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2" r:id="rId1"/>
    <p:sldMasterId id="2147484274" r:id="rId2"/>
    <p:sldMasterId id="2147484287" r:id="rId3"/>
  </p:sldMasterIdLst>
  <p:notesMasterIdLst>
    <p:notesMasterId r:id="rId27"/>
  </p:notesMasterIdLst>
  <p:handoutMasterIdLst>
    <p:handoutMasterId r:id="rId28"/>
  </p:handoutMasterIdLst>
  <p:sldIdLst>
    <p:sldId id="315" r:id="rId4"/>
    <p:sldId id="266" r:id="rId5"/>
    <p:sldId id="310" r:id="rId6"/>
    <p:sldId id="324" r:id="rId7"/>
    <p:sldId id="316" r:id="rId8"/>
    <p:sldId id="318" r:id="rId9"/>
    <p:sldId id="365" r:id="rId10"/>
    <p:sldId id="325" r:id="rId11"/>
    <p:sldId id="329" r:id="rId12"/>
    <p:sldId id="332" r:id="rId13"/>
    <p:sldId id="334" r:id="rId14"/>
    <p:sldId id="336" r:id="rId15"/>
    <p:sldId id="338" r:id="rId16"/>
    <p:sldId id="341" r:id="rId17"/>
    <p:sldId id="343" r:id="rId18"/>
    <p:sldId id="345" r:id="rId19"/>
    <p:sldId id="346" r:id="rId20"/>
    <p:sldId id="352" r:id="rId21"/>
    <p:sldId id="353" r:id="rId22"/>
    <p:sldId id="354" r:id="rId23"/>
    <p:sldId id="357" r:id="rId24"/>
    <p:sldId id="358" r:id="rId25"/>
    <p:sldId id="363" r:id="rId26"/>
  </p:sldIdLst>
  <p:sldSz cx="9144000" cy="6858000" type="screen4x3"/>
  <p:notesSz cx="6980238" cy="9144000"/>
  <p:defaultTextStyle>
    <a:defPPr>
      <a:defRPr lang="sr-Latn-CS"/>
    </a:defPPr>
    <a:lvl1pPr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1pPr>
    <a:lvl2pPr marL="4572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2pPr>
    <a:lvl3pPr marL="9144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3pPr>
    <a:lvl4pPr marL="13716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4pPr>
    <a:lvl5pPr marL="18288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5pPr>
    <a:lvl6pPr marL="2286000" algn="l" defTabSz="914400" rtl="0" eaLnBrk="1" latinLnBrk="0" hangingPunct="1">
      <a:defRPr b="1" kern="1200">
        <a:solidFill>
          <a:srgbClr val="000066"/>
        </a:solidFill>
        <a:latin typeface="Arial" charset="0"/>
        <a:ea typeface="+mn-ea"/>
        <a:cs typeface="+mn-cs"/>
      </a:defRPr>
    </a:lvl6pPr>
    <a:lvl7pPr marL="2743200" algn="l" defTabSz="914400" rtl="0" eaLnBrk="1" latinLnBrk="0" hangingPunct="1">
      <a:defRPr b="1" kern="1200">
        <a:solidFill>
          <a:srgbClr val="000066"/>
        </a:solidFill>
        <a:latin typeface="Arial" charset="0"/>
        <a:ea typeface="+mn-ea"/>
        <a:cs typeface="+mn-cs"/>
      </a:defRPr>
    </a:lvl7pPr>
    <a:lvl8pPr marL="3200400" algn="l" defTabSz="914400" rtl="0" eaLnBrk="1" latinLnBrk="0" hangingPunct="1">
      <a:defRPr b="1" kern="1200">
        <a:solidFill>
          <a:srgbClr val="000066"/>
        </a:solidFill>
        <a:latin typeface="Arial" charset="0"/>
        <a:ea typeface="+mn-ea"/>
        <a:cs typeface="+mn-cs"/>
      </a:defRPr>
    </a:lvl8pPr>
    <a:lvl9pPr marL="3657600" algn="l" defTabSz="914400" rtl="0" eaLnBrk="1" latinLnBrk="0" hangingPunct="1">
      <a:defRPr b="1" kern="1200">
        <a:solidFill>
          <a:srgbClr val="000066"/>
        </a:solidFill>
        <a:latin typeface="Arial" charset="0"/>
        <a:ea typeface="+mn-ea"/>
        <a:cs typeface="+mn-cs"/>
      </a:defRPr>
    </a:lvl9pPr>
  </p:defaultTextStyle>
  <p:extLst>
    <p:ext uri="{521415D9-36F7-43E2-AB2F-B90AF26B5E84}">
      <p14:sectionLst xmlns:p14="http://schemas.microsoft.com/office/powerpoint/2010/main">
        <p14:section name="Default Section" id="{312A74BE-663E-41EA-A91E-4B51893AB8AD}">
          <p14:sldIdLst>
            <p14:sldId id="315"/>
            <p14:sldId id="266"/>
          </p14:sldIdLst>
        </p14:section>
        <p14:section name="Untitled Section" id="{D2912014-711F-4381-B523-5313096FF27E}">
          <p14:sldIdLst>
            <p14:sldId id="310"/>
            <p14:sldId id="324"/>
            <p14:sldId id="316"/>
            <p14:sldId id="318"/>
            <p14:sldId id="365"/>
            <p14:sldId id="325"/>
            <p14:sldId id="329"/>
            <p14:sldId id="332"/>
            <p14:sldId id="334"/>
            <p14:sldId id="336"/>
            <p14:sldId id="338"/>
            <p14:sldId id="341"/>
            <p14:sldId id="343"/>
            <p14:sldId id="345"/>
            <p14:sldId id="346"/>
            <p14:sldId id="352"/>
            <p14:sldId id="353"/>
            <p14:sldId id="354"/>
            <p14:sldId id="357"/>
            <p14:sldId id="358"/>
            <p14:sldId id="363"/>
          </p14:sldIdLst>
        </p14:section>
        <p14:section name="Untitled Section" id="{DCBB3C8D-D890-4616-AAD9-C06300A65D6F}">
          <p14:sldIdLst/>
        </p14:section>
        <p14:section name="Untitled Section" id="{A8640820-41CE-47CA-936F-AD03E673102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FFCC66"/>
    <a:srgbClr val="7799FF"/>
    <a:srgbClr val="FFFF00"/>
    <a:srgbClr val="FF7C80"/>
    <a:srgbClr val="99FFCC"/>
    <a:srgbClr val="0099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9338" autoAdjust="0"/>
  </p:normalViewPr>
  <p:slideViewPr>
    <p:cSldViewPr>
      <p:cViewPr>
        <p:scale>
          <a:sx n="124" d="100"/>
          <a:sy n="124" d="100"/>
        </p:scale>
        <p:origin x="-1296"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1566" y="276"/>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G:\E3_2022\Book12.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G:\E3_2022\Book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E3_2022\Klizni_Dijagram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1100" b="1" dirty="0" err="1">
                <a:solidFill>
                  <a:sysClr val="windowText" lastClr="000000"/>
                </a:solidFill>
                <a:latin typeface="Times New Roman" panose="02020603050405020304" pitchFamily="18" charset="0"/>
                <a:cs typeface="Times New Roman" panose="02020603050405020304" pitchFamily="18" charset="0"/>
              </a:rPr>
              <a:t>Electric</a:t>
            </a:r>
            <a:r>
              <a:rPr lang="sr-Latn-RS" sz="1100" b="1" baseline="0" dirty="0">
                <a:solidFill>
                  <a:sysClr val="windowText" lastClr="000000"/>
                </a:solidFill>
                <a:latin typeface="Times New Roman" panose="02020603050405020304" pitchFamily="18" charset="0"/>
                <a:cs typeface="Times New Roman" panose="02020603050405020304" pitchFamily="18" charset="0"/>
              </a:rPr>
              <a:t> Energy </a:t>
            </a:r>
            <a:r>
              <a:rPr lang="sr-Latn-RS" sz="1100" b="1" baseline="0" dirty="0" err="1">
                <a:solidFill>
                  <a:sysClr val="windowText" lastClr="000000"/>
                </a:solidFill>
                <a:latin typeface="Times New Roman" panose="02020603050405020304" pitchFamily="18" charset="0"/>
                <a:cs typeface="Times New Roman" panose="02020603050405020304" pitchFamily="18" charset="0"/>
              </a:rPr>
              <a:t>Consumption</a:t>
            </a:r>
            <a:r>
              <a:rPr lang="sr-Latn-RS" sz="1100" b="1" baseline="0" dirty="0">
                <a:solidFill>
                  <a:sysClr val="windowText" lastClr="000000"/>
                </a:solidFill>
                <a:latin typeface="Times New Roman" panose="02020603050405020304" pitchFamily="18" charset="0"/>
                <a:cs typeface="Times New Roman" panose="02020603050405020304" pitchFamily="18" charset="0"/>
              </a:rPr>
              <a:t> in 2021</a:t>
            </a:r>
            <a:endParaRPr lang="en-US" sz="1100" b="1" dirty="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Sheet1!$D$71</c:f>
              <c:strCache>
                <c:ptCount val="1"/>
                <c:pt idx="0">
                  <c:v>Tarif1</c:v>
                </c:pt>
              </c:strCache>
            </c:strRef>
          </c:tx>
          <c:spPr>
            <a:solidFill>
              <a:schemeClr val="accent1"/>
            </a:solidFill>
            <a:ln>
              <a:noFill/>
            </a:ln>
            <a:effectLst/>
          </c:spPr>
          <c:invertIfNegative val="0"/>
          <c:cat>
            <c:strRef>
              <c:f>Sheet1!$E$70:$N$70</c:f>
              <c:strCache>
                <c:ptCount val="10"/>
                <c:pt idx="0">
                  <c:v>March</c:v>
                </c:pt>
                <c:pt idx="1">
                  <c:v>April</c:v>
                </c:pt>
                <c:pt idx="2">
                  <c:v>May</c:v>
                </c:pt>
                <c:pt idx="3">
                  <c:v>June</c:v>
                </c:pt>
                <c:pt idx="4">
                  <c:v>July</c:v>
                </c:pt>
                <c:pt idx="5">
                  <c:v>August</c:v>
                </c:pt>
                <c:pt idx="6">
                  <c:v>September</c:v>
                </c:pt>
                <c:pt idx="7">
                  <c:v>October</c:v>
                </c:pt>
                <c:pt idx="8">
                  <c:v>November</c:v>
                </c:pt>
                <c:pt idx="9">
                  <c:v>December</c:v>
                </c:pt>
              </c:strCache>
            </c:strRef>
          </c:cat>
          <c:val>
            <c:numRef>
              <c:f>Sheet1!$E$71:$N$71</c:f>
              <c:numCache>
                <c:formatCode>General</c:formatCode>
                <c:ptCount val="10"/>
                <c:pt idx="0">
                  <c:v>11122</c:v>
                </c:pt>
                <c:pt idx="1">
                  <c:v>16934</c:v>
                </c:pt>
                <c:pt idx="2">
                  <c:v>10695</c:v>
                </c:pt>
                <c:pt idx="3">
                  <c:v>15691</c:v>
                </c:pt>
                <c:pt idx="4">
                  <c:v>8400</c:v>
                </c:pt>
                <c:pt idx="5">
                  <c:v>9600</c:v>
                </c:pt>
                <c:pt idx="6">
                  <c:v>7993</c:v>
                </c:pt>
                <c:pt idx="7">
                  <c:v>17455</c:v>
                </c:pt>
                <c:pt idx="8">
                  <c:v>17689</c:v>
                </c:pt>
                <c:pt idx="9">
                  <c:v>24116</c:v>
                </c:pt>
              </c:numCache>
            </c:numRef>
          </c:val>
          <c:extLst xmlns:c16r2="http://schemas.microsoft.com/office/drawing/2015/06/chart">
            <c:ext xmlns:c16="http://schemas.microsoft.com/office/drawing/2014/chart" uri="{C3380CC4-5D6E-409C-BE32-E72D297353CC}">
              <c16:uniqueId val="{00000000-175C-4C5B-B73A-6DC038BF1C5F}"/>
            </c:ext>
          </c:extLst>
        </c:ser>
        <c:ser>
          <c:idx val="1"/>
          <c:order val="1"/>
          <c:tx>
            <c:strRef>
              <c:f>Sheet1!$D$72</c:f>
              <c:strCache>
                <c:ptCount val="1"/>
                <c:pt idx="0">
                  <c:v>Tarif2</c:v>
                </c:pt>
              </c:strCache>
            </c:strRef>
          </c:tx>
          <c:spPr>
            <a:solidFill>
              <a:schemeClr val="accent2"/>
            </a:solidFill>
            <a:ln>
              <a:noFill/>
            </a:ln>
            <a:effectLst/>
          </c:spPr>
          <c:invertIfNegative val="0"/>
          <c:cat>
            <c:strRef>
              <c:f>Sheet1!$E$70:$N$70</c:f>
              <c:strCache>
                <c:ptCount val="10"/>
                <c:pt idx="0">
                  <c:v>March</c:v>
                </c:pt>
                <c:pt idx="1">
                  <c:v>April</c:v>
                </c:pt>
                <c:pt idx="2">
                  <c:v>May</c:v>
                </c:pt>
                <c:pt idx="3">
                  <c:v>June</c:v>
                </c:pt>
                <c:pt idx="4">
                  <c:v>July</c:v>
                </c:pt>
                <c:pt idx="5">
                  <c:v>August</c:v>
                </c:pt>
                <c:pt idx="6">
                  <c:v>September</c:v>
                </c:pt>
                <c:pt idx="7">
                  <c:v>October</c:v>
                </c:pt>
                <c:pt idx="8">
                  <c:v>November</c:v>
                </c:pt>
                <c:pt idx="9">
                  <c:v>December</c:v>
                </c:pt>
              </c:strCache>
            </c:strRef>
          </c:cat>
          <c:val>
            <c:numRef>
              <c:f>Sheet1!$E$72:$N$72</c:f>
              <c:numCache>
                <c:formatCode>General</c:formatCode>
                <c:ptCount val="10"/>
                <c:pt idx="0">
                  <c:v>8725</c:v>
                </c:pt>
                <c:pt idx="1">
                  <c:v>9379</c:v>
                </c:pt>
                <c:pt idx="2">
                  <c:v>5631</c:v>
                </c:pt>
                <c:pt idx="3">
                  <c:v>7205</c:v>
                </c:pt>
                <c:pt idx="4">
                  <c:v>4200</c:v>
                </c:pt>
                <c:pt idx="5">
                  <c:v>4800</c:v>
                </c:pt>
                <c:pt idx="6">
                  <c:v>3680</c:v>
                </c:pt>
                <c:pt idx="7">
                  <c:v>8578</c:v>
                </c:pt>
                <c:pt idx="8">
                  <c:v>8862</c:v>
                </c:pt>
                <c:pt idx="9">
                  <c:v>11122</c:v>
                </c:pt>
              </c:numCache>
            </c:numRef>
          </c:val>
          <c:extLst xmlns:c16r2="http://schemas.microsoft.com/office/drawing/2015/06/chart">
            <c:ext xmlns:c16="http://schemas.microsoft.com/office/drawing/2014/chart" uri="{C3380CC4-5D6E-409C-BE32-E72D297353CC}">
              <c16:uniqueId val="{00000001-175C-4C5B-B73A-6DC038BF1C5F}"/>
            </c:ext>
          </c:extLst>
        </c:ser>
        <c:dLbls>
          <c:showLegendKey val="0"/>
          <c:showVal val="0"/>
          <c:showCatName val="0"/>
          <c:showSerName val="0"/>
          <c:showPercent val="0"/>
          <c:showBubbleSize val="0"/>
        </c:dLbls>
        <c:gapWidth val="219"/>
        <c:overlap val="-27"/>
        <c:axId val="154157568"/>
        <c:axId val="112323392"/>
      </c:barChart>
      <c:lineChart>
        <c:grouping val="standard"/>
        <c:varyColors val="0"/>
        <c:ser>
          <c:idx val="2"/>
          <c:order val="2"/>
          <c:tx>
            <c:strRef>
              <c:f>Sheet1!$D$73</c:f>
              <c:strCache>
                <c:ptCount val="1"/>
                <c:pt idx="0">
                  <c:v>Total</c:v>
                </c:pt>
              </c:strCache>
            </c:strRef>
          </c:tx>
          <c:spPr>
            <a:ln w="28575" cap="rnd">
              <a:solidFill>
                <a:schemeClr val="accent3"/>
              </a:solidFill>
              <a:round/>
            </a:ln>
            <a:effectLst/>
          </c:spPr>
          <c:marker>
            <c:symbol val="none"/>
          </c:marker>
          <c:cat>
            <c:strRef>
              <c:f>Sheet1!$E$70:$N$70</c:f>
              <c:strCache>
                <c:ptCount val="10"/>
                <c:pt idx="0">
                  <c:v>March</c:v>
                </c:pt>
                <c:pt idx="1">
                  <c:v>April</c:v>
                </c:pt>
                <c:pt idx="2">
                  <c:v>May</c:v>
                </c:pt>
                <c:pt idx="3">
                  <c:v>June</c:v>
                </c:pt>
                <c:pt idx="4">
                  <c:v>July</c:v>
                </c:pt>
                <c:pt idx="5">
                  <c:v>August</c:v>
                </c:pt>
                <c:pt idx="6">
                  <c:v>September</c:v>
                </c:pt>
                <c:pt idx="7">
                  <c:v>October</c:v>
                </c:pt>
                <c:pt idx="8">
                  <c:v>November</c:v>
                </c:pt>
                <c:pt idx="9">
                  <c:v>December</c:v>
                </c:pt>
              </c:strCache>
            </c:strRef>
          </c:cat>
          <c:val>
            <c:numRef>
              <c:f>Sheet1!$E$73:$N$73</c:f>
              <c:numCache>
                <c:formatCode>General</c:formatCode>
                <c:ptCount val="10"/>
                <c:pt idx="0">
                  <c:v>19847</c:v>
                </c:pt>
                <c:pt idx="1">
                  <c:v>26313</c:v>
                </c:pt>
                <c:pt idx="2">
                  <c:v>16326</c:v>
                </c:pt>
                <c:pt idx="3">
                  <c:v>22896</c:v>
                </c:pt>
                <c:pt idx="4">
                  <c:v>12600</c:v>
                </c:pt>
                <c:pt idx="5">
                  <c:v>14400</c:v>
                </c:pt>
                <c:pt idx="6">
                  <c:v>11673</c:v>
                </c:pt>
                <c:pt idx="7">
                  <c:v>26033</c:v>
                </c:pt>
                <c:pt idx="8">
                  <c:v>26551</c:v>
                </c:pt>
                <c:pt idx="9">
                  <c:v>35238</c:v>
                </c:pt>
              </c:numCache>
            </c:numRef>
          </c:val>
          <c:smooth val="0"/>
          <c:extLst xmlns:c16r2="http://schemas.microsoft.com/office/drawing/2015/06/chart">
            <c:ext xmlns:c16="http://schemas.microsoft.com/office/drawing/2014/chart" uri="{C3380CC4-5D6E-409C-BE32-E72D297353CC}">
              <c16:uniqueId val="{00000002-175C-4C5B-B73A-6DC038BF1C5F}"/>
            </c:ext>
          </c:extLst>
        </c:ser>
        <c:dLbls>
          <c:showLegendKey val="0"/>
          <c:showVal val="0"/>
          <c:showCatName val="0"/>
          <c:showSerName val="0"/>
          <c:showPercent val="0"/>
          <c:showBubbleSize val="0"/>
        </c:dLbls>
        <c:marker val="1"/>
        <c:smooth val="0"/>
        <c:axId val="154157568"/>
        <c:axId val="112323392"/>
      </c:lineChart>
      <c:catAx>
        <c:axId val="15415756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a:solidFill>
                      <a:sysClr val="windowText" lastClr="000000"/>
                    </a:solidFill>
                    <a:latin typeface="Times New Roman" panose="02020603050405020304" pitchFamily="18" charset="0"/>
                    <a:cs typeface="Times New Roman" panose="02020603050405020304" pitchFamily="18" charset="0"/>
                  </a:rPr>
                  <a:t>Month</a:t>
                </a:r>
                <a:endParaRPr lang="en-US" sz="9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45750410528087077"/>
              <c:y val="0.7617578471836002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2323392"/>
        <c:crosses val="autoZero"/>
        <c:auto val="1"/>
        <c:lblAlgn val="ctr"/>
        <c:lblOffset val="100"/>
        <c:noMultiLvlLbl val="0"/>
      </c:catAx>
      <c:valAx>
        <c:axId val="112323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a:solidFill>
                      <a:sysClr val="windowText" lastClr="000000"/>
                    </a:solidFill>
                    <a:latin typeface="Times New Roman" panose="02020603050405020304" pitchFamily="18" charset="0"/>
                    <a:cs typeface="Times New Roman" panose="02020603050405020304" pitchFamily="18" charset="0"/>
                  </a:rPr>
                  <a:t>kWh/month</a:t>
                </a:r>
                <a:endParaRPr lang="en-US" sz="9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1.8154311649016642E-2"/>
              <c:y val="0.2665169894303752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4157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6350" cap="flat" cmpd="sng" algn="ctr">
      <a:solidFill>
        <a:schemeClr val="tx1">
          <a:lumMod val="65000"/>
          <a:lumOff val="3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sz="1100" b="1">
                <a:solidFill>
                  <a:sysClr val="windowText" lastClr="000000"/>
                </a:solidFill>
                <a:latin typeface="Times New Roman" panose="02020603050405020304" pitchFamily="18" charset="0"/>
                <a:cs typeface="Times New Roman" panose="02020603050405020304" pitchFamily="18" charset="0"/>
              </a:rPr>
              <a:t>Heat</a:t>
            </a:r>
            <a:r>
              <a:rPr lang="sr-Latn-RS" sz="1100" b="1" baseline="0">
                <a:solidFill>
                  <a:sysClr val="windowText" lastClr="000000"/>
                </a:solidFill>
                <a:latin typeface="Times New Roman" panose="02020603050405020304" pitchFamily="18" charset="0"/>
                <a:cs typeface="Times New Roman" panose="02020603050405020304" pitchFamily="18" charset="0"/>
              </a:rPr>
              <a:t> generation in 2022 year</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Sheet1!$K$5:$O$5</c:f>
              <c:strCache>
                <c:ptCount val="5"/>
                <c:pt idx="0">
                  <c:v>January</c:v>
                </c:pt>
                <c:pt idx="1">
                  <c:v>February</c:v>
                </c:pt>
                <c:pt idx="2">
                  <c:v>March</c:v>
                </c:pt>
                <c:pt idx="3">
                  <c:v>April</c:v>
                </c:pt>
                <c:pt idx="4">
                  <c:v>May</c:v>
                </c:pt>
              </c:strCache>
            </c:strRef>
          </c:cat>
          <c:val>
            <c:numRef>
              <c:f>Sheet1!$K$6:$O$6</c:f>
              <c:numCache>
                <c:formatCode>General</c:formatCode>
                <c:ptCount val="5"/>
                <c:pt idx="0">
                  <c:v>4094999</c:v>
                </c:pt>
                <c:pt idx="1">
                  <c:v>3124916</c:v>
                </c:pt>
                <c:pt idx="2">
                  <c:v>3314048</c:v>
                </c:pt>
                <c:pt idx="3">
                  <c:v>1933349</c:v>
                </c:pt>
                <c:pt idx="4">
                  <c:v>1027525</c:v>
                </c:pt>
              </c:numCache>
            </c:numRef>
          </c:val>
          <c:extLst xmlns:c16r2="http://schemas.microsoft.com/office/drawing/2015/06/chart">
            <c:ext xmlns:c16="http://schemas.microsoft.com/office/drawing/2014/chart" uri="{C3380CC4-5D6E-409C-BE32-E72D297353CC}">
              <c16:uniqueId val="{00000000-D78D-4A79-B92A-24794CF860D9}"/>
            </c:ext>
          </c:extLst>
        </c:ser>
        <c:ser>
          <c:idx val="1"/>
          <c:order val="1"/>
          <c:spPr>
            <a:solidFill>
              <a:schemeClr val="accent2"/>
            </a:solidFill>
            <a:ln>
              <a:noFill/>
            </a:ln>
            <a:effectLst/>
          </c:spPr>
          <c:invertIfNegative val="0"/>
          <c:cat>
            <c:strRef>
              <c:f>Sheet1!$K$5:$O$5</c:f>
              <c:strCache>
                <c:ptCount val="5"/>
                <c:pt idx="0">
                  <c:v>January</c:v>
                </c:pt>
                <c:pt idx="1">
                  <c:v>February</c:v>
                </c:pt>
                <c:pt idx="2">
                  <c:v>March</c:v>
                </c:pt>
                <c:pt idx="3">
                  <c:v>April</c:v>
                </c:pt>
                <c:pt idx="4">
                  <c:v>May</c:v>
                </c:pt>
              </c:strCache>
            </c:strRef>
          </c:cat>
          <c:val>
            <c:numRef>
              <c:f>Sheet1!$K$7:$O$7</c:f>
              <c:numCache>
                <c:formatCode>General</c:formatCode>
                <c:ptCount val="5"/>
                <c:pt idx="0">
                  <c:v>4403613.01</c:v>
                </c:pt>
                <c:pt idx="1">
                  <c:v>3360421.03</c:v>
                </c:pt>
                <c:pt idx="2">
                  <c:v>3563806.7</c:v>
                </c:pt>
                <c:pt idx="3">
                  <c:v>2079053.21</c:v>
                </c:pt>
                <c:pt idx="4">
                  <c:v>1104963.02</c:v>
                </c:pt>
              </c:numCache>
            </c:numRef>
          </c:val>
          <c:extLst xmlns:c16r2="http://schemas.microsoft.com/office/drawing/2015/06/chart">
            <c:ext xmlns:c16="http://schemas.microsoft.com/office/drawing/2014/chart" uri="{C3380CC4-5D6E-409C-BE32-E72D297353CC}">
              <c16:uniqueId val="{00000001-D78D-4A79-B92A-24794CF860D9}"/>
            </c:ext>
          </c:extLst>
        </c:ser>
        <c:dLbls>
          <c:showLegendKey val="0"/>
          <c:showVal val="0"/>
          <c:showCatName val="0"/>
          <c:showSerName val="0"/>
          <c:showPercent val="0"/>
          <c:showBubbleSize val="0"/>
        </c:dLbls>
        <c:gapWidth val="219"/>
        <c:overlap val="-27"/>
        <c:axId val="326648832"/>
        <c:axId val="100436800"/>
      </c:barChart>
      <c:catAx>
        <c:axId val="32664883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Month</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4519326334208224"/>
              <c:y val="0.8925925925925927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0436800"/>
        <c:crosses val="autoZero"/>
        <c:auto val="1"/>
        <c:lblAlgn val="ctr"/>
        <c:lblOffset val="100"/>
        <c:noMultiLvlLbl val="0"/>
      </c:catAx>
      <c:valAx>
        <c:axId val="10043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Heat</a:t>
                </a:r>
                <a:r>
                  <a:rPr lang="sr-Latn-RS" sz="900" b="0" baseline="0">
                    <a:solidFill>
                      <a:sysClr val="windowText" lastClr="000000"/>
                    </a:solidFill>
                    <a:latin typeface="Times New Roman" panose="02020603050405020304" pitchFamily="18" charset="0"/>
                    <a:cs typeface="Times New Roman" panose="02020603050405020304" pitchFamily="18" charset="0"/>
                  </a:rPr>
                  <a:t> generation (kWh)</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1.3888888888888888E-2"/>
              <c:y val="0.3022841936424613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6648832"/>
        <c:crosses val="autoZero"/>
        <c:crossBetween val="between"/>
      </c:valAx>
      <c:spPr>
        <a:noFill/>
        <a:ln>
          <a:noFill/>
        </a:ln>
        <a:effectLst/>
      </c:spPr>
    </c:plotArea>
    <c:plotVisOnly val="1"/>
    <c:dispBlanksAs val="gap"/>
    <c:showDLblsOverMax val="0"/>
  </c:chart>
  <c:spPr>
    <a:solidFill>
      <a:schemeClr val="bg1"/>
    </a:solidFill>
    <a:ln w="6350" cap="flat" cmpd="sng" algn="ctr">
      <a:solidFill>
        <a:schemeClr val="tx1">
          <a:lumMod val="65000"/>
          <a:lumOff val="3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sz="1100" b="1">
                <a:solidFill>
                  <a:sysClr val="windowText" lastClr="000000"/>
                </a:solidFill>
                <a:latin typeface="Times New Roman" panose="02020603050405020304" pitchFamily="18" charset="0"/>
                <a:cs typeface="Times New Roman" panose="02020603050405020304" pitchFamily="18" charset="0"/>
              </a:rPr>
              <a:t>Heating</a:t>
            </a:r>
            <a:r>
              <a:rPr lang="sr-Latn-RS" sz="1100" b="1" baseline="0">
                <a:solidFill>
                  <a:sysClr val="windowText" lastClr="000000"/>
                </a:solidFill>
                <a:latin typeface="Times New Roman" panose="02020603050405020304" pitchFamily="18" charset="0"/>
                <a:cs typeface="Times New Roman" panose="02020603050405020304" pitchFamily="18" charset="0"/>
              </a:rPr>
              <a:t> Degree Days</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0.12871779341191819"/>
          <c:y val="0.17087170567955373"/>
          <c:w val="0.82020244141080001"/>
          <c:h val="0.56787788990390853"/>
        </c:manualLayout>
      </c:layout>
      <c:areaChart>
        <c:grouping val="stacked"/>
        <c:varyColors val="0"/>
        <c:ser>
          <c:idx val="0"/>
          <c:order val="0"/>
          <c:tx>
            <c:strRef>
              <c:f>Sheet1!$E$21</c:f>
              <c:strCache>
                <c:ptCount val="1"/>
                <c:pt idx="0">
                  <c:v>HDD</c:v>
                </c:pt>
              </c:strCache>
            </c:strRef>
          </c:tx>
          <c:spPr>
            <a:solidFill>
              <a:schemeClr val="accent1"/>
            </a:solidFill>
            <a:ln>
              <a:noFill/>
            </a:ln>
            <a:effectLst/>
          </c:spPr>
          <c:cat>
            <c:strRef>
              <c:f>Sheet1!$D$22:$D$33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Sheet1!$E$22:$E$33</c:f>
              <c:numCache>
                <c:formatCode>General</c:formatCode>
                <c:ptCount val="12"/>
                <c:pt idx="0">
                  <c:v>682</c:v>
                </c:pt>
                <c:pt idx="1">
                  <c:v>467.59999999999997</c:v>
                </c:pt>
                <c:pt idx="2">
                  <c:v>384.40000000000003</c:v>
                </c:pt>
                <c:pt idx="3">
                  <c:v>112.5</c:v>
                </c:pt>
                <c:pt idx="9">
                  <c:v>108.80000000000001</c:v>
                </c:pt>
                <c:pt idx="10">
                  <c:v>366</c:v>
                </c:pt>
                <c:pt idx="11">
                  <c:v>542.5</c:v>
                </c:pt>
              </c:numCache>
            </c:numRef>
          </c:val>
          <c:extLst xmlns:c16r2="http://schemas.microsoft.com/office/drawing/2015/06/chart">
            <c:ext xmlns:c16="http://schemas.microsoft.com/office/drawing/2014/chart" uri="{C3380CC4-5D6E-409C-BE32-E72D297353CC}">
              <c16:uniqueId val="{00000000-F19E-426C-B66F-44AB571341CD}"/>
            </c:ext>
          </c:extLst>
        </c:ser>
        <c:dLbls>
          <c:showLegendKey val="0"/>
          <c:showVal val="0"/>
          <c:showCatName val="0"/>
          <c:showSerName val="0"/>
          <c:showPercent val="0"/>
          <c:showBubbleSize val="0"/>
        </c:dLbls>
        <c:axId val="108435456"/>
        <c:axId val="100436224"/>
      </c:areaChart>
      <c:catAx>
        <c:axId val="10843545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Month</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45358221124726272"/>
              <c:y val="0.90613126381971165"/>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0436224"/>
        <c:crosses val="autoZero"/>
        <c:auto val="1"/>
        <c:lblAlgn val="ctr"/>
        <c:lblOffset val="100"/>
        <c:noMultiLvlLbl val="0"/>
      </c:catAx>
      <c:valAx>
        <c:axId val="10043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Number of HDD</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1.1834319526627219E-2"/>
              <c:y val="0.2791473559916499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8435456"/>
        <c:crosses val="autoZero"/>
        <c:crossBetween val="midCat"/>
      </c:valAx>
      <c:spPr>
        <a:noFill/>
        <a:ln>
          <a:noFill/>
        </a:ln>
        <a:effectLst/>
      </c:spPr>
    </c:plotArea>
    <c:plotVisOnly val="1"/>
    <c:dispBlanksAs val="zero"/>
    <c:showDLblsOverMax val="0"/>
  </c:chart>
  <c:spPr>
    <a:solidFill>
      <a:schemeClr val="bg1"/>
    </a:solidFill>
    <a:ln w="6350" cap="flat" cmpd="sng" algn="ctr">
      <a:solidFill>
        <a:schemeClr val="tx1">
          <a:lumMod val="65000"/>
          <a:lumOff val="3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11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1101" b="1">
                <a:solidFill>
                  <a:sysClr val="windowText" lastClr="000000"/>
                </a:solidFill>
                <a:latin typeface="Times New Roman" panose="02020603050405020304" pitchFamily="18" charset="0"/>
                <a:cs typeface="Times New Roman" panose="02020603050405020304" pitchFamily="18" charset="0"/>
              </a:rPr>
              <a:t>Natural</a:t>
            </a:r>
            <a:r>
              <a:rPr lang="sr-Latn-RS" sz="1110" b="1" baseline="0">
                <a:solidFill>
                  <a:sysClr val="windowText" lastClr="000000"/>
                </a:solidFill>
                <a:latin typeface="Times New Roman" panose="02020603050405020304" pitchFamily="18" charset="0"/>
                <a:cs typeface="Times New Roman" panose="02020603050405020304" pitchFamily="18" charset="0"/>
              </a:rPr>
              <a:t> </a:t>
            </a:r>
            <a:r>
              <a:rPr lang="sr-Latn-RS" sz="1101" b="1" baseline="0">
                <a:solidFill>
                  <a:sysClr val="windowText" lastClr="000000"/>
                </a:solidFill>
                <a:latin typeface="Times New Roman" panose="02020603050405020304" pitchFamily="18" charset="0"/>
                <a:cs typeface="Times New Roman" panose="02020603050405020304" pitchFamily="18" charset="0"/>
              </a:rPr>
              <a:t>Gas</a:t>
            </a:r>
            <a:r>
              <a:rPr lang="sr-Latn-RS" sz="1110" b="1" baseline="0">
                <a:solidFill>
                  <a:sysClr val="windowText" lastClr="000000"/>
                </a:solidFill>
                <a:latin typeface="Times New Roman" panose="02020603050405020304" pitchFamily="18" charset="0"/>
                <a:cs typeface="Times New Roman" panose="02020603050405020304" pitchFamily="18" charset="0"/>
              </a:rPr>
              <a:t> Consumption for "Heat" Generation in 2022 year</a:t>
            </a:r>
            <a:endParaRPr lang="en-US" sz="111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Sheet1!$R$5:$V$5</c:f>
              <c:strCache>
                <c:ptCount val="5"/>
                <c:pt idx="0">
                  <c:v>January</c:v>
                </c:pt>
                <c:pt idx="1">
                  <c:v>February</c:v>
                </c:pt>
                <c:pt idx="2">
                  <c:v>March</c:v>
                </c:pt>
                <c:pt idx="3">
                  <c:v>April </c:v>
                </c:pt>
                <c:pt idx="4">
                  <c:v>May</c:v>
                </c:pt>
              </c:strCache>
            </c:strRef>
          </c:cat>
          <c:val>
            <c:numRef>
              <c:f>Sheet1!$R$6:$V$6</c:f>
              <c:numCache>
                <c:formatCode>General</c:formatCode>
                <c:ptCount val="5"/>
                <c:pt idx="0">
                  <c:v>475518.64</c:v>
                </c:pt>
                <c:pt idx="1">
                  <c:v>362870.86</c:v>
                </c:pt>
                <c:pt idx="2">
                  <c:v>384833.21</c:v>
                </c:pt>
                <c:pt idx="3">
                  <c:v>224503.96</c:v>
                </c:pt>
                <c:pt idx="4">
                  <c:v>119318.05</c:v>
                </c:pt>
              </c:numCache>
            </c:numRef>
          </c:val>
          <c:extLst xmlns:c16r2="http://schemas.microsoft.com/office/drawing/2015/06/chart">
            <c:ext xmlns:c16="http://schemas.microsoft.com/office/drawing/2014/chart" uri="{C3380CC4-5D6E-409C-BE32-E72D297353CC}">
              <c16:uniqueId val="{00000000-B597-4203-9A86-EFC873B0F2C8}"/>
            </c:ext>
          </c:extLst>
        </c:ser>
        <c:dLbls>
          <c:showLegendKey val="0"/>
          <c:showVal val="0"/>
          <c:showCatName val="0"/>
          <c:showSerName val="0"/>
          <c:showPercent val="0"/>
          <c:showBubbleSize val="0"/>
        </c:dLbls>
        <c:gapWidth val="219"/>
        <c:overlap val="-27"/>
        <c:axId val="94154240"/>
        <c:axId val="117190592"/>
      </c:barChart>
      <c:catAx>
        <c:axId val="94154240"/>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Month</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48434860946987862"/>
              <c:y val="0.8925531914893617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7190592"/>
        <c:crosses val="autoZero"/>
        <c:auto val="1"/>
        <c:lblAlgn val="ctr"/>
        <c:lblOffset val="100"/>
        <c:noMultiLvlLbl val="0"/>
      </c:catAx>
      <c:valAx>
        <c:axId val="11719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Sm</a:t>
                </a:r>
                <a:r>
                  <a:rPr lang="sr-Latn-RS" sz="900" b="0" baseline="30000">
                    <a:solidFill>
                      <a:sysClr val="windowText" lastClr="000000"/>
                    </a:solidFill>
                    <a:latin typeface="Times New Roman" panose="02020603050405020304" pitchFamily="18" charset="0"/>
                    <a:cs typeface="Times New Roman" panose="02020603050405020304" pitchFamily="18" charset="0"/>
                  </a:rPr>
                  <a:t>3</a:t>
                </a:r>
                <a:endParaRPr lang="en-US" sz="900" b="0" baseline="300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2.3774145616641901E-2"/>
              <c:y val="0.4640471603283631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4154240"/>
        <c:crosses val="autoZero"/>
        <c:crossBetween val="between"/>
      </c:valAx>
      <c:spPr>
        <a:noFill/>
        <a:ln>
          <a:noFill/>
        </a:ln>
        <a:effectLst/>
      </c:spPr>
    </c:plotArea>
    <c:plotVisOnly val="1"/>
    <c:dispBlanksAs val="gap"/>
    <c:showDLblsOverMax val="0"/>
  </c:chart>
  <c:spPr>
    <a:solidFill>
      <a:schemeClr val="bg1"/>
    </a:solidFill>
    <a:ln w="6350" cap="flat" cmpd="sng" algn="ctr">
      <a:solidFill>
        <a:schemeClr val="tx1">
          <a:lumMod val="65000"/>
          <a:lumOff val="3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1101" b="1">
                <a:solidFill>
                  <a:sysClr val="windowText" lastClr="000000"/>
                </a:solidFill>
                <a:latin typeface="Times New Roman" panose="02020603050405020304" pitchFamily="18" charset="0"/>
                <a:cs typeface="Times New Roman" panose="02020603050405020304" pitchFamily="18" charset="0"/>
              </a:rPr>
              <a:t>Temperature</a:t>
            </a:r>
            <a:r>
              <a:rPr lang="sr-Latn-RS" sz="1101" b="1" baseline="0">
                <a:solidFill>
                  <a:sysClr val="windowText" lastClr="000000"/>
                </a:solidFill>
                <a:latin typeface="Times New Roman" panose="02020603050405020304" pitchFamily="18" charset="0"/>
                <a:cs typeface="Times New Roman" panose="02020603050405020304" pitchFamily="18" charset="0"/>
              </a:rPr>
              <a:t> Diagram</a:t>
            </a:r>
            <a:endParaRPr lang="en-US" sz="1101"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lineChart>
        <c:grouping val="standard"/>
        <c:varyColors val="0"/>
        <c:ser>
          <c:idx val="0"/>
          <c:order val="0"/>
          <c:tx>
            <c:strRef>
              <c:f>Sheet1!$Q$24</c:f>
              <c:strCache>
                <c:ptCount val="1"/>
                <c:pt idx="0">
                  <c:v>Tf</c:v>
                </c:pt>
              </c:strCache>
            </c:strRef>
          </c:tx>
          <c:spPr>
            <a:ln w="28575" cap="rnd">
              <a:solidFill>
                <a:schemeClr val="accent1"/>
              </a:solidFill>
              <a:round/>
            </a:ln>
            <a:effectLst/>
          </c:spPr>
          <c:marker>
            <c:symbol val="none"/>
          </c:marker>
          <c:cat>
            <c:numRef>
              <c:f>Sheet1!$R$23:$AH$23</c:f>
              <c:numCache>
                <c:formatCode>General</c:formatCode>
                <c:ptCount val="17"/>
                <c:pt idx="0">
                  <c:v>-18</c:v>
                </c:pt>
                <c:pt idx="1">
                  <c:v>-16</c:v>
                </c:pt>
                <c:pt idx="2">
                  <c:v>-14</c:v>
                </c:pt>
                <c:pt idx="3">
                  <c:v>-12</c:v>
                </c:pt>
                <c:pt idx="4">
                  <c:v>-10</c:v>
                </c:pt>
                <c:pt idx="5">
                  <c:v>-8</c:v>
                </c:pt>
                <c:pt idx="6">
                  <c:v>-6</c:v>
                </c:pt>
                <c:pt idx="7">
                  <c:v>-4</c:v>
                </c:pt>
                <c:pt idx="8">
                  <c:v>-2</c:v>
                </c:pt>
                <c:pt idx="9">
                  <c:v>0</c:v>
                </c:pt>
                <c:pt idx="10">
                  <c:v>2</c:v>
                </c:pt>
                <c:pt idx="11">
                  <c:v>4</c:v>
                </c:pt>
                <c:pt idx="12">
                  <c:v>6</c:v>
                </c:pt>
                <c:pt idx="13">
                  <c:v>8</c:v>
                </c:pt>
                <c:pt idx="14">
                  <c:v>10</c:v>
                </c:pt>
                <c:pt idx="15">
                  <c:v>12</c:v>
                </c:pt>
                <c:pt idx="16">
                  <c:v>14</c:v>
                </c:pt>
              </c:numCache>
            </c:numRef>
          </c:cat>
          <c:val>
            <c:numRef>
              <c:f>Sheet1!$R$24:$AH$24</c:f>
              <c:numCache>
                <c:formatCode>General</c:formatCode>
                <c:ptCount val="17"/>
                <c:pt idx="0">
                  <c:v>115</c:v>
                </c:pt>
                <c:pt idx="1">
                  <c:v>109</c:v>
                </c:pt>
                <c:pt idx="2">
                  <c:v>103</c:v>
                </c:pt>
                <c:pt idx="3">
                  <c:v>97</c:v>
                </c:pt>
                <c:pt idx="4">
                  <c:v>94</c:v>
                </c:pt>
                <c:pt idx="5">
                  <c:v>92</c:v>
                </c:pt>
                <c:pt idx="6">
                  <c:v>88.6</c:v>
                </c:pt>
                <c:pt idx="7">
                  <c:v>84.8</c:v>
                </c:pt>
                <c:pt idx="8">
                  <c:v>80.8</c:v>
                </c:pt>
                <c:pt idx="9">
                  <c:v>79</c:v>
                </c:pt>
                <c:pt idx="10">
                  <c:v>77</c:v>
                </c:pt>
                <c:pt idx="11">
                  <c:v>75</c:v>
                </c:pt>
                <c:pt idx="12">
                  <c:v>73</c:v>
                </c:pt>
                <c:pt idx="13">
                  <c:v>71</c:v>
                </c:pt>
                <c:pt idx="14">
                  <c:v>69</c:v>
                </c:pt>
                <c:pt idx="15">
                  <c:v>67</c:v>
                </c:pt>
                <c:pt idx="16">
                  <c:v>65</c:v>
                </c:pt>
              </c:numCache>
            </c:numRef>
          </c:val>
          <c:smooth val="0"/>
          <c:extLst xmlns:c16r2="http://schemas.microsoft.com/office/drawing/2015/06/chart">
            <c:ext xmlns:c16="http://schemas.microsoft.com/office/drawing/2014/chart" uri="{C3380CC4-5D6E-409C-BE32-E72D297353CC}">
              <c16:uniqueId val="{00000000-3402-459C-A35D-9E28DD61A0BA}"/>
            </c:ext>
          </c:extLst>
        </c:ser>
        <c:ser>
          <c:idx val="1"/>
          <c:order val="1"/>
          <c:tx>
            <c:strRef>
              <c:f>Sheet1!$Q$25</c:f>
              <c:strCache>
                <c:ptCount val="1"/>
                <c:pt idx="0">
                  <c:v>Tr</c:v>
                </c:pt>
              </c:strCache>
            </c:strRef>
          </c:tx>
          <c:spPr>
            <a:ln w="28575" cap="rnd">
              <a:solidFill>
                <a:schemeClr val="accent2"/>
              </a:solidFill>
              <a:round/>
            </a:ln>
            <a:effectLst/>
          </c:spPr>
          <c:marker>
            <c:symbol val="none"/>
          </c:marker>
          <c:cat>
            <c:numRef>
              <c:f>Sheet1!$R$23:$AH$23</c:f>
              <c:numCache>
                <c:formatCode>General</c:formatCode>
                <c:ptCount val="17"/>
                <c:pt idx="0">
                  <c:v>-18</c:v>
                </c:pt>
                <c:pt idx="1">
                  <c:v>-16</c:v>
                </c:pt>
                <c:pt idx="2">
                  <c:v>-14</c:v>
                </c:pt>
                <c:pt idx="3">
                  <c:v>-12</c:v>
                </c:pt>
                <c:pt idx="4">
                  <c:v>-10</c:v>
                </c:pt>
                <c:pt idx="5">
                  <c:v>-8</c:v>
                </c:pt>
                <c:pt idx="6">
                  <c:v>-6</c:v>
                </c:pt>
                <c:pt idx="7">
                  <c:v>-4</c:v>
                </c:pt>
                <c:pt idx="8">
                  <c:v>-2</c:v>
                </c:pt>
                <c:pt idx="9">
                  <c:v>0</c:v>
                </c:pt>
                <c:pt idx="10">
                  <c:v>2</c:v>
                </c:pt>
                <c:pt idx="11">
                  <c:v>4</c:v>
                </c:pt>
                <c:pt idx="12">
                  <c:v>6</c:v>
                </c:pt>
                <c:pt idx="13">
                  <c:v>8</c:v>
                </c:pt>
                <c:pt idx="14">
                  <c:v>10</c:v>
                </c:pt>
                <c:pt idx="15">
                  <c:v>12</c:v>
                </c:pt>
                <c:pt idx="16">
                  <c:v>14</c:v>
                </c:pt>
              </c:numCache>
            </c:numRef>
          </c:cat>
          <c:val>
            <c:numRef>
              <c:f>Sheet1!$R$25:$AH$25</c:f>
              <c:numCache>
                <c:formatCode>General</c:formatCode>
                <c:ptCount val="17"/>
                <c:pt idx="0">
                  <c:v>75</c:v>
                </c:pt>
                <c:pt idx="1">
                  <c:v>71</c:v>
                </c:pt>
                <c:pt idx="2">
                  <c:v>67</c:v>
                </c:pt>
                <c:pt idx="3">
                  <c:v>63</c:v>
                </c:pt>
                <c:pt idx="4">
                  <c:v>61</c:v>
                </c:pt>
                <c:pt idx="5">
                  <c:v>59</c:v>
                </c:pt>
                <c:pt idx="6">
                  <c:v>58</c:v>
                </c:pt>
                <c:pt idx="7">
                  <c:v>56.8</c:v>
                </c:pt>
                <c:pt idx="8">
                  <c:v>54.8</c:v>
                </c:pt>
                <c:pt idx="9">
                  <c:v>52.7</c:v>
                </c:pt>
                <c:pt idx="10">
                  <c:v>50.5</c:v>
                </c:pt>
                <c:pt idx="11">
                  <c:v>48.3</c:v>
                </c:pt>
                <c:pt idx="12">
                  <c:v>45.9</c:v>
                </c:pt>
                <c:pt idx="13">
                  <c:v>43.5</c:v>
                </c:pt>
                <c:pt idx="14">
                  <c:v>41.01</c:v>
                </c:pt>
                <c:pt idx="15">
                  <c:v>39</c:v>
                </c:pt>
                <c:pt idx="16">
                  <c:v>38</c:v>
                </c:pt>
              </c:numCache>
            </c:numRef>
          </c:val>
          <c:smooth val="0"/>
          <c:extLst xmlns:c16r2="http://schemas.microsoft.com/office/drawing/2015/06/chart">
            <c:ext xmlns:c16="http://schemas.microsoft.com/office/drawing/2014/chart" uri="{C3380CC4-5D6E-409C-BE32-E72D297353CC}">
              <c16:uniqueId val="{00000001-3402-459C-A35D-9E28DD61A0BA}"/>
            </c:ext>
          </c:extLst>
        </c:ser>
        <c:ser>
          <c:idx val="2"/>
          <c:order val="2"/>
          <c:tx>
            <c:strRef>
              <c:f>Sheet1!$Q$26</c:f>
              <c:strCache>
                <c:ptCount val="1"/>
                <c:pt idx="0">
                  <c:v>Thp1</c:v>
                </c:pt>
              </c:strCache>
            </c:strRef>
          </c:tx>
          <c:spPr>
            <a:ln w="28575" cap="rnd">
              <a:solidFill>
                <a:schemeClr val="accent3"/>
              </a:solidFill>
              <a:round/>
            </a:ln>
            <a:effectLst/>
          </c:spPr>
          <c:marker>
            <c:symbol val="none"/>
          </c:marker>
          <c:cat>
            <c:numRef>
              <c:f>Sheet1!$R$23:$AH$23</c:f>
              <c:numCache>
                <c:formatCode>General</c:formatCode>
                <c:ptCount val="17"/>
                <c:pt idx="0">
                  <c:v>-18</c:v>
                </c:pt>
                <c:pt idx="1">
                  <c:v>-16</c:v>
                </c:pt>
                <c:pt idx="2">
                  <c:v>-14</c:v>
                </c:pt>
                <c:pt idx="3">
                  <c:v>-12</c:v>
                </c:pt>
                <c:pt idx="4">
                  <c:v>-10</c:v>
                </c:pt>
                <c:pt idx="5">
                  <c:v>-8</c:v>
                </c:pt>
                <c:pt idx="6">
                  <c:v>-6</c:v>
                </c:pt>
                <c:pt idx="7">
                  <c:v>-4</c:v>
                </c:pt>
                <c:pt idx="8">
                  <c:v>-2</c:v>
                </c:pt>
                <c:pt idx="9">
                  <c:v>0</c:v>
                </c:pt>
                <c:pt idx="10">
                  <c:v>2</c:v>
                </c:pt>
                <c:pt idx="11">
                  <c:v>4</c:v>
                </c:pt>
                <c:pt idx="12">
                  <c:v>6</c:v>
                </c:pt>
                <c:pt idx="13">
                  <c:v>8</c:v>
                </c:pt>
                <c:pt idx="14">
                  <c:v>10</c:v>
                </c:pt>
                <c:pt idx="15">
                  <c:v>12</c:v>
                </c:pt>
                <c:pt idx="16">
                  <c:v>14</c:v>
                </c:pt>
              </c:numCache>
            </c:numRef>
          </c:cat>
          <c:val>
            <c:numRef>
              <c:f>Sheet1!$R$26:$AH$26</c:f>
              <c:numCache>
                <c:formatCode>General</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mooth val="0"/>
          <c:extLst xmlns:c16r2="http://schemas.microsoft.com/office/drawing/2015/06/chart">
            <c:ext xmlns:c16="http://schemas.microsoft.com/office/drawing/2014/chart" uri="{C3380CC4-5D6E-409C-BE32-E72D297353CC}">
              <c16:uniqueId val="{00000002-3402-459C-A35D-9E28DD61A0BA}"/>
            </c:ext>
          </c:extLst>
        </c:ser>
        <c:ser>
          <c:idx val="3"/>
          <c:order val="3"/>
          <c:tx>
            <c:strRef>
              <c:f>Sheet1!$Q$27</c:f>
              <c:strCache>
                <c:ptCount val="1"/>
                <c:pt idx="0">
                  <c:v>Thp2</c:v>
                </c:pt>
              </c:strCache>
            </c:strRef>
          </c:tx>
          <c:spPr>
            <a:ln w="28575" cap="rnd">
              <a:solidFill>
                <a:schemeClr val="accent4"/>
              </a:solidFill>
              <a:round/>
            </a:ln>
            <a:effectLst/>
          </c:spPr>
          <c:marker>
            <c:symbol val="none"/>
          </c:marker>
          <c:cat>
            <c:numRef>
              <c:f>Sheet1!$R$23:$AH$23</c:f>
              <c:numCache>
                <c:formatCode>General</c:formatCode>
                <c:ptCount val="17"/>
                <c:pt idx="0">
                  <c:v>-18</c:v>
                </c:pt>
                <c:pt idx="1">
                  <c:v>-16</c:v>
                </c:pt>
                <c:pt idx="2">
                  <c:v>-14</c:v>
                </c:pt>
                <c:pt idx="3">
                  <c:v>-12</c:v>
                </c:pt>
                <c:pt idx="4">
                  <c:v>-10</c:v>
                </c:pt>
                <c:pt idx="5">
                  <c:v>-8</c:v>
                </c:pt>
                <c:pt idx="6">
                  <c:v>-6</c:v>
                </c:pt>
                <c:pt idx="7">
                  <c:v>-4</c:v>
                </c:pt>
                <c:pt idx="8">
                  <c:v>-2</c:v>
                </c:pt>
                <c:pt idx="9">
                  <c:v>0</c:v>
                </c:pt>
                <c:pt idx="10">
                  <c:v>2</c:v>
                </c:pt>
                <c:pt idx="11">
                  <c:v>4</c:v>
                </c:pt>
                <c:pt idx="12">
                  <c:v>6</c:v>
                </c:pt>
                <c:pt idx="13">
                  <c:v>8</c:v>
                </c:pt>
                <c:pt idx="14">
                  <c:v>10</c:v>
                </c:pt>
                <c:pt idx="15">
                  <c:v>12</c:v>
                </c:pt>
                <c:pt idx="16">
                  <c:v>14</c:v>
                </c:pt>
              </c:numCache>
            </c:numRef>
          </c:cat>
          <c:val>
            <c:numRef>
              <c:f>Sheet1!$R$27:$AH$27</c:f>
              <c:numCache>
                <c:formatCode>General</c:formatCode>
                <c:ptCount val="17"/>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numCache>
            </c:numRef>
          </c:val>
          <c:smooth val="0"/>
          <c:extLst xmlns:c16r2="http://schemas.microsoft.com/office/drawing/2015/06/chart">
            <c:ext xmlns:c16="http://schemas.microsoft.com/office/drawing/2014/chart" uri="{C3380CC4-5D6E-409C-BE32-E72D297353CC}">
              <c16:uniqueId val="{00000003-3402-459C-A35D-9E28DD61A0BA}"/>
            </c:ext>
          </c:extLst>
        </c:ser>
        <c:dLbls>
          <c:showLegendKey val="0"/>
          <c:showVal val="0"/>
          <c:showCatName val="0"/>
          <c:showSerName val="0"/>
          <c:showPercent val="0"/>
          <c:showBubbleSize val="0"/>
        </c:dLbls>
        <c:marker val="1"/>
        <c:smooth val="0"/>
        <c:axId val="187764224"/>
        <c:axId val="191280768"/>
      </c:lineChart>
      <c:catAx>
        <c:axId val="18776422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To (°C)</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45675918635170609"/>
              <c:y val="0.805688611840186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1280768"/>
        <c:crosses val="autoZero"/>
        <c:auto val="1"/>
        <c:lblAlgn val="ctr"/>
        <c:lblOffset val="100"/>
        <c:noMultiLvlLbl val="0"/>
      </c:catAx>
      <c:valAx>
        <c:axId val="19128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sr-Latn-RS" sz="900" b="0">
                    <a:solidFill>
                      <a:sysClr val="windowText" lastClr="000000"/>
                    </a:solidFill>
                    <a:latin typeface="Times New Roman" panose="02020603050405020304" pitchFamily="18" charset="0"/>
                    <a:cs typeface="Times New Roman" panose="02020603050405020304" pitchFamily="18" charset="0"/>
                  </a:rPr>
                  <a:t>Tf,</a:t>
                </a:r>
                <a:r>
                  <a:rPr lang="sr-Latn-RS" sz="900" b="0" baseline="0">
                    <a:solidFill>
                      <a:sysClr val="windowText" lastClr="000000"/>
                    </a:solidFill>
                    <a:latin typeface="Times New Roman" panose="02020603050405020304" pitchFamily="18" charset="0"/>
                    <a:cs typeface="Times New Roman" panose="02020603050405020304" pitchFamily="18" charset="0"/>
                  </a:rPr>
                  <a:t> Tr, Thp (°C)</a:t>
                </a:r>
                <a:endParaRPr lang="en-US" sz="900" b="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1.9444444444444445E-2"/>
              <c:y val="0.2834441528142315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7764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6350" cap="flat" cmpd="sng" algn="ctr">
      <a:solidFill>
        <a:schemeClr val="tx1">
          <a:lumMod val="65000"/>
          <a:lumOff val="3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0419" name="Rectangle 3"/>
          <p:cNvSpPr>
            <a:spLocks noGrp="1" noChangeArrowheads="1"/>
          </p:cNvSpPr>
          <p:nvPr>
            <p:ph type="dt" sz="quarter" idx="1"/>
          </p:nvPr>
        </p:nvSpPr>
        <p:spPr bwMode="auto">
          <a:xfrm>
            <a:off x="3953078"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defRPr>
            </a:lvl1pPr>
          </a:lstStyle>
          <a:p>
            <a:endParaRPr lang="en-US" altLang="en-US"/>
          </a:p>
        </p:txBody>
      </p:sp>
      <p:sp>
        <p:nvSpPr>
          <p:cNvPr id="60420" name="Rectangle 4"/>
          <p:cNvSpPr>
            <a:spLocks noGrp="1" noChangeArrowheads="1"/>
          </p:cNvSpPr>
          <p:nvPr>
            <p:ph type="ftr" sz="quarter" idx="2"/>
          </p:nvPr>
        </p:nvSpPr>
        <p:spPr bwMode="auto">
          <a:xfrm>
            <a:off x="0"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0421" name="Rectangle 5"/>
          <p:cNvSpPr>
            <a:spLocks noGrp="1" noChangeArrowheads="1"/>
          </p:cNvSpPr>
          <p:nvPr>
            <p:ph type="sldNum" sz="quarter" idx="3"/>
          </p:nvPr>
        </p:nvSpPr>
        <p:spPr bwMode="auto">
          <a:xfrm>
            <a:off x="3953078"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defRPr>
            </a:lvl1pPr>
          </a:lstStyle>
          <a:p>
            <a:fld id="{DD216A1D-DF1D-4987-9958-7CC377A2C1EF}" type="slidenum">
              <a:rPr lang="en-US" altLang="en-US"/>
              <a:pPr/>
              <a:t>‹#›</a:t>
            </a:fld>
            <a:endParaRPr lang="en-US" altLang="en-US"/>
          </a:p>
        </p:txBody>
      </p:sp>
    </p:spTree>
    <p:extLst>
      <p:ext uri="{BB962C8B-B14F-4D97-AF65-F5344CB8AC3E}">
        <p14:creationId xmlns:p14="http://schemas.microsoft.com/office/powerpoint/2010/main" val="37162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3491" name="Rectangle 3"/>
          <p:cNvSpPr>
            <a:spLocks noGrp="1" noChangeArrowheads="1"/>
          </p:cNvSpPr>
          <p:nvPr>
            <p:ph type="dt" idx="1"/>
          </p:nvPr>
        </p:nvSpPr>
        <p:spPr bwMode="auto">
          <a:xfrm>
            <a:off x="3953078"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defRPr>
            </a:lvl1pPr>
          </a:lstStyle>
          <a:p>
            <a:endParaRPr lang="en-US" altLang="en-US"/>
          </a:p>
        </p:txBody>
      </p:sp>
      <p:sp>
        <p:nvSpPr>
          <p:cNvPr id="63492" name="Rectangle 4"/>
          <p:cNvSpPr>
            <a:spLocks noGrp="1" noRot="1" noChangeAspect="1" noChangeArrowheads="1" noTextEdit="1"/>
          </p:cNvSpPr>
          <p:nvPr>
            <p:ph type="sldImg" idx="2"/>
          </p:nvPr>
        </p:nvSpPr>
        <p:spPr bwMode="auto">
          <a:xfrm>
            <a:off x="1203325" y="685800"/>
            <a:ext cx="4573588" cy="34305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97699" y="4343912"/>
            <a:ext cx="5584842" cy="411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4" name="Rectangle 6"/>
          <p:cNvSpPr>
            <a:spLocks noGrp="1" noChangeArrowheads="1"/>
          </p:cNvSpPr>
          <p:nvPr>
            <p:ph type="ftr" sz="quarter" idx="4"/>
          </p:nvPr>
        </p:nvSpPr>
        <p:spPr bwMode="auto">
          <a:xfrm>
            <a:off x="0"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3495" name="Rectangle 7"/>
          <p:cNvSpPr>
            <a:spLocks noGrp="1" noChangeArrowheads="1"/>
          </p:cNvSpPr>
          <p:nvPr>
            <p:ph type="sldNum" sz="quarter" idx="5"/>
          </p:nvPr>
        </p:nvSpPr>
        <p:spPr bwMode="auto">
          <a:xfrm>
            <a:off x="3953078"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defRPr>
            </a:lvl1pPr>
          </a:lstStyle>
          <a:p>
            <a:fld id="{44429785-2374-4A44-B5D6-2868FDAD69E2}" type="slidenum">
              <a:rPr lang="en-US" altLang="en-US"/>
              <a:pPr/>
              <a:t>‹#›</a:t>
            </a:fld>
            <a:endParaRPr lang="en-US" altLang="en-US"/>
          </a:p>
        </p:txBody>
      </p:sp>
    </p:spTree>
    <p:extLst>
      <p:ext uri="{BB962C8B-B14F-4D97-AF65-F5344CB8AC3E}">
        <p14:creationId xmlns:p14="http://schemas.microsoft.com/office/powerpoint/2010/main" val="5682229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D16DDA12-11CD-420C-B519-A4A6FBF5038C}" type="slidenum">
              <a:rPr lang="en-US" altLang="en-US"/>
              <a:pPr>
                <a:buClr>
                  <a:srgbClr val="0000FF"/>
                </a:buClr>
              </a:pPr>
              <a:t>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17562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Considering the importance of heat and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quite different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performances when it comes to heat consumption and production, especially with the absorption pump, we had to divide the gas price into three parts. These are the sales and purchase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prices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DH Niš gas, according to the latest available balances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year 2021). The third value for gas refers to the waste heat that can be obtained from the existing boiler in the Niš Clinical Center. Bearing in mind the recent changes in the measurement of gas consumption, we have shown prices per 1000m³ and per kWh, as well as CO2 emissions.</a:t>
            </a:r>
            <a:endParaRPr lang="en-US" dirty="0"/>
          </a:p>
        </p:txBody>
      </p:sp>
      <p:sp>
        <p:nvSpPr>
          <p:cNvPr id="4" name="Slide Number Placeholder 3"/>
          <p:cNvSpPr>
            <a:spLocks noGrp="1"/>
          </p:cNvSpPr>
          <p:nvPr>
            <p:ph type="sldNum" sz="quarter" idx="5"/>
          </p:nvPr>
        </p:nvSpPr>
        <p:spPr/>
        <p:txBody>
          <a:bodyPr/>
          <a:lstStyle/>
          <a:p>
            <a:fld id="{5603DE54-EF65-4D45-AF72-363B3EE6A911}" type="slidenum">
              <a:rPr lang="en-US" smtClean="0"/>
              <a:t>16</a:t>
            </a:fld>
            <a:endParaRPr lang="en-US"/>
          </a:p>
        </p:txBody>
      </p:sp>
    </p:spTree>
    <p:extLst>
      <p:ext uri="{BB962C8B-B14F-4D97-AF65-F5344CB8AC3E}">
        <p14:creationId xmlns:p14="http://schemas.microsoft.com/office/powerpoint/2010/main" val="293670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It is obvious that the compression pump has outstanding results when working in conjunction with GE. The NPV is large and positive, the internal rate is huge, and the payback period is under 4 years. If it works without GE, the results are more modest, but still very good. The situation changes significantly when CO2 is introduced into the picture. The case with GE is still good, although twice as bad as without CO2, but when we remove GE from the picture, the NPV is negative, the IRR is below the discount rate, and the payback period exceeds 10 years.</a:t>
            </a:r>
            <a:endParaRPr lang="en-US" dirty="0"/>
          </a:p>
        </p:txBody>
      </p:sp>
      <p:sp>
        <p:nvSpPr>
          <p:cNvPr id="4" name="Slide Number Placeholder 3"/>
          <p:cNvSpPr>
            <a:spLocks noGrp="1"/>
          </p:cNvSpPr>
          <p:nvPr>
            <p:ph type="sldNum" sz="quarter" idx="5"/>
          </p:nvPr>
        </p:nvSpPr>
        <p:spPr/>
        <p:txBody>
          <a:bodyPr/>
          <a:lstStyle/>
          <a:p>
            <a:fld id="{5603DE54-EF65-4D45-AF72-363B3EE6A911}" type="slidenum">
              <a:rPr lang="en-US" smtClean="0"/>
              <a:t>19</a:t>
            </a:fld>
            <a:endParaRPr lang="en-US"/>
          </a:p>
        </p:txBody>
      </p:sp>
    </p:spTree>
    <p:extLst>
      <p:ext uri="{BB962C8B-B14F-4D97-AF65-F5344CB8AC3E}">
        <p14:creationId xmlns:p14="http://schemas.microsoft.com/office/powerpoint/2010/main" val="118622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Compression pumps have the greatest sensitivity to the price of electricity and the price of CO2, and less to the size of investment costs. The price of electricity that leads to the profitability limit (NPV=0) is 0.1751 €/kWh, which is 70% more than the price of that energy source. The prices based on which we did the calculation are defined at the beginning of this paragraph, so - it is the price before this price increase from May 1. It should be noted that the price of electricity in the first case, with connection to GE, is lower and amounts to (see Figure 1) 0.0561 €/kWh, thus 54.5% less than the current market price.</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short, a compression pump that works coupled with GE suffers all possible changes, and without GE it becomes very sensitive to changes, and with CO2 it is in losses.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03DE54-EF65-4D45-AF72-363B3EE6A911}" type="slidenum">
              <a:rPr lang="en-US" smtClean="0"/>
              <a:t>20</a:t>
            </a:fld>
            <a:endParaRPr lang="en-US"/>
          </a:p>
        </p:txBody>
      </p:sp>
    </p:spTree>
    <p:extLst>
      <p:ext uri="{BB962C8B-B14F-4D97-AF65-F5344CB8AC3E}">
        <p14:creationId xmlns:p14="http://schemas.microsoft.com/office/powerpoint/2010/main" val="373498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 situation where the absorption pump receives heat, practically waste heat, from the boiler of the Niš Clinical Center, the results are excellent: the NPV is positive and large, the same IRR and the payback period is less than 3.5 years. However, when we remove waste heat from the story and add CO2, the results are negative in all cases and the use of an absorption pump in those conditions is not recommended and is unprofitable.</a:t>
            </a:r>
          </a:p>
          <a:p>
            <a:endParaRPr lang="en-US" dirty="0"/>
          </a:p>
        </p:txBody>
      </p:sp>
      <p:sp>
        <p:nvSpPr>
          <p:cNvPr id="4" name="Slide Number Placeholder 3"/>
          <p:cNvSpPr>
            <a:spLocks noGrp="1"/>
          </p:cNvSpPr>
          <p:nvPr>
            <p:ph type="sldNum" sz="quarter" idx="5"/>
          </p:nvPr>
        </p:nvSpPr>
        <p:spPr/>
        <p:txBody>
          <a:bodyPr/>
          <a:lstStyle/>
          <a:p>
            <a:fld id="{5603DE54-EF65-4D45-AF72-363B3EE6A911}" type="slidenum">
              <a:rPr lang="en-US" smtClean="0"/>
              <a:t>21</a:t>
            </a:fld>
            <a:endParaRPr lang="en-US"/>
          </a:p>
        </p:txBody>
      </p:sp>
    </p:spTree>
    <p:extLst>
      <p:ext uri="{BB962C8B-B14F-4D97-AF65-F5344CB8AC3E}">
        <p14:creationId xmlns:p14="http://schemas.microsoft.com/office/powerpoint/2010/main" val="261705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absorption pump is primarily sensitive to the cost of input heat, CO2, and investments. First, it should be noted that in case there is no available cheap heat, waste heat, absorption puma does not make economic sense, so we will not even explain the sensitivity in that case (shown in Figure 7). It is essential to note that the price of heat above which the operation of the absorption pump does not make sense is 0.0387 €/kWh, of course without calculating CO2. It is necessary to remind (Figure 1) that the cost price of the produced heat in DH Niš is €0.059/kWh. The absorption puma could withstand the current price of CO2 if the heat input price were lower than €0.017/kWh, i.e., 28% of the heat production price of DH Niš.</a:t>
            </a:r>
            <a:endParaRPr lang="en-US" dirty="0"/>
          </a:p>
        </p:txBody>
      </p:sp>
      <p:sp>
        <p:nvSpPr>
          <p:cNvPr id="4" name="Slide Number Placeholder 3"/>
          <p:cNvSpPr>
            <a:spLocks noGrp="1"/>
          </p:cNvSpPr>
          <p:nvPr>
            <p:ph type="sldNum" sz="quarter" idx="5"/>
          </p:nvPr>
        </p:nvSpPr>
        <p:spPr/>
        <p:txBody>
          <a:bodyPr/>
          <a:lstStyle/>
          <a:p>
            <a:fld id="{5603DE54-EF65-4D45-AF72-363B3EE6A91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9682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C7D4E9-E165-4DB0-B2DE-194352C82004}" type="datetime1">
              <a:rPr lang="sr-Latn-CS" altLang="en-US" smtClean="0"/>
              <a:pPr/>
              <a:t>22.5.2023.</a:t>
            </a:fld>
            <a:endParaRPr lang="sr-Latn-CS" altLang="en-US"/>
          </a:p>
        </p:txBody>
      </p:sp>
      <p:sp>
        <p:nvSpPr>
          <p:cNvPr id="8" name="Slide Number Placeholder 7"/>
          <p:cNvSpPr>
            <a:spLocks noGrp="1"/>
          </p:cNvSpPr>
          <p:nvPr>
            <p:ph type="sldNum" sz="quarter" idx="11"/>
          </p:nvPr>
        </p:nvSpPr>
        <p:spPr/>
        <p:txBody>
          <a:bodyPr/>
          <a:lstStyle/>
          <a:p>
            <a:fld id="{C1CF5F07-F0ED-43BA-80D8-728E025A6A6C}" type="slidenum">
              <a:rPr lang="sr-Latn-CS" altLang="en-US" smtClean="0"/>
              <a:pPr/>
              <a:t>‹#›</a:t>
            </a:fld>
            <a:endParaRPr lang="sr-Latn-CS" altLang="en-US"/>
          </a:p>
        </p:txBody>
      </p:sp>
      <p:sp>
        <p:nvSpPr>
          <p:cNvPr id="9" name="Footer Placeholder 8"/>
          <p:cNvSpPr>
            <a:spLocks noGrp="1"/>
          </p:cNvSpPr>
          <p:nvPr>
            <p:ph type="ftr" sz="quarter" idx="12"/>
          </p:nvPr>
        </p:nvSpPr>
        <p:spPr/>
        <p:txBody>
          <a:bodyPr/>
          <a:lstStyle/>
          <a:p>
            <a:endParaRPr lang="sr-Latn-C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C731-1DFE-4E08-919E-1C16A63B74A2}" type="datetime1">
              <a:rPr lang="sr-Latn-CS" altLang="en-US" smtClean="0"/>
              <a:pPr/>
              <a:t>22.5.2023.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77331E29-E4BA-4849-982A-1D1F3FAB30D0}" type="slidenum">
              <a:rPr lang="sr-Latn-CS" altLang="en-US" smtClean="0"/>
              <a:pPr/>
              <a:t>‹#›</a:t>
            </a:fld>
            <a:endParaRPr lang="sr-Latn-C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8CC0C-8852-421C-8AFD-170BBAA1696F}" type="datetime1">
              <a:rPr lang="sr-Latn-CS" altLang="en-US" smtClean="0"/>
              <a:pPr/>
              <a:t>22.5.2023.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94CFC1B0-83E6-4BD4-B035-ED00C7C88F65}" type="slidenum">
              <a:rPr lang="sr-Latn-CS" altLang="en-US" smtClean="0"/>
              <a:pPr/>
              <a:t>‹#›</a:t>
            </a:fld>
            <a:endParaRPr lang="sr-Latn-C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3902075"/>
            <a:ext cx="3400425" cy="2949575"/>
            <a:chOff x="0" y="2458"/>
            <a:chExt cx="2142" cy="1858"/>
          </a:xfrm>
        </p:grpSpPr>
        <p:sp>
          <p:nvSpPr>
            <p:cNvPr id="3584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58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58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grpSp>
      <p:sp>
        <p:nvSpPr>
          <p:cNvPr id="3585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sr-Latn-CS" altLang="en-US" noProof="0" smtClean="0"/>
              <a:t>Click to edit Master title style</a:t>
            </a:r>
          </a:p>
        </p:txBody>
      </p:sp>
      <p:sp>
        <p:nvSpPr>
          <p:cNvPr id="358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sr-Latn-CS" altLang="en-US" noProof="0" smtClean="0"/>
              <a:t>Click to edit Master subtitle style</a:t>
            </a:r>
          </a:p>
        </p:txBody>
      </p:sp>
      <p:sp>
        <p:nvSpPr>
          <p:cNvPr id="35852" name="Rectangle 12"/>
          <p:cNvSpPr>
            <a:spLocks noGrp="1" noChangeArrowheads="1"/>
          </p:cNvSpPr>
          <p:nvPr>
            <p:ph type="dt" sz="quarter" idx="2"/>
          </p:nvPr>
        </p:nvSpPr>
        <p:spPr/>
        <p:txBody>
          <a:bodyPr/>
          <a:lstStyle>
            <a:lvl1pPr>
              <a:defRPr/>
            </a:lvl1pPr>
          </a:lstStyle>
          <a:p>
            <a:fld id="{04C7D4E9-E165-4DB0-B2DE-194352C82004}" type="datetime1">
              <a:rPr lang="sr-Latn-CS" altLang="en-US">
                <a:solidFill>
                  <a:srgbClr val="000000"/>
                </a:solidFill>
              </a:rPr>
              <a:pPr/>
              <a:t>22.5.2023.</a:t>
            </a:fld>
            <a:endParaRPr lang="sr-Latn-CS" altLang="en-US">
              <a:solidFill>
                <a:srgbClr val="000000"/>
              </a:solidFill>
            </a:endParaRPr>
          </a:p>
        </p:txBody>
      </p:sp>
      <p:sp>
        <p:nvSpPr>
          <p:cNvPr id="35853" name="Rectangle 13"/>
          <p:cNvSpPr>
            <a:spLocks noGrp="1" noChangeArrowheads="1"/>
          </p:cNvSpPr>
          <p:nvPr>
            <p:ph type="ftr" sz="quarter" idx="3"/>
          </p:nvPr>
        </p:nvSpPr>
        <p:spPr/>
        <p:txBody>
          <a:bodyPr/>
          <a:lstStyle>
            <a:lvl1pPr>
              <a:defRPr/>
            </a:lvl1pPr>
          </a:lstStyle>
          <a:p>
            <a:endParaRPr lang="sr-Latn-CS" altLang="en-US">
              <a:solidFill>
                <a:srgbClr val="000000"/>
              </a:solidFill>
            </a:endParaRPr>
          </a:p>
        </p:txBody>
      </p:sp>
      <p:sp>
        <p:nvSpPr>
          <p:cNvPr id="35854" name="Rectangle 14"/>
          <p:cNvSpPr>
            <a:spLocks noGrp="1" noChangeArrowheads="1"/>
          </p:cNvSpPr>
          <p:nvPr>
            <p:ph type="sldNum" sz="quarter" idx="4"/>
          </p:nvPr>
        </p:nvSpPr>
        <p:spPr/>
        <p:txBody>
          <a:bodyPr/>
          <a:lstStyle>
            <a:lvl1pPr>
              <a:defRPr/>
            </a:lvl1pPr>
          </a:lstStyle>
          <a:p>
            <a:fld id="{C1CF5F07-F0ED-43BA-80D8-728E025A6A6C}"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067687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CA3AE31-A367-4AB5-828B-3044AD53BF33}" type="datetime1">
              <a:rPr lang="sr-Latn-CS" altLang="en-US">
                <a:solidFill>
                  <a:srgbClr val="000000"/>
                </a:solidFill>
              </a:rPr>
              <a:pPr/>
              <a:t>22.5.2023.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8E25EC-EFBF-46CA-9693-BFBC79988B8C}"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406906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2B6728-2D68-4414-997A-76EF09B659FC}" type="datetime1">
              <a:rPr lang="sr-Latn-CS" altLang="en-US">
                <a:solidFill>
                  <a:srgbClr val="000000"/>
                </a:solidFill>
              </a:rPr>
              <a:pPr/>
              <a:t>22.5.2023.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C3CD06-E3C5-4E31-96F7-C9E8B4EE254E}"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9091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30F8D53-87A8-4B11-BA08-66495FF93C4B}" type="datetime1">
              <a:rPr lang="sr-Latn-CS" altLang="en-US">
                <a:solidFill>
                  <a:srgbClr val="000000"/>
                </a:solidFill>
              </a:rPr>
              <a:pPr/>
              <a:t>22.5.2023.</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B71998-B8A8-4DF1-B546-250986E34D7B}"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09854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5725E61-BE44-4023-8920-F8764EB666A2}" type="datetime1">
              <a:rPr lang="sr-Latn-CS" altLang="en-US">
                <a:solidFill>
                  <a:srgbClr val="000000"/>
                </a:solidFill>
              </a:rPr>
              <a:pPr/>
              <a:t>22.5.2023.</a:t>
            </a:fld>
            <a:endParaRPr lang="sr-Latn-C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C31658B-58F3-425C-AEB7-A522CE41614A}"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61442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2CB0532D-03F7-4C3A-809F-EA3EF0F57EB6}" type="datetime1">
              <a:rPr lang="sr-Latn-CS" altLang="en-US">
                <a:solidFill>
                  <a:srgbClr val="000000"/>
                </a:solidFill>
              </a:rPr>
              <a:pPr/>
              <a:t>22.5.2023.</a:t>
            </a:fld>
            <a:endParaRPr lang="sr-Latn-C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AE430B-A60D-4E33-94B4-440027777917}"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225315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743402-F1E2-410D-BEE6-CABF2AEAE7A5}" type="datetime1">
              <a:rPr lang="sr-Latn-CS" altLang="en-US">
                <a:solidFill>
                  <a:srgbClr val="000000"/>
                </a:solidFill>
              </a:rPr>
              <a:pPr/>
              <a:t>22.5.2023.</a:t>
            </a:fld>
            <a:endParaRPr lang="sr-Latn-C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34F9DD6-A6C5-4A73-805C-8E1C73E2BFED}"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59228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5C85B72-6C4A-44CC-8866-4A2CE95D73D0}" type="datetime1">
              <a:rPr lang="sr-Latn-CS" altLang="en-US">
                <a:solidFill>
                  <a:srgbClr val="000000"/>
                </a:solidFill>
              </a:rPr>
              <a:pPr/>
              <a:t>22.5.2023.</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3536D0-011F-4E37-951E-E026895542F8}"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83031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CA3AE31-A367-4AB5-828B-3044AD53BF33}" type="datetime1">
              <a:rPr lang="sr-Latn-CS" altLang="en-US" smtClean="0"/>
              <a:pPr/>
              <a:t>22.5.2023.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998E25EC-EFBF-46CA-9693-BFBC79988B8C}" type="slidenum">
              <a:rPr lang="sr-Latn-CS" altLang="en-US" smtClean="0"/>
              <a:pPr/>
              <a:t>‹#›</a:t>
            </a:fld>
            <a:endParaRPr lang="sr-Latn-C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5A6792C-F9F5-49FF-8B96-F0C8E57258FA}" type="datetime1">
              <a:rPr lang="sr-Latn-CS" altLang="en-US">
                <a:solidFill>
                  <a:srgbClr val="000000"/>
                </a:solidFill>
              </a:rPr>
              <a:pPr/>
              <a:t>22.5.2023.</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A8CEAB-E690-4BE2-8F86-777B172366BB}"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261507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994C731-1DFE-4E08-919E-1C16A63B74A2}" type="datetime1">
              <a:rPr lang="sr-Latn-CS" altLang="en-US">
                <a:solidFill>
                  <a:srgbClr val="000000"/>
                </a:solidFill>
              </a:rPr>
              <a:pPr/>
              <a:t>22.5.2023.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331E29-E4BA-4849-982A-1D1F3FAB30D0}"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92251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718CC0C-8852-421C-8AFD-170BBAA1696F}" type="datetime1">
              <a:rPr lang="sr-Latn-CS" altLang="en-US">
                <a:solidFill>
                  <a:srgbClr val="000000"/>
                </a:solidFill>
              </a:rPr>
              <a:pPr/>
              <a:t>22.5.2023.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CFC1B0-83E6-4BD4-B035-ED00C7C88F65}"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75572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1576AF76-0BA2-4041-8D83-121732FE18C0}" type="datetime1">
              <a:rPr lang="sr-Latn-CS" altLang="en-US">
                <a:solidFill>
                  <a:srgbClr val="000000"/>
                </a:solidFill>
              </a:rPr>
              <a:pPr/>
              <a:t>22.5.2023.</a:t>
            </a:fld>
            <a:endParaRPr lang="sr-Latn-C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67853C5-C965-4FEE-AC72-64DE0CB90582}"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487270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555" y="4603123"/>
            <a:ext cx="7329840" cy="763526"/>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Subtitle 2"/>
          <p:cNvSpPr>
            <a:spLocks noGrp="1"/>
          </p:cNvSpPr>
          <p:nvPr>
            <p:ph type="subTitle" idx="1"/>
          </p:nvPr>
        </p:nvSpPr>
        <p:spPr>
          <a:xfrm>
            <a:off x="143555" y="5566870"/>
            <a:ext cx="7320297" cy="610820"/>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1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138425"/>
            <a:ext cx="8093212" cy="763525"/>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2054655"/>
            <a:ext cx="8085130" cy="427574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32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374901"/>
            <a:ext cx="6566315" cy="916230"/>
          </a:xfrm>
          <a:noFill/>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443835"/>
            <a:ext cx="6566314" cy="488655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240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547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642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46070" cy="763525"/>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57200" y="2035613"/>
            <a:ext cx="4040188"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65475"/>
            <a:ext cx="4040188" cy="3311079"/>
          </a:xfrm>
        </p:spPr>
        <p:txBody>
          <a:bodyPr/>
          <a:lstStyle>
            <a:lvl1pPr algn="ctr">
              <a:defRPr sz="2400">
                <a:solidFill>
                  <a:srgbClr val="EBDDE7"/>
                </a:solidFill>
              </a:defRPr>
            </a:lvl1pPr>
            <a:lvl2pPr algn="ctr">
              <a:defRPr sz="2000">
                <a:solidFill>
                  <a:srgbClr val="EBDDE7"/>
                </a:solidFill>
              </a:defRPr>
            </a:lvl2pPr>
            <a:lvl3pPr algn="ctr">
              <a:defRPr sz="1800">
                <a:solidFill>
                  <a:srgbClr val="EBDDE7"/>
                </a:solidFill>
              </a:defRPr>
            </a:lvl3pPr>
            <a:lvl4pPr algn="ctr">
              <a:defRPr sz="1600">
                <a:solidFill>
                  <a:srgbClr val="EBDDE7"/>
                </a:solidFill>
              </a:defRPr>
            </a:lvl4pPr>
            <a:lvl5pPr algn="ctr">
              <a:defRPr sz="1600">
                <a:solidFill>
                  <a:srgbClr val="EBDDE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035613"/>
            <a:ext cx="4041775"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665475"/>
            <a:ext cx="4041775" cy="3311079"/>
          </a:xfrm>
        </p:spPr>
        <p:txBody>
          <a:bodyPr/>
          <a:lstStyle>
            <a:lvl1pPr algn="ctr">
              <a:defRPr sz="2400">
                <a:solidFill>
                  <a:srgbClr val="EBDDE7"/>
                </a:solidFill>
              </a:defRPr>
            </a:lvl1pPr>
            <a:lvl2pPr algn="ctr">
              <a:defRPr sz="2000">
                <a:solidFill>
                  <a:srgbClr val="EBDDE7"/>
                </a:solidFill>
              </a:defRPr>
            </a:lvl2pPr>
            <a:lvl3pPr algn="ctr">
              <a:defRPr sz="1800">
                <a:solidFill>
                  <a:srgbClr val="EBDDE7"/>
                </a:solidFill>
              </a:defRPr>
            </a:lvl3pPr>
            <a:lvl4pPr algn="ctr">
              <a:defRPr sz="1600">
                <a:solidFill>
                  <a:srgbClr val="EBDDE7"/>
                </a:solidFill>
              </a:defRPr>
            </a:lvl4pPr>
            <a:lvl5pPr algn="ctr">
              <a:defRPr sz="1600">
                <a:solidFill>
                  <a:srgbClr val="EBDDE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44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B6728-2D68-4414-997A-76EF09B659FC}" type="datetime1">
              <a:rPr lang="sr-Latn-CS" altLang="en-US" smtClean="0"/>
              <a:pPr/>
              <a:t>22.5.2023.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3AC3CD06-E3C5-4E31-96F7-C9E8B4EE254E}" type="slidenum">
              <a:rPr lang="sr-Latn-CS" altLang="en-US" smtClean="0"/>
              <a:pPr/>
              <a:t>‹#›</a:t>
            </a:fld>
            <a:endParaRPr lang="sr-Latn-CS"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22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038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150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39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00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6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30F8D53-87A8-4B11-BA08-66495FF93C4B}" type="datetime1">
              <a:rPr lang="sr-Latn-CS" altLang="en-US" smtClean="0"/>
              <a:pPr/>
              <a:t>22.5.2023.</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9AB71998-B8A8-4DF1-B546-250986E34D7B}" type="slidenum">
              <a:rPr lang="sr-Latn-CS" altLang="en-US" smtClean="0"/>
              <a:pPr/>
              <a:t>‹#›</a:t>
            </a:fld>
            <a:endParaRPr lang="sr-Latn-CS" alt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725E61-BE44-4023-8920-F8764EB666A2}" type="datetime1">
              <a:rPr lang="sr-Latn-CS" altLang="en-US" smtClean="0"/>
              <a:pPr/>
              <a:t>22.5.2023.</a:t>
            </a:fld>
            <a:endParaRPr lang="sr-Latn-CS" altLang="en-US"/>
          </a:p>
        </p:txBody>
      </p:sp>
      <p:sp>
        <p:nvSpPr>
          <p:cNvPr id="8" name="Footer Placeholder 7"/>
          <p:cNvSpPr>
            <a:spLocks noGrp="1"/>
          </p:cNvSpPr>
          <p:nvPr>
            <p:ph type="ftr" sz="quarter" idx="11"/>
          </p:nvPr>
        </p:nvSpPr>
        <p:spPr/>
        <p:txBody>
          <a:bodyPr/>
          <a:lstStyle/>
          <a:p>
            <a:endParaRPr lang="sr-Latn-CS" altLang="en-US"/>
          </a:p>
        </p:txBody>
      </p:sp>
      <p:sp>
        <p:nvSpPr>
          <p:cNvPr id="9" name="Slide Number Placeholder 8"/>
          <p:cNvSpPr>
            <a:spLocks noGrp="1"/>
          </p:cNvSpPr>
          <p:nvPr>
            <p:ph type="sldNum" sz="quarter" idx="12"/>
          </p:nvPr>
        </p:nvSpPr>
        <p:spPr/>
        <p:txBody>
          <a:bodyPr/>
          <a:lstStyle/>
          <a:p>
            <a:fld id="{4C31658B-58F3-425C-AEB7-A522CE41614A}" type="slidenum">
              <a:rPr lang="sr-Latn-CS" altLang="en-US" smtClean="0"/>
              <a:pPr/>
              <a:t>‹#›</a:t>
            </a:fld>
            <a:endParaRPr lang="sr-Latn-CS"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0532D-03F7-4C3A-809F-EA3EF0F57EB6}" type="datetime1">
              <a:rPr lang="sr-Latn-CS" altLang="en-US" smtClean="0"/>
              <a:pPr/>
              <a:t>22.5.2023.</a:t>
            </a:fld>
            <a:endParaRPr lang="sr-Latn-CS" altLang="en-US"/>
          </a:p>
        </p:txBody>
      </p:sp>
      <p:sp>
        <p:nvSpPr>
          <p:cNvPr id="4" name="Footer Placeholder 3"/>
          <p:cNvSpPr>
            <a:spLocks noGrp="1"/>
          </p:cNvSpPr>
          <p:nvPr>
            <p:ph type="ftr" sz="quarter" idx="11"/>
          </p:nvPr>
        </p:nvSpPr>
        <p:spPr/>
        <p:txBody>
          <a:bodyPr/>
          <a:lstStyle/>
          <a:p>
            <a:endParaRPr lang="sr-Latn-CS" altLang="en-US"/>
          </a:p>
        </p:txBody>
      </p:sp>
      <p:sp>
        <p:nvSpPr>
          <p:cNvPr id="5" name="Slide Number Placeholder 4"/>
          <p:cNvSpPr>
            <a:spLocks noGrp="1"/>
          </p:cNvSpPr>
          <p:nvPr>
            <p:ph type="sldNum" sz="quarter" idx="12"/>
          </p:nvPr>
        </p:nvSpPr>
        <p:spPr/>
        <p:txBody>
          <a:bodyPr/>
          <a:lstStyle/>
          <a:p>
            <a:fld id="{8FAE430B-A60D-4E33-94B4-440027777917}" type="slidenum">
              <a:rPr lang="sr-Latn-CS" altLang="en-US" smtClean="0"/>
              <a:pPr/>
              <a:t>‹#›</a:t>
            </a:fld>
            <a:endParaRPr lang="sr-Latn-C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3402-F1E2-410D-BEE6-CABF2AEAE7A5}" type="datetime1">
              <a:rPr lang="sr-Latn-CS" altLang="en-US" smtClean="0"/>
              <a:pPr/>
              <a:t>22.5.2023.</a:t>
            </a:fld>
            <a:endParaRPr lang="sr-Latn-CS" altLang="en-US"/>
          </a:p>
        </p:txBody>
      </p:sp>
      <p:sp>
        <p:nvSpPr>
          <p:cNvPr id="3" name="Footer Placeholder 2"/>
          <p:cNvSpPr>
            <a:spLocks noGrp="1"/>
          </p:cNvSpPr>
          <p:nvPr>
            <p:ph type="ftr" sz="quarter" idx="11"/>
          </p:nvPr>
        </p:nvSpPr>
        <p:spPr/>
        <p:txBody>
          <a:bodyPr/>
          <a:lstStyle/>
          <a:p>
            <a:endParaRPr lang="sr-Latn-CS" altLang="en-US"/>
          </a:p>
        </p:txBody>
      </p:sp>
      <p:sp>
        <p:nvSpPr>
          <p:cNvPr id="4" name="Slide Number Placeholder 3"/>
          <p:cNvSpPr>
            <a:spLocks noGrp="1"/>
          </p:cNvSpPr>
          <p:nvPr>
            <p:ph type="sldNum" sz="quarter" idx="12"/>
          </p:nvPr>
        </p:nvSpPr>
        <p:spPr/>
        <p:txBody>
          <a:bodyPr/>
          <a:lstStyle/>
          <a:p>
            <a:fld id="{C34F9DD6-A6C5-4A73-805C-8E1C73E2BFED}" type="slidenum">
              <a:rPr lang="sr-Latn-CS" altLang="en-US" smtClean="0"/>
              <a:pPr/>
              <a:t>‹#›</a:t>
            </a:fld>
            <a:endParaRPr lang="sr-Latn-C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85B72-6C4A-44CC-8866-4A2CE95D73D0}" type="datetime1">
              <a:rPr lang="sr-Latn-CS" altLang="en-US" smtClean="0"/>
              <a:pPr/>
              <a:t>22.5.2023.</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0A3536D0-011F-4E37-951E-E026895542F8}" type="slidenum">
              <a:rPr lang="sr-Latn-CS" altLang="en-US" smtClean="0"/>
              <a:pPr/>
              <a:t>‹#›</a:t>
            </a:fld>
            <a:endParaRPr lang="sr-Latn-C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6792C-F9F5-49FF-8B96-F0C8E57258FA}" type="datetime1">
              <a:rPr lang="sr-Latn-CS" altLang="en-US" smtClean="0"/>
              <a:pPr/>
              <a:t>22.5.2023.</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B7A8CEAB-E690-4BE2-8F86-777B172366BB}" type="slidenum">
              <a:rPr lang="sr-Latn-CS" altLang="en-US" smtClean="0"/>
              <a:pPr/>
              <a:t>‹#›</a:t>
            </a:fld>
            <a:endParaRPr lang="sr-Latn-C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3847373-B0DF-42F3-BFD2-53527A1DBFBA}" type="datetime1">
              <a:rPr lang="sr-Latn-CS" altLang="en-US" smtClean="0"/>
              <a:pPr/>
              <a:t>22.5.2023.</a:t>
            </a:fld>
            <a:endParaRPr lang="sr-Latn-CS"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r-Latn-CS"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C096A3-BC62-4A0A-B737-BBBCFC7D9BB7}" type="slidenum">
              <a:rPr lang="sr-Latn-CS" altLang="en-US" smtClean="0"/>
              <a:pPr/>
              <a:t>‹#›</a:t>
            </a:fld>
            <a:endParaRPr lang="sr-Latn-CS"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902075"/>
            <a:ext cx="3400425" cy="2949575"/>
            <a:chOff x="0" y="2458"/>
            <a:chExt cx="2142" cy="1858"/>
          </a:xfrm>
        </p:grpSpPr>
        <p:sp>
          <p:nvSpPr>
            <p:cNvPr id="348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48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48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grpSp>
      <p:sp>
        <p:nvSpPr>
          <p:cNvPr id="3482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r-Latn-CS" altLang="en-US" smtClean="0"/>
              <a:t>Click to edit Master title style</a:t>
            </a:r>
          </a:p>
        </p:txBody>
      </p:sp>
      <p:sp>
        <p:nvSpPr>
          <p:cNvPr id="3482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CS" altLang="en-US" smtClean="0"/>
              <a:t>Click to edit Master text styles</a:t>
            </a:r>
          </a:p>
          <a:p>
            <a:pPr lvl="1"/>
            <a:r>
              <a:rPr lang="sr-Latn-CS" altLang="en-US" smtClean="0"/>
              <a:t>Second level</a:t>
            </a:r>
          </a:p>
          <a:p>
            <a:pPr lvl="2"/>
            <a:r>
              <a:rPr lang="sr-Latn-CS" altLang="en-US" smtClean="0"/>
              <a:t>Third level</a:t>
            </a:r>
          </a:p>
          <a:p>
            <a:pPr lvl="3"/>
            <a:r>
              <a:rPr lang="sr-Latn-CS" altLang="en-US" smtClean="0"/>
              <a:t>Fourth level</a:t>
            </a:r>
          </a:p>
          <a:p>
            <a:pPr lvl="4"/>
            <a:r>
              <a:rPr lang="sr-Latn-CS" altLang="en-US" smtClean="0"/>
              <a:t>Fifth level</a:t>
            </a:r>
          </a:p>
        </p:txBody>
      </p:sp>
      <p:sp>
        <p:nvSpPr>
          <p:cNvPr id="3482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000" b="0">
                <a:solidFill>
                  <a:schemeClr val="tx1"/>
                </a:solidFill>
                <a:effectLst>
                  <a:outerShdw blurRad="38100" dist="38100" dir="2700000" algn="tl">
                    <a:srgbClr val="C0C0C0"/>
                  </a:outerShdw>
                </a:effectLst>
              </a:defRPr>
            </a:lvl1pPr>
          </a:lstStyle>
          <a:p>
            <a:fld id="{73847373-B0DF-42F3-BFD2-53527A1DBFBA}" type="datetime1">
              <a:rPr lang="sr-Latn-CS" altLang="en-US">
                <a:solidFill>
                  <a:srgbClr val="000000"/>
                </a:solidFill>
              </a:rPr>
              <a:pPr/>
              <a:t>22.5.2023.</a:t>
            </a:fld>
            <a:endParaRPr lang="sr-Latn-CS" altLang="en-US">
              <a:solidFill>
                <a:srgbClr val="000000"/>
              </a:solidFill>
            </a:endParaRPr>
          </a:p>
        </p:txBody>
      </p:sp>
      <p:sp>
        <p:nvSpPr>
          <p:cNvPr id="3482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solidFill>
                  <a:schemeClr val="tx1"/>
                </a:solidFill>
                <a:effectLst>
                  <a:outerShdw blurRad="38100" dist="38100" dir="2700000" algn="tl">
                    <a:srgbClr val="C0C0C0"/>
                  </a:outerShdw>
                </a:effectLst>
              </a:defRPr>
            </a:lvl1pPr>
          </a:lstStyle>
          <a:p>
            <a:endParaRPr lang="sr-Latn-CS" altLang="en-US">
              <a:solidFill>
                <a:srgbClr val="000000"/>
              </a:solidFill>
            </a:endParaRPr>
          </a:p>
        </p:txBody>
      </p:sp>
      <p:sp>
        <p:nvSpPr>
          <p:cNvPr id="3483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solidFill>
                  <a:schemeClr val="tx1"/>
                </a:solidFill>
                <a:effectLst>
                  <a:outerShdw blurRad="38100" dist="38100" dir="2700000" algn="tl">
                    <a:srgbClr val="C0C0C0"/>
                  </a:outerShdw>
                </a:effectLst>
              </a:defRPr>
            </a:lvl1pPr>
          </a:lstStyle>
          <a:p>
            <a:fld id="{1DC096A3-BC62-4A0A-B737-BBBCFC7D9BB7}"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239775808"/>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SzTx/>
              <a:buFontTx/>
              <a:buNone/>
            </a:pPr>
            <a:fld id="{53074F12-AA26-4AC8-9962-C36BB8F32554}" type="datetimeFigureOut">
              <a:rPr lang="en-US" b="0" smtClean="0">
                <a:solidFill>
                  <a:prstClr val="black">
                    <a:tint val="75000"/>
                  </a:prstClr>
                </a:solidFill>
                <a:latin typeface="Calibri"/>
              </a:rPr>
              <a:pPr fontAlgn="auto">
                <a:spcBef>
                  <a:spcPts val="0"/>
                </a:spcBef>
                <a:spcAft>
                  <a:spcPts val="0"/>
                </a:spcAft>
                <a:buClrTx/>
                <a:buSzTx/>
                <a:buFontTx/>
                <a:buNone/>
              </a:pPr>
              <a:t>5/22/2023</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SzTx/>
              <a:buFontTx/>
              <a:buNone/>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SzTx/>
              <a:buFontTx/>
              <a:buNone/>
            </a:pPr>
            <a:fld id="{B82CCC60-E8CD-4174-8B1A-7DF615B22EEF}" type="slidenum">
              <a:rPr lang="en-US" b="0" smtClean="0">
                <a:solidFill>
                  <a:prstClr val="black">
                    <a:tint val="75000"/>
                  </a:prstClr>
                </a:solidFill>
                <a:latin typeface="Calibri"/>
              </a:rPr>
              <a:pPr fontAlgn="auto">
                <a:spcBef>
                  <a:spcPts val="0"/>
                </a:spcBef>
                <a:spcAft>
                  <a:spcPts val="0"/>
                </a:spcAft>
                <a:buClrTx/>
                <a:buSzTx/>
                <a:buFontTx/>
                <a:buNone/>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873062284"/>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sr-Cyrl-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Стручно-научна конференција</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a:t>
            </a:r>
            <a:r>
              <a:rPr lang="sr-Cyrl-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ТОПС</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2023</a:t>
            </a:r>
            <a: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t/>
            </a:r>
            <a:b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b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Хотел Палисад</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a:t>
            </a:r>
            <a:r>
              <a:rPr lang="sr-Cyrl-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Златибор</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28</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.0</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5</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.202</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3</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a:t>
            </a:r>
            <a:r>
              <a:rPr lang="ru-RU" dirty="0">
                <a:latin typeface="Arial Narrow" panose="020B0606020202030204" pitchFamily="34" charset="0"/>
              </a:rPr>
              <a:t/>
            </a:r>
            <a:br>
              <a:rPr lang="ru-RU" dirty="0">
                <a:latin typeface="Arial Narrow" panose="020B0606020202030204" pitchFamily="34" charset="0"/>
              </a:rPr>
            </a:br>
            <a:endParaRPr lang="en-GB" dirty="0">
              <a:latin typeface="Arial Narrow" panose="020B0606020202030204" pitchFamily="34" charset="0"/>
            </a:endParaRPr>
          </a:p>
        </p:txBody>
      </p:sp>
      <p:sp>
        <p:nvSpPr>
          <p:cNvPr id="8" name="Rectangle 3"/>
          <p:cNvSpPr>
            <a:spLocks noChangeArrowheads="1"/>
          </p:cNvSpPr>
          <p:nvPr/>
        </p:nvSpPr>
        <p:spPr bwMode="auto">
          <a:xfrm>
            <a:off x="0" y="239212"/>
            <a:ext cx="1082348" cy="4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algn="l">
              <a:spcBef>
                <a:spcPct val="0"/>
              </a:spcBef>
              <a:buClrTx/>
              <a:buSzTx/>
              <a:buFontTx/>
              <a:buNone/>
            </a:pPr>
            <a:r>
              <a:rPr lang="sr-Cyrl-RS" altLang="en-US" sz="2000" b="0" dirty="0" smtClean="0">
                <a:solidFill>
                  <a:srgbClr val="4F81BD"/>
                </a:solidFill>
                <a:latin typeface="Cambria" pitchFamily="18" charset="0"/>
                <a:ea typeface="Times New Roman" pitchFamily="18" charset="0"/>
                <a:cs typeface="Times New Roman" pitchFamily="18" charset="0"/>
              </a:rPr>
              <a:t>   </a:t>
            </a:r>
            <a:r>
              <a:rPr lang="sr-Latn-RS" altLang="en-US" sz="2000" b="0" dirty="0" smtClean="0">
                <a:solidFill>
                  <a:srgbClr val="4F81BD"/>
                </a:solidFill>
                <a:latin typeface="Cambria" pitchFamily="18" charset="0"/>
                <a:ea typeface="Times New Roman" pitchFamily="18" charset="0"/>
                <a:cs typeface="Times New Roman" pitchFamily="18" charset="0"/>
              </a:rPr>
              <a:t>             </a:t>
            </a:r>
          </a:p>
        </p:txBody>
      </p:sp>
      <p:sp>
        <p:nvSpPr>
          <p:cNvPr id="12" name="Rectangle 4"/>
          <p:cNvSpPr txBox="1">
            <a:spLocks noChangeArrowheads="1"/>
          </p:cNvSpPr>
          <p:nvPr/>
        </p:nvSpPr>
        <p:spPr>
          <a:xfrm>
            <a:off x="709448" y="2743200"/>
            <a:ext cx="7772400" cy="1621904"/>
          </a:xfrm>
          <a:prstGeom prst="rect">
            <a:avLst/>
          </a:prstGeom>
          <a:noFill/>
        </p:spPr>
        <p:txBody>
          <a:bodyPr vert="horz" lIns="0" tIns="45720" rIns="0" bIns="45720" rtlCol="0" anchor="b">
            <a:norm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sz="2800" dirty="0">
                <a:solidFill>
                  <a:srgbClr val="000066"/>
                </a:solidFill>
                <a:effectLst/>
                <a:latin typeface="Arial Narrow" panose="020B0606020202030204" pitchFamily="34" charset="0"/>
              </a:rPr>
              <a:t>Distributed Energy System for JKP </a:t>
            </a:r>
            <a:r>
              <a:rPr lang="en-GB" sz="2800" dirty="0" err="1">
                <a:solidFill>
                  <a:srgbClr val="000066"/>
                </a:solidFill>
                <a:effectLst/>
                <a:latin typeface="Arial Narrow" panose="020B0606020202030204" pitchFamily="34" charset="0"/>
              </a:rPr>
              <a:t>Gradska</a:t>
            </a:r>
            <a:r>
              <a:rPr lang="en-GB" sz="2800" dirty="0">
                <a:solidFill>
                  <a:srgbClr val="000066"/>
                </a:solidFill>
                <a:effectLst/>
                <a:latin typeface="Arial Narrow" panose="020B0606020202030204" pitchFamily="34" charset="0"/>
              </a:rPr>
              <a:t> </a:t>
            </a:r>
            <a:r>
              <a:rPr lang="en-GB" sz="2800" dirty="0" err="1">
                <a:solidFill>
                  <a:srgbClr val="000066"/>
                </a:solidFill>
                <a:effectLst/>
                <a:latin typeface="Arial Narrow" panose="020B0606020202030204" pitchFamily="34" charset="0"/>
              </a:rPr>
              <a:t>toplana</a:t>
            </a:r>
            <a:r>
              <a:rPr lang="en-GB" sz="2800" dirty="0">
                <a:solidFill>
                  <a:srgbClr val="000066"/>
                </a:solidFill>
                <a:effectLst/>
                <a:latin typeface="Arial Narrow" panose="020B0606020202030204" pitchFamily="34" charset="0"/>
              </a:rPr>
              <a:t> </a:t>
            </a:r>
            <a:r>
              <a:rPr lang="en-GB" sz="2800" dirty="0" smtClean="0">
                <a:solidFill>
                  <a:srgbClr val="000066"/>
                </a:solidFill>
                <a:effectLst/>
                <a:latin typeface="Arial Narrow" panose="020B0606020202030204" pitchFamily="34" charset="0"/>
              </a:rPr>
              <a:t>Nis/</a:t>
            </a:r>
            <a:r>
              <a:rPr lang="en-GB" sz="2800" dirty="0" err="1" smtClean="0">
                <a:solidFill>
                  <a:srgbClr val="000066"/>
                </a:solidFill>
                <a:effectLst/>
                <a:latin typeface="Arial Narrow" panose="020B0606020202030204" pitchFamily="34" charset="0"/>
              </a:rPr>
              <a:t>Trigeneration</a:t>
            </a:r>
            <a:endParaRPr lang="en-US" sz="2800" dirty="0">
              <a:solidFill>
                <a:srgbClr val="000066"/>
              </a:solidFill>
              <a:effectLst/>
              <a:latin typeface="Arial Narrow" panose="020B0606020202030204" pitchFamily="34" charset="0"/>
            </a:endParaRPr>
          </a:p>
        </p:txBody>
      </p:sp>
      <p:sp>
        <p:nvSpPr>
          <p:cNvPr id="13" name="Rectangle 8"/>
          <p:cNvSpPr>
            <a:spLocks noChangeArrowheads="1"/>
          </p:cNvSpPr>
          <p:nvPr/>
        </p:nvSpPr>
        <p:spPr bwMode="auto">
          <a:xfrm>
            <a:off x="0" y="5486400"/>
            <a:ext cx="9144000" cy="10525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effectLst>
                  <a:outerShdw blurRad="38100" dist="38100" dir="2700000" algn="tl">
                    <a:srgbClr val="C0C0C0"/>
                  </a:outerShdw>
                </a:effectLst>
                <a:latin typeface="Arial" charset="0"/>
              </a:defRPr>
            </a:lvl1pPr>
            <a:lvl2pPr>
              <a:buClr>
                <a:schemeClr val="tx2"/>
              </a:buClr>
              <a:defRPr sz="2800">
                <a:solidFill>
                  <a:schemeClr val="tx1"/>
                </a:solidFill>
                <a:effectLst>
                  <a:outerShdw blurRad="38100" dist="38100" dir="2700000" algn="tl">
                    <a:srgbClr val="C0C0C0"/>
                  </a:outerShdw>
                </a:effectLst>
                <a:latin typeface="Arial" charset="0"/>
              </a:defRPr>
            </a:lvl2pPr>
            <a:lvl3pPr>
              <a:buClr>
                <a:schemeClr val="accent2"/>
              </a:buClr>
              <a:defRPr sz="2400">
                <a:solidFill>
                  <a:schemeClr val="tx1"/>
                </a:solidFill>
                <a:effectLst>
                  <a:outerShdw blurRad="38100" dist="38100" dir="2700000" algn="tl">
                    <a:srgbClr val="C0C0C0"/>
                  </a:outerShdw>
                </a:effectLst>
                <a:latin typeface="Arial" charset="0"/>
              </a:defRPr>
            </a:lvl3pPr>
            <a:lvl4pPr>
              <a:buClr>
                <a:schemeClr val="folHlink"/>
              </a:buClr>
              <a:defRPr sz="2000">
                <a:solidFill>
                  <a:schemeClr val="tx1"/>
                </a:solidFill>
                <a:effectLst>
                  <a:outerShdw blurRad="38100" dist="38100" dir="2700000" algn="tl">
                    <a:srgbClr val="C0C0C0"/>
                  </a:outerShdw>
                </a:effectLst>
                <a:latin typeface="Arial" charset="0"/>
              </a:defRPr>
            </a:lvl4pPr>
            <a:lvl5pPr>
              <a:buClr>
                <a:schemeClr val="tx1"/>
              </a:buClr>
              <a:defRPr sz="2000">
                <a:solidFill>
                  <a:schemeClr val="tx1"/>
                </a:solidFill>
                <a:effectLst>
                  <a:outerShdw blurRad="38100" dist="38100" dir="2700000" algn="tl">
                    <a:srgbClr val="C0C0C0"/>
                  </a:outerShdw>
                </a:effectLst>
                <a:latin typeface="Arial" charset="0"/>
              </a:defRPr>
            </a:lvl5pPr>
            <a:lvl6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6pPr>
            <a:lvl7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7pPr>
            <a:lvl8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8pPr>
            <a:lvl9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9pPr>
          </a:lstStyle>
          <a:p>
            <a:r>
              <a:rPr lang="en-GB" sz="2800" b="0" dirty="0" err="1">
                <a:solidFill>
                  <a:srgbClr val="000066"/>
                </a:solidFill>
                <a:effectLst/>
                <a:latin typeface="Arial Narrow" panose="020B0606020202030204" pitchFamily="34" charset="0"/>
              </a:rPr>
              <a:t>Vladislav</a:t>
            </a:r>
            <a:r>
              <a:rPr lang="en-GB" sz="2800" b="0" dirty="0">
                <a:solidFill>
                  <a:srgbClr val="000066"/>
                </a:solidFill>
                <a:effectLst/>
                <a:latin typeface="Arial Narrow" panose="020B0606020202030204" pitchFamily="34" charset="0"/>
              </a:rPr>
              <a:t> </a:t>
            </a:r>
            <a:r>
              <a:rPr lang="en-GB" sz="2800" b="0" dirty="0" err="1">
                <a:solidFill>
                  <a:srgbClr val="000066"/>
                </a:solidFill>
                <a:effectLst/>
                <a:latin typeface="Arial Narrow" panose="020B0606020202030204" pitchFamily="34" charset="0"/>
              </a:rPr>
              <a:t>Pavićević</a:t>
            </a:r>
            <a:r>
              <a:rPr lang="en-GB" sz="2800" b="0" dirty="0">
                <a:solidFill>
                  <a:srgbClr val="000066"/>
                </a:solidFill>
                <a:effectLst/>
                <a:latin typeface="Arial Narrow" panose="020B0606020202030204" pitchFamily="34" charset="0"/>
              </a:rPr>
              <a:t>, Miroslav </a:t>
            </a:r>
            <a:r>
              <a:rPr lang="en-GB" sz="2800" b="0" dirty="0" err="1">
                <a:solidFill>
                  <a:srgbClr val="000066"/>
                </a:solidFill>
                <a:effectLst/>
                <a:latin typeface="Arial Narrow" panose="020B0606020202030204" pitchFamily="34" charset="0"/>
              </a:rPr>
              <a:t>Vujnović</a:t>
            </a:r>
            <a:r>
              <a:rPr lang="en-GB" sz="2800" b="0" dirty="0">
                <a:solidFill>
                  <a:srgbClr val="000066"/>
                </a:solidFill>
                <a:effectLst/>
                <a:latin typeface="Arial Narrow" panose="020B0606020202030204" pitchFamily="34" charset="0"/>
              </a:rPr>
              <a:t>, </a:t>
            </a:r>
            <a:r>
              <a:rPr lang="en-GB" sz="2800" b="0" dirty="0" err="1">
                <a:solidFill>
                  <a:srgbClr val="000066"/>
                </a:solidFill>
                <a:effectLst/>
                <a:latin typeface="Arial Narrow" panose="020B0606020202030204" pitchFamily="34" charset="0"/>
              </a:rPr>
              <a:t>Dragiša</a:t>
            </a:r>
            <a:r>
              <a:rPr lang="en-GB" sz="2800" b="0" dirty="0">
                <a:solidFill>
                  <a:srgbClr val="000066"/>
                </a:solidFill>
                <a:effectLst/>
                <a:latin typeface="Arial Narrow" panose="020B0606020202030204" pitchFamily="34" charset="0"/>
              </a:rPr>
              <a:t> </a:t>
            </a:r>
            <a:r>
              <a:rPr lang="en-GB" sz="2800" b="0" dirty="0" err="1" smtClean="0">
                <a:solidFill>
                  <a:srgbClr val="000066"/>
                </a:solidFill>
                <a:effectLst/>
                <a:latin typeface="Arial Narrow" panose="020B0606020202030204" pitchFamily="34" charset="0"/>
              </a:rPr>
              <a:t>Nikolić</a:t>
            </a:r>
            <a:endParaRPr lang="sr-Latn-CS" altLang="en-US" sz="2800" b="0" dirty="0">
              <a:solidFill>
                <a:srgbClr val="000066"/>
              </a:solidFill>
              <a:effectLst/>
              <a:latin typeface="Arial Narrow" panose="020B060602020203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3399FF"/>
              </a:buClr>
              <a:buSzTx/>
              <a:buFontTx/>
              <a:buNone/>
              <a:tabLst/>
              <a:defRPr/>
            </a:pPr>
            <a:endParaRPr kumimoji="0" lang="en-US" altLang="en-US" sz="1800" b="0" i="0" u="none" strike="noStrike" kern="0" cap="none" spc="0" normalizeH="0" baseline="0" noProof="0" dirty="0">
              <a:ln>
                <a:noFill/>
              </a:ln>
              <a:solidFill>
                <a:srgbClr val="000066"/>
              </a:solidFill>
              <a:effectLst/>
              <a:uLnTx/>
              <a:uFillTx/>
              <a:latin typeface="Arial Narrow" panose="020B0606020202030204" pitchFamily="34" charset="0"/>
            </a:endParaRPr>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53748" y="609600"/>
            <a:ext cx="457200" cy="457200"/>
          </a:xfrm>
          <a:prstGeom prst="rect">
            <a:avLst/>
          </a:prstGeom>
          <a:noFill/>
        </p:spPr>
      </p:pic>
      <p:pic>
        <p:nvPicPr>
          <p:cNvPr id="21" name="Picture 20" descr="C:\Users\Toplane Srbije 2\OneDrive\Desktop\Zlatibor 2022\EBRD blue 15mm (E)_Cro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57200"/>
            <a:ext cx="1546860" cy="812165"/>
          </a:xfrm>
          <a:prstGeom prst="rect">
            <a:avLst/>
          </a:prstGeom>
          <a:noFill/>
          <a:ln>
            <a:noFill/>
          </a:ln>
        </p:spPr>
      </p:pic>
      <p:pic>
        <p:nvPicPr>
          <p:cNvPr id="22" name="Picture 21" descr="E:\Zlatibor 2022, LOGO\SECO\BL_En_WBF_SECO_CMYK_pos_hoc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93547"/>
            <a:ext cx="1676400" cy="954253"/>
          </a:xfrm>
          <a:prstGeom prst="rect">
            <a:avLst/>
          </a:prstGeom>
          <a:noFill/>
          <a:ln>
            <a:noFill/>
          </a:ln>
        </p:spPr>
      </p:pic>
      <p:pic>
        <p:nvPicPr>
          <p:cNvPr id="23" name="Picture 22" descr="C:\Users\TOPLAN~1\AppData\Local\Temp\pid-6836\Horizontal_RGB_294.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609600"/>
            <a:ext cx="1512570" cy="563245"/>
          </a:xfrm>
          <a:prstGeom prst="rect">
            <a:avLst/>
          </a:prstGeom>
          <a:noFill/>
          <a:ln>
            <a:noFill/>
          </a:ln>
        </p:spPr>
      </p:pic>
      <p:pic>
        <p:nvPicPr>
          <p:cNvPr id="25" name="Picture 24"/>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48321"/>
            <a:ext cx="457200" cy="422351"/>
          </a:xfrm>
          <a:prstGeom prst="rect">
            <a:avLst/>
          </a:prstGeom>
          <a:noFill/>
        </p:spPr>
      </p:pic>
      <p:sp>
        <p:nvSpPr>
          <p:cNvPr id="16" name="TextBox 15"/>
          <p:cNvSpPr txBox="1"/>
          <p:nvPr/>
        </p:nvSpPr>
        <p:spPr>
          <a:xfrm>
            <a:off x="6705600" y="1066800"/>
            <a:ext cx="1981200" cy="253916"/>
          </a:xfrm>
          <a:prstGeom prst="rect">
            <a:avLst/>
          </a:prstGeom>
          <a:noFill/>
        </p:spPr>
        <p:txBody>
          <a:bodyPr wrap="square" rtlCol="0">
            <a:spAutoFit/>
          </a:bodyPr>
          <a:lstStyle/>
          <a:p>
            <a:r>
              <a:rPr lang="sr-Latn-RS" sz="1050" dirty="0" smtClean="0"/>
              <a:t>Društvo termičara Srbije</a:t>
            </a:r>
            <a:endParaRPr lang="en-GB" sz="1050" dirty="0"/>
          </a:p>
        </p:txBody>
      </p:sp>
      <p:sp>
        <p:nvSpPr>
          <p:cNvPr id="17" name="TextBox 16"/>
          <p:cNvSpPr txBox="1"/>
          <p:nvPr/>
        </p:nvSpPr>
        <p:spPr>
          <a:xfrm>
            <a:off x="0" y="1066800"/>
            <a:ext cx="2209800" cy="415498"/>
          </a:xfrm>
          <a:prstGeom prst="rect">
            <a:avLst/>
          </a:prstGeom>
          <a:noFill/>
        </p:spPr>
        <p:txBody>
          <a:bodyPr wrap="square" rtlCol="0">
            <a:spAutoFit/>
          </a:bodyPr>
          <a:lstStyle/>
          <a:p>
            <a:r>
              <a:rPr lang="sr-Cyrl-RS" sz="1050" dirty="0" smtClean="0"/>
              <a:t>Пословно удружење „Топлане Србије“</a:t>
            </a:r>
            <a:endParaRPr lang="en-GB" sz="1050" dirty="0"/>
          </a:p>
        </p:txBody>
      </p:sp>
    </p:spTree>
    <p:extLst>
      <p:ext uri="{BB962C8B-B14F-4D97-AF65-F5344CB8AC3E}">
        <p14:creationId xmlns:p14="http://schemas.microsoft.com/office/powerpoint/2010/main" val="348959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B3F85CB-EC12-35CA-02CC-9D9C6A78D2AB}"/>
              </a:ext>
            </a:extLst>
          </p:cNvPr>
          <p:cNvSpPr>
            <a:spLocks noGrp="1"/>
          </p:cNvSpPr>
          <p:nvPr>
            <p:ph type="title"/>
          </p:nvPr>
        </p:nvSpPr>
        <p:spPr>
          <a:xfrm>
            <a:off x="601663" y="76200"/>
            <a:ext cx="8093075" cy="685800"/>
          </a:xfrm>
        </p:spPr>
        <p:txBody>
          <a:bodyPr/>
          <a:lstStyle/>
          <a:p>
            <a:pPr algn="ctr"/>
            <a:r>
              <a:rPr lang="sr-Latn-RS" sz="2800" dirty="0">
                <a:solidFill>
                  <a:srgbClr val="002060"/>
                </a:solidFill>
                <a:latin typeface="Arial Narrow" panose="020B0606020202030204" pitchFamily="34" charset="0"/>
              </a:rPr>
              <a:t>Plant layout </a:t>
            </a:r>
            <a:endParaRPr lang="en-US" sz="2800" dirty="0">
              <a:solidFill>
                <a:srgbClr val="002060"/>
              </a:solidFill>
              <a:latin typeface="Arial Narrow" panose="020B0606020202030204" pitchFamily="34" charset="0"/>
            </a:endParaRPr>
          </a:p>
        </p:txBody>
      </p:sp>
      <p:graphicFrame>
        <p:nvGraphicFramePr>
          <p:cNvPr id="5" name="Content Placeholder 4">
            <a:extLst>
              <a:ext uri="{FF2B5EF4-FFF2-40B4-BE49-F238E27FC236}">
                <a16:creationId xmlns:a16="http://schemas.microsoft.com/office/drawing/2014/main" xmlns="" id="{1CDAA1BD-6384-7907-6F3D-1C4C7A014516}"/>
              </a:ext>
            </a:extLst>
          </p:cNvPr>
          <p:cNvGraphicFramePr>
            <a:graphicFrameLocks noGrp="1" noChangeAspect="1"/>
          </p:cNvGraphicFramePr>
          <p:nvPr>
            <p:ph idx="1"/>
            <p:extLst>
              <p:ext uri="{D42A27DB-BD31-4B8C-83A1-F6EECF244321}">
                <p14:modId xmlns:p14="http://schemas.microsoft.com/office/powerpoint/2010/main" val="1867970715"/>
              </p:ext>
            </p:extLst>
          </p:nvPr>
        </p:nvGraphicFramePr>
        <p:xfrm>
          <a:off x="914400" y="1371600"/>
          <a:ext cx="6871725" cy="4276725"/>
        </p:xfrm>
        <a:graphic>
          <a:graphicData uri="http://schemas.openxmlformats.org/presentationml/2006/ole">
            <mc:AlternateContent xmlns:mc="http://schemas.openxmlformats.org/markup-compatibility/2006">
              <mc:Choice xmlns:v="urn:schemas-microsoft-com:vml" Requires="v">
                <p:oleObj spid="_x0000_s2067" r:id="rId3" imgW="7037550" imgH="4894682" progId="Visio.Drawing.11">
                  <p:embed/>
                </p:oleObj>
              </mc:Choice>
              <mc:Fallback>
                <p:oleObj r:id="rId3" imgW="7037550" imgH="489468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6871725" cy="4276725"/>
                      </a:xfrm>
                      <a:prstGeom prst="rect">
                        <a:avLst/>
                      </a:prstGeom>
                      <a:noFill/>
                    </p:spPr>
                  </p:pic>
                </p:oleObj>
              </mc:Fallback>
            </mc:AlternateContent>
          </a:graphicData>
        </a:graphic>
      </p:graphicFrame>
      <p:cxnSp>
        <p:nvCxnSpPr>
          <p:cNvPr id="6" name="Straight Connector 5"/>
          <p:cNvCxnSpPr/>
          <p:nvPr/>
        </p:nvCxnSpPr>
        <p:spPr>
          <a:xfrm>
            <a:off x="381000" y="7620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91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DF680-565D-D7E7-7CA7-BEFCE3D11C7E}"/>
              </a:ext>
            </a:extLst>
          </p:cNvPr>
          <p:cNvSpPr>
            <a:spLocks noGrp="1"/>
          </p:cNvSpPr>
          <p:nvPr>
            <p:ph type="title"/>
          </p:nvPr>
        </p:nvSpPr>
        <p:spPr>
          <a:xfrm>
            <a:off x="457200" y="0"/>
            <a:ext cx="8229600" cy="914400"/>
          </a:xfrm>
        </p:spPr>
        <p:txBody>
          <a:bodyPr/>
          <a:lstStyle/>
          <a:p>
            <a:pPr algn="ctr"/>
            <a:r>
              <a:rPr lang="sr-Latn-RS" sz="2800" dirty="0">
                <a:solidFill>
                  <a:srgbClr val="002060"/>
                </a:solidFill>
                <a:effectLst>
                  <a:outerShdw blurRad="38100" dist="38100" dir="2700000" algn="tl">
                    <a:srgbClr val="000000">
                      <a:alpha val="43137"/>
                    </a:srgbClr>
                  </a:outerShdw>
                </a:effectLst>
                <a:latin typeface="Arial Narrow" panose="020B0606020202030204" pitchFamily="34" charset="0"/>
              </a:rPr>
              <a:t>Plant layout</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Text Placeholder 2">
            <a:extLst>
              <a:ext uri="{FF2B5EF4-FFF2-40B4-BE49-F238E27FC236}">
                <a16:creationId xmlns:a16="http://schemas.microsoft.com/office/drawing/2014/main" xmlns="" id="{9D5580AD-11EB-9B93-0BED-F5099B7D38EA}"/>
              </a:ext>
            </a:extLst>
          </p:cNvPr>
          <p:cNvSpPr>
            <a:spLocks noGrp="1"/>
          </p:cNvSpPr>
          <p:nvPr>
            <p:ph type="body" idx="1"/>
          </p:nvPr>
        </p:nvSpPr>
        <p:spPr/>
        <p:txBody>
          <a:bodyPr/>
          <a:lstStyle/>
          <a:p>
            <a:r>
              <a:rPr lang="sr-Latn-RS" dirty="0">
                <a:latin typeface="Arial Narrow" panose="020B0606020202030204" pitchFamily="34" charset="0"/>
              </a:rPr>
              <a:t>RGE performances</a:t>
            </a:r>
            <a:endParaRPr lang="en-US" dirty="0">
              <a:latin typeface="Arial Narrow" panose="020B0606020202030204" pitchFamily="34" charset="0"/>
            </a:endParaRPr>
          </a:p>
        </p:txBody>
      </p:sp>
      <p:graphicFrame>
        <p:nvGraphicFramePr>
          <p:cNvPr id="8" name="Content Placeholder 7">
            <a:extLst>
              <a:ext uri="{FF2B5EF4-FFF2-40B4-BE49-F238E27FC236}">
                <a16:creationId xmlns:a16="http://schemas.microsoft.com/office/drawing/2014/main" xmlns="" id="{2079B608-C4E7-7E08-3BD4-FBC7385AD290}"/>
              </a:ext>
            </a:extLst>
          </p:cNvPr>
          <p:cNvGraphicFramePr>
            <a:graphicFrameLocks noGrp="1"/>
          </p:cNvGraphicFramePr>
          <p:nvPr>
            <p:ph sz="half" idx="4294967295"/>
            <p:extLst>
              <p:ext uri="{D42A27DB-BD31-4B8C-83A1-F6EECF244321}">
                <p14:modId xmlns:p14="http://schemas.microsoft.com/office/powerpoint/2010/main" val="202660973"/>
              </p:ext>
            </p:extLst>
          </p:nvPr>
        </p:nvGraphicFramePr>
        <p:xfrm>
          <a:off x="621506" y="2809033"/>
          <a:ext cx="3711575" cy="3167520"/>
        </p:xfrm>
        <a:graphic>
          <a:graphicData uri="http://schemas.openxmlformats.org/drawingml/2006/table">
            <a:tbl>
              <a:tblPr firstRow="1" firstCol="1" bandRow="1">
                <a:tableStyleId>{5C22544A-7EE6-4342-B048-85BDC9FD1C3A}</a:tableStyleId>
              </a:tblPr>
              <a:tblGrid>
                <a:gridCol w="2111375">
                  <a:extLst>
                    <a:ext uri="{9D8B030D-6E8A-4147-A177-3AD203B41FA5}">
                      <a16:colId xmlns:a16="http://schemas.microsoft.com/office/drawing/2014/main" xmlns="" val="214713408"/>
                    </a:ext>
                  </a:extLst>
                </a:gridCol>
                <a:gridCol w="1600200">
                  <a:extLst>
                    <a:ext uri="{9D8B030D-6E8A-4147-A177-3AD203B41FA5}">
                      <a16:colId xmlns:a16="http://schemas.microsoft.com/office/drawing/2014/main" xmlns="" val="352461871"/>
                    </a:ext>
                  </a:extLst>
                </a:gridCol>
              </a:tblGrid>
              <a:tr h="395940">
                <a:tc>
                  <a:txBody>
                    <a:bodyPr/>
                    <a:lstStyle/>
                    <a:p>
                      <a:pPr marL="0" marR="0">
                        <a:lnSpc>
                          <a:spcPts val="1100"/>
                        </a:lnSpc>
                        <a:spcBef>
                          <a:spcPts val="200"/>
                        </a:spcBef>
                        <a:spcAft>
                          <a:spcPts val="200"/>
                        </a:spcAft>
                      </a:pPr>
                      <a:r>
                        <a:rPr lang="en-US" sz="1000" dirty="0">
                          <a:effectLst/>
                          <a:latin typeface="Arial Narrow" panose="020B0606020202030204" pitchFamily="34" charset="0"/>
                        </a:rPr>
                        <a:t>Item</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RGE</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21715322"/>
                  </a:ext>
                </a:extLst>
              </a:tr>
              <a:tr h="395940">
                <a:tc>
                  <a:txBody>
                    <a:bodyPr/>
                    <a:lstStyle/>
                    <a:p>
                      <a:pPr marL="0" marR="0">
                        <a:lnSpc>
                          <a:spcPts val="1100"/>
                        </a:lnSpc>
                        <a:spcBef>
                          <a:spcPts val="200"/>
                        </a:spcBef>
                        <a:spcAft>
                          <a:spcPts val="200"/>
                        </a:spcAft>
                      </a:pPr>
                      <a:r>
                        <a:rPr lang="en-US" sz="1000" dirty="0">
                          <a:effectLst/>
                          <a:latin typeface="Arial Narrow" panose="020B0606020202030204" pitchFamily="34" charset="0"/>
                        </a:rPr>
                        <a:t>Power generation</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1,141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18056774"/>
                  </a:ext>
                </a:extLst>
              </a:tr>
              <a:tr h="395940">
                <a:tc>
                  <a:txBody>
                    <a:bodyPr/>
                    <a:lstStyle/>
                    <a:p>
                      <a:pPr marL="0" marR="0">
                        <a:lnSpc>
                          <a:spcPts val="1100"/>
                        </a:lnSpc>
                        <a:spcBef>
                          <a:spcPts val="200"/>
                        </a:spcBef>
                        <a:spcAft>
                          <a:spcPts val="200"/>
                        </a:spcAft>
                      </a:pPr>
                      <a:r>
                        <a:rPr lang="en-US" sz="1000" dirty="0">
                          <a:effectLst/>
                          <a:latin typeface="Arial Narrow" panose="020B0606020202030204" pitchFamily="34" charset="0"/>
                        </a:rPr>
                        <a:t>Heat Energy generation</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1,307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88836568"/>
                  </a:ext>
                </a:extLst>
              </a:tr>
              <a:tr h="395940">
                <a:tc>
                  <a:txBody>
                    <a:bodyPr/>
                    <a:lstStyle/>
                    <a:p>
                      <a:pPr marL="0" marR="0">
                        <a:lnSpc>
                          <a:spcPts val="1100"/>
                        </a:lnSpc>
                        <a:spcBef>
                          <a:spcPts val="200"/>
                        </a:spcBef>
                        <a:spcAft>
                          <a:spcPts val="200"/>
                        </a:spcAft>
                      </a:pPr>
                      <a:r>
                        <a:rPr lang="en-US" sz="1000">
                          <a:effectLst/>
                          <a:latin typeface="Arial Narrow" panose="020B0606020202030204" pitchFamily="34" charset="0"/>
                        </a:rPr>
                        <a:t>Electric efficiency</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0.376</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97158666"/>
                  </a:ext>
                </a:extLst>
              </a:tr>
              <a:tr h="395940">
                <a:tc>
                  <a:txBody>
                    <a:bodyPr/>
                    <a:lstStyle/>
                    <a:p>
                      <a:pPr marL="0" marR="0">
                        <a:lnSpc>
                          <a:spcPts val="1100"/>
                        </a:lnSpc>
                        <a:spcBef>
                          <a:spcPts val="200"/>
                        </a:spcBef>
                        <a:spcAft>
                          <a:spcPts val="200"/>
                        </a:spcAft>
                      </a:pPr>
                      <a:r>
                        <a:rPr lang="en-US" sz="1000">
                          <a:effectLst/>
                          <a:latin typeface="Arial Narrow" panose="020B0606020202030204" pitchFamily="34" charset="0"/>
                        </a:rPr>
                        <a:t>Thermal efficiency</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0.43</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88741979"/>
                  </a:ext>
                </a:extLst>
              </a:tr>
              <a:tr h="395940">
                <a:tc>
                  <a:txBody>
                    <a:bodyPr/>
                    <a:lstStyle/>
                    <a:p>
                      <a:pPr marL="0" marR="0">
                        <a:lnSpc>
                          <a:spcPts val="1100"/>
                        </a:lnSpc>
                        <a:spcBef>
                          <a:spcPts val="200"/>
                        </a:spcBef>
                        <a:spcAft>
                          <a:spcPts val="200"/>
                        </a:spcAft>
                      </a:pPr>
                      <a:r>
                        <a:rPr lang="en-US" sz="1000">
                          <a:effectLst/>
                          <a:latin typeface="Arial Narrow" panose="020B0606020202030204" pitchFamily="34" charset="0"/>
                        </a:rPr>
                        <a:t>Overall efficiency</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0.806</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64204901"/>
                  </a:ext>
                </a:extLst>
              </a:tr>
              <a:tr h="395940">
                <a:tc>
                  <a:txBody>
                    <a:bodyPr/>
                    <a:lstStyle/>
                    <a:p>
                      <a:pPr marL="0" marR="0">
                        <a:lnSpc>
                          <a:spcPts val="1100"/>
                        </a:lnSpc>
                        <a:spcBef>
                          <a:spcPts val="200"/>
                        </a:spcBef>
                        <a:spcAft>
                          <a:spcPts val="200"/>
                        </a:spcAft>
                      </a:pPr>
                      <a:r>
                        <a:rPr lang="en-US" sz="1000">
                          <a:effectLst/>
                          <a:latin typeface="Arial Narrow" panose="020B0606020202030204" pitchFamily="34" charset="0"/>
                        </a:rPr>
                        <a:t>Natural gas consumption</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a:effectLst/>
                          <a:latin typeface="Arial Narrow" panose="020B0606020202030204" pitchFamily="34" charset="0"/>
                        </a:rPr>
                        <a:t>3,040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608921917"/>
                  </a:ext>
                </a:extLst>
              </a:tr>
              <a:tr h="395940">
                <a:tc>
                  <a:txBody>
                    <a:bodyPr/>
                    <a:lstStyle/>
                    <a:p>
                      <a:pPr marL="0" marR="0">
                        <a:lnSpc>
                          <a:spcPts val="1100"/>
                        </a:lnSpc>
                        <a:spcBef>
                          <a:spcPts val="200"/>
                        </a:spcBef>
                        <a:spcAft>
                          <a:spcPts val="200"/>
                        </a:spcAft>
                      </a:pPr>
                      <a:r>
                        <a:rPr lang="en-US" sz="1000">
                          <a:effectLst/>
                          <a:latin typeface="Arial Narrow" panose="020B0606020202030204" pitchFamily="34" charset="0"/>
                        </a:rPr>
                        <a:t>RGE losses</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ts val="1100"/>
                        </a:lnSpc>
                        <a:spcBef>
                          <a:spcPts val="200"/>
                        </a:spcBef>
                        <a:spcAft>
                          <a:spcPts val="200"/>
                        </a:spcAft>
                      </a:pPr>
                      <a:r>
                        <a:rPr lang="en-US" sz="1000" dirty="0">
                          <a:effectLst/>
                          <a:latin typeface="Arial Narrow" panose="020B0606020202030204" pitchFamily="34" charset="0"/>
                        </a:rPr>
                        <a:t>591.5 kW</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75263590"/>
                  </a:ext>
                </a:extLst>
              </a:tr>
            </a:tbl>
          </a:graphicData>
        </a:graphic>
      </p:graphicFrame>
      <p:sp>
        <p:nvSpPr>
          <p:cNvPr id="5" name="Text Placeholder 4">
            <a:extLst>
              <a:ext uri="{FF2B5EF4-FFF2-40B4-BE49-F238E27FC236}">
                <a16:creationId xmlns:a16="http://schemas.microsoft.com/office/drawing/2014/main" xmlns="" id="{93B341F2-C016-9DFA-B400-A98099F5F709}"/>
              </a:ext>
            </a:extLst>
          </p:cNvPr>
          <p:cNvSpPr>
            <a:spLocks noGrp="1"/>
          </p:cNvSpPr>
          <p:nvPr>
            <p:ph type="body" sz="quarter" idx="3"/>
          </p:nvPr>
        </p:nvSpPr>
        <p:spPr/>
        <p:txBody>
          <a:bodyPr/>
          <a:lstStyle/>
          <a:p>
            <a:r>
              <a:rPr lang="sr-Latn-RS" dirty="0">
                <a:latin typeface="Arial Narrow" panose="020B0606020202030204" pitchFamily="34" charset="0"/>
              </a:rPr>
              <a:t>HP performances</a:t>
            </a:r>
            <a:endParaRPr lang="en-US" dirty="0">
              <a:latin typeface="Arial Narrow" panose="020B0606020202030204" pitchFamily="34" charset="0"/>
            </a:endParaRPr>
          </a:p>
        </p:txBody>
      </p:sp>
      <p:graphicFrame>
        <p:nvGraphicFramePr>
          <p:cNvPr id="12" name="Content Placeholder 11">
            <a:extLst>
              <a:ext uri="{FF2B5EF4-FFF2-40B4-BE49-F238E27FC236}">
                <a16:creationId xmlns:a16="http://schemas.microsoft.com/office/drawing/2014/main" xmlns="" id="{3CAEC7D7-6A71-B870-D5B0-63E99C8EF582}"/>
              </a:ext>
            </a:extLst>
          </p:cNvPr>
          <p:cNvGraphicFramePr>
            <a:graphicFrameLocks noGrp="1"/>
          </p:cNvGraphicFramePr>
          <p:nvPr>
            <p:ph sz="quarter" idx="4294967295"/>
            <p:extLst>
              <p:ext uri="{D42A27DB-BD31-4B8C-83A1-F6EECF244321}">
                <p14:modId xmlns:p14="http://schemas.microsoft.com/office/powerpoint/2010/main" val="982563951"/>
              </p:ext>
            </p:extLst>
          </p:nvPr>
        </p:nvGraphicFramePr>
        <p:xfrm>
          <a:off x="4879657" y="2809033"/>
          <a:ext cx="3572510" cy="3167516"/>
        </p:xfrm>
        <a:graphic>
          <a:graphicData uri="http://schemas.openxmlformats.org/drawingml/2006/table">
            <a:tbl>
              <a:tblPr firstRow="1" firstCol="1" bandRow="1">
                <a:tableStyleId>{5C22544A-7EE6-4342-B048-85BDC9FD1C3A}</a:tableStyleId>
              </a:tblPr>
              <a:tblGrid>
                <a:gridCol w="168910">
                  <a:extLst>
                    <a:ext uri="{9D8B030D-6E8A-4147-A177-3AD203B41FA5}">
                      <a16:colId xmlns:a16="http://schemas.microsoft.com/office/drawing/2014/main" xmlns="" val="494904033"/>
                    </a:ext>
                  </a:extLst>
                </a:gridCol>
                <a:gridCol w="2184400">
                  <a:extLst>
                    <a:ext uri="{9D8B030D-6E8A-4147-A177-3AD203B41FA5}">
                      <a16:colId xmlns:a16="http://schemas.microsoft.com/office/drawing/2014/main" xmlns="" val="2947757"/>
                    </a:ext>
                  </a:extLst>
                </a:gridCol>
                <a:gridCol w="1219200">
                  <a:extLst>
                    <a:ext uri="{9D8B030D-6E8A-4147-A177-3AD203B41FA5}">
                      <a16:colId xmlns:a16="http://schemas.microsoft.com/office/drawing/2014/main" xmlns="" val="2132955494"/>
                    </a:ext>
                  </a:extLst>
                </a:gridCol>
              </a:tblGrid>
              <a:tr h="287956">
                <a:tc>
                  <a:txBody>
                    <a:bodyPr/>
                    <a:lstStyle/>
                    <a:p>
                      <a:pPr marL="0" marR="0">
                        <a:lnSpc>
                          <a:spcPct val="115000"/>
                        </a:lnSpc>
                        <a:spcBef>
                          <a:spcPts val="0"/>
                        </a:spcBef>
                        <a:spcAft>
                          <a:spcPts val="0"/>
                        </a:spcAft>
                      </a:pPr>
                      <a:r>
                        <a:rPr lang="en-US"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Evaporation Pressure (b)</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5.1</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202049044"/>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Evaporation Temperature (◦C)</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5</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4113583635"/>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Condensing Pressure (b)</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37</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609354442"/>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Condensing Temperature (◦C)</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75</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3759917021"/>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Heating Capacity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1,000</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3990497029"/>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Mass Flow (kg/s)</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0.666</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471554319"/>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Evaporation Heat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765.9</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3776856061"/>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Power Ideal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233.1</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246072531"/>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COP Ideal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a:effectLst/>
                          <a:latin typeface="Arial Narrow" panose="020B0606020202030204" pitchFamily="34" charset="0"/>
                        </a:rPr>
                        <a:t>4,285</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2213424195"/>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Power Real (kW)</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dirty="0">
                          <a:effectLst/>
                          <a:latin typeface="Arial Narrow" panose="020B0606020202030204" pitchFamily="34" charset="0"/>
                        </a:rPr>
                        <a:t>274.23</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3001834621"/>
                  </a:ext>
                </a:extLst>
              </a:tr>
              <a:tr h="287956">
                <a:tc>
                  <a:txBody>
                    <a:bodyPr/>
                    <a:lstStyle/>
                    <a:p>
                      <a:pPr marL="0" marR="0">
                        <a:lnSpc>
                          <a:spcPct val="115000"/>
                        </a:lnSpc>
                        <a:spcBef>
                          <a:spcPts val="0"/>
                        </a:spcBef>
                        <a:spcAft>
                          <a:spcPts val="0"/>
                        </a:spcAft>
                      </a:pPr>
                      <a:r>
                        <a:rPr lang="en-US" sz="1100">
                          <a:effectLst/>
                          <a:latin typeface="Arial Narrow" panose="020B0606020202030204" pitchFamily="34" charset="0"/>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indent="127000">
                        <a:lnSpc>
                          <a:spcPct val="115000"/>
                        </a:lnSpc>
                        <a:spcBef>
                          <a:spcPts val="0"/>
                        </a:spcBef>
                        <a:spcAft>
                          <a:spcPts val="0"/>
                        </a:spcAft>
                      </a:pPr>
                      <a:r>
                        <a:rPr lang="en-US" sz="1000">
                          <a:effectLst/>
                          <a:latin typeface="Arial Narrow" panose="020B0606020202030204" pitchFamily="34" charset="0"/>
                        </a:rPr>
                        <a:t>COP Real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000" dirty="0">
                          <a:effectLst/>
                          <a:latin typeface="Arial Narrow" panose="020B0606020202030204" pitchFamily="34" charset="0"/>
                        </a:rPr>
                        <a:t>3,643</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540272956"/>
                  </a:ext>
                </a:extLst>
              </a:tr>
            </a:tbl>
          </a:graphicData>
        </a:graphic>
      </p:graphicFrame>
      <p:sp>
        <p:nvSpPr>
          <p:cNvPr id="9" name="Rectangle 1">
            <a:extLst>
              <a:ext uri="{FF2B5EF4-FFF2-40B4-BE49-F238E27FC236}">
                <a16:creationId xmlns:a16="http://schemas.microsoft.com/office/drawing/2014/main" xmlns="" id="{306D6674-70B3-E1BF-1174-91739E95E6E8}"/>
              </a:ext>
            </a:extLst>
          </p:cNvPr>
          <p:cNvSpPr>
            <a:spLocks noChangeArrowheads="1"/>
          </p:cNvSpPr>
          <p:nvPr/>
        </p:nvSpPr>
        <p:spPr bwMode="auto">
          <a:xfrm>
            <a:off x="620713"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xmlns="" id="{35A39041-6D75-DE00-58D5-F8B6785BA80D}"/>
              </a:ext>
            </a:extLst>
          </p:cNvPr>
          <p:cNvSpPr>
            <a:spLocks noChangeArrowheads="1"/>
          </p:cNvSpPr>
          <p:nvPr/>
        </p:nvSpPr>
        <p:spPr bwMode="auto">
          <a:xfrm>
            <a:off x="620713" y="3881909"/>
            <a:ext cx="27443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kumimoji="0" lang="en-US" altLang="en-US" sz="900" b="1" i="1" u="none" strike="noStrike" cap="none" normalizeH="0" baseline="3000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1]</a:t>
            </a:r>
            <a:endParaRPr kumimoji="0" lang="sr-Latn-R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Straight Connector 9"/>
          <p:cNvCxnSpPr/>
          <p:nvPr/>
        </p:nvCxnSpPr>
        <p:spPr>
          <a:xfrm>
            <a:off x="381000" y="9144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6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8F35A7-685A-734D-FD2D-83F585F95B72}"/>
              </a:ext>
            </a:extLst>
          </p:cNvPr>
          <p:cNvSpPr>
            <a:spLocks noGrp="1"/>
          </p:cNvSpPr>
          <p:nvPr>
            <p:ph type="title"/>
          </p:nvPr>
        </p:nvSpPr>
        <p:spPr>
          <a:xfrm>
            <a:off x="457200" y="0"/>
            <a:ext cx="8229600" cy="914400"/>
          </a:xfrm>
        </p:spPr>
        <p:txBody>
          <a:bodyPr/>
          <a:lstStyle/>
          <a:p>
            <a:r>
              <a:rPr lang="sr-Latn-RS" sz="2800" dirty="0">
                <a:solidFill>
                  <a:srgbClr val="002060"/>
                </a:solidFill>
                <a:effectLst>
                  <a:outerShdw blurRad="38100" dist="38100" dir="2700000" algn="tl">
                    <a:srgbClr val="000000">
                      <a:alpha val="43137"/>
                    </a:srgbClr>
                  </a:outerShdw>
                </a:effectLst>
                <a:latin typeface="Arial Narrow" panose="020B0606020202030204" pitchFamily="34" charset="0"/>
              </a:rPr>
              <a:t>HP increase of </a:t>
            </a:r>
            <a:r>
              <a:rPr lang="sr-Latn-R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condensation </a:t>
            </a:r>
            <a:r>
              <a:rPr lang="sr-Latn-RS" sz="2800" dirty="0">
                <a:solidFill>
                  <a:srgbClr val="002060"/>
                </a:solidFill>
                <a:effectLst>
                  <a:outerShdw blurRad="38100" dist="38100" dir="2700000" algn="tl">
                    <a:srgbClr val="000000">
                      <a:alpha val="43137"/>
                    </a:srgbClr>
                  </a:outerShdw>
                </a:effectLst>
                <a:latin typeface="Arial Narrow" panose="020B0606020202030204" pitchFamily="34" charset="0"/>
              </a:rPr>
              <a:t>temperature </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Text Placeholder 2">
            <a:extLst>
              <a:ext uri="{FF2B5EF4-FFF2-40B4-BE49-F238E27FC236}">
                <a16:creationId xmlns:a16="http://schemas.microsoft.com/office/drawing/2014/main" xmlns="" id="{8FD1DCED-744B-9807-F227-25BE2E982B7C}"/>
              </a:ext>
            </a:extLst>
          </p:cNvPr>
          <p:cNvSpPr>
            <a:spLocks noGrp="1"/>
          </p:cNvSpPr>
          <p:nvPr>
            <p:ph type="body" idx="1"/>
          </p:nvPr>
        </p:nvSpPr>
        <p:spPr>
          <a:xfrm>
            <a:off x="228600" y="1524000"/>
            <a:ext cx="4572000" cy="609600"/>
          </a:xfrm>
        </p:spPr>
        <p:txBody>
          <a:bodyPr>
            <a:normAutofit fontScale="85000" lnSpcReduction="10000"/>
          </a:bodyPr>
          <a:lstStyle/>
          <a:p>
            <a:r>
              <a:rPr lang="sr-Latn-RS" dirty="0">
                <a:latin typeface="Arial Narrow" panose="020B0606020202030204" pitchFamily="34" charset="0"/>
              </a:rPr>
              <a:t>Condensation temperatures of 75 and 85 °C</a:t>
            </a:r>
            <a:endParaRPr lang="en-US" dirty="0">
              <a:latin typeface="Arial Narrow" panose="020B0606020202030204" pitchFamily="34" charset="0"/>
            </a:endParaRPr>
          </a:p>
        </p:txBody>
      </p:sp>
      <p:sp>
        <p:nvSpPr>
          <p:cNvPr id="5" name="Text Placeholder 4">
            <a:extLst>
              <a:ext uri="{FF2B5EF4-FFF2-40B4-BE49-F238E27FC236}">
                <a16:creationId xmlns:a16="http://schemas.microsoft.com/office/drawing/2014/main" xmlns="" id="{18E46C43-D27A-ED12-D126-D97CA68A4CDD}"/>
              </a:ext>
            </a:extLst>
          </p:cNvPr>
          <p:cNvSpPr>
            <a:spLocks noGrp="1"/>
          </p:cNvSpPr>
          <p:nvPr>
            <p:ph type="body" sz="quarter" idx="3"/>
          </p:nvPr>
        </p:nvSpPr>
        <p:spPr>
          <a:xfrm>
            <a:off x="4648200" y="1524000"/>
            <a:ext cx="4041775" cy="609600"/>
          </a:xfrm>
        </p:spPr>
        <p:txBody>
          <a:bodyPr>
            <a:normAutofit/>
          </a:bodyPr>
          <a:lstStyle/>
          <a:p>
            <a:r>
              <a:rPr lang="sr-Latn-RS" dirty="0">
                <a:latin typeface="Arial Narrow" panose="020B0606020202030204" pitchFamily="34" charset="0"/>
              </a:rPr>
              <a:t>Result</a:t>
            </a:r>
            <a:endParaRPr lang="en-US" dirty="0">
              <a:latin typeface="Arial Narrow" panose="020B0606020202030204" pitchFamily="34" charset="0"/>
            </a:endParaRPr>
          </a:p>
        </p:txBody>
      </p:sp>
      <p:sp>
        <p:nvSpPr>
          <p:cNvPr id="6" name="Content Placeholder 5">
            <a:extLst>
              <a:ext uri="{FF2B5EF4-FFF2-40B4-BE49-F238E27FC236}">
                <a16:creationId xmlns:a16="http://schemas.microsoft.com/office/drawing/2014/main" xmlns="" id="{CB271786-4BC5-547B-6AD2-C9023F2BC06D}"/>
              </a:ext>
            </a:extLst>
          </p:cNvPr>
          <p:cNvSpPr>
            <a:spLocks noGrp="1"/>
          </p:cNvSpPr>
          <p:nvPr>
            <p:ph sz="quarter" idx="4294967295"/>
          </p:nvPr>
        </p:nvSpPr>
        <p:spPr>
          <a:xfrm>
            <a:off x="4645025" y="2665475"/>
            <a:ext cx="3432175" cy="3311079"/>
          </a:xfrm>
          <a:prstGeom prst="rect">
            <a:avLst/>
          </a:prstGeom>
        </p:spPr>
        <p:txBody>
          <a:bodyPr/>
          <a:lstStyle/>
          <a:p>
            <a:pPr marL="0" indent="0" algn="l">
              <a:buNone/>
            </a:pPr>
            <a:endParaRPr lang="sr-Latn-RS" dirty="0"/>
          </a:p>
          <a:p>
            <a:pPr marL="0" indent="0">
              <a:buNone/>
            </a:pPr>
            <a:r>
              <a:rPr lang="sr-Latn-RS" dirty="0" smtClean="0">
                <a:latin typeface="Arial Narrow" panose="020B0606020202030204" pitchFamily="34" charset="0"/>
              </a:rPr>
              <a:t>Increasing condensation </a:t>
            </a:r>
            <a:r>
              <a:rPr lang="sr-Latn-RS" dirty="0">
                <a:latin typeface="Arial Narrow" panose="020B0606020202030204" pitchFamily="34" charset="0"/>
              </a:rPr>
              <a:t>temperature from 75 to </a:t>
            </a:r>
            <a:r>
              <a:rPr lang="sr-Latn-RS" dirty="0" smtClean="0">
                <a:latin typeface="Arial Narrow" panose="020B0606020202030204" pitchFamily="34" charset="0"/>
              </a:rPr>
              <a:t>85°C </a:t>
            </a:r>
            <a:r>
              <a:rPr lang="sr-Latn-RS" dirty="0">
                <a:latin typeface="Arial Narrow" panose="020B0606020202030204" pitchFamily="34" charset="0"/>
              </a:rPr>
              <a:t>doesnt increases use of HP, but results with decreasing of COP from 3.643 to 3.264</a:t>
            </a:r>
            <a:endParaRPr lang="en-US" dirty="0">
              <a:latin typeface="Arial Narrow" panose="020B0606020202030204" pitchFamily="34" charset="0"/>
            </a:endParaRPr>
          </a:p>
        </p:txBody>
      </p:sp>
      <p:graphicFrame>
        <p:nvGraphicFramePr>
          <p:cNvPr id="7" name="Content Placeholder 6">
            <a:extLst>
              <a:ext uri="{FF2B5EF4-FFF2-40B4-BE49-F238E27FC236}">
                <a16:creationId xmlns:a16="http://schemas.microsoft.com/office/drawing/2014/main" xmlns="" id="{D12B4C78-4DA8-A616-EF84-B81C04D041D8}"/>
              </a:ext>
            </a:extLst>
          </p:cNvPr>
          <p:cNvGraphicFramePr>
            <a:graphicFrameLocks noGrp="1"/>
          </p:cNvGraphicFramePr>
          <p:nvPr>
            <p:ph sz="half" idx="4294967295"/>
          </p:nvPr>
        </p:nvGraphicFramePr>
        <p:xfrm>
          <a:off x="457200" y="2665413"/>
          <a:ext cx="4040188" cy="33115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92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CE651-D6ED-2E57-FF66-9B381F17EDB9}"/>
              </a:ext>
            </a:extLst>
          </p:cNvPr>
          <p:cNvSpPr>
            <a:spLocks noGrp="1"/>
          </p:cNvSpPr>
          <p:nvPr>
            <p:ph type="title"/>
          </p:nvPr>
        </p:nvSpPr>
        <p:spPr>
          <a:xfrm>
            <a:off x="457200" y="0"/>
            <a:ext cx="8229600" cy="838200"/>
          </a:xfrm>
        </p:spPr>
        <p:txBody>
          <a:bodyPr/>
          <a:lstStyle/>
          <a:p>
            <a:pPr algn="ctr"/>
            <a:r>
              <a:rPr lang="en-US" sz="2800" dirty="0">
                <a:solidFill>
                  <a:srgbClr val="002060"/>
                </a:solidFill>
                <a:effectLst>
                  <a:outerShdw blurRad="38100" dist="38100" dir="2700000" algn="tl">
                    <a:srgbClr val="000000">
                      <a:alpha val="43137"/>
                    </a:srgbClr>
                  </a:outerShdw>
                </a:effectLst>
                <a:latin typeface="Arial Narrow" panose="020B0606020202030204" pitchFamily="34" charset="0"/>
              </a:rPr>
              <a:t>Absorption Heat Pump</a:t>
            </a:r>
          </a:p>
        </p:txBody>
      </p:sp>
      <p:sp>
        <p:nvSpPr>
          <p:cNvPr id="3" name="Text Placeholder 2">
            <a:extLst>
              <a:ext uri="{FF2B5EF4-FFF2-40B4-BE49-F238E27FC236}">
                <a16:creationId xmlns:a16="http://schemas.microsoft.com/office/drawing/2014/main" xmlns="" id="{7E45240E-BA6D-1DC2-CBF8-D0F95572471A}"/>
              </a:ext>
            </a:extLst>
          </p:cNvPr>
          <p:cNvSpPr>
            <a:spLocks noGrp="1"/>
          </p:cNvSpPr>
          <p:nvPr>
            <p:ph type="body" idx="1"/>
          </p:nvPr>
        </p:nvSpPr>
        <p:spPr>
          <a:xfrm>
            <a:off x="457200" y="2035613"/>
            <a:ext cx="8229600" cy="639762"/>
          </a:xfrm>
        </p:spPr>
        <p:txBody>
          <a:bodyPr/>
          <a:lstStyle/>
          <a:p>
            <a:r>
              <a:rPr lang="en-US" dirty="0"/>
              <a:t>Principal layout</a:t>
            </a:r>
          </a:p>
        </p:txBody>
      </p:sp>
      <p:pic>
        <p:nvPicPr>
          <p:cNvPr id="8" name="Content Placeholder 7" descr="Diagram, schematic&#10;&#10;Description automatically generated">
            <a:extLst>
              <a:ext uri="{FF2B5EF4-FFF2-40B4-BE49-F238E27FC236}">
                <a16:creationId xmlns:a16="http://schemas.microsoft.com/office/drawing/2014/main" xmlns="" id="{C282D51F-2BAE-38EA-5545-A480A254A434}"/>
              </a:ext>
            </a:extLst>
          </p:cNvPr>
          <p:cNvPicPr>
            <a:picLocks noGrp="1" noChangeAspect="1"/>
          </p:cNvPicPr>
          <p:nvPr>
            <p:ph sz="half" idx="4294967295"/>
          </p:nvPr>
        </p:nvPicPr>
        <p:blipFill>
          <a:blip r:embed="rId2"/>
          <a:stretch>
            <a:fillRect/>
          </a:stretch>
        </p:blipFill>
        <p:spPr>
          <a:xfrm>
            <a:off x="457200" y="2665413"/>
            <a:ext cx="8229600" cy="3817687"/>
          </a:xfrm>
          <a:prstGeom prst="rect">
            <a:avLst/>
          </a:prstGeom>
        </p:spPr>
      </p:pic>
      <p:sp>
        <p:nvSpPr>
          <p:cNvPr id="9" name="Oval 8">
            <a:extLst>
              <a:ext uri="{FF2B5EF4-FFF2-40B4-BE49-F238E27FC236}">
                <a16:creationId xmlns:a16="http://schemas.microsoft.com/office/drawing/2014/main" xmlns="" id="{B061DEF5-B238-2706-F04C-FAC8E16A7926}"/>
              </a:ext>
            </a:extLst>
          </p:cNvPr>
          <p:cNvSpPr/>
          <p:nvPr/>
        </p:nvSpPr>
        <p:spPr>
          <a:xfrm>
            <a:off x="2739541" y="2970885"/>
            <a:ext cx="1985164" cy="1527050"/>
          </a:xfrm>
          <a:prstGeom prst="ellipse">
            <a:avLst/>
          </a:prstGeom>
          <a:noFill/>
          <a:ln>
            <a:solidFill>
              <a:srgbClr val="F80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8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B5021-1B40-6737-E7EB-3F5F3C53AF52}"/>
              </a:ext>
            </a:extLst>
          </p:cNvPr>
          <p:cNvSpPr>
            <a:spLocks noGrp="1"/>
          </p:cNvSpPr>
          <p:nvPr>
            <p:ph type="title"/>
          </p:nvPr>
        </p:nvSpPr>
        <p:spPr>
          <a:xfrm>
            <a:off x="457200" y="0"/>
            <a:ext cx="8229600" cy="914400"/>
          </a:xfrm>
        </p:spPr>
        <p:txBody>
          <a:bodyPr/>
          <a:lstStyle/>
          <a:p>
            <a:pPr algn="ctr"/>
            <a:r>
              <a:rPr lang="en-US" sz="2800" dirty="0">
                <a:solidFill>
                  <a:srgbClr val="002060"/>
                </a:solidFill>
                <a:effectLst>
                  <a:outerShdw blurRad="38100" dist="38100" dir="2700000" algn="tl">
                    <a:srgbClr val="000000">
                      <a:alpha val="43137"/>
                    </a:srgbClr>
                  </a:outerShdw>
                </a:effectLst>
                <a:latin typeface="Arial Narrow" panose="020B0606020202030204" pitchFamily="34" charset="0"/>
              </a:rPr>
              <a:t>Conclusion </a:t>
            </a:r>
          </a:p>
        </p:txBody>
      </p:sp>
      <p:sp>
        <p:nvSpPr>
          <p:cNvPr id="3" name="Text Placeholder 2">
            <a:extLst>
              <a:ext uri="{FF2B5EF4-FFF2-40B4-BE49-F238E27FC236}">
                <a16:creationId xmlns:a16="http://schemas.microsoft.com/office/drawing/2014/main" xmlns="" id="{F05BFAC9-82EF-ED5F-D825-17B5A50685AE}"/>
              </a:ext>
            </a:extLst>
          </p:cNvPr>
          <p:cNvSpPr>
            <a:spLocks noGrp="1"/>
          </p:cNvSpPr>
          <p:nvPr>
            <p:ph type="body" idx="1"/>
          </p:nvPr>
        </p:nvSpPr>
        <p:spPr>
          <a:xfrm>
            <a:off x="381000" y="1143000"/>
            <a:ext cx="8235458" cy="639762"/>
          </a:xfrm>
        </p:spPr>
        <p:txBody>
          <a:bodyPr/>
          <a:lstStyle/>
          <a:p>
            <a:r>
              <a:rPr lang="en-US" dirty="0">
                <a:latin typeface="Arial Narrow" panose="020B0606020202030204" pitchFamily="34" charset="0"/>
              </a:rPr>
              <a:t>Technical Aspects</a:t>
            </a:r>
          </a:p>
        </p:txBody>
      </p:sp>
      <p:sp>
        <p:nvSpPr>
          <p:cNvPr id="4" name="Content Placeholder 3">
            <a:extLst>
              <a:ext uri="{FF2B5EF4-FFF2-40B4-BE49-F238E27FC236}">
                <a16:creationId xmlns:a16="http://schemas.microsoft.com/office/drawing/2014/main" xmlns="" id="{A7A2B7A3-C38D-3579-D211-386516728EE3}"/>
              </a:ext>
            </a:extLst>
          </p:cNvPr>
          <p:cNvSpPr>
            <a:spLocks noGrp="1"/>
          </p:cNvSpPr>
          <p:nvPr>
            <p:ph sz="half" idx="4294967295"/>
          </p:nvPr>
        </p:nvSpPr>
        <p:spPr>
          <a:xfrm>
            <a:off x="381000" y="1828800"/>
            <a:ext cx="8085130" cy="3311079"/>
          </a:xfrm>
          <a:prstGeom prst="rect">
            <a:avLst/>
          </a:prstGeom>
        </p:spPr>
        <p:txBody>
          <a:bodyPr>
            <a:normAutofit lnSpcReduction="10000"/>
          </a:bodyPr>
          <a:lstStyle/>
          <a:p>
            <a:pPr algn="just">
              <a:buFont typeface="Wingdings" panose="05000000000000000000" pitchFamily="2" charset="2"/>
              <a:buChar char="Ø"/>
            </a:pPr>
            <a:r>
              <a:rPr lang="en-US" dirty="0">
                <a:latin typeface="Arial Narrow" panose="020B0606020202030204" pitchFamily="34" charset="0"/>
              </a:rPr>
              <a:t>Both options of trigeneration plant – with vapor compression and absorption HP are technical</a:t>
            </a:r>
            <a:r>
              <a:rPr lang="sr-Latn-RS" dirty="0">
                <a:latin typeface="Arial Narrow" panose="020B0606020202030204" pitchFamily="34" charset="0"/>
              </a:rPr>
              <a:t>l</a:t>
            </a:r>
            <a:r>
              <a:rPr lang="en-US" dirty="0">
                <a:latin typeface="Arial Narrow" panose="020B0606020202030204" pitchFamily="34" charset="0"/>
              </a:rPr>
              <a:t>y feasible.</a:t>
            </a:r>
          </a:p>
          <a:p>
            <a:pPr algn="just">
              <a:buFont typeface="Wingdings" panose="05000000000000000000" pitchFamily="2" charset="2"/>
              <a:buChar char="Ø"/>
            </a:pPr>
            <a:r>
              <a:rPr lang="en-US" dirty="0">
                <a:latin typeface="Arial Narrow" panose="020B0606020202030204" pitchFamily="34" charset="0"/>
              </a:rPr>
              <a:t>Use of vapor compression HP is proposed because of simplicity, easier maintenance and higher COP.</a:t>
            </a:r>
          </a:p>
          <a:p>
            <a:pPr algn="just">
              <a:buFont typeface="Wingdings" panose="05000000000000000000" pitchFamily="2" charset="2"/>
              <a:buChar char="Ø"/>
            </a:pPr>
            <a:r>
              <a:rPr lang="en-US" dirty="0">
                <a:latin typeface="Arial Narrow" panose="020B0606020202030204" pitchFamily="34" charset="0"/>
              </a:rPr>
              <a:t>Use of absorption HP requires a heat supply with temperature &gt; 100 °C (the best low</a:t>
            </a:r>
            <a:r>
              <a:rPr lang="sr-Latn-RS" dirty="0">
                <a:latin typeface="Arial Narrow" panose="020B0606020202030204" pitchFamily="34" charset="0"/>
              </a:rPr>
              <a:t>-</a:t>
            </a:r>
            <a:r>
              <a:rPr lang="en-US" dirty="0">
                <a:latin typeface="Arial Narrow" panose="020B0606020202030204" pitchFamily="34" charset="0"/>
              </a:rPr>
              <a:t>pressure steam), or heat source with relatively high temperature, or both.</a:t>
            </a:r>
          </a:p>
          <a:p>
            <a:pPr algn="just">
              <a:buFont typeface="Wingdings" panose="05000000000000000000" pitchFamily="2" charset="2"/>
              <a:buChar char="Ø"/>
            </a:pPr>
            <a:r>
              <a:rPr lang="en-US" b="1" dirty="0">
                <a:latin typeface="Arial Narrow" panose="020B0606020202030204" pitchFamily="34" charset="0"/>
              </a:rPr>
              <a:t>Today it is not easy task to develop infeasible and financially unviable project that is combines CHP and HP.  </a:t>
            </a:r>
          </a:p>
        </p:txBody>
      </p:sp>
      <p:cxnSp>
        <p:nvCxnSpPr>
          <p:cNvPr id="5" name="Straight Connector 4"/>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0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DC282-58BD-6101-1283-10C4F29A3803}"/>
              </a:ext>
            </a:extLst>
          </p:cNvPr>
          <p:cNvSpPr>
            <a:spLocks noGrp="1"/>
          </p:cNvSpPr>
          <p:nvPr>
            <p:ph type="title"/>
          </p:nvPr>
        </p:nvSpPr>
        <p:spPr>
          <a:xfrm>
            <a:off x="457200" y="0"/>
            <a:ext cx="8229600" cy="990600"/>
          </a:xfrm>
        </p:spPr>
        <p:txBody>
          <a:bodyPr>
            <a:normAutofit/>
          </a:bodyPr>
          <a:lstStyle/>
          <a:p>
            <a:pPr algn="ctr"/>
            <a:r>
              <a:rPr lang="en-US" sz="2800" dirty="0">
                <a:solidFill>
                  <a:srgbClr val="002060"/>
                </a:solidFill>
                <a:latin typeface="Arial Narrow" panose="020B0606020202030204" pitchFamily="34" charset="0"/>
              </a:rPr>
              <a:t>Cost-benefit analysis: </a:t>
            </a:r>
            <a:r>
              <a:rPr lang="en-US" sz="2800" dirty="0" smtClean="0">
                <a:solidFill>
                  <a:srgbClr val="002060"/>
                </a:solidFill>
                <a:latin typeface="Arial Narrow" panose="020B0606020202030204" pitchFamily="34" charset="0"/>
              </a:rPr>
              <a:t>Compression </a:t>
            </a:r>
            <a:r>
              <a:rPr lang="en-US" sz="2800" dirty="0">
                <a:solidFill>
                  <a:srgbClr val="002060"/>
                </a:solidFill>
                <a:latin typeface="Arial Narrow" panose="020B0606020202030204" pitchFamily="34" charset="0"/>
              </a:rPr>
              <a:t>v. Absorption heat pump</a:t>
            </a:r>
          </a:p>
        </p:txBody>
      </p:sp>
      <p:sp>
        <p:nvSpPr>
          <p:cNvPr id="4" name="Content Placeholder 3">
            <a:extLst>
              <a:ext uri="{FF2B5EF4-FFF2-40B4-BE49-F238E27FC236}">
                <a16:creationId xmlns:a16="http://schemas.microsoft.com/office/drawing/2014/main" xmlns="" id="{30099BBA-9FF0-4C2C-0570-CE1996B2BD90}"/>
              </a:ext>
            </a:extLst>
          </p:cNvPr>
          <p:cNvSpPr>
            <a:spLocks noGrp="1"/>
          </p:cNvSpPr>
          <p:nvPr>
            <p:ph sz="half" idx="4294967295"/>
          </p:nvPr>
        </p:nvSpPr>
        <p:spPr>
          <a:xfrm>
            <a:off x="914400" y="1752600"/>
            <a:ext cx="7016195" cy="2595984"/>
          </a:xfrm>
          <a:prstGeom prst="rect">
            <a:avLst/>
          </a:prstGeom>
        </p:spPr>
        <p:txBody>
          <a:bodyPr>
            <a:normAutofit fontScale="47500" lnSpcReduction="20000"/>
          </a:bodyPr>
          <a:lstStyle/>
          <a:p>
            <a:pPr marL="0" indent="0" algn="just">
              <a:buNone/>
            </a:pPr>
            <a:r>
              <a:rPr lang="en-US" sz="3600" dirty="0">
                <a:solidFill>
                  <a:srgbClr val="002060"/>
                </a:solidFill>
                <a:latin typeface="Arial Narrow" panose="020B0606020202030204" pitchFamily="34" charset="0"/>
              </a:rPr>
              <a:t>Through economic analysis</a:t>
            </a:r>
            <a:r>
              <a:rPr lang="sr-Latn-RS" sz="3600" dirty="0">
                <a:solidFill>
                  <a:srgbClr val="002060"/>
                </a:solidFill>
                <a:latin typeface="Arial Narrow" panose="020B0606020202030204" pitchFamily="34" charset="0"/>
              </a:rPr>
              <a:t>,</a:t>
            </a:r>
            <a:r>
              <a:rPr lang="en-US" sz="3600" dirty="0">
                <a:solidFill>
                  <a:srgbClr val="002060"/>
                </a:solidFill>
                <a:latin typeface="Arial Narrow" panose="020B0606020202030204" pitchFamily="34" charset="0"/>
              </a:rPr>
              <a:t> we will present economic profitability by defining :</a:t>
            </a:r>
          </a:p>
          <a:p>
            <a:pPr algn="just"/>
            <a:r>
              <a:rPr lang="en-US" sz="3600" dirty="0">
                <a:solidFill>
                  <a:srgbClr val="002060"/>
                </a:solidFill>
                <a:latin typeface="Arial Narrow" panose="020B0606020202030204" pitchFamily="34" charset="0"/>
              </a:rPr>
              <a:t>Net Present Value (NPV),</a:t>
            </a:r>
          </a:p>
          <a:p>
            <a:pPr algn="just"/>
            <a:r>
              <a:rPr lang="en-US" sz="3600" dirty="0">
                <a:solidFill>
                  <a:srgbClr val="002060"/>
                </a:solidFill>
                <a:latin typeface="Arial Narrow" panose="020B0606020202030204" pitchFamily="34" charset="0"/>
              </a:rPr>
              <a:t>Internal Rate of Return (IRR),</a:t>
            </a:r>
          </a:p>
          <a:p>
            <a:pPr algn="just"/>
            <a:r>
              <a:rPr lang="en-US" sz="3600" dirty="0">
                <a:solidFill>
                  <a:srgbClr val="002060"/>
                </a:solidFill>
                <a:latin typeface="Arial Narrow" panose="020B0606020202030204" pitchFamily="34" charset="0"/>
              </a:rPr>
              <a:t>Simple Pay-back Period, </a:t>
            </a:r>
          </a:p>
          <a:p>
            <a:pPr algn="just"/>
            <a:r>
              <a:rPr lang="en-US" sz="3600" dirty="0">
                <a:solidFill>
                  <a:srgbClr val="002060"/>
                </a:solidFill>
                <a:latin typeface="Arial Narrow" panose="020B0606020202030204" pitchFamily="34" charset="0"/>
              </a:rPr>
              <a:t>Benefit-cost ratio, and</a:t>
            </a:r>
            <a:endParaRPr lang="sr-Latn-RS" sz="3600" dirty="0">
              <a:solidFill>
                <a:srgbClr val="002060"/>
              </a:solidFill>
              <a:latin typeface="Arial Narrow" panose="020B0606020202030204" pitchFamily="34" charset="0"/>
            </a:endParaRPr>
          </a:p>
          <a:p>
            <a:pPr algn="just"/>
            <a:r>
              <a:rPr lang="en-US" sz="3600" dirty="0">
                <a:solidFill>
                  <a:srgbClr val="002060"/>
                </a:solidFill>
                <a:latin typeface="Arial Narrow" panose="020B0606020202030204" pitchFamily="34" charset="0"/>
              </a:rPr>
              <a:t>Sensitivity analysis</a:t>
            </a:r>
            <a:r>
              <a:rPr lang="sr-Latn-RS" sz="3600" dirty="0">
                <a:solidFill>
                  <a:srgbClr val="002060"/>
                </a:solidFill>
                <a:latin typeface="Arial Narrow" panose="020B0606020202030204" pitchFamily="34" charset="0"/>
              </a:rPr>
              <a:t>.</a:t>
            </a:r>
            <a:endParaRPr lang="en-US" sz="3600" dirty="0">
              <a:solidFill>
                <a:srgbClr val="002060"/>
              </a:solidFill>
              <a:latin typeface="Arial Narrow" panose="020B0606020202030204" pitchFamily="34" charset="0"/>
            </a:endParaRPr>
          </a:p>
          <a:p>
            <a:pPr algn="just"/>
            <a:endParaRPr lang="en-US" sz="3600" dirty="0">
              <a:solidFill>
                <a:srgbClr val="002060"/>
              </a:solidFill>
              <a:latin typeface="Arial Narrow" panose="020B0606020202030204" pitchFamily="34" charset="0"/>
            </a:endParaRPr>
          </a:p>
          <a:p>
            <a:pPr marL="0" indent="0" algn="just">
              <a:buNone/>
            </a:pPr>
            <a:r>
              <a:rPr lang="en-US" sz="3600" dirty="0">
                <a:solidFill>
                  <a:srgbClr val="002060"/>
                </a:solidFill>
                <a:latin typeface="Arial Narrow" panose="020B0606020202030204" pitchFamily="34" charset="0"/>
              </a:rPr>
              <a:t>The starting point is the determination of the basic measures we will use to define benefits and costs: prices of included energy, exchange rates, and CO2 emission coefficients.</a:t>
            </a:r>
          </a:p>
          <a:p>
            <a:pPr algn="l"/>
            <a:endParaRPr lang="en-US" dirty="0">
              <a:solidFill>
                <a:srgbClr val="002060"/>
              </a:solidFill>
            </a:endParaRPr>
          </a:p>
        </p:txBody>
      </p:sp>
      <p:cxnSp>
        <p:nvCxnSpPr>
          <p:cNvPr id="5" name="Straight Connector 4"/>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20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E307-25CA-9FE6-72FD-E6FDFC9B3747}"/>
              </a:ext>
            </a:extLst>
          </p:cNvPr>
          <p:cNvSpPr>
            <a:spLocks noGrp="1"/>
          </p:cNvSpPr>
          <p:nvPr>
            <p:ph type="title"/>
          </p:nvPr>
        </p:nvSpPr>
        <p:spPr>
          <a:xfrm>
            <a:off x="861964" y="304800"/>
            <a:ext cx="8246070" cy="609601"/>
          </a:xfrm>
        </p:spPr>
        <p:txBody>
          <a:bodyPr/>
          <a:lstStyle/>
          <a:p>
            <a:pPr algn="ctr"/>
            <a:r>
              <a:rPr lang="en-US" sz="2800" kern="1200" dirty="0">
                <a:solidFill>
                  <a:srgbClr val="002060"/>
                </a:solidFill>
                <a:latin typeface="Arial Narrow" panose="020B0606020202030204" pitchFamily="34" charset="0"/>
              </a:rPr>
              <a:t>Prices</a:t>
            </a:r>
            <a:endParaRPr lang="en-US" sz="2800" dirty="0">
              <a:solidFill>
                <a:srgbClr val="002060"/>
              </a:solidFill>
              <a:latin typeface="Arial Narrow" panose="020B0606020202030204" pitchFamily="34" charset="0"/>
            </a:endParaRPr>
          </a:p>
        </p:txBody>
      </p:sp>
      <p:graphicFrame>
        <p:nvGraphicFramePr>
          <p:cNvPr id="18" name="Content Placeholder 17">
            <a:extLst>
              <a:ext uri="{FF2B5EF4-FFF2-40B4-BE49-F238E27FC236}">
                <a16:creationId xmlns:a16="http://schemas.microsoft.com/office/drawing/2014/main" xmlns="" id="{752560BB-EFD6-7479-8FC7-9DC50C09346E}"/>
              </a:ext>
            </a:extLst>
          </p:cNvPr>
          <p:cNvGraphicFramePr>
            <a:graphicFrameLocks noGrp="1"/>
          </p:cNvGraphicFramePr>
          <p:nvPr>
            <p:ph sz="half" idx="4294967295"/>
            <p:extLst>
              <p:ext uri="{D42A27DB-BD31-4B8C-83A1-F6EECF244321}">
                <p14:modId xmlns:p14="http://schemas.microsoft.com/office/powerpoint/2010/main" val="1654990795"/>
              </p:ext>
            </p:extLst>
          </p:nvPr>
        </p:nvGraphicFramePr>
        <p:xfrm>
          <a:off x="2892245" y="1749244"/>
          <a:ext cx="3664920" cy="4324942"/>
        </p:xfrm>
        <a:graphic>
          <a:graphicData uri="http://schemas.openxmlformats.org/drawingml/2006/table">
            <a:tbl>
              <a:tblPr/>
              <a:tblGrid>
                <a:gridCol w="231363">
                  <a:extLst>
                    <a:ext uri="{9D8B030D-6E8A-4147-A177-3AD203B41FA5}">
                      <a16:colId xmlns:a16="http://schemas.microsoft.com/office/drawing/2014/main" xmlns="" val="938041050"/>
                    </a:ext>
                  </a:extLst>
                </a:gridCol>
                <a:gridCol w="211244">
                  <a:extLst>
                    <a:ext uri="{9D8B030D-6E8A-4147-A177-3AD203B41FA5}">
                      <a16:colId xmlns:a16="http://schemas.microsoft.com/office/drawing/2014/main" xmlns="" val="2339963275"/>
                    </a:ext>
                  </a:extLst>
                </a:gridCol>
                <a:gridCol w="291718">
                  <a:extLst>
                    <a:ext uri="{9D8B030D-6E8A-4147-A177-3AD203B41FA5}">
                      <a16:colId xmlns:a16="http://schemas.microsoft.com/office/drawing/2014/main" xmlns="" val="458163119"/>
                    </a:ext>
                  </a:extLst>
                </a:gridCol>
                <a:gridCol w="1478709">
                  <a:extLst>
                    <a:ext uri="{9D8B030D-6E8A-4147-A177-3AD203B41FA5}">
                      <a16:colId xmlns:a16="http://schemas.microsoft.com/office/drawing/2014/main" xmlns="" val="3047482010"/>
                    </a:ext>
                  </a:extLst>
                </a:gridCol>
                <a:gridCol w="714207">
                  <a:extLst>
                    <a:ext uri="{9D8B030D-6E8A-4147-A177-3AD203B41FA5}">
                      <a16:colId xmlns:a16="http://schemas.microsoft.com/office/drawing/2014/main" xmlns="" val="2107756048"/>
                    </a:ext>
                  </a:extLst>
                </a:gridCol>
                <a:gridCol w="737679">
                  <a:extLst>
                    <a:ext uri="{9D8B030D-6E8A-4147-A177-3AD203B41FA5}">
                      <a16:colId xmlns:a16="http://schemas.microsoft.com/office/drawing/2014/main" xmlns="" val="1537718863"/>
                    </a:ext>
                  </a:extLst>
                </a:gridCol>
              </a:tblGrid>
              <a:tr h="258533">
                <a:tc gridSpan="4">
                  <a:txBody>
                    <a:bodyPr/>
                    <a:lstStyle/>
                    <a:p>
                      <a:pPr algn="l" fontAlgn="b"/>
                      <a:r>
                        <a:rPr lang="en-US" sz="1400" b="1" i="0" u="none" strike="noStrike" dirty="0">
                          <a:solidFill>
                            <a:schemeClr val="tx1"/>
                          </a:solidFill>
                          <a:effectLst/>
                          <a:latin typeface="Arial Narrow" panose="020B0606020202030204" pitchFamily="34" charset="0"/>
                        </a:rPr>
                        <a:t>Exchange rate, </a:t>
                      </a:r>
                      <a:r>
                        <a:rPr lang="en-US" sz="1400" b="0" i="0" u="none" strike="noStrike" dirty="0">
                          <a:solidFill>
                            <a:schemeClr val="tx1"/>
                          </a:solidFill>
                          <a:effectLst/>
                          <a:latin typeface="Arial Narrow" panose="020B0606020202030204" pitchFamily="34" charset="0"/>
                        </a:rPr>
                        <a:t>April 18th, 2023</a:t>
                      </a:r>
                      <a:endParaRPr lang="en-US" sz="1400" b="1" i="0" u="none" strike="noStrike" dirty="0">
                        <a:solidFill>
                          <a:schemeClr val="tx1"/>
                        </a:solidFill>
                        <a:effectLst/>
                        <a:latin typeface="Arial Narrow" panose="020B060602020203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560102019"/>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chemeClr val="tx1"/>
                          </a:solidFill>
                          <a:effectLst/>
                          <a:latin typeface="Arial Narrow" panose="020B0606020202030204" pitchFamily="34" charset="0"/>
                        </a:rPr>
                        <a:t>1 EUR =</a:t>
                      </a:r>
                    </a:p>
                  </a:txBody>
                  <a:tcPr marL="0" marR="0" marT="0" marB="0" anchor="b">
                    <a:lnL>
                      <a:noFill/>
                    </a:lnL>
                    <a:lnR>
                      <a:noFill/>
                    </a:lnR>
                    <a:lnT>
                      <a:noFill/>
                    </a:lnT>
                    <a:lnB>
                      <a:noFill/>
                    </a:lnB>
                  </a:tcPr>
                </a:tc>
                <a:tc>
                  <a:txBody>
                    <a:bodyPr/>
                    <a:lstStyle/>
                    <a:p>
                      <a:pPr algn="ctr" fontAlgn="b"/>
                      <a:r>
                        <a:rPr lang="en-US" sz="1400" b="0" i="0" u="none" strike="noStrike" dirty="0">
                          <a:solidFill>
                            <a:schemeClr val="tx1"/>
                          </a:solidFill>
                          <a:effectLst/>
                          <a:latin typeface="Arial Narrow" panose="020B0606020202030204" pitchFamily="34" charset="0"/>
                        </a:rPr>
                        <a:t>RSD</a:t>
                      </a:r>
                    </a:p>
                  </a:txBody>
                  <a:tcPr marL="0" marR="0" marT="0" marB="0" anchor="b">
                    <a:lnL>
                      <a:noFill/>
                    </a:lnL>
                    <a:lnR>
                      <a:noFill/>
                    </a:lnR>
                    <a:lnT>
                      <a:noFill/>
                    </a:lnT>
                    <a:lnB>
                      <a:noFill/>
                    </a:lnB>
                  </a:tcPr>
                </a:tc>
                <a:tc>
                  <a:txBody>
                    <a:bodyPr/>
                    <a:lstStyle/>
                    <a:p>
                      <a:pPr algn="r" fontAlgn="b"/>
                      <a:r>
                        <a:rPr lang="en-US" sz="1400" b="0" i="0" u="none" strike="noStrike" dirty="0">
                          <a:solidFill>
                            <a:schemeClr val="tx1"/>
                          </a:solidFill>
                          <a:effectLst/>
                          <a:latin typeface="Arial Narrow" panose="020B0606020202030204" pitchFamily="34" charset="0"/>
                        </a:rPr>
                        <a:t>117.2783</a:t>
                      </a:r>
                    </a:p>
                  </a:txBody>
                  <a:tcPr marL="0" marR="0" marT="0" marB="0" anchor="b">
                    <a:lnL>
                      <a:noFill/>
                    </a:lnL>
                    <a:lnR>
                      <a:noFill/>
                    </a:lnR>
                    <a:lnT>
                      <a:noFill/>
                    </a:lnT>
                    <a:lnB>
                      <a:noFill/>
                    </a:lnB>
                  </a:tcPr>
                </a:tc>
                <a:extLst>
                  <a:ext uri="{0D108BD9-81ED-4DB2-BD59-A6C34878D82A}">
                    <a16:rowId xmlns:a16="http://schemas.microsoft.com/office/drawing/2014/main" xmlns="" val="3471937832"/>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1 USD =</a:t>
                      </a:r>
                    </a:p>
                  </a:txBody>
                  <a:tcPr marL="0" marR="0" marT="0" marB="0" anchor="b">
                    <a:lnL>
                      <a:noFill/>
                    </a:lnL>
                    <a:lnR>
                      <a:noFill/>
                    </a:lnR>
                    <a:lnT>
                      <a:noFill/>
                    </a:lnT>
                    <a:lnB>
                      <a:noFill/>
                    </a:lnB>
                  </a:tcPr>
                </a:tc>
                <a:tc>
                  <a:txBody>
                    <a:bodyPr/>
                    <a:lstStyle/>
                    <a:p>
                      <a:pPr algn="ctr" fontAlgn="b"/>
                      <a:r>
                        <a:rPr lang="en-US" sz="1400" b="0" i="0" u="none" strike="noStrike">
                          <a:solidFill>
                            <a:schemeClr val="tx1"/>
                          </a:solidFill>
                          <a:effectLst/>
                          <a:latin typeface="Arial Narrow" panose="020B0606020202030204" pitchFamily="34" charset="0"/>
                        </a:rPr>
                        <a:t>EUR</a:t>
                      </a:r>
                    </a:p>
                  </a:txBody>
                  <a:tcPr marL="0" marR="0" marT="0" marB="0" anchor="b">
                    <a:lnL>
                      <a:noFill/>
                    </a:lnL>
                    <a:lnR>
                      <a:noFill/>
                    </a:lnR>
                    <a:lnT>
                      <a:noFill/>
                    </a:lnT>
                    <a:lnB>
                      <a:noFill/>
                    </a:lnB>
                  </a:tcPr>
                </a:tc>
                <a:tc>
                  <a:txBody>
                    <a:bodyPr/>
                    <a:lstStyle/>
                    <a:p>
                      <a:pPr algn="r" fontAlgn="b"/>
                      <a:r>
                        <a:rPr lang="en-US" sz="1400" b="0" i="0" u="none" strike="noStrike" dirty="0">
                          <a:solidFill>
                            <a:schemeClr val="tx1"/>
                          </a:solidFill>
                          <a:effectLst/>
                          <a:latin typeface="Arial Narrow" panose="020B0606020202030204" pitchFamily="34" charset="0"/>
                        </a:rPr>
                        <a:t>0.9145</a:t>
                      </a:r>
                    </a:p>
                  </a:txBody>
                  <a:tcPr marL="0" marR="0" marT="0" marB="0" anchor="b">
                    <a:lnL>
                      <a:noFill/>
                    </a:lnL>
                    <a:lnR>
                      <a:noFill/>
                    </a:lnR>
                    <a:lnT>
                      <a:noFill/>
                    </a:lnT>
                    <a:lnB>
                      <a:noFill/>
                    </a:lnB>
                  </a:tcPr>
                </a:tc>
                <a:extLst>
                  <a:ext uri="{0D108BD9-81ED-4DB2-BD59-A6C34878D82A}">
                    <a16:rowId xmlns:a16="http://schemas.microsoft.com/office/drawing/2014/main" xmlns="" val="645040756"/>
                  </a:ext>
                </a:extLst>
              </a:tr>
              <a:tr h="224811">
                <a:tc>
                  <a:txBody>
                    <a:bodyPr/>
                    <a:lstStyle/>
                    <a:p>
                      <a:pPr algn="l" fontAlgn="b"/>
                      <a:endParaRPr lang="en-US" sz="1400" b="0" i="0" u="none" strike="noStrike" dirty="0">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465953025"/>
                  </a:ext>
                </a:extLst>
              </a:tr>
              <a:tr h="258533">
                <a:tc gridSpan="4">
                  <a:txBody>
                    <a:bodyPr/>
                    <a:lstStyle/>
                    <a:p>
                      <a:pPr algn="l" fontAlgn="b"/>
                      <a:r>
                        <a:rPr lang="en-US" sz="1400" b="1" i="0" u="none" strike="noStrike" dirty="0">
                          <a:solidFill>
                            <a:schemeClr val="tx1"/>
                          </a:solidFill>
                          <a:effectLst/>
                          <a:latin typeface="Arial Narrow" panose="020B0606020202030204" pitchFamily="34" charset="0"/>
                        </a:rPr>
                        <a:t>Energy and CO</a:t>
                      </a:r>
                      <a:r>
                        <a:rPr lang="hy-AM" sz="1400" b="1" i="0" u="none" strike="noStrike" dirty="0">
                          <a:solidFill>
                            <a:schemeClr val="tx1"/>
                          </a:solidFill>
                          <a:effectLst/>
                          <a:latin typeface="Calibri" panose="020F0502020204030204" pitchFamily="34" charset="0"/>
                        </a:rPr>
                        <a:t>շ </a:t>
                      </a:r>
                      <a:r>
                        <a:rPr lang="en-US" sz="1400" b="1" i="0" u="none" strike="noStrike" dirty="0">
                          <a:solidFill>
                            <a:schemeClr val="tx1"/>
                          </a:solidFill>
                          <a:effectLst/>
                          <a:latin typeface="Arial Narrow" panose="020B0606020202030204" pitchFamily="34" charset="0"/>
                        </a:rPr>
                        <a:t>prices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219376841"/>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US" sz="1400" b="0" i="0" u="none" strike="noStrike">
                          <a:solidFill>
                            <a:schemeClr val="tx1"/>
                          </a:solidFill>
                          <a:effectLst/>
                          <a:latin typeface="Arial Narrow" panose="020B0606020202030204" pitchFamily="34" charset="0"/>
                        </a:rPr>
                        <a:t>Gas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US" sz="1400" b="0" i="0" u="none" strike="noStrike">
                          <a:solidFill>
                            <a:schemeClr val="tx1"/>
                          </a:solidFill>
                          <a:effectLst/>
                          <a:latin typeface="Arial Narrow" panose="020B0606020202030204" pitchFamily="34" charset="0"/>
                        </a:rPr>
                        <a:t>€/1000m³</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431.45</a:t>
                      </a:r>
                    </a:p>
                  </a:txBody>
                  <a:tcPr marL="0" marR="0" marT="0" marB="0" anchor="b">
                    <a:lnL>
                      <a:noFill/>
                    </a:lnL>
                    <a:lnR>
                      <a:noFill/>
                    </a:lnR>
                    <a:lnT>
                      <a:noFill/>
                    </a:lnT>
                    <a:lnB>
                      <a:noFill/>
                    </a:lnB>
                  </a:tcPr>
                </a:tc>
                <a:extLst>
                  <a:ext uri="{0D108BD9-81ED-4DB2-BD59-A6C34878D82A}">
                    <a16:rowId xmlns:a16="http://schemas.microsoft.com/office/drawing/2014/main" xmlns="" val="3778681516"/>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US" sz="1400" b="0" i="0" u="none" strike="noStrike">
                          <a:solidFill>
                            <a:schemeClr val="tx1"/>
                          </a:solidFill>
                          <a:effectLst/>
                          <a:latin typeface="Arial Narrow" panose="020B0606020202030204" pitchFamily="34" charset="0"/>
                        </a:rPr>
                        <a:t>Gas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US" sz="1400" b="0" i="0" u="none" strike="noStrike">
                          <a:solidFill>
                            <a:schemeClr val="tx1"/>
                          </a:solidFill>
                          <a:effectLst/>
                          <a:latin typeface="Arial Narrow" panose="020B0606020202030204" pitchFamily="34" charset="0"/>
                        </a:rPr>
                        <a:t>€/kWhg</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0.0397</a:t>
                      </a:r>
                    </a:p>
                  </a:txBody>
                  <a:tcPr marL="0" marR="0" marT="0" marB="0" anchor="b">
                    <a:lnL>
                      <a:noFill/>
                    </a:lnL>
                    <a:lnR>
                      <a:noFill/>
                    </a:lnR>
                    <a:lnT>
                      <a:noFill/>
                    </a:lnT>
                    <a:lnB>
                      <a:noFill/>
                    </a:lnB>
                  </a:tcPr>
                </a:tc>
                <a:extLst>
                  <a:ext uri="{0D108BD9-81ED-4DB2-BD59-A6C34878D82A}">
                    <a16:rowId xmlns:a16="http://schemas.microsoft.com/office/drawing/2014/main" xmlns="" val="1250540462"/>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l" fontAlgn="b"/>
                      <a:r>
                        <a:rPr lang="en-US" sz="1400" b="0" i="0" u="none" strike="noStrike">
                          <a:solidFill>
                            <a:schemeClr val="tx1"/>
                          </a:solidFill>
                          <a:effectLst/>
                          <a:latin typeface="Arial Narrow" panose="020B0606020202030204" pitchFamily="34" charset="0"/>
                        </a:rPr>
                        <a:t>Electricity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a:solidFill>
                            <a:schemeClr val="tx1"/>
                          </a:solidFill>
                          <a:effectLst/>
                          <a:latin typeface="Arial Narrow" panose="020B0606020202030204" pitchFamily="34" charset="0"/>
                        </a:rPr>
                        <a:t>€/kWhe</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0.103</a:t>
                      </a:r>
                    </a:p>
                  </a:txBody>
                  <a:tcPr marL="0" marR="0" marT="0" marB="0" anchor="b">
                    <a:lnL>
                      <a:noFill/>
                    </a:lnL>
                    <a:lnR>
                      <a:noFill/>
                    </a:lnR>
                    <a:lnT>
                      <a:noFill/>
                    </a:lnT>
                    <a:lnB>
                      <a:noFill/>
                    </a:lnB>
                  </a:tcPr>
                </a:tc>
                <a:extLst>
                  <a:ext uri="{0D108BD9-81ED-4DB2-BD59-A6C34878D82A}">
                    <a16:rowId xmlns:a16="http://schemas.microsoft.com/office/drawing/2014/main" xmlns="" val="1024633526"/>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l" fontAlgn="b"/>
                      <a:r>
                        <a:rPr lang="en-US" sz="1400" b="0" i="0" u="none" strike="noStrike">
                          <a:solidFill>
                            <a:schemeClr val="tx1"/>
                          </a:solidFill>
                          <a:effectLst/>
                          <a:latin typeface="Arial Narrow" panose="020B0606020202030204" pitchFamily="34" charset="0"/>
                        </a:rPr>
                        <a:t>Heat, DH selling price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a:solidFill>
                            <a:schemeClr val="tx1"/>
                          </a:solidFill>
                          <a:effectLst/>
                          <a:latin typeface="Arial Narrow" panose="020B0606020202030204" pitchFamily="34" charset="0"/>
                        </a:rPr>
                        <a:t>€/kWht</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0.062</a:t>
                      </a:r>
                    </a:p>
                  </a:txBody>
                  <a:tcPr marL="0" marR="0" marT="0" marB="0" anchor="b">
                    <a:lnL>
                      <a:noFill/>
                    </a:lnL>
                    <a:lnR>
                      <a:noFill/>
                    </a:lnR>
                    <a:lnT>
                      <a:noFill/>
                    </a:lnT>
                    <a:lnB>
                      <a:noFill/>
                    </a:lnB>
                  </a:tcPr>
                </a:tc>
                <a:extLst>
                  <a:ext uri="{0D108BD9-81ED-4DB2-BD59-A6C34878D82A}">
                    <a16:rowId xmlns:a16="http://schemas.microsoft.com/office/drawing/2014/main" xmlns="" val="3430103442"/>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l" fontAlgn="b"/>
                      <a:r>
                        <a:rPr lang="en-US" sz="1400" b="0" i="0" u="none" strike="noStrike">
                          <a:solidFill>
                            <a:schemeClr val="tx1"/>
                          </a:solidFill>
                          <a:effectLst/>
                          <a:latin typeface="Arial Narrow" panose="020B0606020202030204" pitchFamily="34" charset="0"/>
                        </a:rPr>
                        <a:t>Heat, DH purchasing price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a:solidFill>
                            <a:schemeClr val="tx1"/>
                          </a:solidFill>
                          <a:effectLst/>
                          <a:latin typeface="Arial Narrow" panose="020B0606020202030204" pitchFamily="34" charset="0"/>
                        </a:rPr>
                        <a:t>€/kWht</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0.059</a:t>
                      </a:r>
                    </a:p>
                  </a:txBody>
                  <a:tcPr marL="0" marR="0" marT="0" marB="0" anchor="b">
                    <a:lnL>
                      <a:noFill/>
                    </a:lnL>
                    <a:lnR>
                      <a:noFill/>
                    </a:lnR>
                    <a:lnT>
                      <a:noFill/>
                    </a:lnT>
                    <a:lnB>
                      <a:noFill/>
                    </a:lnB>
                  </a:tcPr>
                </a:tc>
                <a:extLst>
                  <a:ext uri="{0D108BD9-81ED-4DB2-BD59-A6C34878D82A}">
                    <a16:rowId xmlns:a16="http://schemas.microsoft.com/office/drawing/2014/main" xmlns="" val="3714716888"/>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l" fontAlgn="b"/>
                      <a:r>
                        <a:rPr lang="en-US" sz="1400" b="0" i="0" u="none" strike="noStrike" dirty="0">
                          <a:solidFill>
                            <a:schemeClr val="tx1"/>
                          </a:solidFill>
                          <a:effectLst/>
                          <a:latin typeface="Arial Narrow" panose="020B0606020202030204" pitchFamily="34" charset="0"/>
                        </a:rPr>
                        <a:t>Heat, purchase from 3G system</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a:solidFill>
                            <a:schemeClr val="tx1"/>
                          </a:solidFill>
                          <a:effectLst/>
                          <a:latin typeface="Arial Narrow" panose="020B0606020202030204" pitchFamily="34" charset="0"/>
                        </a:rPr>
                        <a:t>€/kWht</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0.020</a:t>
                      </a:r>
                    </a:p>
                  </a:txBody>
                  <a:tcPr marL="0" marR="0" marT="0" marB="0" anchor="b">
                    <a:lnL>
                      <a:noFill/>
                    </a:lnL>
                    <a:lnR>
                      <a:noFill/>
                    </a:lnR>
                    <a:lnT>
                      <a:noFill/>
                    </a:lnT>
                    <a:lnB>
                      <a:noFill/>
                    </a:lnB>
                  </a:tcPr>
                </a:tc>
                <a:extLst>
                  <a:ext uri="{0D108BD9-81ED-4DB2-BD59-A6C34878D82A}">
                    <a16:rowId xmlns:a16="http://schemas.microsoft.com/office/drawing/2014/main" xmlns="" val="2456118729"/>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l" fontAlgn="b"/>
                      <a:r>
                        <a:rPr lang="en-US" sz="1400" b="0" i="0" u="none" strike="noStrike">
                          <a:solidFill>
                            <a:schemeClr val="tx1"/>
                          </a:solidFill>
                          <a:effectLst/>
                          <a:latin typeface="Arial Narrow" panose="020B0606020202030204" pitchFamily="34" charset="0"/>
                        </a:rPr>
                        <a:t>EU ETS CO</a:t>
                      </a:r>
                      <a:r>
                        <a:rPr lang="hy-AM" sz="1400" b="0" i="0" u="none" strike="noStrike">
                          <a:solidFill>
                            <a:schemeClr val="tx1"/>
                          </a:solidFill>
                          <a:effectLst/>
                          <a:latin typeface="Calibri" panose="020F0502020204030204" pitchFamily="34" charset="0"/>
                        </a:rPr>
                        <a:t>շ</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chemeClr val="tx1"/>
                          </a:solidFill>
                          <a:effectLst/>
                          <a:latin typeface="Arial Narrow" panose="020B0606020202030204" pitchFamily="34" charset="0"/>
                        </a:rPr>
                        <a:t>€/kg</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0.09304</a:t>
                      </a:r>
                    </a:p>
                  </a:txBody>
                  <a:tcPr marL="0" marR="0" marT="0" marB="0" anchor="b">
                    <a:lnL>
                      <a:noFill/>
                    </a:lnL>
                    <a:lnR>
                      <a:noFill/>
                    </a:lnR>
                    <a:lnT>
                      <a:noFill/>
                    </a:lnT>
                    <a:lnB>
                      <a:noFill/>
                    </a:lnB>
                  </a:tcPr>
                </a:tc>
                <a:extLst>
                  <a:ext uri="{0D108BD9-81ED-4DB2-BD59-A6C34878D82A}">
                    <a16:rowId xmlns:a16="http://schemas.microsoft.com/office/drawing/2014/main" xmlns="" val="3880711323"/>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chemeClr val="tx1"/>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579181488"/>
                  </a:ext>
                </a:extLst>
              </a:tr>
              <a:tr h="233802">
                <a:tc gridSpan="4">
                  <a:txBody>
                    <a:bodyPr/>
                    <a:lstStyle/>
                    <a:p>
                      <a:pPr algn="l" fontAlgn="b"/>
                      <a:r>
                        <a:rPr lang="en-US" sz="1400" b="1" i="0" u="none" strike="noStrike" dirty="0">
                          <a:solidFill>
                            <a:schemeClr val="tx1"/>
                          </a:solidFill>
                          <a:effectLst/>
                          <a:latin typeface="Arial Narrow" panose="020B0606020202030204" pitchFamily="34" charset="0"/>
                        </a:rPr>
                        <a:t>CO</a:t>
                      </a:r>
                      <a:r>
                        <a:rPr lang="hy-AM" sz="1400" b="1" i="0" u="none" strike="noStrike" dirty="0">
                          <a:solidFill>
                            <a:schemeClr val="tx1"/>
                          </a:solidFill>
                          <a:effectLst/>
                          <a:latin typeface="Calibri" panose="020F0502020204030204" pitchFamily="34" charset="0"/>
                        </a:rPr>
                        <a:t>շ </a:t>
                      </a:r>
                      <a:r>
                        <a:rPr lang="en-US" sz="1400" b="1" i="0" u="none" strike="noStrike" dirty="0">
                          <a:solidFill>
                            <a:schemeClr val="tx1"/>
                          </a:solidFill>
                          <a:effectLst/>
                          <a:latin typeface="Arial Narrow" panose="020B0606020202030204" pitchFamily="34" charset="0"/>
                        </a:rPr>
                        <a:t>emission coefficients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790185548"/>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US" sz="1400" b="0" i="0" u="none" strike="noStrike" dirty="0">
                          <a:solidFill>
                            <a:schemeClr val="tx1"/>
                          </a:solidFill>
                          <a:effectLst/>
                          <a:latin typeface="Arial Narrow" panose="020B0606020202030204" pitchFamily="34" charset="0"/>
                        </a:rPr>
                        <a:t>Gas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US" sz="1400" b="0" i="0" u="none" strike="noStrike">
                          <a:solidFill>
                            <a:schemeClr val="tx1"/>
                          </a:solidFill>
                          <a:effectLst/>
                          <a:latin typeface="Arial Narrow" panose="020B0606020202030204" pitchFamily="34" charset="0"/>
                        </a:rPr>
                        <a:t>kg/1000m³</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1,995.0</a:t>
                      </a:r>
                    </a:p>
                  </a:txBody>
                  <a:tcPr marL="0" marR="0" marT="0" marB="0" anchor="b">
                    <a:lnL>
                      <a:noFill/>
                    </a:lnL>
                    <a:lnR>
                      <a:noFill/>
                    </a:lnR>
                    <a:lnT>
                      <a:noFill/>
                    </a:lnT>
                    <a:lnB>
                      <a:noFill/>
                    </a:lnB>
                  </a:tcPr>
                </a:tc>
                <a:extLst>
                  <a:ext uri="{0D108BD9-81ED-4DB2-BD59-A6C34878D82A}">
                    <a16:rowId xmlns:a16="http://schemas.microsoft.com/office/drawing/2014/main" xmlns="" val="948360935"/>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US" sz="1400" b="0" i="0" u="none" strike="noStrike">
                          <a:solidFill>
                            <a:schemeClr val="tx1"/>
                          </a:solidFill>
                          <a:effectLst/>
                          <a:latin typeface="Arial Narrow" panose="020B0606020202030204" pitchFamily="34" charset="0"/>
                        </a:rPr>
                        <a:t>Gas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dirty="0">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US" sz="1400" b="0" i="0" u="none" strike="noStrike">
                          <a:solidFill>
                            <a:schemeClr val="tx1"/>
                          </a:solidFill>
                          <a:effectLst/>
                          <a:latin typeface="Arial Narrow" panose="020B0606020202030204" pitchFamily="34" charset="0"/>
                        </a:rPr>
                        <a:t>kg/kWhg</a:t>
                      </a:r>
                    </a:p>
                  </a:txBody>
                  <a:tcPr marL="0" marR="0" marT="0" marB="0" anchor="b">
                    <a:lnL>
                      <a:noFill/>
                    </a:lnL>
                    <a:lnR>
                      <a:noFill/>
                    </a:lnR>
                    <a:lnT>
                      <a:noFill/>
                    </a:lnT>
                    <a:lnB>
                      <a:noFill/>
                    </a:lnB>
                  </a:tcPr>
                </a:tc>
                <a:tc>
                  <a:txBody>
                    <a:bodyPr/>
                    <a:lstStyle/>
                    <a:p>
                      <a:pPr algn="r" fontAlgn="b"/>
                      <a:r>
                        <a:rPr lang="en-US" sz="1400" b="0" i="0" u="none" strike="noStrike">
                          <a:solidFill>
                            <a:schemeClr val="tx1"/>
                          </a:solidFill>
                          <a:effectLst/>
                          <a:latin typeface="Arial Narrow" panose="020B0606020202030204" pitchFamily="34" charset="0"/>
                        </a:rPr>
                        <a:t>0.2314</a:t>
                      </a:r>
                    </a:p>
                  </a:txBody>
                  <a:tcPr marL="0" marR="0" marT="0" marB="0" anchor="b">
                    <a:lnL>
                      <a:noFill/>
                    </a:lnL>
                    <a:lnR>
                      <a:noFill/>
                    </a:lnR>
                    <a:lnT>
                      <a:noFill/>
                    </a:lnT>
                    <a:lnB>
                      <a:noFill/>
                    </a:lnB>
                  </a:tcPr>
                </a:tc>
                <a:extLst>
                  <a:ext uri="{0D108BD9-81ED-4DB2-BD59-A6C34878D82A}">
                    <a16:rowId xmlns:a16="http://schemas.microsoft.com/office/drawing/2014/main" xmlns="" val="2191196248"/>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US" sz="1400" b="0" i="0" u="none" strike="noStrike">
                          <a:solidFill>
                            <a:schemeClr val="tx1"/>
                          </a:solidFill>
                          <a:effectLst/>
                          <a:latin typeface="Arial Narrow" panose="020B0606020202030204" pitchFamily="34" charset="0"/>
                        </a:rPr>
                        <a:t>Heat</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US" sz="1400" b="0" i="0" u="none" strike="noStrike" dirty="0">
                          <a:solidFill>
                            <a:schemeClr val="tx1"/>
                          </a:solidFill>
                          <a:effectLst/>
                          <a:latin typeface="Arial Narrow" panose="020B0606020202030204" pitchFamily="34" charset="0"/>
                        </a:rPr>
                        <a:t>kg/kWht</a:t>
                      </a:r>
                    </a:p>
                  </a:txBody>
                  <a:tcPr marL="0" marR="0" marT="0" marB="0" anchor="b">
                    <a:lnL>
                      <a:noFill/>
                    </a:lnL>
                    <a:lnR>
                      <a:noFill/>
                    </a:lnR>
                    <a:lnT>
                      <a:noFill/>
                    </a:lnT>
                    <a:lnB>
                      <a:noFill/>
                    </a:lnB>
                  </a:tcPr>
                </a:tc>
                <a:tc>
                  <a:txBody>
                    <a:bodyPr/>
                    <a:lstStyle/>
                    <a:p>
                      <a:pPr algn="r" fontAlgn="b"/>
                      <a:r>
                        <a:rPr lang="en-US" sz="1400" b="0" i="0" u="none" strike="noStrike" dirty="0">
                          <a:solidFill>
                            <a:schemeClr val="tx1"/>
                          </a:solidFill>
                          <a:effectLst/>
                          <a:latin typeface="Arial Narrow" panose="020B0606020202030204" pitchFamily="34" charset="0"/>
                        </a:rPr>
                        <a:t>0.2314</a:t>
                      </a:r>
                    </a:p>
                  </a:txBody>
                  <a:tcPr marL="0" marR="0" marT="0" marB="0" anchor="b">
                    <a:lnL>
                      <a:noFill/>
                    </a:lnL>
                    <a:lnR>
                      <a:noFill/>
                    </a:lnR>
                    <a:lnT>
                      <a:noFill/>
                    </a:lnT>
                    <a:lnB>
                      <a:noFill/>
                    </a:lnB>
                  </a:tcPr>
                </a:tc>
                <a:extLst>
                  <a:ext uri="{0D108BD9-81ED-4DB2-BD59-A6C34878D82A}">
                    <a16:rowId xmlns:a16="http://schemas.microsoft.com/office/drawing/2014/main" xmlns="" val="1290387877"/>
                  </a:ext>
                </a:extLst>
              </a:tr>
              <a:tr h="224811">
                <a:tc>
                  <a:txBody>
                    <a:bodyPr/>
                    <a:lstStyle/>
                    <a:p>
                      <a:pPr algn="l" fontAlgn="b"/>
                      <a:endParaRPr lang="en-US" sz="1400" b="0" i="0" u="none" strike="noStrike">
                        <a:solidFill>
                          <a:schemeClr val="tx1"/>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l" fontAlgn="b"/>
                      <a:r>
                        <a:rPr lang="en-US" sz="1400" b="0" i="0" u="none" strike="noStrike">
                          <a:solidFill>
                            <a:schemeClr val="tx1"/>
                          </a:solidFill>
                          <a:effectLst/>
                          <a:latin typeface="Arial Narrow" panose="020B0606020202030204" pitchFamily="34" charset="0"/>
                        </a:rPr>
                        <a:t>Electricity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a:solidFill>
                            <a:schemeClr val="tx1"/>
                          </a:solidFill>
                          <a:effectLst/>
                          <a:latin typeface="Arial Narrow" panose="020B0606020202030204" pitchFamily="34" charset="0"/>
                        </a:rPr>
                        <a:t>kg/kWhe</a:t>
                      </a:r>
                    </a:p>
                  </a:txBody>
                  <a:tcPr marL="0" marR="0" marT="0" marB="0" anchor="b">
                    <a:lnL>
                      <a:noFill/>
                    </a:lnL>
                    <a:lnR>
                      <a:noFill/>
                    </a:lnR>
                    <a:lnT>
                      <a:noFill/>
                    </a:lnT>
                    <a:lnB>
                      <a:noFill/>
                    </a:lnB>
                  </a:tcPr>
                </a:tc>
                <a:tc>
                  <a:txBody>
                    <a:bodyPr/>
                    <a:lstStyle/>
                    <a:p>
                      <a:pPr algn="r" fontAlgn="b"/>
                      <a:r>
                        <a:rPr lang="en-US" sz="1400" b="0" i="0" u="none" strike="noStrike" dirty="0">
                          <a:solidFill>
                            <a:schemeClr val="tx1"/>
                          </a:solidFill>
                          <a:effectLst/>
                          <a:latin typeface="Arial Narrow" panose="020B0606020202030204" pitchFamily="34" charset="0"/>
                        </a:rPr>
                        <a:t>0.8</a:t>
                      </a:r>
                    </a:p>
                  </a:txBody>
                  <a:tcPr marL="0" marR="0" marT="0" marB="0" anchor="b">
                    <a:lnL>
                      <a:noFill/>
                    </a:lnL>
                    <a:lnR>
                      <a:noFill/>
                    </a:lnR>
                    <a:lnT>
                      <a:noFill/>
                    </a:lnT>
                    <a:lnB>
                      <a:noFill/>
                    </a:lnB>
                  </a:tcPr>
                </a:tc>
                <a:extLst>
                  <a:ext uri="{0D108BD9-81ED-4DB2-BD59-A6C34878D82A}">
                    <a16:rowId xmlns:a16="http://schemas.microsoft.com/office/drawing/2014/main" xmlns="" val="1734491831"/>
                  </a:ext>
                </a:extLst>
              </a:tr>
            </a:tbl>
          </a:graphicData>
        </a:graphic>
      </p:graphicFrame>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44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5FE6D-ADCB-4C1F-9EBA-20299A7DA5B9}"/>
              </a:ext>
            </a:extLst>
          </p:cNvPr>
          <p:cNvSpPr>
            <a:spLocks noGrp="1"/>
          </p:cNvSpPr>
          <p:nvPr>
            <p:ph type="title"/>
          </p:nvPr>
        </p:nvSpPr>
        <p:spPr>
          <a:xfrm>
            <a:off x="457200" y="0"/>
            <a:ext cx="8229600" cy="1066800"/>
          </a:xfrm>
        </p:spPr>
        <p:txBody>
          <a:bodyPr/>
          <a:lstStyle/>
          <a:p>
            <a:pPr algn="ctr"/>
            <a:r>
              <a:rPr lang="en-US" sz="2800" dirty="0">
                <a:solidFill>
                  <a:srgbClr val="002060"/>
                </a:solidFill>
                <a:latin typeface="Arial Narrow" panose="020B0606020202030204" pitchFamily="34" charset="0"/>
              </a:rPr>
              <a:t>Base data</a:t>
            </a:r>
          </a:p>
        </p:txBody>
      </p:sp>
      <p:graphicFrame>
        <p:nvGraphicFramePr>
          <p:cNvPr id="5" name="Content Placeholder 4">
            <a:extLst>
              <a:ext uri="{FF2B5EF4-FFF2-40B4-BE49-F238E27FC236}">
                <a16:creationId xmlns:a16="http://schemas.microsoft.com/office/drawing/2014/main" xmlns="" id="{178BB65E-FAC1-5750-604F-B52D3C3BBC75}"/>
              </a:ext>
            </a:extLst>
          </p:cNvPr>
          <p:cNvGraphicFramePr>
            <a:graphicFrameLocks noGrp="1"/>
          </p:cNvGraphicFramePr>
          <p:nvPr>
            <p:ph sz="half" idx="4294967295"/>
            <p:extLst>
              <p:ext uri="{D42A27DB-BD31-4B8C-83A1-F6EECF244321}">
                <p14:modId xmlns:p14="http://schemas.microsoft.com/office/powerpoint/2010/main" val="3612016058"/>
              </p:ext>
            </p:extLst>
          </p:nvPr>
        </p:nvGraphicFramePr>
        <p:xfrm>
          <a:off x="609600" y="1523996"/>
          <a:ext cx="3581401" cy="4495804"/>
        </p:xfrm>
        <a:graphic>
          <a:graphicData uri="http://schemas.openxmlformats.org/drawingml/2006/table">
            <a:tbl>
              <a:tblPr/>
              <a:tblGrid>
                <a:gridCol w="154545">
                  <a:extLst>
                    <a:ext uri="{9D8B030D-6E8A-4147-A177-3AD203B41FA5}">
                      <a16:colId xmlns:a16="http://schemas.microsoft.com/office/drawing/2014/main" xmlns="" val="2798066985"/>
                    </a:ext>
                  </a:extLst>
                </a:gridCol>
                <a:gridCol w="143346">
                  <a:extLst>
                    <a:ext uri="{9D8B030D-6E8A-4147-A177-3AD203B41FA5}">
                      <a16:colId xmlns:a16="http://schemas.microsoft.com/office/drawing/2014/main" xmlns="" val="4171633839"/>
                    </a:ext>
                  </a:extLst>
                </a:gridCol>
                <a:gridCol w="197101">
                  <a:extLst>
                    <a:ext uri="{9D8B030D-6E8A-4147-A177-3AD203B41FA5}">
                      <a16:colId xmlns:a16="http://schemas.microsoft.com/office/drawing/2014/main" xmlns="" val="3144587516"/>
                    </a:ext>
                  </a:extLst>
                </a:gridCol>
                <a:gridCol w="1191562">
                  <a:extLst>
                    <a:ext uri="{9D8B030D-6E8A-4147-A177-3AD203B41FA5}">
                      <a16:colId xmlns:a16="http://schemas.microsoft.com/office/drawing/2014/main" xmlns="" val="1805140619"/>
                    </a:ext>
                  </a:extLst>
                </a:gridCol>
                <a:gridCol w="477071">
                  <a:extLst>
                    <a:ext uri="{9D8B030D-6E8A-4147-A177-3AD203B41FA5}">
                      <a16:colId xmlns:a16="http://schemas.microsoft.com/office/drawing/2014/main" xmlns="" val="2917374959"/>
                    </a:ext>
                  </a:extLst>
                </a:gridCol>
                <a:gridCol w="492750">
                  <a:extLst>
                    <a:ext uri="{9D8B030D-6E8A-4147-A177-3AD203B41FA5}">
                      <a16:colId xmlns:a16="http://schemas.microsoft.com/office/drawing/2014/main" xmlns="" val="3693771275"/>
                    </a:ext>
                  </a:extLst>
                </a:gridCol>
                <a:gridCol w="447955">
                  <a:extLst>
                    <a:ext uri="{9D8B030D-6E8A-4147-A177-3AD203B41FA5}">
                      <a16:colId xmlns:a16="http://schemas.microsoft.com/office/drawing/2014/main" xmlns="" val="3229187227"/>
                    </a:ext>
                  </a:extLst>
                </a:gridCol>
                <a:gridCol w="477071">
                  <a:extLst>
                    <a:ext uri="{9D8B030D-6E8A-4147-A177-3AD203B41FA5}">
                      <a16:colId xmlns:a16="http://schemas.microsoft.com/office/drawing/2014/main" xmlns="" val="834300203"/>
                    </a:ext>
                  </a:extLst>
                </a:gridCol>
              </a:tblGrid>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600" b="0" i="0" u="none" strike="noStrike">
                          <a:solidFill>
                            <a:schemeClr val="tx1"/>
                          </a:solidFill>
                          <a:effectLst/>
                          <a:latin typeface="Calibri" panose="020F0502020204030204" pitchFamily="34" charset="0"/>
                        </a:rPr>
                        <a:t>h</a:t>
                      </a:r>
                    </a:p>
                  </a:txBody>
                  <a:tcPr marL="0" marR="0" marT="0" marB="0" anchor="b">
                    <a:lnL>
                      <a:noFill/>
                    </a:lnL>
                    <a:lnR>
                      <a:noFill/>
                    </a:lnR>
                    <a:lnT>
                      <a:noFill/>
                    </a:lnT>
                    <a:lnB>
                      <a:noFill/>
                    </a:lnB>
                  </a:tcPr>
                </a:tc>
                <a:tc>
                  <a:txBody>
                    <a:bodyPr/>
                    <a:lstStyle/>
                    <a:p>
                      <a:pPr algn="ctr" fontAlgn="b"/>
                      <a:r>
                        <a:rPr lang="en-US" sz="600" b="0" i="0" u="none" strike="noStrike">
                          <a:solidFill>
                            <a:schemeClr val="tx1"/>
                          </a:solidFill>
                          <a:effectLst/>
                          <a:latin typeface="Calibri" panose="020F0502020204030204" pitchFamily="34" charset="0"/>
                        </a:rPr>
                        <a:t>4,000</a:t>
                      </a:r>
                    </a:p>
                  </a:txBody>
                  <a:tcPr marL="0" marR="0" marT="0" marB="0" anchor="b">
                    <a:lnL>
                      <a:noFill/>
                    </a:lnL>
                    <a:lnR>
                      <a:noFill/>
                    </a:lnR>
                    <a:lnT>
                      <a:noFill/>
                    </a:lnT>
                    <a:lnB>
                      <a:noFill/>
                    </a:lnB>
                  </a:tcPr>
                </a:tc>
                <a:tc>
                  <a:txBody>
                    <a:bodyPr/>
                    <a:lstStyle/>
                    <a:p>
                      <a:pPr algn="ctr" fontAlgn="b"/>
                      <a:r>
                        <a:rPr lang="en-US" sz="600" b="0" i="0" u="none" strike="noStrike">
                          <a:solidFill>
                            <a:schemeClr val="tx1"/>
                          </a:solidFill>
                          <a:effectLst/>
                          <a:latin typeface="Calibri" panose="020F0502020204030204" pitchFamily="34" charset="0"/>
                        </a:rPr>
                        <a:t>6,000</a:t>
                      </a:r>
                    </a:p>
                  </a:txBody>
                  <a:tcPr marL="0" marR="0" marT="0" marB="0" anchor="b">
                    <a:lnL>
                      <a:noFill/>
                    </a:lnL>
                    <a:lnR>
                      <a:noFill/>
                    </a:lnR>
                    <a:lnT>
                      <a:noFill/>
                    </a:lnT>
                    <a:lnB>
                      <a:noFill/>
                    </a:lnB>
                    <a:solidFill>
                      <a:srgbClr val="E2EFDA"/>
                    </a:solidFill>
                  </a:tcPr>
                </a:tc>
                <a:tc>
                  <a:txBody>
                    <a:bodyPr/>
                    <a:lstStyle/>
                    <a:p>
                      <a:pPr algn="ctr" fontAlgn="b"/>
                      <a:r>
                        <a:rPr lang="en-US" sz="600" b="0" i="0" u="none" strike="noStrike">
                          <a:solidFill>
                            <a:schemeClr val="tx1"/>
                          </a:solidFill>
                          <a:effectLst/>
                          <a:latin typeface="Calibri" panose="020F0502020204030204" pitchFamily="34" charset="0"/>
                        </a:rPr>
                        <a:t>          8,600 </a:t>
                      </a:r>
                    </a:p>
                  </a:txBody>
                  <a:tcPr marL="0" marR="0" marT="0" marB="0" anchor="b">
                    <a:lnL>
                      <a:noFill/>
                    </a:lnL>
                    <a:lnR>
                      <a:noFill/>
                    </a:lnR>
                    <a:lnT>
                      <a:noFill/>
                    </a:lnT>
                    <a:lnB>
                      <a:noFill/>
                    </a:lnB>
                  </a:tcPr>
                </a:tc>
                <a:extLst>
                  <a:ext uri="{0D108BD9-81ED-4DB2-BD59-A6C34878D82A}">
                    <a16:rowId xmlns:a16="http://schemas.microsoft.com/office/drawing/2014/main" xmlns="" val="3104320249"/>
                  </a:ext>
                </a:extLst>
              </a:tr>
              <a:tr h="158108">
                <a:tc gridSpan="4">
                  <a:txBody>
                    <a:bodyPr/>
                    <a:lstStyle/>
                    <a:p>
                      <a:pPr algn="l" fontAlgn="b"/>
                      <a:r>
                        <a:rPr lang="en-US" sz="700" b="1" i="0" u="none" strike="noStrike" dirty="0">
                          <a:solidFill>
                            <a:schemeClr val="tx1"/>
                          </a:solidFill>
                          <a:effectLst/>
                          <a:latin typeface="Calibri" panose="020F0502020204030204" pitchFamily="34" charset="0"/>
                        </a:rPr>
                        <a:t>Gas engine (GE)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308982581"/>
                  </a:ext>
                </a:extLst>
              </a:tr>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Annual heat production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5,228,000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7,842,000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11,240,200</a:t>
                      </a:r>
                    </a:p>
                  </a:txBody>
                  <a:tcPr marL="0" marR="0" marT="0" marB="0" anchor="b">
                    <a:lnL>
                      <a:noFill/>
                    </a:lnL>
                    <a:lnR>
                      <a:noFill/>
                    </a:lnR>
                    <a:lnT>
                      <a:noFill/>
                    </a:lnT>
                    <a:lnB>
                      <a:noFill/>
                    </a:lnB>
                  </a:tcPr>
                </a:tc>
                <a:extLst>
                  <a:ext uri="{0D108BD9-81ED-4DB2-BD59-A6C34878D82A}">
                    <a16:rowId xmlns:a16="http://schemas.microsoft.com/office/drawing/2014/main" xmlns="" val="485952984"/>
                  </a:ext>
                </a:extLst>
              </a:tr>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Annual electric production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kWhe</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4,564,000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6,846,000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9,812,600</a:t>
                      </a:r>
                    </a:p>
                  </a:txBody>
                  <a:tcPr marL="0" marR="0" marT="0" marB="0" anchor="b">
                    <a:lnL>
                      <a:noFill/>
                    </a:lnL>
                    <a:lnR>
                      <a:noFill/>
                    </a:lnR>
                    <a:lnT>
                      <a:noFill/>
                    </a:lnT>
                    <a:lnB>
                      <a:noFill/>
                    </a:lnB>
                  </a:tcPr>
                </a:tc>
                <a:extLst>
                  <a:ext uri="{0D108BD9-81ED-4DB2-BD59-A6C34878D82A}">
                    <a16:rowId xmlns:a16="http://schemas.microsoft.com/office/drawing/2014/main" xmlns="" val="1361766023"/>
                  </a:ext>
                </a:extLst>
              </a:tr>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dirty="0">
                          <a:solidFill>
                            <a:schemeClr val="tx1"/>
                          </a:solidFill>
                          <a:effectLst/>
                          <a:latin typeface="Calibri" panose="020F0502020204030204" pitchFamily="34" charset="0"/>
                        </a:rPr>
                        <a:t>Annual energy consumption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49088090"/>
                  </a:ext>
                </a:extLst>
              </a:tr>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Gas</a:t>
                      </a: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600" b="0" i="0" u="none" strike="noStrike">
                          <a:solidFill>
                            <a:schemeClr val="tx1"/>
                          </a:solidFill>
                          <a:effectLst/>
                          <a:latin typeface="Calibri" panose="020F0502020204030204" pitchFamily="34" charset="0"/>
                        </a:rPr>
                        <a:t>1000m³</a:t>
                      </a: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1,313.17 </a:t>
                      </a: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1,969.76 </a:t>
                      </a:r>
                    </a:p>
                  </a:txBody>
                  <a:tcPr marL="0" marR="0" marT="0" marB="0" anchor="b">
                    <a:lnL>
                      <a:noFill/>
                    </a:lnL>
                    <a:lnR>
                      <a:noFill/>
                    </a:lnR>
                    <a:lnT>
                      <a:noFill/>
                    </a:lnT>
                    <a:lnB>
                      <a:noFill/>
                    </a:lnB>
                    <a:solidFill>
                      <a:srgbClr val="E2EFDA"/>
                    </a:solidFill>
                  </a:tcPr>
                </a:tc>
                <a:tc>
                  <a:txBody>
                    <a:bodyPr/>
                    <a:lstStyle/>
                    <a:p>
                      <a:pPr algn="l" fontAlgn="b"/>
                      <a:r>
                        <a:rPr lang="en-US" sz="600" b="0" i="0" u="none" strike="noStrike">
                          <a:solidFill>
                            <a:schemeClr val="tx1"/>
                          </a:solidFill>
                          <a:effectLst/>
                          <a:latin typeface="Calibri" panose="020F0502020204030204" pitchFamily="34" charset="0"/>
                        </a:rPr>
                        <a:t>    2,823.33 </a:t>
                      </a:r>
                    </a:p>
                  </a:txBody>
                  <a:tcPr marL="0" marR="0" marT="0" marB="0" anchor="b">
                    <a:lnL>
                      <a:noFill/>
                    </a:lnL>
                    <a:lnR>
                      <a:noFill/>
                    </a:lnR>
                    <a:lnT>
                      <a:noFill/>
                    </a:lnT>
                    <a:lnB>
                      <a:noFill/>
                    </a:lnB>
                  </a:tcPr>
                </a:tc>
                <a:extLst>
                  <a:ext uri="{0D108BD9-81ED-4DB2-BD59-A6C34878D82A}">
                    <a16:rowId xmlns:a16="http://schemas.microsoft.com/office/drawing/2014/main" xmlns="" val="2894941579"/>
                  </a:ext>
                </a:extLst>
              </a:tr>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Electricity</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kWhe</a:t>
                      </a: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847378815"/>
                  </a:ext>
                </a:extLst>
              </a:tr>
              <a:tr h="158108">
                <a:tc>
                  <a:txBody>
                    <a:bodyPr/>
                    <a:lstStyle/>
                    <a:p>
                      <a:pPr algn="l" fontAlgn="b"/>
                      <a:endParaRPr lang="en-US" sz="7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Total value of energy consumption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549,653</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824,479</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1,181,753</a:t>
                      </a:r>
                    </a:p>
                  </a:txBody>
                  <a:tcPr marL="0" marR="0" marT="0" marB="0" anchor="b">
                    <a:lnL>
                      <a:noFill/>
                    </a:lnL>
                    <a:lnR>
                      <a:noFill/>
                    </a:lnR>
                    <a:lnT>
                      <a:noFill/>
                    </a:lnT>
                    <a:lnB>
                      <a:noFill/>
                    </a:lnB>
                  </a:tcPr>
                </a:tc>
                <a:extLst>
                  <a:ext uri="{0D108BD9-81ED-4DB2-BD59-A6C34878D82A}">
                    <a16:rowId xmlns:a16="http://schemas.microsoft.com/office/drawing/2014/main" xmlns="" val="3659997751"/>
                  </a:ext>
                </a:extLst>
              </a:tr>
              <a:tr h="164984">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ctr"/>
                      <a:r>
                        <a:rPr lang="en-US" sz="600" b="0" i="0" u="none" strike="noStrike">
                          <a:solidFill>
                            <a:schemeClr val="tx1"/>
                          </a:solidFill>
                          <a:effectLst/>
                          <a:latin typeface="Calibri" panose="020F0502020204030204" pitchFamily="34" charset="0"/>
                        </a:rPr>
                        <a:t>Value of energy costs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€/kWht&amp;e</a:t>
                      </a:r>
                    </a:p>
                  </a:txBody>
                  <a:tcPr marL="0" marR="0" marT="0" marB="0" anchor="b">
                    <a:lnL>
                      <a:noFill/>
                    </a:lnL>
                    <a:lnR>
                      <a:noFill/>
                    </a:lnR>
                    <a:lnT>
                      <a:noFill/>
                    </a:lnT>
                    <a:lnB>
                      <a:noFill/>
                    </a:lnB>
                  </a:tcPr>
                </a:tc>
                <a:tc>
                  <a:txBody>
                    <a:bodyPr/>
                    <a:lstStyle/>
                    <a:p>
                      <a:pPr algn="r" fontAlgn="ctr"/>
                      <a:r>
                        <a:rPr lang="en-US" sz="600" b="0" i="0" u="none" strike="noStrike">
                          <a:solidFill>
                            <a:schemeClr val="tx1"/>
                          </a:solidFill>
                          <a:effectLst/>
                          <a:latin typeface="Calibri" panose="020F0502020204030204" pitchFamily="34" charset="0"/>
                        </a:rPr>
                        <a:t>0.0561</a:t>
                      </a:r>
                    </a:p>
                  </a:txBody>
                  <a:tcPr marL="0" marR="0" marT="0" marB="0" anchor="ctr">
                    <a:lnL>
                      <a:noFill/>
                    </a:lnL>
                    <a:lnR>
                      <a:noFill/>
                    </a:lnR>
                    <a:lnT>
                      <a:noFill/>
                    </a:lnT>
                    <a:lnB>
                      <a:noFill/>
                    </a:lnB>
                  </a:tcPr>
                </a:tc>
                <a:tc>
                  <a:txBody>
                    <a:bodyPr/>
                    <a:lstStyle/>
                    <a:p>
                      <a:pPr algn="r" fontAlgn="ctr"/>
                      <a:r>
                        <a:rPr lang="en-US" sz="600" b="0" i="0" u="none" strike="noStrike">
                          <a:solidFill>
                            <a:schemeClr val="tx1"/>
                          </a:solidFill>
                          <a:effectLst/>
                          <a:latin typeface="Calibri" panose="020F0502020204030204" pitchFamily="34" charset="0"/>
                        </a:rPr>
                        <a:t>0.0561</a:t>
                      </a:r>
                    </a:p>
                  </a:txBody>
                  <a:tcPr marL="0" marR="0" marT="0" marB="0" anchor="ctr">
                    <a:lnL>
                      <a:noFill/>
                    </a:lnL>
                    <a:lnR>
                      <a:noFill/>
                    </a:lnR>
                    <a:lnT>
                      <a:noFill/>
                    </a:lnT>
                    <a:lnB>
                      <a:noFill/>
                    </a:lnB>
                    <a:solidFill>
                      <a:srgbClr val="E2EFDA"/>
                    </a:solidFill>
                  </a:tcPr>
                </a:tc>
                <a:tc>
                  <a:txBody>
                    <a:bodyPr/>
                    <a:lstStyle/>
                    <a:p>
                      <a:pPr algn="r" fontAlgn="ctr"/>
                      <a:r>
                        <a:rPr lang="en-US" sz="600" b="0" i="0" u="none" strike="noStrike">
                          <a:solidFill>
                            <a:schemeClr val="tx1"/>
                          </a:solidFill>
                          <a:effectLst/>
                          <a:latin typeface="Calibri" panose="020F0502020204030204" pitchFamily="34" charset="0"/>
                        </a:rPr>
                        <a:t>0.0561</a:t>
                      </a:r>
                    </a:p>
                  </a:txBody>
                  <a:tcPr marL="0" marR="0" marT="0" marB="0" anchor="ctr">
                    <a:lnL>
                      <a:noFill/>
                    </a:lnL>
                    <a:lnR>
                      <a:noFill/>
                    </a:lnR>
                    <a:lnT>
                      <a:noFill/>
                    </a:lnT>
                    <a:lnB>
                      <a:noFill/>
                    </a:lnB>
                  </a:tcPr>
                </a:tc>
                <a:extLst>
                  <a:ext uri="{0D108BD9-81ED-4DB2-BD59-A6C34878D82A}">
                    <a16:rowId xmlns:a16="http://schemas.microsoft.com/office/drawing/2014/main" xmlns="" val="843970126"/>
                  </a:ext>
                </a:extLst>
              </a:tr>
              <a:tr h="158108">
                <a:tc gridSpan="4">
                  <a:txBody>
                    <a:bodyPr/>
                    <a:lstStyle/>
                    <a:p>
                      <a:pPr algn="l" fontAlgn="b"/>
                      <a:r>
                        <a:rPr lang="en-US" sz="700" b="1" i="0" u="none" strike="noStrike">
                          <a:solidFill>
                            <a:schemeClr val="tx1"/>
                          </a:solidFill>
                          <a:effectLst/>
                          <a:latin typeface="Calibri" panose="020F0502020204030204" pitchFamily="34" charset="0"/>
                        </a:rPr>
                        <a:t>Compression heat pump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337075293"/>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Annual heat production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4,000,000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6,000,000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8,600,000</a:t>
                      </a:r>
                    </a:p>
                  </a:txBody>
                  <a:tcPr marL="0" marR="0" marT="0" marB="0" anchor="b">
                    <a:lnL>
                      <a:noFill/>
                    </a:lnL>
                    <a:lnR>
                      <a:noFill/>
                    </a:lnR>
                    <a:lnT>
                      <a:noFill/>
                    </a:lnT>
                    <a:lnB>
                      <a:noFill/>
                    </a:lnB>
                  </a:tcPr>
                </a:tc>
                <a:extLst>
                  <a:ext uri="{0D108BD9-81ED-4DB2-BD59-A6C34878D82A}">
                    <a16:rowId xmlns:a16="http://schemas.microsoft.com/office/drawing/2014/main" xmlns="" val="469194120"/>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Annual energy consumption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284725800"/>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Heat</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529537796"/>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Electricity</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kWhe</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1,096,920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1,645,380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2,358,378</a:t>
                      </a:r>
                    </a:p>
                  </a:txBody>
                  <a:tcPr marL="0" marR="0" marT="0" marB="0" anchor="b">
                    <a:lnL>
                      <a:noFill/>
                    </a:lnL>
                    <a:lnR>
                      <a:noFill/>
                    </a:lnR>
                    <a:lnT>
                      <a:noFill/>
                    </a:lnT>
                    <a:lnB>
                      <a:noFill/>
                    </a:lnB>
                  </a:tcPr>
                </a:tc>
                <a:extLst>
                  <a:ext uri="{0D108BD9-81ED-4DB2-BD59-A6C34878D82A}">
                    <a16:rowId xmlns:a16="http://schemas.microsoft.com/office/drawing/2014/main" xmlns="" val="1519665115"/>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Total value of energy consumption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44193989"/>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 GE</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61,573</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92,360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132,382</a:t>
                      </a:r>
                    </a:p>
                  </a:txBody>
                  <a:tcPr marL="0" marR="0" marT="0" marB="0" anchor="b">
                    <a:lnL>
                      <a:noFill/>
                    </a:lnL>
                    <a:lnR>
                      <a:noFill/>
                    </a:lnR>
                    <a:lnT>
                      <a:noFill/>
                    </a:lnT>
                    <a:lnB>
                      <a:noFill/>
                    </a:lnB>
                  </a:tcPr>
                </a:tc>
                <a:extLst>
                  <a:ext uri="{0D108BD9-81ED-4DB2-BD59-A6C34878D82A}">
                    <a16:rowId xmlns:a16="http://schemas.microsoft.com/office/drawing/2014/main" xmlns="" val="3138461489"/>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Without GE</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112,983</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169,474</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242,913</a:t>
                      </a:r>
                    </a:p>
                  </a:txBody>
                  <a:tcPr marL="0" marR="0" marT="0" marB="0" anchor="b">
                    <a:lnL>
                      <a:noFill/>
                    </a:lnL>
                    <a:lnR>
                      <a:noFill/>
                    </a:lnR>
                    <a:lnT>
                      <a:noFill/>
                    </a:lnT>
                    <a:lnB>
                      <a:noFill/>
                    </a:lnB>
                  </a:tcPr>
                </a:tc>
                <a:extLst>
                  <a:ext uri="{0D108BD9-81ED-4DB2-BD59-A6C34878D82A}">
                    <a16:rowId xmlns:a16="http://schemas.microsoft.com/office/drawing/2014/main" xmlns="" val="2199380505"/>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Value of energy costs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45145612"/>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 GE</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0.0154</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0.0154</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0.0154</a:t>
                      </a:r>
                    </a:p>
                  </a:txBody>
                  <a:tcPr marL="0" marR="0" marT="0" marB="0" anchor="b">
                    <a:lnL>
                      <a:noFill/>
                    </a:lnL>
                    <a:lnR>
                      <a:noFill/>
                    </a:lnR>
                    <a:lnT>
                      <a:noFill/>
                    </a:lnT>
                    <a:lnB>
                      <a:noFill/>
                    </a:lnB>
                  </a:tcPr>
                </a:tc>
                <a:extLst>
                  <a:ext uri="{0D108BD9-81ED-4DB2-BD59-A6C34878D82A}">
                    <a16:rowId xmlns:a16="http://schemas.microsoft.com/office/drawing/2014/main" xmlns="" val="581029915"/>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Without GE</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0.0282</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0.0282</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0.0282</a:t>
                      </a:r>
                    </a:p>
                  </a:txBody>
                  <a:tcPr marL="0" marR="0" marT="0" marB="0" anchor="b">
                    <a:lnL>
                      <a:noFill/>
                    </a:lnL>
                    <a:lnR>
                      <a:noFill/>
                    </a:lnR>
                    <a:lnT>
                      <a:noFill/>
                    </a:lnT>
                    <a:lnB>
                      <a:noFill/>
                    </a:lnB>
                  </a:tcPr>
                </a:tc>
                <a:extLst>
                  <a:ext uri="{0D108BD9-81ED-4DB2-BD59-A6C34878D82A}">
                    <a16:rowId xmlns:a16="http://schemas.microsoft.com/office/drawing/2014/main" xmlns="" val="2224558856"/>
                  </a:ext>
                </a:extLst>
              </a:tr>
              <a:tr h="158108">
                <a:tc gridSpan="4">
                  <a:txBody>
                    <a:bodyPr/>
                    <a:lstStyle/>
                    <a:p>
                      <a:pPr algn="l" fontAlgn="b"/>
                      <a:r>
                        <a:rPr lang="en-US" sz="700" b="1" i="0" u="none" strike="noStrike">
                          <a:solidFill>
                            <a:schemeClr val="tx1"/>
                          </a:solidFill>
                          <a:effectLst/>
                          <a:latin typeface="Calibri" panose="020F0502020204030204" pitchFamily="34" charset="0"/>
                        </a:rPr>
                        <a:t>Absorption heat pump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158209897"/>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Annual heat production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a:t>
                      </a:r>
                      <a:r>
                        <a:rPr lang="en-US" sz="400" b="0" i="0" u="none" strike="noStrike">
                          <a:solidFill>
                            <a:schemeClr val="tx1"/>
                          </a:solidFill>
                          <a:effectLst/>
                          <a:latin typeface="Calibri" panose="020F0502020204030204" pitchFamily="34" charset="0"/>
                        </a:rPr>
                        <a:t>t</a:t>
                      </a:r>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4,182,400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6,273,600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8,992,160</a:t>
                      </a:r>
                    </a:p>
                  </a:txBody>
                  <a:tcPr marL="0" marR="0" marT="0" marB="0" anchor="b">
                    <a:lnL>
                      <a:noFill/>
                    </a:lnL>
                    <a:lnR>
                      <a:noFill/>
                    </a:lnR>
                    <a:lnT>
                      <a:noFill/>
                    </a:lnT>
                    <a:lnB>
                      <a:noFill/>
                    </a:lnB>
                  </a:tcPr>
                </a:tc>
                <a:extLst>
                  <a:ext uri="{0D108BD9-81ED-4DB2-BD59-A6C34878D82A}">
                    <a16:rowId xmlns:a16="http://schemas.microsoft.com/office/drawing/2014/main" xmlns="" val="2075153745"/>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Annual energy consumption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09731591"/>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Heat</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a:t>
                      </a:r>
                      <a:r>
                        <a:rPr lang="en-US" sz="400" b="0" i="0" u="none" strike="noStrike">
                          <a:solidFill>
                            <a:schemeClr val="tx1"/>
                          </a:solidFill>
                          <a:effectLst/>
                          <a:latin typeface="Calibri" panose="020F0502020204030204" pitchFamily="34" charset="0"/>
                        </a:rPr>
                        <a:t>t</a:t>
                      </a:r>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5,228,000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7,842,000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11,240,200</a:t>
                      </a:r>
                    </a:p>
                  </a:txBody>
                  <a:tcPr marL="0" marR="0" marT="0" marB="0" anchor="b">
                    <a:lnL>
                      <a:noFill/>
                    </a:lnL>
                    <a:lnR>
                      <a:noFill/>
                    </a:lnR>
                    <a:lnT>
                      <a:noFill/>
                    </a:lnT>
                    <a:lnB>
                      <a:noFill/>
                    </a:lnB>
                  </a:tcPr>
                </a:tc>
                <a:extLst>
                  <a:ext uri="{0D108BD9-81ED-4DB2-BD59-A6C34878D82A}">
                    <a16:rowId xmlns:a16="http://schemas.microsoft.com/office/drawing/2014/main" xmlns="" val="2535828346"/>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Electricity</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kWh</a:t>
                      </a:r>
                      <a:r>
                        <a:rPr lang="en-US" sz="400" b="0" i="0" u="none" strike="noStrike">
                          <a:solidFill>
                            <a:schemeClr val="tx1"/>
                          </a:solidFill>
                          <a:effectLst/>
                          <a:latin typeface="Calibri" panose="020F0502020204030204" pitchFamily="34" charset="0"/>
                        </a:rPr>
                        <a:t>e</a:t>
                      </a:r>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40,000</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60,000</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86,000</a:t>
                      </a:r>
                    </a:p>
                  </a:txBody>
                  <a:tcPr marL="0" marR="0" marT="0" marB="0" anchor="b">
                    <a:lnL>
                      <a:noFill/>
                    </a:lnL>
                    <a:lnR>
                      <a:noFill/>
                    </a:lnR>
                    <a:lnT>
                      <a:noFill/>
                    </a:lnT>
                    <a:lnB>
                      <a:noFill/>
                    </a:lnB>
                  </a:tcPr>
                </a:tc>
                <a:extLst>
                  <a:ext uri="{0D108BD9-81ED-4DB2-BD59-A6C34878D82A}">
                    <a16:rowId xmlns:a16="http://schemas.microsoft.com/office/drawing/2014/main" xmlns="" val="11820310"/>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600" b="0" i="0" u="none" strike="noStrike">
                          <a:solidFill>
                            <a:schemeClr val="tx1"/>
                          </a:solidFill>
                          <a:effectLst/>
                          <a:latin typeface="Calibri" panose="020F0502020204030204" pitchFamily="34" charset="0"/>
                        </a:rPr>
                        <a:t>Total value of energy consumption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152052556"/>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 3G</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106,805</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160,208</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229,631</a:t>
                      </a:r>
                    </a:p>
                  </a:txBody>
                  <a:tcPr marL="0" marR="0" marT="0" marB="0" anchor="b">
                    <a:lnL>
                      <a:noFill/>
                    </a:lnL>
                    <a:lnR>
                      <a:noFill/>
                    </a:lnR>
                    <a:lnT>
                      <a:noFill/>
                    </a:lnT>
                    <a:lnB>
                      <a:noFill/>
                    </a:lnB>
                  </a:tcPr>
                </a:tc>
                <a:extLst>
                  <a:ext uri="{0D108BD9-81ED-4DB2-BD59-A6C34878D82A}">
                    <a16:rowId xmlns:a16="http://schemas.microsoft.com/office/drawing/2014/main" xmlns="" val="2951021366"/>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Without 3G</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312,572</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468,858</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672,030</a:t>
                      </a:r>
                    </a:p>
                  </a:txBody>
                  <a:tcPr marL="0" marR="0" marT="0" marB="0" anchor="b">
                    <a:lnL>
                      <a:noFill/>
                    </a:lnL>
                    <a:lnR>
                      <a:noFill/>
                    </a:lnR>
                    <a:lnT>
                      <a:noFill/>
                    </a:lnT>
                    <a:lnB>
                      <a:noFill/>
                    </a:lnB>
                  </a:tcPr>
                </a:tc>
                <a:extLst>
                  <a:ext uri="{0D108BD9-81ED-4DB2-BD59-A6C34878D82A}">
                    <a16:rowId xmlns:a16="http://schemas.microsoft.com/office/drawing/2014/main" xmlns="" val="3587932734"/>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ctr"/>
                      <a:r>
                        <a:rPr lang="en-US" sz="600" b="0" i="0" u="none" strike="noStrike">
                          <a:solidFill>
                            <a:schemeClr val="tx1"/>
                          </a:solidFill>
                          <a:effectLst/>
                          <a:latin typeface="Calibri" panose="020F0502020204030204" pitchFamily="34" charset="0"/>
                        </a:rPr>
                        <a:t>Value of energy costs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6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6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24834275"/>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6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 3G</a:t>
                      </a:r>
                    </a:p>
                  </a:txBody>
                  <a:tcPr marL="0" marR="0" marT="0" marB="0" anchor="b">
                    <a:lnL>
                      <a:noFill/>
                    </a:lnL>
                    <a:lnR>
                      <a:noFill/>
                    </a:lnR>
                    <a:lnT>
                      <a:noFill/>
                    </a:lnT>
                    <a:lnB>
                      <a:noFill/>
                    </a:lnB>
                  </a:tcPr>
                </a:tc>
                <a:tc hMerge="1">
                  <a:txBody>
                    <a:bodyPr/>
                    <a:lstStyle/>
                    <a:p>
                      <a:endParaRPr lang="en-US"/>
                    </a:p>
                  </a:txBody>
                  <a:tcPr/>
                </a:tc>
                <a:tc>
                  <a:txBody>
                    <a:bodyPr/>
                    <a:lstStyle/>
                    <a:p>
                      <a:pPr algn="ctr" fontAlgn="ctr"/>
                      <a:r>
                        <a:rPr lang="en-US" sz="600" b="0" i="0" u="none" strike="noStrike">
                          <a:solidFill>
                            <a:schemeClr val="tx1"/>
                          </a:solidFill>
                          <a:effectLst/>
                          <a:latin typeface="Calibri" panose="020F0502020204030204" pitchFamily="34" charset="0"/>
                        </a:rPr>
                        <a:t>€/kWh</a:t>
                      </a:r>
                      <a:r>
                        <a:rPr lang="en-US" sz="400" b="0" i="0" u="none" strike="noStrike">
                          <a:solidFill>
                            <a:schemeClr val="tx1"/>
                          </a:solidFill>
                          <a:effectLst/>
                          <a:latin typeface="Calibri" panose="020F0502020204030204" pitchFamily="34" charset="0"/>
                        </a:rPr>
                        <a:t>t</a:t>
                      </a:r>
                      <a:endParaRPr lang="en-US" sz="6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0.0255</a:t>
                      </a:r>
                    </a:p>
                  </a:txBody>
                  <a:tcPr marL="0" marR="0" marT="0" marB="0" anchor="b">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0.0255</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a:solidFill>
                            <a:schemeClr val="tx1"/>
                          </a:solidFill>
                          <a:effectLst/>
                          <a:latin typeface="Calibri" panose="020F0502020204030204" pitchFamily="34" charset="0"/>
                        </a:rPr>
                        <a:t>0.0255</a:t>
                      </a:r>
                    </a:p>
                  </a:txBody>
                  <a:tcPr marL="0" marR="0" marT="0" marB="0" anchor="b">
                    <a:lnL>
                      <a:noFill/>
                    </a:lnL>
                    <a:lnR>
                      <a:noFill/>
                    </a:lnR>
                    <a:lnT>
                      <a:noFill/>
                    </a:lnT>
                    <a:lnB>
                      <a:noFill/>
                    </a:lnB>
                  </a:tcPr>
                </a:tc>
                <a:extLst>
                  <a:ext uri="{0D108BD9-81ED-4DB2-BD59-A6C34878D82A}">
                    <a16:rowId xmlns:a16="http://schemas.microsoft.com/office/drawing/2014/main" xmlns="" val="2879670657"/>
                  </a:ext>
                </a:extLst>
              </a:tr>
              <a:tr h="137487">
                <a:tc>
                  <a:txBody>
                    <a:bodyPr/>
                    <a:lstStyle/>
                    <a:p>
                      <a:pPr algn="l" fontAlgn="b"/>
                      <a:endParaRPr lang="en-US" sz="6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6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600" b="0" i="0" u="none" strike="noStrike">
                          <a:solidFill>
                            <a:schemeClr val="tx1"/>
                          </a:solidFill>
                          <a:effectLst/>
                          <a:latin typeface="Calibri" panose="020F0502020204030204" pitchFamily="34" charset="0"/>
                        </a:rPr>
                        <a:t>Without 3G</a:t>
                      </a:r>
                    </a:p>
                  </a:txBody>
                  <a:tcPr marL="0" marR="0" marT="0" marB="0" anchor="b">
                    <a:lnL>
                      <a:noFill/>
                    </a:lnL>
                    <a:lnR>
                      <a:noFill/>
                    </a:lnR>
                    <a:lnT>
                      <a:noFill/>
                    </a:lnT>
                    <a:lnB>
                      <a:noFill/>
                    </a:lnB>
                  </a:tcPr>
                </a:tc>
                <a:tc hMerge="1">
                  <a:txBody>
                    <a:bodyPr/>
                    <a:lstStyle/>
                    <a:p>
                      <a:endParaRPr lang="en-US"/>
                    </a:p>
                  </a:txBody>
                  <a:tcPr/>
                </a:tc>
                <a:tc>
                  <a:txBody>
                    <a:bodyPr/>
                    <a:lstStyle/>
                    <a:p>
                      <a:pPr algn="ctr" fontAlgn="ctr"/>
                      <a:r>
                        <a:rPr lang="en-US" sz="600" b="0" i="0" u="none" strike="noStrike">
                          <a:solidFill>
                            <a:schemeClr val="tx1"/>
                          </a:solidFill>
                          <a:effectLst/>
                          <a:latin typeface="Calibri" panose="020F0502020204030204" pitchFamily="34" charset="0"/>
                        </a:rPr>
                        <a:t>€/kWh</a:t>
                      </a:r>
                      <a:r>
                        <a:rPr lang="en-US" sz="400" b="0" i="0" u="none" strike="noStrike">
                          <a:solidFill>
                            <a:schemeClr val="tx1"/>
                          </a:solidFill>
                          <a:effectLst/>
                          <a:latin typeface="Calibri" panose="020F0502020204030204" pitchFamily="34" charset="0"/>
                        </a:rPr>
                        <a:t>t</a:t>
                      </a:r>
                      <a:endParaRPr lang="en-US" sz="6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r" fontAlgn="b"/>
                      <a:r>
                        <a:rPr lang="en-US" sz="600" b="0" i="0" u="none" strike="noStrike">
                          <a:solidFill>
                            <a:schemeClr val="tx1"/>
                          </a:solidFill>
                          <a:effectLst/>
                          <a:latin typeface="Calibri" panose="020F0502020204030204" pitchFamily="34" charset="0"/>
                        </a:rPr>
                        <a:t>0.0747</a:t>
                      </a:r>
                    </a:p>
                  </a:txBody>
                  <a:tcPr marL="0" marR="0" marT="0" marB="0" anchor="b">
                    <a:lnL>
                      <a:noFill/>
                    </a:lnL>
                    <a:lnR>
                      <a:noFill/>
                    </a:lnR>
                    <a:lnT>
                      <a:noFill/>
                    </a:lnT>
                    <a:lnB>
                      <a:noFill/>
                    </a:lnB>
                  </a:tcPr>
                </a:tc>
                <a:tc>
                  <a:txBody>
                    <a:bodyPr/>
                    <a:lstStyle/>
                    <a:p>
                      <a:pPr algn="r" fontAlgn="b"/>
                      <a:r>
                        <a:rPr lang="en-US" sz="600" b="0" i="0" u="none" strike="noStrike" dirty="0">
                          <a:solidFill>
                            <a:schemeClr val="tx1"/>
                          </a:solidFill>
                          <a:effectLst/>
                          <a:latin typeface="Calibri" panose="020F0502020204030204" pitchFamily="34" charset="0"/>
                        </a:rPr>
                        <a:t>0.0747</a:t>
                      </a:r>
                    </a:p>
                  </a:txBody>
                  <a:tcPr marL="0" marR="0" marT="0" marB="0" anchor="b">
                    <a:lnL>
                      <a:noFill/>
                    </a:lnL>
                    <a:lnR>
                      <a:noFill/>
                    </a:lnR>
                    <a:lnT>
                      <a:noFill/>
                    </a:lnT>
                    <a:lnB>
                      <a:noFill/>
                    </a:lnB>
                    <a:solidFill>
                      <a:srgbClr val="E2EFDA"/>
                    </a:solidFill>
                  </a:tcPr>
                </a:tc>
                <a:tc>
                  <a:txBody>
                    <a:bodyPr/>
                    <a:lstStyle/>
                    <a:p>
                      <a:pPr algn="r" fontAlgn="b"/>
                      <a:r>
                        <a:rPr lang="en-US" sz="600" b="0" i="0" u="none" strike="noStrike" dirty="0">
                          <a:solidFill>
                            <a:schemeClr val="tx1"/>
                          </a:solidFill>
                          <a:effectLst/>
                          <a:latin typeface="Calibri" panose="020F0502020204030204" pitchFamily="34" charset="0"/>
                        </a:rPr>
                        <a:t>0.0747</a:t>
                      </a:r>
                    </a:p>
                  </a:txBody>
                  <a:tcPr marL="0" marR="0" marT="0" marB="0" anchor="b">
                    <a:lnL>
                      <a:noFill/>
                    </a:lnL>
                    <a:lnR>
                      <a:noFill/>
                    </a:lnR>
                    <a:lnT>
                      <a:noFill/>
                    </a:lnT>
                    <a:lnB>
                      <a:noFill/>
                    </a:lnB>
                  </a:tcPr>
                </a:tc>
                <a:extLst>
                  <a:ext uri="{0D108BD9-81ED-4DB2-BD59-A6C34878D82A}">
                    <a16:rowId xmlns:a16="http://schemas.microsoft.com/office/drawing/2014/main" xmlns="" val="3639204801"/>
                  </a:ext>
                </a:extLst>
              </a:tr>
            </a:tbl>
          </a:graphicData>
        </a:graphic>
      </p:graphicFrame>
      <p:graphicFrame>
        <p:nvGraphicFramePr>
          <p:cNvPr id="9" name="Content Placeholder 8">
            <a:extLst>
              <a:ext uri="{FF2B5EF4-FFF2-40B4-BE49-F238E27FC236}">
                <a16:creationId xmlns:a16="http://schemas.microsoft.com/office/drawing/2014/main" xmlns="" id="{7CD3C2A7-272F-5057-9C94-E4AE22AAFC57}"/>
              </a:ext>
            </a:extLst>
          </p:cNvPr>
          <p:cNvGraphicFramePr>
            <a:graphicFrameLocks noGrp="1"/>
          </p:cNvGraphicFramePr>
          <p:nvPr>
            <p:ph sz="quarter" idx="4294967295"/>
            <p:extLst>
              <p:ext uri="{D42A27DB-BD31-4B8C-83A1-F6EECF244321}">
                <p14:modId xmlns:p14="http://schemas.microsoft.com/office/powerpoint/2010/main" val="2237208366"/>
              </p:ext>
            </p:extLst>
          </p:nvPr>
        </p:nvGraphicFramePr>
        <p:xfrm>
          <a:off x="4343399" y="2514601"/>
          <a:ext cx="4117672" cy="2666999"/>
        </p:xfrm>
        <a:graphic>
          <a:graphicData uri="http://schemas.openxmlformats.org/drawingml/2006/table">
            <a:tbl>
              <a:tblPr/>
              <a:tblGrid>
                <a:gridCol w="177686">
                  <a:extLst>
                    <a:ext uri="{9D8B030D-6E8A-4147-A177-3AD203B41FA5}">
                      <a16:colId xmlns:a16="http://schemas.microsoft.com/office/drawing/2014/main" xmlns="" val="893736539"/>
                    </a:ext>
                  </a:extLst>
                </a:gridCol>
                <a:gridCol w="164810">
                  <a:extLst>
                    <a:ext uri="{9D8B030D-6E8A-4147-A177-3AD203B41FA5}">
                      <a16:colId xmlns:a16="http://schemas.microsoft.com/office/drawing/2014/main" xmlns="" val="671794753"/>
                    </a:ext>
                  </a:extLst>
                </a:gridCol>
                <a:gridCol w="226614">
                  <a:extLst>
                    <a:ext uri="{9D8B030D-6E8A-4147-A177-3AD203B41FA5}">
                      <a16:colId xmlns:a16="http://schemas.microsoft.com/office/drawing/2014/main" xmlns="" val="3427002384"/>
                    </a:ext>
                  </a:extLst>
                </a:gridCol>
                <a:gridCol w="1369982">
                  <a:extLst>
                    <a:ext uri="{9D8B030D-6E8A-4147-A177-3AD203B41FA5}">
                      <a16:colId xmlns:a16="http://schemas.microsoft.com/office/drawing/2014/main" xmlns="" val="3710965052"/>
                    </a:ext>
                  </a:extLst>
                </a:gridCol>
                <a:gridCol w="548508">
                  <a:extLst>
                    <a:ext uri="{9D8B030D-6E8A-4147-A177-3AD203B41FA5}">
                      <a16:colId xmlns:a16="http://schemas.microsoft.com/office/drawing/2014/main" xmlns="" val="2008608865"/>
                    </a:ext>
                  </a:extLst>
                </a:gridCol>
                <a:gridCol w="566533">
                  <a:extLst>
                    <a:ext uri="{9D8B030D-6E8A-4147-A177-3AD203B41FA5}">
                      <a16:colId xmlns:a16="http://schemas.microsoft.com/office/drawing/2014/main" xmlns="" val="2184097340"/>
                    </a:ext>
                  </a:extLst>
                </a:gridCol>
                <a:gridCol w="515031">
                  <a:extLst>
                    <a:ext uri="{9D8B030D-6E8A-4147-A177-3AD203B41FA5}">
                      <a16:colId xmlns:a16="http://schemas.microsoft.com/office/drawing/2014/main" xmlns="" val="462574298"/>
                    </a:ext>
                  </a:extLst>
                </a:gridCol>
                <a:gridCol w="548508">
                  <a:extLst>
                    <a:ext uri="{9D8B030D-6E8A-4147-A177-3AD203B41FA5}">
                      <a16:colId xmlns:a16="http://schemas.microsoft.com/office/drawing/2014/main" xmlns="" val="192820727"/>
                    </a:ext>
                  </a:extLst>
                </a:gridCol>
              </a:tblGrid>
              <a:tr h="217714">
                <a:tc>
                  <a:txBody>
                    <a:bodyPr/>
                    <a:lstStyle/>
                    <a:p>
                      <a:pPr algn="l" fontAlgn="b"/>
                      <a:endParaRPr lang="en-US" sz="9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0" i="0" u="none" strike="noStrike">
                          <a:solidFill>
                            <a:schemeClr val="tx1"/>
                          </a:solidFill>
                          <a:effectLst/>
                          <a:latin typeface="Calibri" panose="020F0502020204030204" pitchFamily="34" charset="0"/>
                        </a:rPr>
                        <a:t>h</a:t>
                      </a:r>
                    </a:p>
                  </a:txBody>
                  <a:tcPr marL="0" marR="0" marT="0" marB="0" anchor="b">
                    <a:lnL>
                      <a:noFill/>
                    </a:lnL>
                    <a:lnR>
                      <a:noFill/>
                    </a:lnR>
                    <a:lnT>
                      <a:noFill/>
                    </a:lnT>
                    <a:lnB>
                      <a:noFill/>
                    </a:lnB>
                  </a:tcPr>
                </a:tc>
                <a:tc>
                  <a:txBody>
                    <a:bodyPr/>
                    <a:lstStyle/>
                    <a:p>
                      <a:pPr algn="ctr" fontAlgn="b"/>
                      <a:r>
                        <a:rPr lang="en-US" sz="900" b="0" i="0" u="none" strike="noStrike">
                          <a:solidFill>
                            <a:schemeClr val="tx1"/>
                          </a:solidFill>
                          <a:effectLst/>
                          <a:latin typeface="Calibri" panose="020F0502020204030204" pitchFamily="34" charset="0"/>
                        </a:rPr>
                        <a:t>4,000</a:t>
                      </a:r>
                    </a:p>
                  </a:txBody>
                  <a:tcPr marL="0" marR="0" marT="0" marB="0" anchor="b">
                    <a:lnL>
                      <a:noFill/>
                    </a:lnL>
                    <a:lnR>
                      <a:noFill/>
                    </a:lnR>
                    <a:lnT>
                      <a:noFill/>
                    </a:lnT>
                    <a:lnB>
                      <a:noFill/>
                    </a:lnB>
                  </a:tcPr>
                </a:tc>
                <a:tc>
                  <a:txBody>
                    <a:bodyPr/>
                    <a:lstStyle/>
                    <a:p>
                      <a:pPr algn="ctr" fontAlgn="b"/>
                      <a:r>
                        <a:rPr lang="en-US" sz="900" b="0" i="0" u="none" strike="noStrike">
                          <a:solidFill>
                            <a:schemeClr val="tx1"/>
                          </a:solidFill>
                          <a:effectLst/>
                          <a:latin typeface="Calibri" panose="020F0502020204030204" pitchFamily="34" charset="0"/>
                        </a:rPr>
                        <a:t>6,000</a:t>
                      </a:r>
                    </a:p>
                  </a:txBody>
                  <a:tcPr marL="0" marR="0" marT="0" marB="0" anchor="b">
                    <a:lnL>
                      <a:noFill/>
                    </a:lnL>
                    <a:lnR>
                      <a:noFill/>
                    </a:lnR>
                    <a:lnT>
                      <a:noFill/>
                    </a:lnT>
                    <a:lnB>
                      <a:noFill/>
                    </a:lnB>
                    <a:solidFill>
                      <a:srgbClr val="E2EFDA"/>
                    </a:solidFill>
                  </a:tcPr>
                </a:tc>
                <a:tc>
                  <a:txBody>
                    <a:bodyPr/>
                    <a:lstStyle/>
                    <a:p>
                      <a:pPr algn="ctr" fontAlgn="b"/>
                      <a:r>
                        <a:rPr lang="en-US" sz="900" b="0" i="0" u="none" strike="noStrike">
                          <a:solidFill>
                            <a:schemeClr val="tx1"/>
                          </a:solidFill>
                          <a:effectLst/>
                          <a:latin typeface="Calibri" panose="020F0502020204030204" pitchFamily="34" charset="0"/>
                        </a:rPr>
                        <a:t>          8,600 </a:t>
                      </a:r>
                    </a:p>
                  </a:txBody>
                  <a:tcPr marL="0" marR="0" marT="0" marB="0" anchor="b">
                    <a:lnL>
                      <a:noFill/>
                    </a:lnL>
                    <a:lnR>
                      <a:noFill/>
                    </a:lnR>
                    <a:lnT>
                      <a:noFill/>
                    </a:lnT>
                    <a:lnB>
                      <a:noFill/>
                    </a:lnB>
                  </a:tcPr>
                </a:tc>
                <a:extLst>
                  <a:ext uri="{0D108BD9-81ED-4DB2-BD59-A6C34878D82A}">
                    <a16:rowId xmlns:a16="http://schemas.microsoft.com/office/drawing/2014/main" xmlns="" val="898898262"/>
                  </a:ext>
                </a:extLst>
              </a:tr>
              <a:tr h="250371">
                <a:tc gridSpan="4">
                  <a:txBody>
                    <a:bodyPr/>
                    <a:lstStyle/>
                    <a:p>
                      <a:pPr algn="l" fontAlgn="b"/>
                      <a:r>
                        <a:rPr lang="en-US" sz="1000" b="1" i="0" u="none" strike="noStrike">
                          <a:solidFill>
                            <a:schemeClr val="tx1"/>
                          </a:solidFill>
                          <a:effectLst/>
                          <a:latin typeface="Calibri" panose="020F0502020204030204" pitchFamily="34" charset="0"/>
                        </a:rPr>
                        <a:t>CO</a:t>
                      </a:r>
                      <a:r>
                        <a:rPr lang="en-US" sz="800" b="1" i="0" u="none" strike="noStrike">
                          <a:solidFill>
                            <a:schemeClr val="tx1"/>
                          </a:solidFill>
                          <a:effectLst/>
                          <a:latin typeface="Calibri" panose="020F0502020204030204" pitchFamily="34" charset="0"/>
                        </a:rPr>
                        <a:t>2</a:t>
                      </a:r>
                      <a:r>
                        <a:rPr lang="en-US" sz="1000" b="1" i="0" u="none" strike="noStrike">
                          <a:solidFill>
                            <a:schemeClr val="tx1"/>
                          </a:solidFill>
                          <a:effectLst/>
                          <a:latin typeface="Calibri" panose="020F0502020204030204" pitchFamily="34" charset="0"/>
                        </a:rPr>
                        <a:t> footprint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25112296"/>
                  </a:ext>
                </a:extLst>
              </a:tr>
              <a:tr h="228601">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1000" b="1" i="0" u="none" strike="noStrike">
                          <a:solidFill>
                            <a:schemeClr val="tx1"/>
                          </a:solidFill>
                          <a:effectLst/>
                          <a:latin typeface="Calibri" panose="020F0502020204030204" pitchFamily="34" charset="0"/>
                        </a:rPr>
                        <a:t>Compression heat pump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748598597"/>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Heat consumption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kg</a:t>
                      </a:r>
                    </a:p>
                  </a:txBody>
                  <a:tcPr marL="0" marR="0" marT="0" marB="0" anchor="b">
                    <a:lnL>
                      <a:noFill/>
                    </a:lnL>
                    <a:lnR>
                      <a:noFill/>
                    </a:lnR>
                    <a:lnT>
                      <a:noFill/>
                    </a:lnT>
                    <a:lnB>
                      <a:noFill/>
                    </a:lnB>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619380872"/>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Electricity consumption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kg</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877,536</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1,316,304</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a:solidFill>
                            <a:schemeClr val="tx1"/>
                          </a:solidFill>
                          <a:effectLst/>
                          <a:latin typeface="Calibri" panose="020F0502020204030204" pitchFamily="34" charset="0"/>
                        </a:rPr>
                        <a:t>1,886,702</a:t>
                      </a:r>
                    </a:p>
                  </a:txBody>
                  <a:tcPr marL="0" marR="0" marT="0" marB="0" anchor="b">
                    <a:lnL>
                      <a:noFill/>
                    </a:lnL>
                    <a:lnR>
                      <a:noFill/>
                    </a:lnR>
                    <a:lnT>
                      <a:noFill/>
                    </a:lnT>
                    <a:lnB>
                      <a:noFill/>
                    </a:lnB>
                  </a:tcPr>
                </a:tc>
                <a:extLst>
                  <a:ext uri="{0D108BD9-81ED-4DB2-BD59-A6C34878D82A}">
                    <a16:rowId xmlns:a16="http://schemas.microsoft.com/office/drawing/2014/main" xmlns="" val="1834914702"/>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Total CO</a:t>
                      </a:r>
                      <a:r>
                        <a:rPr lang="en-US" sz="700" b="0" i="0" u="none" strike="noStrike">
                          <a:solidFill>
                            <a:schemeClr val="tx1"/>
                          </a:solidFill>
                          <a:effectLst/>
                          <a:latin typeface="Calibri" panose="020F0502020204030204" pitchFamily="34" charset="0"/>
                        </a:rPr>
                        <a:t>2</a:t>
                      </a:r>
                      <a:r>
                        <a:rPr lang="en-US" sz="900" b="0" i="0" u="none" strike="noStrike">
                          <a:solidFill>
                            <a:schemeClr val="tx1"/>
                          </a:solidFill>
                          <a:effectLst/>
                          <a:latin typeface="Calibri" panose="020F0502020204030204" pitchFamily="34" charset="0"/>
                        </a:rPr>
                        <a:t>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kg</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877,536</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1,316,304</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a:solidFill>
                            <a:schemeClr val="tx1"/>
                          </a:solidFill>
                          <a:effectLst/>
                          <a:latin typeface="Calibri" panose="020F0502020204030204" pitchFamily="34" charset="0"/>
                        </a:rPr>
                        <a:t>1,886,702</a:t>
                      </a:r>
                    </a:p>
                  </a:txBody>
                  <a:tcPr marL="0" marR="0" marT="0" marB="0" anchor="b">
                    <a:lnL>
                      <a:noFill/>
                    </a:lnL>
                    <a:lnR>
                      <a:noFill/>
                    </a:lnR>
                    <a:lnT>
                      <a:noFill/>
                    </a:lnT>
                    <a:lnB>
                      <a:noFill/>
                    </a:lnB>
                  </a:tcPr>
                </a:tc>
                <a:extLst>
                  <a:ext uri="{0D108BD9-81ED-4DB2-BD59-A6C34878D82A}">
                    <a16:rowId xmlns:a16="http://schemas.microsoft.com/office/drawing/2014/main" xmlns="" val="4022217097"/>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Value of CO</a:t>
                      </a:r>
                      <a:r>
                        <a:rPr lang="en-US" sz="700" b="0" i="0" u="none" strike="noStrike">
                          <a:solidFill>
                            <a:schemeClr val="tx1"/>
                          </a:solidFill>
                          <a:effectLst/>
                          <a:latin typeface="Calibri" panose="020F0502020204030204" pitchFamily="34" charset="0"/>
                        </a:rPr>
                        <a:t>2</a:t>
                      </a:r>
                      <a:r>
                        <a:rPr lang="en-US" sz="900" b="0" i="0" u="none" strike="noStrike">
                          <a:solidFill>
                            <a:schemeClr val="tx1"/>
                          </a:solidFill>
                          <a:effectLst/>
                          <a:latin typeface="Calibri" panose="020F0502020204030204" pitchFamily="34" charset="0"/>
                        </a:rPr>
                        <a:t>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81,646</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122,469</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a:solidFill>
                            <a:schemeClr val="tx1"/>
                          </a:solidFill>
                          <a:effectLst/>
                          <a:latin typeface="Calibri" panose="020F0502020204030204" pitchFamily="34" charset="0"/>
                        </a:rPr>
                        <a:t>175,539</a:t>
                      </a:r>
                    </a:p>
                  </a:txBody>
                  <a:tcPr marL="0" marR="0" marT="0" marB="0" anchor="b">
                    <a:lnL>
                      <a:noFill/>
                    </a:lnL>
                    <a:lnR>
                      <a:noFill/>
                    </a:lnR>
                    <a:lnT>
                      <a:noFill/>
                    </a:lnT>
                    <a:lnB>
                      <a:noFill/>
                    </a:lnB>
                  </a:tcPr>
                </a:tc>
                <a:extLst>
                  <a:ext uri="{0D108BD9-81ED-4DB2-BD59-A6C34878D82A}">
                    <a16:rowId xmlns:a16="http://schemas.microsoft.com/office/drawing/2014/main" xmlns="" val="575911932"/>
                  </a:ext>
                </a:extLst>
              </a:tr>
              <a:tr h="228601">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1000" b="1" i="0" u="none" strike="noStrike">
                          <a:solidFill>
                            <a:schemeClr val="tx1"/>
                          </a:solidFill>
                          <a:effectLst/>
                          <a:latin typeface="Calibri" panose="020F0502020204030204" pitchFamily="34" charset="0"/>
                        </a:rPr>
                        <a:t>Absorption heat pump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661464753"/>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Heat consumption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kg</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1,209,746</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1,814,618</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a:solidFill>
                            <a:schemeClr val="tx1"/>
                          </a:solidFill>
                          <a:effectLst/>
                          <a:latin typeface="Calibri" panose="020F0502020204030204" pitchFamily="34" charset="0"/>
                        </a:rPr>
                        <a:t>2,600,953</a:t>
                      </a:r>
                    </a:p>
                  </a:txBody>
                  <a:tcPr marL="0" marR="0" marT="0" marB="0" anchor="b">
                    <a:lnL>
                      <a:noFill/>
                    </a:lnL>
                    <a:lnR>
                      <a:noFill/>
                    </a:lnR>
                    <a:lnT>
                      <a:noFill/>
                    </a:lnT>
                    <a:lnB>
                      <a:noFill/>
                    </a:lnB>
                  </a:tcPr>
                </a:tc>
                <a:extLst>
                  <a:ext uri="{0D108BD9-81ED-4DB2-BD59-A6C34878D82A}">
                    <a16:rowId xmlns:a16="http://schemas.microsoft.com/office/drawing/2014/main" xmlns="" val="3307624870"/>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Electricity consumption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kg</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32,000</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48,000</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a:solidFill>
                            <a:schemeClr val="tx1"/>
                          </a:solidFill>
                          <a:effectLst/>
                          <a:latin typeface="Calibri" panose="020F0502020204030204" pitchFamily="34" charset="0"/>
                        </a:rPr>
                        <a:t>68,800</a:t>
                      </a:r>
                    </a:p>
                  </a:txBody>
                  <a:tcPr marL="0" marR="0" marT="0" marB="0" anchor="b">
                    <a:lnL>
                      <a:noFill/>
                    </a:lnL>
                    <a:lnR>
                      <a:noFill/>
                    </a:lnR>
                    <a:lnT>
                      <a:noFill/>
                    </a:lnT>
                    <a:lnB>
                      <a:noFill/>
                    </a:lnB>
                  </a:tcPr>
                </a:tc>
                <a:extLst>
                  <a:ext uri="{0D108BD9-81ED-4DB2-BD59-A6C34878D82A}">
                    <a16:rowId xmlns:a16="http://schemas.microsoft.com/office/drawing/2014/main" xmlns="" val="2365920262"/>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Total CO</a:t>
                      </a:r>
                      <a:r>
                        <a:rPr lang="en-US" sz="700" b="0" i="0" u="none" strike="noStrike">
                          <a:solidFill>
                            <a:schemeClr val="tx1"/>
                          </a:solidFill>
                          <a:effectLst/>
                          <a:latin typeface="Calibri" panose="020F0502020204030204" pitchFamily="34" charset="0"/>
                        </a:rPr>
                        <a:t>2</a:t>
                      </a:r>
                      <a:r>
                        <a:rPr lang="en-US" sz="900" b="0" i="0" u="none" strike="noStrike">
                          <a:solidFill>
                            <a:schemeClr val="tx1"/>
                          </a:solidFill>
                          <a:effectLst/>
                          <a:latin typeface="Calibri" panose="020F0502020204030204" pitchFamily="34" charset="0"/>
                        </a:rPr>
                        <a:t>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kg</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1,241,746</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1,862,618</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a:solidFill>
                            <a:schemeClr val="tx1"/>
                          </a:solidFill>
                          <a:effectLst/>
                          <a:latin typeface="Calibri" panose="020F0502020204030204" pitchFamily="34" charset="0"/>
                        </a:rPr>
                        <a:t>2,669,753</a:t>
                      </a:r>
                    </a:p>
                  </a:txBody>
                  <a:tcPr marL="0" marR="0" marT="0" marB="0" anchor="b">
                    <a:lnL>
                      <a:noFill/>
                    </a:lnL>
                    <a:lnR>
                      <a:noFill/>
                    </a:lnR>
                    <a:lnT>
                      <a:noFill/>
                    </a:lnT>
                    <a:lnB>
                      <a:noFill/>
                    </a:lnB>
                  </a:tcPr>
                </a:tc>
                <a:extLst>
                  <a:ext uri="{0D108BD9-81ED-4DB2-BD59-A6C34878D82A}">
                    <a16:rowId xmlns:a16="http://schemas.microsoft.com/office/drawing/2014/main" xmlns="" val="2283428126"/>
                  </a:ext>
                </a:extLst>
              </a:tr>
              <a:tr h="217714">
                <a:tc>
                  <a:txBody>
                    <a:bodyPr/>
                    <a:lstStyle/>
                    <a:p>
                      <a:pPr algn="l" fontAlgn="b"/>
                      <a:endParaRPr lang="en-US"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900" b="0"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b"/>
                      <a:r>
                        <a:rPr lang="en-US" sz="900" b="0" i="0" u="none" strike="noStrike">
                          <a:solidFill>
                            <a:schemeClr val="tx1"/>
                          </a:solidFill>
                          <a:effectLst/>
                          <a:latin typeface="Calibri" panose="020F0502020204030204" pitchFamily="34" charset="0"/>
                        </a:rPr>
                        <a:t>Value of CO</a:t>
                      </a:r>
                      <a:r>
                        <a:rPr lang="en-US" sz="700" b="0" i="0" u="none" strike="noStrike">
                          <a:solidFill>
                            <a:schemeClr val="tx1"/>
                          </a:solidFill>
                          <a:effectLst/>
                          <a:latin typeface="Calibri" panose="020F0502020204030204" pitchFamily="34" charset="0"/>
                        </a:rPr>
                        <a:t>2</a:t>
                      </a:r>
                      <a:r>
                        <a:rPr lang="en-US" sz="900" b="0" i="0" u="none" strike="noStrike">
                          <a:solidFill>
                            <a:schemeClr val="tx1"/>
                          </a:solidFill>
                          <a:effectLst/>
                          <a:latin typeface="Calibri" panose="020F0502020204030204" pitchFamily="34" charset="0"/>
                        </a:rPr>
                        <a:t> emission</a:t>
                      </a:r>
                    </a:p>
                  </a:txBody>
                  <a:tcPr marL="0" marR="0" marT="0" marB="0" anchor="b">
                    <a:lnL>
                      <a:noFill/>
                    </a:lnL>
                    <a:lnR>
                      <a:noFill/>
                    </a:lnR>
                    <a:lnT>
                      <a:noFill/>
                    </a:lnT>
                    <a:lnB>
                      <a:noFill/>
                    </a:lnB>
                  </a:tcPr>
                </a:tc>
                <a:tc hMerge="1">
                  <a:txBody>
                    <a:bodyPr/>
                    <a:lstStyle/>
                    <a:p>
                      <a:endParaRPr lang="en-US"/>
                    </a:p>
                  </a:txBody>
                  <a:tcPr/>
                </a:tc>
                <a:tc>
                  <a:txBody>
                    <a:bodyPr/>
                    <a:lstStyle/>
                    <a:p>
                      <a:pPr algn="ctr" fontAlgn="b"/>
                      <a:r>
                        <a:rPr lang="en-US" sz="9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900" b="0" i="0" u="none" strike="noStrike">
                          <a:solidFill>
                            <a:schemeClr val="tx1"/>
                          </a:solidFill>
                          <a:effectLst/>
                          <a:latin typeface="Calibri" panose="020F0502020204030204" pitchFamily="34" charset="0"/>
                        </a:rPr>
                        <a:t>115,532</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173,298</a:t>
                      </a:r>
                    </a:p>
                  </a:txBody>
                  <a:tcPr marL="0" marR="0" marT="0" marB="0" anchor="b">
                    <a:lnL>
                      <a:noFill/>
                    </a:lnL>
                    <a:lnR>
                      <a:noFill/>
                    </a:lnR>
                    <a:lnT>
                      <a:noFill/>
                    </a:lnT>
                    <a:lnB>
                      <a:noFill/>
                    </a:lnB>
                    <a:solidFill>
                      <a:srgbClr val="E2EFDA"/>
                    </a:solidFill>
                  </a:tcPr>
                </a:tc>
                <a:tc>
                  <a:txBody>
                    <a:bodyPr/>
                    <a:lstStyle/>
                    <a:p>
                      <a:pPr algn="r" fontAlgn="b"/>
                      <a:r>
                        <a:rPr lang="en-US" sz="900" b="0" i="0" u="none" strike="noStrike" dirty="0">
                          <a:solidFill>
                            <a:schemeClr val="tx1"/>
                          </a:solidFill>
                          <a:effectLst/>
                          <a:latin typeface="Calibri" panose="020F0502020204030204" pitchFamily="34" charset="0"/>
                        </a:rPr>
                        <a:t>248,394</a:t>
                      </a:r>
                    </a:p>
                  </a:txBody>
                  <a:tcPr marL="0" marR="0" marT="0" marB="0" anchor="b">
                    <a:lnL>
                      <a:noFill/>
                    </a:lnL>
                    <a:lnR>
                      <a:noFill/>
                    </a:lnR>
                    <a:lnT>
                      <a:noFill/>
                    </a:lnT>
                    <a:lnB>
                      <a:noFill/>
                    </a:lnB>
                  </a:tcPr>
                </a:tc>
                <a:extLst>
                  <a:ext uri="{0D108BD9-81ED-4DB2-BD59-A6C34878D82A}">
                    <a16:rowId xmlns:a16="http://schemas.microsoft.com/office/drawing/2014/main" xmlns="" val="2216599125"/>
                  </a:ext>
                </a:extLst>
              </a:tr>
            </a:tbl>
          </a:graphicData>
        </a:graphic>
      </p:graphicFrame>
      <p:cxnSp>
        <p:nvCxnSpPr>
          <p:cNvPr id="6" name="Straight Connector 5"/>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90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27F73-F166-E1E5-A6A6-16B43BCE5830}"/>
              </a:ext>
            </a:extLst>
          </p:cNvPr>
          <p:cNvSpPr>
            <a:spLocks noGrp="1"/>
          </p:cNvSpPr>
          <p:nvPr>
            <p:ph type="title"/>
          </p:nvPr>
        </p:nvSpPr>
        <p:spPr>
          <a:xfrm>
            <a:off x="609600" y="228600"/>
            <a:ext cx="8246070" cy="763525"/>
          </a:xfrm>
        </p:spPr>
        <p:txBody>
          <a:bodyPr/>
          <a:lstStyle/>
          <a:p>
            <a:pPr algn="ctr"/>
            <a:r>
              <a:rPr lang="sr-Latn-RS" sz="2800" dirty="0">
                <a:solidFill>
                  <a:srgbClr val="002060"/>
                </a:solidFill>
                <a:effectLst>
                  <a:outerShdw blurRad="38100" dist="38100" dir="2700000" algn="tl">
                    <a:srgbClr val="000000">
                      <a:alpha val="43137"/>
                    </a:srgbClr>
                  </a:outerShdw>
                </a:effectLst>
                <a:latin typeface="Arial Narrow" panose="020B0606020202030204" pitchFamily="34" charset="0"/>
              </a:rPr>
              <a:t>R</a:t>
            </a:r>
            <a:r>
              <a:rPr lang="en-US" sz="2800" dirty="0" err="1">
                <a:solidFill>
                  <a:srgbClr val="002060"/>
                </a:solidFill>
                <a:effectLst>
                  <a:outerShdw blurRad="38100" dist="38100" dir="2700000" algn="tl">
                    <a:srgbClr val="000000">
                      <a:alpha val="43137"/>
                    </a:srgbClr>
                  </a:outerShdw>
                </a:effectLst>
                <a:latin typeface="Arial Narrow" panose="020B0606020202030204" pitchFamily="34" charset="0"/>
              </a:rPr>
              <a:t>esulting</a:t>
            </a:r>
            <a:r>
              <a:rPr lang="en-US" sz="2800" dirty="0">
                <a:solidFill>
                  <a:srgbClr val="002060"/>
                </a:solidFill>
                <a:effectLst>
                  <a:outerShdw blurRad="38100" dist="38100" dir="2700000" algn="tl">
                    <a:srgbClr val="000000">
                      <a:alpha val="43137"/>
                    </a:srgbClr>
                  </a:outerShdw>
                </a:effectLst>
                <a:latin typeface="Arial Narrow" panose="020B0606020202030204" pitchFamily="34" charset="0"/>
              </a:rPr>
              <a:t> financial values of energy</a:t>
            </a:r>
          </a:p>
        </p:txBody>
      </p:sp>
      <p:graphicFrame>
        <p:nvGraphicFramePr>
          <p:cNvPr id="13" name="Table 12">
            <a:extLst>
              <a:ext uri="{FF2B5EF4-FFF2-40B4-BE49-F238E27FC236}">
                <a16:creationId xmlns:a16="http://schemas.microsoft.com/office/drawing/2014/main" xmlns="" id="{B311755F-0F7C-312A-090C-FB74AD68521D}"/>
              </a:ext>
            </a:extLst>
          </p:cNvPr>
          <p:cNvGraphicFramePr>
            <a:graphicFrameLocks noGrp="1"/>
          </p:cNvGraphicFramePr>
          <p:nvPr>
            <p:extLst>
              <p:ext uri="{D42A27DB-BD31-4B8C-83A1-F6EECF244321}">
                <p14:modId xmlns:p14="http://schemas.microsoft.com/office/powerpoint/2010/main" val="281153318"/>
              </p:ext>
            </p:extLst>
          </p:nvPr>
        </p:nvGraphicFramePr>
        <p:xfrm>
          <a:off x="2286000" y="1447800"/>
          <a:ext cx="4229101" cy="4788025"/>
        </p:xfrm>
        <a:graphic>
          <a:graphicData uri="http://schemas.openxmlformats.org/drawingml/2006/table">
            <a:tbl>
              <a:tblPr/>
              <a:tblGrid>
                <a:gridCol w="238017">
                  <a:extLst>
                    <a:ext uri="{9D8B030D-6E8A-4147-A177-3AD203B41FA5}">
                      <a16:colId xmlns:a16="http://schemas.microsoft.com/office/drawing/2014/main" xmlns="" val="3996319067"/>
                    </a:ext>
                  </a:extLst>
                </a:gridCol>
                <a:gridCol w="220769">
                  <a:extLst>
                    <a:ext uri="{9D8B030D-6E8A-4147-A177-3AD203B41FA5}">
                      <a16:colId xmlns:a16="http://schemas.microsoft.com/office/drawing/2014/main" xmlns="" val="1774523689"/>
                    </a:ext>
                  </a:extLst>
                </a:gridCol>
                <a:gridCol w="303557">
                  <a:extLst>
                    <a:ext uri="{9D8B030D-6E8A-4147-A177-3AD203B41FA5}">
                      <a16:colId xmlns:a16="http://schemas.microsoft.com/office/drawing/2014/main" xmlns="" val="857258150"/>
                    </a:ext>
                  </a:extLst>
                </a:gridCol>
                <a:gridCol w="1007257">
                  <a:extLst>
                    <a:ext uri="{9D8B030D-6E8A-4147-A177-3AD203B41FA5}">
                      <a16:colId xmlns:a16="http://schemas.microsoft.com/office/drawing/2014/main" xmlns="" val="2792410879"/>
                    </a:ext>
                  </a:extLst>
                </a:gridCol>
                <a:gridCol w="358749">
                  <a:extLst>
                    <a:ext uri="{9D8B030D-6E8A-4147-A177-3AD203B41FA5}">
                      <a16:colId xmlns:a16="http://schemas.microsoft.com/office/drawing/2014/main" xmlns="" val="1208530060"/>
                    </a:ext>
                  </a:extLst>
                </a:gridCol>
                <a:gridCol w="676104">
                  <a:extLst>
                    <a:ext uri="{9D8B030D-6E8A-4147-A177-3AD203B41FA5}">
                      <a16:colId xmlns:a16="http://schemas.microsoft.com/office/drawing/2014/main" xmlns="" val="441571755"/>
                    </a:ext>
                  </a:extLst>
                </a:gridCol>
                <a:gridCol w="689902">
                  <a:extLst>
                    <a:ext uri="{9D8B030D-6E8A-4147-A177-3AD203B41FA5}">
                      <a16:colId xmlns:a16="http://schemas.microsoft.com/office/drawing/2014/main" xmlns="" val="336701079"/>
                    </a:ext>
                  </a:extLst>
                </a:gridCol>
                <a:gridCol w="734746">
                  <a:extLst>
                    <a:ext uri="{9D8B030D-6E8A-4147-A177-3AD203B41FA5}">
                      <a16:colId xmlns:a16="http://schemas.microsoft.com/office/drawing/2014/main" xmlns="" val="563029816"/>
                    </a:ext>
                  </a:extLst>
                </a:gridCol>
              </a:tblGrid>
              <a:tr h="220986">
                <a:tc>
                  <a:txBody>
                    <a:bodyPr/>
                    <a:lstStyle/>
                    <a:p>
                      <a:pPr algn="ctr" fontAlgn="b"/>
                      <a:endParaRPr lang="en-US" sz="1200" b="1"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h</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4,000</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6,000</a:t>
                      </a:r>
                    </a:p>
                  </a:txBody>
                  <a:tcPr marL="0" marR="0" marT="0" marB="0" anchor="b">
                    <a:lnL>
                      <a:noFill/>
                    </a:lnL>
                    <a:lnR>
                      <a:noFill/>
                    </a:lnR>
                    <a:lnT>
                      <a:noFill/>
                    </a:lnT>
                    <a:lnB>
                      <a:noFill/>
                    </a:lnB>
                    <a:solidFill>
                      <a:srgbClr val="E2EFDA"/>
                    </a:solidFill>
                  </a:tcPr>
                </a:tc>
                <a:tc>
                  <a:txBody>
                    <a:bodyPr/>
                    <a:lstStyle/>
                    <a:p>
                      <a:pPr algn="ctr" fontAlgn="b"/>
                      <a:r>
                        <a:rPr lang="en-US" sz="1100" b="0" i="0" u="none" strike="noStrike">
                          <a:solidFill>
                            <a:schemeClr val="tx1"/>
                          </a:solidFill>
                          <a:effectLst/>
                          <a:latin typeface="Calibri" panose="020F0502020204030204" pitchFamily="34" charset="0"/>
                        </a:rPr>
                        <a:t>          8,600 </a:t>
                      </a:r>
                    </a:p>
                  </a:txBody>
                  <a:tcPr marL="0" marR="0" marT="0" marB="0" anchor="b">
                    <a:lnL>
                      <a:noFill/>
                    </a:lnL>
                    <a:lnR>
                      <a:noFill/>
                    </a:lnR>
                    <a:lnT>
                      <a:noFill/>
                    </a:lnT>
                    <a:lnB>
                      <a:noFill/>
                    </a:lnB>
                  </a:tcPr>
                </a:tc>
                <a:extLst>
                  <a:ext uri="{0D108BD9-81ED-4DB2-BD59-A6C34878D82A}">
                    <a16:rowId xmlns:a16="http://schemas.microsoft.com/office/drawing/2014/main" xmlns="" val="2881501335"/>
                  </a:ext>
                </a:extLst>
              </a:tr>
              <a:tr h="242032">
                <a:tc gridSpan="4">
                  <a:txBody>
                    <a:bodyPr/>
                    <a:lstStyle/>
                    <a:p>
                      <a:pPr algn="l" fontAlgn="b"/>
                      <a:r>
                        <a:rPr lang="en-US" sz="1300" b="1" i="0" u="none" strike="noStrike">
                          <a:solidFill>
                            <a:schemeClr val="tx1"/>
                          </a:solidFill>
                          <a:effectLst/>
                          <a:latin typeface="Calibri" panose="020F0502020204030204" pitchFamily="34" charset="0"/>
                        </a:rPr>
                        <a:t>Energy Values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334745828"/>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4">
                  <a:txBody>
                    <a:bodyPr/>
                    <a:lstStyle/>
                    <a:p>
                      <a:pPr algn="l" fontAlgn="b"/>
                      <a:r>
                        <a:rPr lang="en-US" sz="1200" b="1" i="0" u="none" strike="noStrike" dirty="0">
                          <a:solidFill>
                            <a:schemeClr val="tx1"/>
                          </a:solidFill>
                          <a:effectLst/>
                          <a:latin typeface="Calibri" panose="020F0502020204030204" pitchFamily="34" charset="0"/>
                        </a:rPr>
                        <a:t>Compression heat pump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707567742"/>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100" b="1" i="1" u="none" strike="noStrike">
                          <a:solidFill>
                            <a:schemeClr val="tx1"/>
                          </a:solidFill>
                          <a:effectLst/>
                          <a:latin typeface="Calibri" panose="020F0502020204030204" pitchFamily="34" charset="0"/>
                        </a:rPr>
                        <a:t>With GE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234993148"/>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Output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247,205</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370,807</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531,490</a:t>
                      </a:r>
                    </a:p>
                  </a:txBody>
                  <a:tcPr marL="0" marR="0" marT="0" marB="0" anchor="b">
                    <a:lnL>
                      <a:noFill/>
                    </a:lnL>
                    <a:lnR>
                      <a:noFill/>
                    </a:lnR>
                    <a:lnT>
                      <a:noFill/>
                    </a:lnT>
                    <a:lnB>
                      <a:noFill/>
                    </a:lnB>
                  </a:tcPr>
                </a:tc>
                <a:extLst>
                  <a:ext uri="{0D108BD9-81ED-4DB2-BD59-A6C34878D82A}">
                    <a16:rowId xmlns:a16="http://schemas.microsoft.com/office/drawing/2014/main" xmlns="" val="3961484471"/>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61,573</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92,360</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132,382</a:t>
                      </a:r>
                    </a:p>
                  </a:txBody>
                  <a:tcPr marL="0" marR="0" marT="0" marB="0" anchor="b">
                    <a:lnL>
                      <a:noFill/>
                    </a:lnL>
                    <a:lnR>
                      <a:noFill/>
                    </a:lnR>
                    <a:lnT>
                      <a:noFill/>
                    </a:lnT>
                    <a:lnB>
                      <a:noFill/>
                    </a:lnB>
                  </a:tcPr>
                </a:tc>
                <a:extLst>
                  <a:ext uri="{0D108BD9-81ED-4DB2-BD59-A6C34878D82A}">
                    <a16:rowId xmlns:a16="http://schemas.microsoft.com/office/drawing/2014/main" xmlns="" val="1718970841"/>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 with CO</a:t>
                      </a:r>
                      <a:r>
                        <a:rPr lang="en-US" sz="1000" b="0" i="0" u="none" strike="noStrike">
                          <a:solidFill>
                            <a:schemeClr val="tx1"/>
                          </a:solidFill>
                          <a:effectLst/>
                          <a:latin typeface="Calibri" panose="020F0502020204030204" pitchFamily="34" charset="0"/>
                        </a:rPr>
                        <a:t>2</a:t>
                      </a:r>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143,219</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214,829</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307,921</a:t>
                      </a:r>
                    </a:p>
                  </a:txBody>
                  <a:tcPr marL="0" marR="0" marT="0" marB="0" anchor="b">
                    <a:lnL>
                      <a:noFill/>
                    </a:lnL>
                    <a:lnR>
                      <a:noFill/>
                    </a:lnR>
                    <a:lnT>
                      <a:noFill/>
                    </a:lnT>
                    <a:lnB>
                      <a:noFill/>
                    </a:lnB>
                  </a:tcPr>
                </a:tc>
                <a:extLst>
                  <a:ext uri="{0D108BD9-81ED-4DB2-BD59-A6C34878D82A}">
                    <a16:rowId xmlns:a16="http://schemas.microsoft.com/office/drawing/2014/main" xmlns="" val="871853616"/>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100" b="1" i="1" u="none" strike="noStrike">
                          <a:solidFill>
                            <a:schemeClr val="tx1"/>
                          </a:solidFill>
                          <a:effectLst/>
                          <a:latin typeface="Calibri" panose="020F0502020204030204" pitchFamily="34" charset="0"/>
                        </a:rPr>
                        <a:t>Without GE</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1896517"/>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Output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247,205</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370,807</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531,490</a:t>
                      </a:r>
                    </a:p>
                  </a:txBody>
                  <a:tcPr marL="0" marR="0" marT="0" marB="0" anchor="b">
                    <a:lnL>
                      <a:noFill/>
                    </a:lnL>
                    <a:lnR>
                      <a:noFill/>
                    </a:lnR>
                    <a:lnT>
                      <a:noFill/>
                    </a:lnT>
                    <a:lnB>
                      <a:noFill/>
                    </a:lnB>
                  </a:tcPr>
                </a:tc>
                <a:extLst>
                  <a:ext uri="{0D108BD9-81ED-4DB2-BD59-A6C34878D82A}">
                    <a16:rowId xmlns:a16="http://schemas.microsoft.com/office/drawing/2014/main" xmlns="" val="2351735789"/>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112,983</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169,474</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242,913</a:t>
                      </a:r>
                    </a:p>
                  </a:txBody>
                  <a:tcPr marL="0" marR="0" marT="0" marB="0" anchor="b">
                    <a:lnL>
                      <a:noFill/>
                    </a:lnL>
                    <a:lnR>
                      <a:noFill/>
                    </a:lnR>
                    <a:lnT>
                      <a:noFill/>
                    </a:lnT>
                    <a:lnB>
                      <a:noFill/>
                    </a:lnB>
                  </a:tcPr>
                </a:tc>
                <a:extLst>
                  <a:ext uri="{0D108BD9-81ED-4DB2-BD59-A6C34878D82A}">
                    <a16:rowId xmlns:a16="http://schemas.microsoft.com/office/drawing/2014/main" xmlns="" val="1005066972"/>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 with CO</a:t>
                      </a:r>
                      <a:r>
                        <a:rPr lang="en-US" sz="1000" b="0" i="0" u="none" strike="noStrike">
                          <a:solidFill>
                            <a:schemeClr val="tx1"/>
                          </a:solidFill>
                          <a:effectLst/>
                          <a:latin typeface="Calibri" panose="020F0502020204030204" pitchFamily="34" charset="0"/>
                        </a:rPr>
                        <a:t>2</a:t>
                      </a:r>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194,629</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291,943</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418,452</a:t>
                      </a:r>
                    </a:p>
                  </a:txBody>
                  <a:tcPr marL="0" marR="0" marT="0" marB="0" anchor="b">
                    <a:lnL>
                      <a:noFill/>
                    </a:lnL>
                    <a:lnR>
                      <a:noFill/>
                    </a:lnR>
                    <a:lnT>
                      <a:noFill/>
                    </a:lnT>
                    <a:lnB>
                      <a:noFill/>
                    </a:lnB>
                  </a:tcPr>
                </a:tc>
                <a:extLst>
                  <a:ext uri="{0D108BD9-81ED-4DB2-BD59-A6C34878D82A}">
                    <a16:rowId xmlns:a16="http://schemas.microsoft.com/office/drawing/2014/main" xmlns="" val="452152297"/>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4">
                  <a:txBody>
                    <a:bodyPr/>
                    <a:lstStyle/>
                    <a:p>
                      <a:pPr algn="l" fontAlgn="b"/>
                      <a:r>
                        <a:rPr lang="en-US" sz="1200" b="1" i="0" u="none" strike="noStrike">
                          <a:solidFill>
                            <a:schemeClr val="tx1"/>
                          </a:solidFill>
                          <a:effectLst/>
                          <a:latin typeface="Calibri" panose="020F0502020204030204" pitchFamily="34" charset="0"/>
                        </a:rPr>
                        <a:t>Absorption heat pump</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12619701"/>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100" b="1" i="1" u="none" strike="noStrike">
                          <a:solidFill>
                            <a:schemeClr val="tx1"/>
                          </a:solidFill>
                          <a:effectLst/>
                          <a:latin typeface="Calibri" panose="020F0502020204030204" pitchFamily="34" charset="0"/>
                        </a:rPr>
                        <a:t>With 3G</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141404754"/>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Output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258,477</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387,716</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555,726</a:t>
                      </a:r>
                    </a:p>
                  </a:txBody>
                  <a:tcPr marL="0" marR="0" marT="0" marB="0" anchor="b">
                    <a:lnL>
                      <a:noFill/>
                    </a:lnL>
                    <a:lnR>
                      <a:noFill/>
                    </a:lnR>
                    <a:lnT>
                      <a:noFill/>
                    </a:lnT>
                    <a:lnB>
                      <a:noFill/>
                    </a:lnB>
                  </a:tcPr>
                </a:tc>
                <a:extLst>
                  <a:ext uri="{0D108BD9-81ED-4DB2-BD59-A6C34878D82A}">
                    <a16:rowId xmlns:a16="http://schemas.microsoft.com/office/drawing/2014/main" xmlns="" val="4226547386"/>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106,805</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160,208</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229,631</a:t>
                      </a:r>
                    </a:p>
                  </a:txBody>
                  <a:tcPr marL="0" marR="0" marT="0" marB="0" anchor="b">
                    <a:lnL>
                      <a:noFill/>
                    </a:lnL>
                    <a:lnR>
                      <a:noFill/>
                    </a:lnR>
                    <a:lnT>
                      <a:noFill/>
                    </a:lnT>
                    <a:lnB>
                      <a:noFill/>
                    </a:lnB>
                  </a:tcPr>
                </a:tc>
                <a:extLst>
                  <a:ext uri="{0D108BD9-81ED-4DB2-BD59-A6C34878D82A}">
                    <a16:rowId xmlns:a16="http://schemas.microsoft.com/office/drawing/2014/main" xmlns="" val="4202881049"/>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 with CO</a:t>
                      </a:r>
                      <a:r>
                        <a:rPr lang="en-US" sz="1000" b="0" i="0" u="none" strike="noStrike">
                          <a:solidFill>
                            <a:schemeClr val="tx1"/>
                          </a:solidFill>
                          <a:effectLst/>
                          <a:latin typeface="Calibri" panose="020F0502020204030204" pitchFamily="34" charset="0"/>
                        </a:rPr>
                        <a:t>2</a:t>
                      </a:r>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222,337</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333,506</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478,025</a:t>
                      </a:r>
                    </a:p>
                  </a:txBody>
                  <a:tcPr marL="0" marR="0" marT="0" marB="0" anchor="b">
                    <a:lnL>
                      <a:noFill/>
                    </a:lnL>
                    <a:lnR>
                      <a:noFill/>
                    </a:lnR>
                    <a:lnT>
                      <a:noFill/>
                    </a:lnT>
                    <a:lnB>
                      <a:noFill/>
                    </a:lnB>
                  </a:tcPr>
                </a:tc>
                <a:extLst>
                  <a:ext uri="{0D108BD9-81ED-4DB2-BD59-A6C34878D82A}">
                    <a16:rowId xmlns:a16="http://schemas.microsoft.com/office/drawing/2014/main" xmlns="" val="2979187974"/>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1100" b="1" i="1" u="none" strike="noStrike">
                          <a:solidFill>
                            <a:schemeClr val="tx1"/>
                          </a:solidFill>
                          <a:effectLst/>
                          <a:latin typeface="Calibri" panose="020F0502020204030204" pitchFamily="34" charset="0"/>
                        </a:rPr>
                        <a:t>Without 3G</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E2EFDA"/>
                    </a:solidFill>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626269673"/>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Output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258,477</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387,716</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555,726</a:t>
                      </a:r>
                    </a:p>
                  </a:txBody>
                  <a:tcPr marL="0" marR="0" marT="0" marB="0" anchor="b">
                    <a:lnL>
                      <a:noFill/>
                    </a:lnL>
                    <a:lnR>
                      <a:noFill/>
                    </a:lnR>
                    <a:lnT>
                      <a:noFill/>
                    </a:lnT>
                    <a:lnB>
                      <a:noFill/>
                    </a:lnB>
                  </a:tcPr>
                </a:tc>
                <a:extLst>
                  <a:ext uri="{0D108BD9-81ED-4DB2-BD59-A6C34878D82A}">
                    <a16:rowId xmlns:a16="http://schemas.microsoft.com/office/drawing/2014/main" xmlns="" val="3788793277"/>
                  </a:ext>
                </a:extLst>
              </a:tr>
              <a:tr h="242032">
                <a:tc>
                  <a:txBody>
                    <a:bodyPr/>
                    <a:lstStyle/>
                    <a:p>
                      <a:pPr algn="l" fontAlgn="b"/>
                      <a:endParaRPr lang="en-US" sz="13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a:t>
                      </a: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312,572</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468,858</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a:solidFill>
                            <a:schemeClr val="tx1"/>
                          </a:solidFill>
                          <a:effectLst/>
                          <a:latin typeface="Calibri" panose="020F0502020204030204" pitchFamily="34" charset="0"/>
                        </a:rPr>
                        <a:t>672,030</a:t>
                      </a:r>
                    </a:p>
                  </a:txBody>
                  <a:tcPr marL="0" marR="0" marT="0" marB="0" anchor="b">
                    <a:lnL>
                      <a:noFill/>
                    </a:lnL>
                    <a:lnR>
                      <a:noFill/>
                    </a:lnR>
                    <a:lnT>
                      <a:noFill/>
                    </a:lnT>
                    <a:lnB>
                      <a:noFill/>
                    </a:lnB>
                  </a:tcPr>
                </a:tc>
                <a:extLst>
                  <a:ext uri="{0D108BD9-81ED-4DB2-BD59-A6C34878D82A}">
                    <a16:rowId xmlns:a16="http://schemas.microsoft.com/office/drawing/2014/main" xmlns="" val="2609649612"/>
                  </a:ext>
                </a:extLst>
              </a:tr>
              <a:tr h="210463">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chemeClr val="tx1"/>
                          </a:solidFill>
                          <a:effectLst/>
                          <a:latin typeface="Calibri" panose="020F0502020204030204" pitchFamily="34" charset="0"/>
                        </a:rPr>
                        <a:t>Input with CO</a:t>
                      </a:r>
                      <a:r>
                        <a:rPr lang="en-US" sz="1000" b="0" i="0" u="none" strike="noStrike">
                          <a:solidFill>
                            <a:schemeClr val="tx1"/>
                          </a:solidFill>
                          <a:effectLst/>
                          <a:latin typeface="Calibri" panose="020F0502020204030204" pitchFamily="34" charset="0"/>
                        </a:rPr>
                        <a:t>2</a:t>
                      </a:r>
                      <a:endParaRPr lang="en-US" sz="11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0" i="0" u="none" strike="noStrike">
                          <a:solidFill>
                            <a:schemeClr val="tx1"/>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r" fontAlgn="b"/>
                      <a:r>
                        <a:rPr lang="en-US" sz="1100" b="0" i="0" u="none" strike="noStrike">
                          <a:solidFill>
                            <a:schemeClr val="tx1"/>
                          </a:solidFill>
                          <a:effectLst/>
                          <a:latin typeface="Calibri" panose="020F0502020204030204" pitchFamily="34" charset="0"/>
                        </a:rPr>
                        <a:t>428,104</a:t>
                      </a:r>
                    </a:p>
                  </a:txBody>
                  <a:tcPr marL="0" marR="0" marT="0" marB="0" anchor="b">
                    <a:lnL>
                      <a:noFill/>
                    </a:lnL>
                    <a:lnR>
                      <a:noFill/>
                    </a:lnR>
                    <a:lnT>
                      <a:noFill/>
                    </a:lnT>
                    <a:lnB>
                      <a:noFill/>
                    </a:lnB>
                  </a:tcPr>
                </a:tc>
                <a:tc>
                  <a:txBody>
                    <a:bodyPr/>
                    <a:lstStyle/>
                    <a:p>
                      <a:pPr algn="r" fontAlgn="b"/>
                      <a:r>
                        <a:rPr lang="en-US" sz="1100" b="0" i="0" u="none" strike="noStrike" dirty="0">
                          <a:solidFill>
                            <a:schemeClr val="tx1"/>
                          </a:solidFill>
                          <a:effectLst/>
                          <a:latin typeface="Calibri" panose="020F0502020204030204" pitchFamily="34" charset="0"/>
                        </a:rPr>
                        <a:t>642,156</a:t>
                      </a:r>
                    </a:p>
                  </a:txBody>
                  <a:tcPr marL="0" marR="0" marT="0" marB="0" anchor="b">
                    <a:lnL>
                      <a:noFill/>
                    </a:lnL>
                    <a:lnR>
                      <a:noFill/>
                    </a:lnR>
                    <a:lnT>
                      <a:noFill/>
                    </a:lnT>
                    <a:lnB>
                      <a:noFill/>
                    </a:lnB>
                    <a:solidFill>
                      <a:srgbClr val="E2EFDA"/>
                    </a:solidFill>
                  </a:tcPr>
                </a:tc>
                <a:tc>
                  <a:txBody>
                    <a:bodyPr/>
                    <a:lstStyle/>
                    <a:p>
                      <a:pPr algn="r" fontAlgn="b"/>
                      <a:r>
                        <a:rPr lang="en-US" sz="1100" b="0" i="0" u="none" strike="noStrike" dirty="0">
                          <a:solidFill>
                            <a:schemeClr val="tx1"/>
                          </a:solidFill>
                          <a:effectLst/>
                          <a:latin typeface="Calibri" panose="020F0502020204030204" pitchFamily="34" charset="0"/>
                        </a:rPr>
                        <a:t>920,424</a:t>
                      </a:r>
                    </a:p>
                  </a:txBody>
                  <a:tcPr marL="0" marR="0" marT="0" marB="0" anchor="b">
                    <a:lnL>
                      <a:noFill/>
                    </a:lnL>
                    <a:lnR>
                      <a:noFill/>
                    </a:lnR>
                    <a:lnT>
                      <a:noFill/>
                    </a:lnT>
                    <a:lnB>
                      <a:noFill/>
                    </a:lnB>
                  </a:tcPr>
                </a:tc>
                <a:extLst>
                  <a:ext uri="{0D108BD9-81ED-4DB2-BD59-A6C34878D82A}">
                    <a16:rowId xmlns:a16="http://schemas.microsoft.com/office/drawing/2014/main" xmlns="" val="2506489376"/>
                  </a:ext>
                </a:extLst>
              </a:tr>
            </a:tbl>
          </a:graphicData>
        </a:graphic>
      </p:graphicFrame>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72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068B30-809D-2B7F-AF7B-C30B6B03964B}"/>
              </a:ext>
            </a:extLst>
          </p:cNvPr>
          <p:cNvSpPr>
            <a:spLocks noGrp="1"/>
          </p:cNvSpPr>
          <p:nvPr>
            <p:ph type="title"/>
          </p:nvPr>
        </p:nvSpPr>
        <p:spPr>
          <a:xfrm>
            <a:off x="381001" y="228600"/>
            <a:ext cx="8451574" cy="990600"/>
          </a:xfrm>
        </p:spPr>
        <p:txBody>
          <a:bodyPr vert="horz" lIns="91440" tIns="45720" rIns="91440" bIns="45720" rtlCol="0" anchor="ctr">
            <a:noAutofit/>
          </a:bodyPr>
          <a:lstStyle/>
          <a:p>
            <a:pPr algn="ctr">
              <a:lnSpc>
                <a:spcPct val="90000"/>
              </a:lnSpc>
            </a:pPr>
            <a:r>
              <a:rPr lang="en-US" sz="2800" kern="1200" dirty="0">
                <a:solidFill>
                  <a:srgbClr val="002060"/>
                </a:solidFill>
                <a:effectLst>
                  <a:outerShdw blurRad="38100" dist="38100" dir="2700000" algn="tl">
                    <a:srgbClr val="000000">
                      <a:alpha val="43137"/>
                    </a:srgbClr>
                  </a:outerShdw>
                </a:effectLst>
                <a:latin typeface="Arial Narrow" panose="020B0606020202030204" pitchFamily="34" charset="0"/>
              </a:rPr>
              <a:t>Sensitivity analysis</a:t>
            </a:r>
            <a:br>
              <a:rPr lang="en-US" sz="2800" kern="1200" dirty="0">
                <a:solidFill>
                  <a:srgbClr val="002060"/>
                </a:solidFill>
                <a:effectLst>
                  <a:outerShdw blurRad="38100" dist="38100" dir="2700000" algn="tl">
                    <a:srgbClr val="000000">
                      <a:alpha val="43137"/>
                    </a:srgbClr>
                  </a:outerShdw>
                </a:effectLst>
                <a:latin typeface="Arial Narrow" panose="020B0606020202030204" pitchFamily="34" charset="0"/>
              </a:rPr>
            </a:br>
            <a:r>
              <a:rPr lang="en-US" sz="2800" kern="1200" dirty="0">
                <a:solidFill>
                  <a:srgbClr val="002060"/>
                </a:solidFill>
                <a:effectLst>
                  <a:outerShdw blurRad="38100" dist="38100" dir="2700000" algn="tl">
                    <a:srgbClr val="000000">
                      <a:alpha val="43137"/>
                    </a:srgbClr>
                  </a:outerShdw>
                </a:effectLst>
                <a:latin typeface="Arial Narrow" panose="020B0606020202030204" pitchFamily="34" charset="0"/>
              </a:rPr>
              <a:t>Compression pump</a:t>
            </a:r>
            <a:br>
              <a:rPr lang="en-US" sz="2800" kern="1200" dirty="0">
                <a:solidFill>
                  <a:srgbClr val="002060"/>
                </a:solidFill>
                <a:effectLst>
                  <a:outerShdw blurRad="38100" dist="38100" dir="2700000" algn="tl">
                    <a:srgbClr val="000000">
                      <a:alpha val="43137"/>
                    </a:srgbClr>
                  </a:outerShdw>
                </a:effectLst>
                <a:latin typeface="Arial Narrow" panose="020B0606020202030204" pitchFamily="34" charset="0"/>
              </a:rPr>
            </a:br>
            <a:endParaRPr lang="en-US" sz="2800" kern="12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pic>
        <p:nvPicPr>
          <p:cNvPr id="6" name="Picture 5">
            <a:extLst>
              <a:ext uri="{FF2B5EF4-FFF2-40B4-BE49-F238E27FC236}">
                <a16:creationId xmlns:a16="http://schemas.microsoft.com/office/drawing/2014/main" xmlns="" id="{F4247C18-6E51-6290-E9D4-785BC1DDA8B6}"/>
              </a:ext>
            </a:extLst>
          </p:cNvPr>
          <p:cNvPicPr>
            <a:picLocks noChangeAspect="1"/>
          </p:cNvPicPr>
          <p:nvPr/>
        </p:nvPicPr>
        <p:blipFill>
          <a:blip r:embed="rId3"/>
          <a:stretch>
            <a:fillRect/>
          </a:stretch>
        </p:blipFill>
        <p:spPr>
          <a:xfrm>
            <a:off x="482600" y="1913179"/>
            <a:ext cx="8178799" cy="3918294"/>
          </a:xfrm>
          <a:prstGeom prst="rect">
            <a:avLst/>
          </a:prstGeom>
        </p:spPr>
      </p:pic>
      <p:cxnSp>
        <p:nvCxnSpPr>
          <p:cNvPr id="5" name="Straight Connector 4"/>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3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84919"/>
          </a:xfrm>
          <a:ln w="57150"/>
        </p:spPr>
        <p:txBody>
          <a:bodyPr>
            <a:normAutofit/>
          </a:bodyPr>
          <a:lstStyle/>
          <a:p>
            <a:r>
              <a:rPr lang="sr-Latn-RS" sz="2800" dirty="0">
                <a:solidFill>
                  <a:srgbClr val="002060"/>
                </a:solidFill>
                <a:effectLst>
                  <a:outerShdw blurRad="38100" dist="38100" dir="2700000" algn="tl">
                    <a:srgbClr val="000000">
                      <a:alpha val="43137"/>
                    </a:srgbClr>
                  </a:outerShdw>
                </a:effectLst>
                <a:latin typeface="Arial Narrow" panose="020B0606020202030204" pitchFamily="34" charset="0"/>
              </a:rPr>
              <a:t>Background </a:t>
            </a:r>
            <a:r>
              <a:rPr lang="sr-Latn-R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1</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6" name="Straight Connector 5"/>
          <p:cNvCxnSpPr/>
          <p:nvPr/>
        </p:nvCxnSpPr>
        <p:spPr>
          <a:xfrm>
            <a:off x="533400" y="10668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p:txBody>
          <a:bodyPr>
            <a:normAutofit fontScale="92500" lnSpcReduction="10000"/>
          </a:bodyPr>
          <a:lstStyle/>
          <a:p>
            <a:pPr algn="just"/>
            <a:r>
              <a:rPr lang="en-GB" dirty="0">
                <a:latin typeface="Arial Narrow" panose="020B0606020202030204" pitchFamily="34" charset="0"/>
              </a:rPr>
              <a:t>50% of the final energy consumption in EU is used for the heating of buildings, hot water, and heating in industrial processes. Also, cooling is getting a major factor in energy consumption creating challenges for the electricity grid. The heating and cooling sectors are key to achieving </a:t>
            </a:r>
            <a:r>
              <a:rPr lang="en-GB" dirty="0" smtClean="0">
                <a:latin typeface="Arial Narrow" panose="020B0606020202030204" pitchFamily="34" charset="0"/>
              </a:rPr>
              <a:t>CO</a:t>
            </a:r>
            <a:r>
              <a:rPr lang="sr-Latn-RS" sz="1400" dirty="0" smtClean="0">
                <a:latin typeface="Arial Narrow" panose="020B0606020202030204" pitchFamily="34" charset="0"/>
              </a:rPr>
              <a:t>2</a:t>
            </a:r>
            <a:r>
              <a:rPr lang="en-GB" dirty="0" smtClean="0">
                <a:latin typeface="Arial Narrow" panose="020B0606020202030204" pitchFamily="34" charset="0"/>
              </a:rPr>
              <a:t> </a:t>
            </a:r>
            <a:r>
              <a:rPr lang="en-GB" dirty="0">
                <a:latin typeface="Arial Narrow" panose="020B0606020202030204" pitchFamily="34" charset="0"/>
              </a:rPr>
              <a:t>emission reduction. </a:t>
            </a:r>
          </a:p>
          <a:p>
            <a:pPr algn="just"/>
            <a:r>
              <a:rPr lang="en-GB" dirty="0">
                <a:latin typeface="Arial Narrow" panose="020B0606020202030204" pitchFamily="34" charset="0"/>
              </a:rPr>
              <a:t>Technically there are more efficient ways to generate heat compared with boilers. </a:t>
            </a:r>
          </a:p>
          <a:p>
            <a:pPr algn="just"/>
            <a:r>
              <a:rPr lang="en-GB" dirty="0">
                <a:latin typeface="Arial Narrow" panose="020B0606020202030204" pitchFamily="34" charset="0"/>
              </a:rPr>
              <a:t>Future energy systems will include more interactions among different forms of energy and sectors, and in particular, sectors of heating and cooling and electricity.</a:t>
            </a:r>
          </a:p>
          <a:p>
            <a:pPr algn="just"/>
            <a:r>
              <a:rPr lang="en-GB" dirty="0">
                <a:latin typeface="Arial Narrow" panose="020B0606020202030204" pitchFamily="34" charset="0"/>
              </a:rPr>
              <a:t>Electricity today is increasingly generated from renewable sources. Renewables (RES) for heating and cooling such as solar thermal energy, have largely been out of focus. Basically, there is not yet a comprehensive approach to support RES district heating and cooling. </a:t>
            </a:r>
          </a:p>
          <a:p>
            <a:endParaRPr lang="en-GB" dirty="0"/>
          </a:p>
        </p:txBody>
      </p:sp>
    </p:spTree>
    <p:extLst>
      <p:ext uri="{BB962C8B-B14F-4D97-AF65-F5344CB8AC3E}">
        <p14:creationId xmlns:p14="http://schemas.microsoft.com/office/powerpoint/2010/main" val="677918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E58706A-272C-AFA4-3D45-DD02D8DF785C}"/>
              </a:ext>
            </a:extLst>
          </p:cNvPr>
          <p:cNvSpPr>
            <a:spLocks noGrp="1"/>
          </p:cNvSpPr>
          <p:nvPr>
            <p:ph type="title"/>
          </p:nvPr>
        </p:nvSpPr>
        <p:spPr>
          <a:xfrm>
            <a:off x="367902" y="228601"/>
            <a:ext cx="8408193" cy="914400"/>
          </a:xfrm>
        </p:spPr>
        <p:txBody>
          <a:bodyPr vert="horz" lIns="91440" tIns="45720" rIns="91440" bIns="45720" rtlCol="0" anchor="ctr">
            <a:normAutofit fontScale="90000"/>
          </a:bodyPr>
          <a:lstStyle/>
          <a:p>
            <a:pPr algn="ctr">
              <a:lnSpc>
                <a:spcPct val="90000"/>
              </a:lnSpc>
            </a:pPr>
            <a:r>
              <a:rPr lang="en-US" sz="2900" b="1" dirty="0">
                <a:solidFill>
                  <a:schemeClr val="tx1"/>
                </a:solidFill>
              </a:rPr>
              <a:t>Sensitivity analysis</a:t>
            </a:r>
            <a:r>
              <a:rPr lang="en-US" sz="1500" b="1" kern="1200" dirty="0">
                <a:solidFill>
                  <a:schemeClr val="tx1"/>
                </a:solidFill>
                <a:latin typeface="+mj-lt"/>
                <a:ea typeface="+mj-ea"/>
                <a:cs typeface="+mj-cs"/>
              </a:rPr>
              <a:t/>
            </a:r>
            <a:br>
              <a:rPr lang="en-US" sz="1500" b="1" kern="1200" dirty="0">
                <a:solidFill>
                  <a:schemeClr val="tx1"/>
                </a:solidFill>
                <a:latin typeface="+mj-lt"/>
                <a:ea typeface="+mj-ea"/>
                <a:cs typeface="+mj-cs"/>
              </a:rPr>
            </a:br>
            <a:r>
              <a:rPr lang="en-US" sz="2200" b="1" dirty="0">
                <a:solidFill>
                  <a:schemeClr val="tx1"/>
                </a:solidFill>
                <a:effectLst/>
              </a:rPr>
              <a:t>Compression pump</a:t>
            </a:r>
            <a:r>
              <a:rPr lang="en-US" sz="1500" kern="1200" dirty="0">
                <a:solidFill>
                  <a:schemeClr val="tx1"/>
                </a:solidFill>
                <a:effectLst/>
                <a:latin typeface="+mj-lt"/>
                <a:ea typeface="+mj-ea"/>
                <a:cs typeface="+mj-cs"/>
              </a:rPr>
              <a:t/>
            </a:r>
            <a:br>
              <a:rPr lang="en-US" sz="1500" kern="1200" dirty="0">
                <a:solidFill>
                  <a:schemeClr val="tx1"/>
                </a:solidFill>
                <a:effectLst/>
                <a:latin typeface="+mj-lt"/>
                <a:ea typeface="+mj-ea"/>
                <a:cs typeface="+mj-cs"/>
              </a:rPr>
            </a:br>
            <a:endParaRPr lang="en-US" sz="1500" kern="1200" dirty="0">
              <a:solidFill>
                <a:schemeClr val="tx1"/>
              </a:solidFill>
              <a:latin typeface="+mj-lt"/>
              <a:ea typeface="+mj-ea"/>
              <a:cs typeface="+mj-cs"/>
            </a:endParaRPr>
          </a:p>
        </p:txBody>
      </p:sp>
      <p:pic>
        <p:nvPicPr>
          <p:cNvPr id="7" name="Content Placeholder 6">
            <a:extLst>
              <a:ext uri="{FF2B5EF4-FFF2-40B4-BE49-F238E27FC236}">
                <a16:creationId xmlns:a16="http://schemas.microsoft.com/office/drawing/2014/main" xmlns="" id="{9176577D-2DDF-2605-5081-35683FFFC337}"/>
              </a:ext>
            </a:extLst>
          </p:cNvPr>
          <p:cNvPicPr>
            <a:picLocks noGrp="1" noChangeAspect="1"/>
          </p:cNvPicPr>
          <p:nvPr>
            <p:ph sz="half" idx="4294967295"/>
          </p:nvPr>
        </p:nvPicPr>
        <p:blipFill>
          <a:blip r:embed="rId3"/>
          <a:stretch>
            <a:fillRect/>
          </a:stretch>
        </p:blipFill>
        <p:spPr>
          <a:xfrm>
            <a:off x="1645068" y="1675227"/>
            <a:ext cx="5853863" cy="4394199"/>
          </a:xfrm>
          <a:prstGeom prst="rect">
            <a:avLst/>
          </a:prstGeom>
        </p:spPr>
      </p:pic>
      <p:cxnSp>
        <p:nvCxnSpPr>
          <p:cNvPr id="5" name="Straight Connector 4"/>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28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4F7C45-3996-0C1A-634A-454D6EA48AB3}"/>
              </a:ext>
            </a:extLst>
          </p:cNvPr>
          <p:cNvSpPr>
            <a:spLocks noGrp="1"/>
          </p:cNvSpPr>
          <p:nvPr>
            <p:ph type="title"/>
          </p:nvPr>
        </p:nvSpPr>
        <p:spPr>
          <a:xfrm>
            <a:off x="367902" y="152401"/>
            <a:ext cx="8408193" cy="1066800"/>
          </a:xfrm>
        </p:spPr>
        <p:txBody>
          <a:bodyPr vert="horz" lIns="91440" tIns="45720" rIns="91440" bIns="45720" rtlCol="0" anchor="ctr">
            <a:normAutofit/>
          </a:bodyPr>
          <a:lstStyle/>
          <a:p>
            <a:pPr algn="ctr">
              <a:lnSpc>
                <a:spcPct val="90000"/>
              </a:lnSpc>
            </a:pPr>
            <a:r>
              <a:rPr lang="en-US" sz="3200" b="1" dirty="0">
                <a:solidFill>
                  <a:schemeClr val="tx1"/>
                </a:solidFill>
              </a:rPr>
              <a:t>Sensitivity analysis</a:t>
            </a:r>
            <a:r>
              <a:rPr lang="en-US" sz="1500" b="1" kern="1200" dirty="0">
                <a:solidFill>
                  <a:schemeClr val="tx1"/>
                </a:solidFill>
                <a:latin typeface="+mj-lt"/>
                <a:ea typeface="+mj-ea"/>
                <a:cs typeface="+mj-cs"/>
              </a:rPr>
              <a:t/>
            </a:r>
            <a:br>
              <a:rPr lang="en-US" sz="1500" b="1" kern="1200" dirty="0">
                <a:solidFill>
                  <a:schemeClr val="tx1"/>
                </a:solidFill>
                <a:latin typeface="+mj-lt"/>
                <a:ea typeface="+mj-ea"/>
                <a:cs typeface="+mj-cs"/>
              </a:rPr>
            </a:br>
            <a:r>
              <a:rPr lang="en-US" sz="2200" b="1" dirty="0">
                <a:solidFill>
                  <a:schemeClr val="tx1"/>
                </a:solidFill>
                <a:effectLst/>
              </a:rPr>
              <a:t>Absorption pump</a:t>
            </a:r>
            <a:r>
              <a:rPr lang="en-US" sz="1500" kern="1200" dirty="0">
                <a:solidFill>
                  <a:schemeClr val="tx1"/>
                </a:solidFill>
                <a:effectLst/>
                <a:latin typeface="+mj-lt"/>
                <a:ea typeface="+mj-ea"/>
                <a:cs typeface="+mj-cs"/>
              </a:rPr>
              <a:t/>
            </a:r>
            <a:br>
              <a:rPr lang="en-US" sz="1500" kern="1200" dirty="0">
                <a:solidFill>
                  <a:schemeClr val="tx1"/>
                </a:solidFill>
                <a:effectLst/>
                <a:latin typeface="+mj-lt"/>
                <a:ea typeface="+mj-ea"/>
                <a:cs typeface="+mj-cs"/>
              </a:rPr>
            </a:br>
            <a:endParaRPr lang="en-US" sz="1500"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xmlns="" id="{03786765-439E-140A-DF38-08160D9238EF}"/>
              </a:ext>
            </a:extLst>
          </p:cNvPr>
          <p:cNvPicPr>
            <a:picLocks noGrp="1" noChangeAspect="1"/>
          </p:cNvPicPr>
          <p:nvPr>
            <p:ph sz="half" idx="4294967295"/>
          </p:nvPr>
        </p:nvPicPr>
        <p:blipFill>
          <a:blip r:embed="rId3"/>
          <a:stretch>
            <a:fillRect/>
          </a:stretch>
        </p:blipFill>
        <p:spPr>
          <a:xfrm>
            <a:off x="482600" y="2173153"/>
            <a:ext cx="8178799" cy="3398347"/>
          </a:xfrm>
          <a:prstGeom prst="rect">
            <a:avLst/>
          </a:prstGeom>
        </p:spPr>
      </p:pic>
      <p:cxnSp>
        <p:nvCxnSpPr>
          <p:cNvPr id="6" name="Straight Connector 5"/>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3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Tx/>
              <a:buSzTx/>
              <a:buFontTx/>
              <a:buNone/>
            </a:pPr>
            <a:endParaRPr lang="en-US" b="0">
              <a:solidFill>
                <a:prstClr val="white"/>
              </a:solidFill>
            </a:endParaRPr>
          </a:p>
        </p:txBody>
      </p:sp>
      <p:sp>
        <p:nvSpPr>
          <p:cNvPr id="2" name="Title 1">
            <a:extLst>
              <a:ext uri="{FF2B5EF4-FFF2-40B4-BE49-F238E27FC236}">
                <a16:creationId xmlns:a16="http://schemas.microsoft.com/office/drawing/2014/main" xmlns="" id="{078A7425-AADC-85A0-EDD3-803F8488E5B4}"/>
              </a:ext>
            </a:extLst>
          </p:cNvPr>
          <p:cNvSpPr>
            <a:spLocks noGrp="1"/>
          </p:cNvSpPr>
          <p:nvPr>
            <p:ph type="title"/>
          </p:nvPr>
        </p:nvSpPr>
        <p:spPr>
          <a:xfrm>
            <a:off x="367902" y="152400"/>
            <a:ext cx="8408193" cy="1066800"/>
          </a:xfrm>
        </p:spPr>
        <p:txBody>
          <a:bodyPr vert="horz" lIns="91440" tIns="45720" rIns="91440" bIns="45720" rtlCol="0" anchor="ctr">
            <a:normAutofit fontScale="90000"/>
          </a:bodyPr>
          <a:lstStyle/>
          <a:p>
            <a:pPr algn="ctr">
              <a:lnSpc>
                <a:spcPct val="90000"/>
              </a:lnSpc>
            </a:pPr>
            <a:r>
              <a:rPr lang="en-US" sz="2800" b="1" dirty="0">
                <a:solidFill>
                  <a:schemeClr val="tx1"/>
                </a:solidFill>
              </a:rPr>
              <a:t>Sensitivity analysis</a:t>
            </a:r>
            <a:r>
              <a:rPr lang="en-US" sz="1400" b="1" kern="1200" dirty="0">
                <a:solidFill>
                  <a:schemeClr val="tx1"/>
                </a:solidFill>
                <a:latin typeface="+mj-lt"/>
                <a:ea typeface="+mj-ea"/>
                <a:cs typeface="+mj-cs"/>
              </a:rPr>
              <a:t/>
            </a:r>
            <a:br>
              <a:rPr lang="en-US" sz="1400" b="1" kern="1200" dirty="0">
                <a:solidFill>
                  <a:schemeClr val="tx1"/>
                </a:solidFill>
                <a:latin typeface="+mj-lt"/>
                <a:ea typeface="+mj-ea"/>
                <a:cs typeface="+mj-cs"/>
              </a:rPr>
            </a:br>
            <a:r>
              <a:rPr lang="en-US" sz="2000" b="1" dirty="0">
                <a:solidFill>
                  <a:schemeClr val="tx1"/>
                </a:solidFill>
                <a:effectLst/>
              </a:rPr>
              <a:t>Absorption pump</a:t>
            </a:r>
            <a:r>
              <a:rPr lang="en-US" sz="1400" kern="1200" dirty="0">
                <a:solidFill>
                  <a:schemeClr val="tx1"/>
                </a:solidFill>
                <a:effectLst/>
                <a:latin typeface="+mj-lt"/>
                <a:ea typeface="+mj-ea"/>
                <a:cs typeface="+mj-cs"/>
              </a:rPr>
              <a:t/>
            </a:r>
            <a:br>
              <a:rPr lang="en-US" sz="1400" kern="1200" dirty="0">
                <a:solidFill>
                  <a:schemeClr val="tx1"/>
                </a:solidFill>
                <a:effectLst/>
                <a:latin typeface="+mj-lt"/>
                <a:ea typeface="+mj-ea"/>
                <a:cs typeface="+mj-cs"/>
              </a:rPr>
            </a:br>
            <a:endParaRPr lang="en-US" sz="2800" kern="1200" dirty="0">
              <a:solidFill>
                <a:schemeClr val="tx1"/>
              </a:solidFill>
              <a:latin typeface="+mj-lt"/>
              <a:ea typeface="+mj-ea"/>
              <a:cs typeface="+mj-cs"/>
            </a:endParaRPr>
          </a:p>
        </p:txBody>
      </p:sp>
      <p:pic>
        <p:nvPicPr>
          <p:cNvPr id="7" name="Content Placeholder 6">
            <a:extLst>
              <a:ext uri="{FF2B5EF4-FFF2-40B4-BE49-F238E27FC236}">
                <a16:creationId xmlns:a16="http://schemas.microsoft.com/office/drawing/2014/main" xmlns="" id="{12153D9B-3584-8DC2-BB5B-B8BC69B786E3}"/>
              </a:ext>
            </a:extLst>
          </p:cNvPr>
          <p:cNvPicPr>
            <a:picLocks noGrp="1" noChangeAspect="1"/>
          </p:cNvPicPr>
          <p:nvPr>
            <p:ph sz="half" idx="2"/>
          </p:nvPr>
        </p:nvPicPr>
        <p:blipFill>
          <a:blip r:embed="rId3"/>
          <a:stretch>
            <a:fillRect/>
          </a:stretch>
        </p:blipFill>
        <p:spPr>
          <a:xfrm>
            <a:off x="1637465" y="1675227"/>
            <a:ext cx="5869068" cy="4394199"/>
          </a:xfrm>
          <a:prstGeom prst="rect">
            <a:avLst/>
          </a:prstGeom>
        </p:spPr>
      </p:pic>
      <p:cxnSp>
        <p:nvCxnSpPr>
          <p:cNvPr id="5" name="Straight Connector 4"/>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5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D43E47-EF81-3E8C-0E59-C40DB7C78E74}"/>
              </a:ext>
            </a:extLst>
          </p:cNvPr>
          <p:cNvSpPr>
            <a:spLocks noGrp="1"/>
          </p:cNvSpPr>
          <p:nvPr>
            <p:ph type="title"/>
          </p:nvPr>
        </p:nvSpPr>
        <p:spPr>
          <a:xfrm>
            <a:off x="457200" y="0"/>
            <a:ext cx="8229600" cy="990600"/>
          </a:xfrm>
        </p:spPr>
        <p:txBody>
          <a:bodyPr/>
          <a:lstStyle/>
          <a:p>
            <a:pPr algn="ctr"/>
            <a:r>
              <a:rPr lang="sr-Latn-RS" sz="2800" dirty="0" err="1">
                <a:solidFill>
                  <a:srgbClr val="002060"/>
                </a:solidFill>
                <a:effectLst>
                  <a:outerShdw blurRad="38100" dist="38100" dir="2700000" algn="tl">
                    <a:srgbClr val="000000">
                      <a:alpha val="43137"/>
                    </a:srgbClr>
                  </a:outerShdw>
                </a:effectLst>
                <a:latin typeface="Arial Narrow" panose="020B0606020202030204" pitchFamily="34" charset="0"/>
              </a:rPr>
              <a:t>Conclusions</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8" name="Content Placeholder 7">
            <a:extLst>
              <a:ext uri="{FF2B5EF4-FFF2-40B4-BE49-F238E27FC236}">
                <a16:creationId xmlns="" xmlns:a16="http://schemas.microsoft.com/office/drawing/2014/main" id="{D4527559-B483-AAAD-266E-34D88E6C112F}"/>
              </a:ext>
            </a:extLst>
          </p:cNvPr>
          <p:cNvSpPr>
            <a:spLocks noGrp="1"/>
          </p:cNvSpPr>
          <p:nvPr>
            <p:ph sz="half" idx="4294967295"/>
          </p:nvPr>
        </p:nvSpPr>
        <p:spPr>
          <a:xfrm>
            <a:off x="448964" y="1600201"/>
            <a:ext cx="4581151" cy="4882900"/>
          </a:xfrm>
          <a:prstGeom prst="rect">
            <a:avLst/>
          </a:prstGeom>
        </p:spPr>
        <p:txBody>
          <a:bodyPr>
            <a:noAutofit/>
          </a:bodyPr>
          <a:lstStyle/>
          <a:p>
            <a:pPr algn="l">
              <a:lnSpc>
                <a:spcPct val="115000"/>
              </a:lnSpc>
              <a:spcAft>
                <a:spcPts val="100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Similarities:</a:t>
            </a:r>
          </a:p>
          <a:p>
            <a:pPr marL="342900" lvl="0" indent="-342900" algn="l">
              <a:lnSpc>
                <a:spcPct val="115000"/>
              </a:lnSpc>
              <a:spcAft>
                <a:spcPts val="1000"/>
              </a:spcAft>
              <a:buFont typeface="+mj-lt"/>
              <a:buAutoNum type="arabicPeriod"/>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Both types of heat pumps can be used for both heating and cooling.</a:t>
            </a:r>
          </a:p>
          <a:p>
            <a:pPr marL="342900" lvl="0" indent="-342900" algn="l">
              <a:lnSpc>
                <a:spcPct val="115000"/>
              </a:lnSpc>
              <a:spcAft>
                <a:spcPts val="1000"/>
              </a:spcAft>
              <a:buFont typeface="+mj-lt"/>
              <a:buAutoNum type="arabicPeriod"/>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Both work by transferring heat from one location to another.</a:t>
            </a:r>
          </a:p>
          <a:p>
            <a:pPr algn="l">
              <a:lnSpc>
                <a:spcPct val="115000"/>
              </a:lnSpc>
              <a:spcAft>
                <a:spcPts val="100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Differences:</a:t>
            </a:r>
          </a:p>
          <a:p>
            <a:pPr marL="342900" lvl="0" indent="-342900" algn="l">
              <a:lnSpc>
                <a:spcPct val="115000"/>
              </a:lnSpc>
              <a:spcAft>
                <a:spcPts val="1000"/>
              </a:spcAft>
              <a:buFont typeface="+mj-lt"/>
              <a:buAutoNum type="arabicPeriod"/>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Method of heat transfer: Compression heat pumps use refrigerants and compressors to transfer heat, while absorption heat pumps use a combination of a refrigerant and an absorbent solution (usually water and lithium bromide) to transfer heat.</a:t>
            </a:r>
          </a:p>
          <a:p>
            <a:pPr marL="342900" lvl="0" indent="-342900" algn="l">
              <a:lnSpc>
                <a:spcPct val="115000"/>
              </a:lnSpc>
              <a:spcAft>
                <a:spcPts val="1000"/>
              </a:spcAft>
              <a:buFont typeface="+mj-lt"/>
              <a:buAutoNum type="arabicPeriod"/>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Energy source: Compression heat pumps typically use electricity as their energy source, while absorption heat pumps can use a variety of energy sources, including electricity, gas, and hot water.</a:t>
            </a:r>
          </a:p>
          <a:p>
            <a:pPr marL="342900" lvl="0" indent="-342900" algn="l">
              <a:lnSpc>
                <a:spcPct val="115000"/>
              </a:lnSpc>
              <a:spcAft>
                <a:spcPts val="1000"/>
              </a:spcAft>
              <a:buFont typeface="+mj-lt"/>
              <a:buAutoNum type="arabicPeriod"/>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Efficiency: Compression heat pumps are generally more efficient than absorption heat pumps, but the efficiency of an absorption heat pump can be improved by using waste heat as the energy source.</a:t>
            </a:r>
            <a:endParaRPr lang="sr-Latn-R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mj-lt"/>
              <a:buAutoNum type="arabicPeriod"/>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Cost: Absorption heat pumps tend to be more expensive to purchase and maintain than compression heat pumps but can be more cost-effective over the long term if waste heat is used as an energy source.</a:t>
            </a:r>
            <a:endParaRPr lang="en-US" sz="1200" dirty="0">
              <a:solidFill>
                <a:schemeClr val="tx1"/>
              </a:solidFill>
              <a:latin typeface="Arial Narrow" panose="020B0606020202030204" pitchFamily="34" charset="0"/>
            </a:endParaRPr>
          </a:p>
        </p:txBody>
      </p:sp>
      <p:sp>
        <p:nvSpPr>
          <p:cNvPr id="10" name="TextBox 9">
            <a:extLst>
              <a:ext uri="{FF2B5EF4-FFF2-40B4-BE49-F238E27FC236}">
                <a16:creationId xmlns="" xmlns:a16="http://schemas.microsoft.com/office/drawing/2014/main" id="{ED2ED961-A461-71A3-898F-566216D7FBDE}"/>
              </a:ext>
            </a:extLst>
          </p:cNvPr>
          <p:cNvSpPr txBox="1"/>
          <p:nvPr/>
        </p:nvSpPr>
        <p:spPr>
          <a:xfrm>
            <a:off x="5182820" y="2205006"/>
            <a:ext cx="3512215" cy="3323987"/>
          </a:xfrm>
          <a:prstGeom prst="rect">
            <a:avLst/>
          </a:prstGeom>
          <a:noFill/>
        </p:spPr>
        <p:txBody>
          <a:bodyPr wrap="square">
            <a:spAutoFit/>
          </a:bodyPr>
          <a:lstStyle/>
          <a:p>
            <a:pPr algn="just"/>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All of this is confirmed by the concrete cases we considered: compression and absorption pumps of the same capacity, with and without inclusion in the appropriate system (compression with a gas engine and absorption with a boiler), and with and without the inclusion of the EU ETS price for CO2. The analysis showed that the compression pump, with a gas engine, has excellent results, much weaker without a gas engine, but still acceptable. An absorption pump can give economically satisfactory results only if it is connected to a cheap heat source and in all other cases it does not give economically acceptable results.</a:t>
            </a:r>
            <a:endParaRPr lang="en-US" sz="1400" dirty="0">
              <a:solidFill>
                <a:schemeClr val="tx1"/>
              </a:solidFill>
              <a:latin typeface="Arial Narrow" panose="020B0606020202030204" pitchFamily="34" charset="0"/>
            </a:endParaRPr>
          </a:p>
        </p:txBody>
      </p:sp>
      <p:cxnSp>
        <p:nvCxnSpPr>
          <p:cNvPr id="5" name="Straight Connector 4"/>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7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90600"/>
          </a:xfrm>
          <a:ln w="57150"/>
        </p:spPr>
        <p:txBody>
          <a:bodyPr>
            <a:normAutofit/>
          </a:bodyPr>
          <a:lstStyle/>
          <a:p>
            <a:pPr>
              <a:tabLst>
                <a:tab pos="87313" algn="l"/>
              </a:tabLst>
            </a:pPr>
            <a:r>
              <a:rPr lang="en-US" sz="2800" dirty="0">
                <a:solidFill>
                  <a:srgbClr val="002060"/>
                </a:solidFill>
                <a:effectLst>
                  <a:outerShdw blurRad="38100" dist="38100" dir="2700000" algn="tl">
                    <a:srgbClr val="000000">
                      <a:alpha val="43137"/>
                    </a:srgbClr>
                  </a:outerShdw>
                </a:effectLst>
                <a:latin typeface="Arial Narrow" panose="020B0606020202030204" pitchFamily="34" charset="0"/>
              </a:rPr>
              <a:t>Background 2</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GB" sz="2000" dirty="0">
                <a:solidFill>
                  <a:schemeClr val="tx1"/>
                </a:solidFill>
                <a:latin typeface="Arial Narrow" panose="020B0606020202030204" pitchFamily="34" charset="0"/>
              </a:rPr>
              <a:t>The less is efficient and carbon intensive the power system, there are more opportunities for cogeneration and </a:t>
            </a:r>
            <a:r>
              <a:rPr lang="en-GB" sz="2000" dirty="0" err="1">
                <a:solidFill>
                  <a:schemeClr val="tx1"/>
                </a:solidFill>
                <a:latin typeface="Arial Narrow" panose="020B0606020202030204" pitchFamily="34" charset="0"/>
              </a:rPr>
              <a:t>trigeneration</a:t>
            </a:r>
            <a:r>
              <a:rPr lang="en-GB" sz="2000" dirty="0">
                <a:solidFill>
                  <a:schemeClr val="tx1"/>
                </a:solidFill>
                <a:latin typeface="Arial Narrow" panose="020B0606020202030204" pitchFamily="34" charset="0"/>
              </a:rPr>
              <a:t> production and there are more opportunities for benefits relative to electric alternatives.</a:t>
            </a:r>
          </a:p>
          <a:p>
            <a:pPr algn="just">
              <a:buFont typeface="Wingdings" panose="05000000000000000000" pitchFamily="2" charset="2"/>
              <a:buChar char="§"/>
            </a:pPr>
            <a:endParaRPr lang="en-GB" sz="2000" dirty="0">
              <a:solidFill>
                <a:schemeClr val="tx1"/>
              </a:solidFill>
              <a:latin typeface="Arial Narrow" panose="020B0606020202030204" pitchFamily="34" charset="0"/>
            </a:endParaRPr>
          </a:p>
          <a:p>
            <a:pPr algn="just">
              <a:buFont typeface="Wingdings" panose="05000000000000000000" pitchFamily="2" charset="2"/>
              <a:buChar char="§"/>
            </a:pPr>
            <a:r>
              <a:rPr lang="en-GB" sz="2000" dirty="0">
                <a:solidFill>
                  <a:schemeClr val="tx1"/>
                </a:solidFill>
                <a:latin typeface="Arial Narrow" panose="020B0606020202030204" pitchFamily="34" charset="0"/>
              </a:rPr>
              <a:t>In this article described are configuration, technical and financial performances of the </a:t>
            </a:r>
            <a:r>
              <a:rPr lang="en-GB" sz="2000" dirty="0" err="1">
                <a:solidFill>
                  <a:schemeClr val="tx1"/>
                </a:solidFill>
                <a:latin typeface="Arial Narrow" panose="020B0606020202030204" pitchFamily="34" charset="0"/>
              </a:rPr>
              <a:t>Trigeneration</a:t>
            </a:r>
            <a:r>
              <a:rPr lang="en-GB" sz="2000" dirty="0">
                <a:solidFill>
                  <a:schemeClr val="tx1"/>
                </a:solidFill>
                <a:latin typeface="Arial Narrow" panose="020B0606020202030204" pitchFamily="34" charset="0"/>
              </a:rPr>
              <a:t> plant (TP) that is proposed by USAID and E3i to be applied in Boiler House Clinic </a:t>
            </a:r>
            <a:r>
              <a:rPr lang="en-GB" sz="2000" dirty="0" err="1">
                <a:solidFill>
                  <a:schemeClr val="tx1"/>
                </a:solidFill>
                <a:latin typeface="Arial Narrow" panose="020B0606020202030204" pitchFamily="34" charset="0"/>
              </a:rPr>
              <a:t>Center</a:t>
            </a:r>
            <a:r>
              <a:rPr lang="en-GB" sz="2000" dirty="0">
                <a:solidFill>
                  <a:schemeClr val="tx1"/>
                </a:solidFill>
                <a:latin typeface="Arial Narrow" panose="020B0606020202030204" pitchFamily="34" charset="0"/>
              </a:rPr>
              <a:t> (BH CC) and Sport </a:t>
            </a:r>
            <a:r>
              <a:rPr lang="en-GB" sz="2000" dirty="0" err="1">
                <a:solidFill>
                  <a:schemeClr val="tx1"/>
                </a:solidFill>
                <a:latin typeface="Arial Narrow" panose="020B0606020202030204" pitchFamily="34" charset="0"/>
              </a:rPr>
              <a:t>Center</a:t>
            </a:r>
            <a:r>
              <a:rPr lang="en-GB" sz="2000" dirty="0">
                <a:solidFill>
                  <a:schemeClr val="tx1"/>
                </a:solidFill>
                <a:latin typeface="Arial Narrow" panose="020B0606020202030204" pitchFamily="34" charset="0"/>
              </a:rPr>
              <a:t> </a:t>
            </a:r>
            <a:r>
              <a:rPr lang="en-GB" sz="2000" dirty="0" err="1">
                <a:solidFill>
                  <a:schemeClr val="tx1"/>
                </a:solidFill>
                <a:latin typeface="Arial Narrow" panose="020B0606020202030204" pitchFamily="34" charset="0"/>
              </a:rPr>
              <a:t>Čair</a:t>
            </a:r>
            <a:r>
              <a:rPr lang="en-GB" sz="2000" dirty="0">
                <a:solidFill>
                  <a:schemeClr val="tx1"/>
                </a:solidFill>
                <a:latin typeface="Arial Narrow" panose="020B0606020202030204" pitchFamily="34" charset="0"/>
              </a:rPr>
              <a:t>. Project is done by SESS doo with  DHC of Nis. </a:t>
            </a:r>
            <a:r>
              <a:rPr lang="en-GB" sz="2000" dirty="0" err="1">
                <a:solidFill>
                  <a:schemeClr val="tx1"/>
                </a:solidFill>
                <a:latin typeface="Arial Narrow" panose="020B0606020202030204" pitchFamily="34" charset="0"/>
              </a:rPr>
              <a:t>Trigeneration</a:t>
            </a:r>
            <a:r>
              <a:rPr lang="en-GB" sz="2000" dirty="0">
                <a:solidFill>
                  <a:schemeClr val="tx1"/>
                </a:solidFill>
                <a:latin typeface="Arial Narrow" panose="020B0606020202030204" pitchFamily="34" charset="0"/>
              </a:rPr>
              <a:t> plant is designed to produce electric energy and heat by a gas engine for generation of power and heat for generation of hot water preparation, and heating and cooling by a </a:t>
            </a:r>
            <a:r>
              <a:rPr lang="en-GB" sz="2000" dirty="0" err="1">
                <a:solidFill>
                  <a:schemeClr val="tx1"/>
                </a:solidFill>
                <a:latin typeface="Arial Narrow" panose="020B0606020202030204" pitchFamily="34" charset="0"/>
              </a:rPr>
              <a:t>vapor</a:t>
            </a:r>
            <a:r>
              <a:rPr lang="en-GB" sz="2000" dirty="0">
                <a:solidFill>
                  <a:schemeClr val="tx1"/>
                </a:solidFill>
                <a:latin typeface="Arial Narrow" panose="020B0606020202030204" pitchFamily="34" charset="0"/>
              </a:rPr>
              <a:t> compression heat pump (HP) and Absorption Heat Pump (AHP). </a:t>
            </a:r>
          </a:p>
          <a:p>
            <a:pPr>
              <a:buFont typeface="Wingdings" panose="05000000000000000000" pitchFamily="2" charset="2"/>
              <a:buChar char="§"/>
            </a:pPr>
            <a:endParaRPr lang="sr-Latn-RS" sz="2000" dirty="0" smtClean="0">
              <a:solidFill>
                <a:schemeClr val="tx1"/>
              </a:solidFill>
            </a:endParaRPr>
          </a:p>
          <a:p>
            <a:endParaRPr lang="sr-Latn-RS" sz="2000" dirty="0">
              <a:solidFill>
                <a:schemeClr val="tx1"/>
              </a:solidFill>
              <a:latin typeface="Arial Narrow" panose="020B0606020202030204" pitchFamily="34" charset="0"/>
            </a:endParaRPr>
          </a:p>
          <a:p>
            <a:pPr>
              <a:buClr>
                <a:srgbClr val="FF0000"/>
              </a:buClr>
              <a:buFont typeface="Wingdings" panose="05000000000000000000" pitchFamily="2" charset="2"/>
              <a:buChar char="v"/>
            </a:pPr>
            <a:endParaRPr lang="en-US" sz="2000" dirty="0" smtClean="0">
              <a:solidFill>
                <a:schemeClr val="tx1"/>
              </a:solidFill>
              <a:effectLst/>
            </a:endParaRPr>
          </a:p>
          <a:p>
            <a:pPr marL="0" indent="0">
              <a:buNone/>
            </a:pPr>
            <a:endParaRPr lang="en-US" sz="2000" dirty="0" smtClean="0">
              <a:solidFill>
                <a:schemeClr val="tx1"/>
              </a:solidFill>
            </a:endParaRPr>
          </a:p>
          <a:p>
            <a:pPr marL="0" indent="0">
              <a:buNone/>
            </a:pPr>
            <a:endParaRPr lang="en-US" sz="2000" dirty="0">
              <a:solidFill>
                <a:schemeClr val="tx1"/>
              </a:solidFill>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70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Autofit/>
          </a:bodyPr>
          <a:lstStyle/>
          <a:p>
            <a:pPr>
              <a:tabLst>
                <a:tab pos="87313" algn="l"/>
              </a:tabLst>
            </a:pPr>
            <a:r>
              <a:rPr lang="en-US" sz="280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Project advantages and limitations</a:t>
            </a:r>
            <a:endParaRPr lang="en-US" sz="280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noAutofit/>
          </a:bodyPr>
          <a:lstStyle/>
          <a:p>
            <a:endParaRPr lang="sr-Latn-RS" sz="2000" dirty="0">
              <a:solidFill>
                <a:schemeClr val="tx1"/>
              </a:solidFill>
              <a:latin typeface="Arial Narrow" panose="020B0606020202030204" pitchFamily="34" charset="0"/>
            </a:endParaRPr>
          </a:p>
          <a:p>
            <a:r>
              <a:rPr lang="en-US" sz="2000" dirty="0" smtClean="0">
                <a:solidFill>
                  <a:schemeClr val="tx1"/>
                </a:solidFill>
                <a:latin typeface="Arial Narrow" panose="020B0606020202030204" pitchFamily="34" charset="0"/>
              </a:rPr>
              <a:t> </a:t>
            </a:r>
            <a:r>
              <a:rPr lang="en-GB" sz="2000" dirty="0" smtClean="0">
                <a:solidFill>
                  <a:schemeClr val="tx1"/>
                </a:solidFill>
                <a:latin typeface="Arial Narrow" panose="020B0606020202030204" pitchFamily="34" charset="0"/>
              </a:rPr>
              <a:t>Advantages</a:t>
            </a:r>
            <a:r>
              <a:rPr lang="en-GB" sz="2000" dirty="0">
                <a:solidFill>
                  <a:schemeClr val="tx1"/>
                </a:solidFill>
                <a:latin typeface="Arial Narrow" panose="020B0606020202030204" pitchFamily="34" charset="0"/>
              </a:rPr>
              <a:t>:</a:t>
            </a:r>
          </a:p>
          <a:p>
            <a:pPr>
              <a:buFont typeface="Wingdings" panose="05000000000000000000" pitchFamily="2" charset="2"/>
              <a:buChar char="Ø"/>
            </a:pPr>
            <a:r>
              <a:rPr lang="en-GB" sz="2000" dirty="0">
                <a:solidFill>
                  <a:schemeClr val="tx1"/>
                </a:solidFill>
                <a:latin typeface="Arial Narrow" panose="020B0606020202030204" pitchFamily="34" charset="0"/>
              </a:rPr>
              <a:t>Possibility to produce </a:t>
            </a:r>
            <a:r>
              <a:rPr lang="en-GB" sz="2000" dirty="0" err="1">
                <a:solidFill>
                  <a:schemeClr val="tx1"/>
                </a:solidFill>
                <a:latin typeface="Arial Narrow" panose="020B0606020202030204" pitchFamily="34" charset="0"/>
              </a:rPr>
              <a:t>chieper</a:t>
            </a:r>
            <a:r>
              <a:rPr lang="en-GB" sz="2000" dirty="0">
                <a:solidFill>
                  <a:schemeClr val="tx1"/>
                </a:solidFill>
                <a:latin typeface="Arial Narrow" panose="020B0606020202030204" pitchFamily="34" charset="0"/>
              </a:rPr>
              <a:t> electric energy</a:t>
            </a:r>
          </a:p>
          <a:p>
            <a:pPr>
              <a:buFont typeface="Wingdings" panose="05000000000000000000" pitchFamily="2" charset="2"/>
              <a:buChar char="Ø"/>
            </a:pPr>
            <a:r>
              <a:rPr lang="en-GB" sz="2000" dirty="0">
                <a:solidFill>
                  <a:schemeClr val="tx1"/>
                </a:solidFill>
                <a:latin typeface="Arial Narrow" panose="020B0606020202030204" pitchFamily="34" charset="0"/>
              </a:rPr>
              <a:t>Generate additional revenue</a:t>
            </a:r>
          </a:p>
          <a:p>
            <a:pPr>
              <a:buFont typeface="Wingdings" panose="05000000000000000000" pitchFamily="2" charset="2"/>
              <a:buChar char="Ø"/>
            </a:pPr>
            <a:r>
              <a:rPr lang="en-GB" sz="2000" dirty="0">
                <a:solidFill>
                  <a:schemeClr val="tx1"/>
                </a:solidFill>
                <a:latin typeface="Arial Narrow" panose="020B0606020202030204" pitchFamily="34" charset="0"/>
              </a:rPr>
              <a:t>Backup power for UCC and DHC</a:t>
            </a:r>
          </a:p>
          <a:p>
            <a:pPr>
              <a:buFont typeface="Wingdings" panose="05000000000000000000" pitchFamily="2" charset="2"/>
              <a:buChar char="Ø"/>
            </a:pPr>
            <a:r>
              <a:rPr lang="en-GB" sz="2000" dirty="0">
                <a:solidFill>
                  <a:schemeClr val="tx1"/>
                </a:solidFill>
                <a:latin typeface="Arial Narrow" panose="020B0606020202030204" pitchFamily="34" charset="0"/>
              </a:rPr>
              <a:t>Reduced </a:t>
            </a:r>
            <a:r>
              <a:rPr lang="en-GB" sz="2000" dirty="0" err="1">
                <a:solidFill>
                  <a:schemeClr val="tx1"/>
                </a:solidFill>
                <a:latin typeface="Arial Narrow" panose="020B0606020202030204" pitchFamily="34" charset="0"/>
              </a:rPr>
              <a:t>polution</a:t>
            </a:r>
            <a:endParaRPr lang="en-GB" sz="2000" dirty="0">
              <a:solidFill>
                <a:schemeClr val="tx1"/>
              </a:solidFill>
              <a:latin typeface="Arial Narrow" panose="020B0606020202030204" pitchFamily="34" charset="0"/>
            </a:endParaRPr>
          </a:p>
          <a:p>
            <a:r>
              <a:rPr lang="en-GB" sz="2000" dirty="0">
                <a:solidFill>
                  <a:schemeClr val="tx1"/>
                </a:solidFill>
                <a:latin typeface="Arial Narrow" panose="020B0606020202030204" pitchFamily="34" charset="0"/>
              </a:rPr>
              <a:t>Limitations:</a:t>
            </a:r>
          </a:p>
          <a:p>
            <a:pPr>
              <a:buFont typeface="Wingdings" panose="05000000000000000000" pitchFamily="2" charset="2"/>
              <a:buChar char="Ø"/>
            </a:pPr>
            <a:r>
              <a:rPr lang="en-GB" sz="2000" dirty="0">
                <a:solidFill>
                  <a:schemeClr val="tx1"/>
                </a:solidFill>
                <a:latin typeface="Arial Narrow" panose="020B0606020202030204" pitchFamily="34" charset="0"/>
              </a:rPr>
              <a:t>Unstable price of natural gas</a:t>
            </a:r>
          </a:p>
          <a:p>
            <a:pPr>
              <a:buFont typeface="Wingdings" panose="05000000000000000000" pitchFamily="2" charset="2"/>
              <a:buChar char="Ø"/>
            </a:pPr>
            <a:r>
              <a:rPr lang="en-GB" sz="2000" dirty="0">
                <a:solidFill>
                  <a:schemeClr val="tx1"/>
                </a:solidFill>
                <a:latin typeface="Arial Narrow" panose="020B0606020202030204" pitchFamily="34" charset="0"/>
              </a:rPr>
              <a:t>Limitations from regulation</a:t>
            </a:r>
          </a:p>
          <a:p>
            <a:pPr>
              <a:buFont typeface="Wingdings" panose="05000000000000000000" pitchFamily="2" charset="2"/>
              <a:buChar char="Ø"/>
            </a:pPr>
            <a:r>
              <a:rPr lang="en-GB" sz="2000" dirty="0">
                <a:solidFill>
                  <a:schemeClr val="tx1"/>
                </a:solidFill>
                <a:latin typeface="Arial Narrow" panose="020B0606020202030204" pitchFamily="34" charset="0"/>
              </a:rPr>
              <a:t>Lack of expertise in use</a:t>
            </a:r>
          </a:p>
          <a:p>
            <a:pPr marL="0" indent="0">
              <a:buNone/>
            </a:pPr>
            <a:r>
              <a:rPr lang="en-US" sz="2000" dirty="0" smtClean="0">
                <a:solidFill>
                  <a:schemeClr val="tx1"/>
                </a:solidFill>
                <a:latin typeface="Arial Narrow" panose="020B0606020202030204" pitchFamily="34" charset="0"/>
              </a:rPr>
              <a:t>        </a:t>
            </a:r>
            <a:endParaRPr lang="sr-Latn-RS" sz="2000" dirty="0">
              <a:solidFill>
                <a:schemeClr val="tx1"/>
              </a:solidFill>
              <a:latin typeface="Arial Narrow" panose="020B0606020202030204" pitchFamily="34" charset="0"/>
            </a:endParaRPr>
          </a:p>
          <a:p>
            <a:pPr>
              <a:buClr>
                <a:srgbClr val="FF0000"/>
              </a:buClr>
              <a:buFont typeface="Wingdings" panose="05000000000000000000" pitchFamily="2" charset="2"/>
              <a:buChar char="v"/>
            </a:pPr>
            <a:endParaRPr lang="en-US" sz="2000" dirty="0" smtClean="0">
              <a:solidFill>
                <a:schemeClr val="tx1"/>
              </a:solidFill>
              <a:effectLst/>
            </a:endParaRPr>
          </a:p>
          <a:p>
            <a:pPr marL="0" indent="0">
              <a:buNone/>
            </a:pPr>
            <a:endParaRPr lang="en-US" sz="2000" dirty="0" smtClean="0">
              <a:solidFill>
                <a:schemeClr val="tx1"/>
              </a:solidFill>
            </a:endParaRPr>
          </a:p>
          <a:p>
            <a:pPr marL="0" indent="0">
              <a:buNone/>
            </a:pPr>
            <a:endParaRPr lang="en-US" sz="2000" dirty="0">
              <a:solidFill>
                <a:schemeClr val="tx1"/>
              </a:solidFill>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61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fontScale="92500" lnSpcReduction="10000"/>
          </a:bodyPr>
          <a:lstStyle/>
          <a:p>
            <a:pPr algn="just"/>
            <a:r>
              <a:rPr lang="en-GB" sz="2000" dirty="0">
                <a:latin typeface="Arial Narrow" panose="020B0606020202030204" pitchFamily="34" charset="0"/>
              </a:rPr>
              <a:t>Developing of the profile of the various heat and cool demands at the appropriate pressures for the applications being studied; </a:t>
            </a:r>
          </a:p>
          <a:p>
            <a:pPr algn="just"/>
            <a:r>
              <a:rPr lang="en-GB" sz="2000" dirty="0">
                <a:latin typeface="Arial Narrow" panose="020B0606020202030204" pitchFamily="34" charset="0"/>
              </a:rPr>
              <a:t>A profile for electricity consumption must be developed in the same way as in the case for heat demand profile. These profiles typically include heat and power demands for “typical” weeks or months for season or month of the year;</a:t>
            </a:r>
          </a:p>
          <a:p>
            <a:pPr algn="just"/>
            <a:r>
              <a:rPr lang="en-GB" sz="2000" dirty="0">
                <a:latin typeface="Arial Narrow" panose="020B0606020202030204" pitchFamily="34" charset="0"/>
              </a:rPr>
              <a:t>Fuel availability and present-day cost as well as projected future costs. The study should also factor process by-product fuels into the development of the energy supply system;</a:t>
            </a:r>
          </a:p>
          <a:p>
            <a:pPr algn="just"/>
            <a:r>
              <a:rPr lang="en-GB" sz="2000" dirty="0">
                <a:latin typeface="Arial Narrow" panose="020B0606020202030204" pitchFamily="34" charset="0"/>
              </a:rPr>
              <a:t>Purchased power availability and its present and expected future cost;</a:t>
            </a:r>
          </a:p>
          <a:p>
            <a:pPr algn="just"/>
            <a:r>
              <a:rPr lang="en-GB" sz="2000" dirty="0">
                <a:latin typeface="Arial Narrow" panose="020B0606020202030204" pitchFamily="34" charset="0"/>
              </a:rPr>
              <a:t>Plant discharge stream data in the same degree of detail as the process heat1 demand data;</a:t>
            </a:r>
          </a:p>
          <a:p>
            <a:pPr algn="just"/>
            <a:r>
              <a:rPr lang="en-GB" sz="2000" dirty="0">
                <a:latin typeface="Arial Narrow" panose="020B0606020202030204" pitchFamily="34" charset="0"/>
              </a:rPr>
              <a:t>Number and rating of major (demand and generation) equipment items. This evaluation usually establishes whether spare capacity and/or supplementary firing should be installed;</a:t>
            </a:r>
          </a:p>
          <a:p>
            <a:pPr algn="just"/>
            <a:r>
              <a:rPr lang="en-GB" sz="2000" dirty="0">
                <a:latin typeface="Arial Narrow" panose="020B0606020202030204" pitchFamily="34" charset="0"/>
              </a:rPr>
              <a:t>Plant, process, and </a:t>
            </a:r>
            <a:r>
              <a:rPr lang="en-GB" sz="2000" dirty="0" err="1">
                <a:latin typeface="Arial Narrow" panose="020B0606020202030204" pitchFamily="34" charset="0"/>
              </a:rPr>
              <a:t>trigeneration</a:t>
            </a:r>
            <a:r>
              <a:rPr lang="en-GB" sz="2000" dirty="0">
                <a:latin typeface="Arial Narrow" panose="020B0606020202030204" pitchFamily="34" charset="0"/>
              </a:rPr>
              <a:t> system economic lives. </a:t>
            </a:r>
          </a:p>
          <a:p>
            <a:endParaRPr lang="sr-Latn-RS" sz="2000" dirty="0">
              <a:latin typeface="Arial Narrow" panose="020B0606020202030204" pitchFamily="34" charset="0"/>
            </a:endParaRPr>
          </a:p>
          <a:p>
            <a:endParaRPr lang="sr-Latn-RS" sz="2000" dirty="0" smtClean="0">
              <a:latin typeface="Arial Narrow" panose="020B0606020202030204" pitchFamily="34" charset="0"/>
            </a:endParaRPr>
          </a:p>
          <a:p>
            <a:endParaRPr lang="sr-Latn-RS" sz="2000" dirty="0" smtClean="0">
              <a:latin typeface="Arial Narrow" panose="020B0606020202030204" pitchFamily="34" charset="0"/>
            </a:endParaRPr>
          </a:p>
          <a:p>
            <a:pPr>
              <a:buClr>
                <a:srgbClr val="FF0000"/>
              </a:buClr>
              <a:buFont typeface="Wingdings" panose="05000000000000000000" pitchFamily="2" charset="2"/>
              <a:buChar char="v"/>
            </a:pPr>
            <a:endParaRPr lang="en-US" sz="2000" dirty="0" smtClean="0">
              <a:effectLst/>
            </a:endParaRPr>
          </a:p>
          <a:p>
            <a:pPr marL="0" indent="0">
              <a:buNone/>
            </a:pPr>
            <a:endParaRPr lang="en-US" sz="2400" dirty="0" smtClean="0"/>
          </a:p>
          <a:p>
            <a:pPr marL="0" indent="0">
              <a:buNone/>
            </a:pPr>
            <a:endParaRPr lang="en-US" dirty="0"/>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23528" y="0"/>
            <a:ext cx="8363272" cy="980728"/>
          </a:xfrm>
          <a:ln w="57150"/>
        </p:spPr>
        <p:txBody>
          <a:bodyPr>
            <a:normAutofit/>
          </a:bodyPr>
          <a:lstStyle/>
          <a:p>
            <a:pPr>
              <a:lnSpc>
                <a:spcPct val="100000"/>
              </a:lnSpc>
              <a:tabLst>
                <a:tab pos="87313" algn="l"/>
              </a:tabLst>
            </a:pPr>
            <a:r>
              <a:rPr lang="en-GB" sz="2800" dirty="0">
                <a:solidFill>
                  <a:srgbClr val="000066"/>
                </a:solidFill>
                <a:effectLst>
                  <a:outerShdw blurRad="38100" dist="38100" dir="2700000" algn="tl">
                    <a:srgbClr val="000000">
                      <a:alpha val="43137"/>
                    </a:srgbClr>
                  </a:outerShdw>
                </a:effectLst>
                <a:latin typeface="Arial Narrow" panose="020B0606020202030204" pitchFamily="34" charset="0"/>
              </a:rPr>
              <a:t>Design principles of a </a:t>
            </a:r>
            <a:r>
              <a:rPr lang="en-GB" sz="2800" dirty="0" err="1">
                <a:solidFill>
                  <a:srgbClr val="000066"/>
                </a:solidFill>
                <a:effectLst>
                  <a:outerShdw blurRad="38100" dist="38100" dir="2700000" algn="tl">
                    <a:srgbClr val="000000">
                      <a:alpha val="43137"/>
                    </a:srgbClr>
                  </a:outerShdw>
                </a:effectLst>
                <a:latin typeface="Arial Narrow" panose="020B0606020202030204" pitchFamily="34" charset="0"/>
              </a:rPr>
              <a:t>trigeneration</a:t>
            </a:r>
            <a:r>
              <a:rPr lang="en-GB" sz="2800" dirty="0">
                <a:solidFill>
                  <a:srgbClr val="000066"/>
                </a:solidFill>
                <a:effectLst>
                  <a:outerShdw blurRad="38100" dist="38100" dir="2700000" algn="tl">
                    <a:srgbClr val="000000">
                      <a:alpha val="43137"/>
                    </a:srgbClr>
                  </a:outerShdw>
                </a:effectLst>
                <a:latin typeface="Arial Narrow" panose="020B0606020202030204" pitchFamily="34" charset="0"/>
              </a:rPr>
              <a:t> plant</a:t>
            </a:r>
            <a:endParaRPr lang="en-US" sz="2800" dirty="0">
              <a:solidFill>
                <a:srgbClr val="000066"/>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8056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lnSpc>
                <a:spcPct val="100000"/>
              </a:lnSpc>
              <a:tabLst>
                <a:tab pos="87313" algn="l"/>
              </a:tabLst>
            </a:pPr>
            <a:r>
              <a:rPr lang="en-US" sz="2800" dirty="0">
                <a:solidFill>
                  <a:srgbClr val="000066"/>
                </a:solidFill>
                <a:effectLst>
                  <a:outerShdw blurRad="38100" dist="38100" dir="2700000" algn="tl">
                    <a:srgbClr val="000000">
                      <a:alpha val="43137"/>
                    </a:srgbClr>
                  </a:outerShdw>
                </a:effectLst>
                <a:latin typeface="Arial Narrow" panose="020B0606020202030204" pitchFamily="34" charset="0"/>
              </a:rPr>
              <a:t>Electric energy consumption</a:t>
            </a:r>
            <a:endParaRPr lang="en-US" sz="2800" dirty="0">
              <a:solidFill>
                <a:srgbClr val="000066"/>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98653" y="5853197"/>
            <a:ext cx="639919" cy="246221"/>
          </a:xfrm>
          <a:prstGeom prst="rect">
            <a:avLst/>
          </a:prstGeom>
        </p:spPr>
        <p:txBody>
          <a:bodyPr wrap="none">
            <a:spAutoFit/>
          </a:bodyPr>
          <a:lstStyle/>
          <a:p>
            <a:r>
              <a:rPr lang="sr-Latn-RS" sz="1000" b="0" i="1" dirty="0" smtClean="0">
                <a:latin typeface="Arial Narrow" panose="020B0606020202030204" pitchFamily="34" charset="0"/>
              </a:rPr>
              <a:t>Izvor: IEA</a:t>
            </a:r>
            <a:endParaRPr lang="en-US" sz="1000" b="0" i="1" dirty="0"/>
          </a:p>
        </p:txBody>
      </p:sp>
      <p:graphicFrame>
        <p:nvGraphicFramePr>
          <p:cNvPr id="6" name="Chart 5">
            <a:extLst>
              <a:ext uri="{FF2B5EF4-FFF2-40B4-BE49-F238E27FC236}">
                <a16:creationId xmlns:a16="http://schemas.microsoft.com/office/drawing/2014/main" xmlns="" id="{E068C270-4AA7-6260-D374-DD423228E7C2}"/>
              </a:ext>
            </a:extLst>
          </p:cNvPr>
          <p:cNvGraphicFramePr/>
          <p:nvPr>
            <p:extLst>
              <p:ext uri="{D42A27DB-BD31-4B8C-83A1-F6EECF244321}">
                <p14:modId xmlns:p14="http://schemas.microsoft.com/office/powerpoint/2010/main" val="703935202"/>
              </p:ext>
            </p:extLst>
          </p:nvPr>
        </p:nvGraphicFramePr>
        <p:xfrm>
          <a:off x="228600" y="2883932"/>
          <a:ext cx="434053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444536" y="2362200"/>
            <a:ext cx="1667444" cy="400110"/>
          </a:xfrm>
          <a:prstGeom prst="rect">
            <a:avLst/>
          </a:prstGeom>
        </p:spPr>
        <p:txBody>
          <a:bodyPr wrap="none">
            <a:spAutoFit/>
          </a:bodyPr>
          <a:lstStyle/>
          <a:p>
            <a:r>
              <a:rPr lang="en-GB" sz="2000" dirty="0">
                <a:latin typeface="Arial Narrow" panose="020B0606020202030204" pitchFamily="34" charset="0"/>
              </a:rPr>
              <a:t>Consumption: </a:t>
            </a:r>
          </a:p>
        </p:txBody>
      </p:sp>
      <p:sp>
        <p:nvSpPr>
          <p:cNvPr id="10" name="Rectangle 9"/>
          <p:cNvSpPr/>
          <p:nvPr/>
        </p:nvSpPr>
        <p:spPr>
          <a:xfrm>
            <a:off x="6121757" y="2362200"/>
            <a:ext cx="1774845" cy="400110"/>
          </a:xfrm>
          <a:prstGeom prst="rect">
            <a:avLst/>
          </a:prstGeom>
        </p:spPr>
        <p:txBody>
          <a:bodyPr wrap="none">
            <a:spAutoFit/>
          </a:bodyPr>
          <a:lstStyle/>
          <a:p>
            <a:pPr lvl="0" fontAlgn="auto">
              <a:spcAft>
                <a:spcPts val="0"/>
              </a:spcAft>
              <a:buClrTx/>
              <a:buSzTx/>
            </a:pPr>
            <a:r>
              <a:rPr lang="sr-Latn-RS" sz="2000" dirty="0">
                <a:solidFill>
                  <a:schemeClr val="tx1"/>
                </a:solidFill>
                <a:latin typeface="Arial Narrow" panose="020B0606020202030204" pitchFamily="34" charset="0"/>
              </a:rPr>
              <a:t>Characteristics:</a:t>
            </a:r>
            <a:endParaRPr lang="en-US" sz="2000" dirty="0">
              <a:solidFill>
                <a:schemeClr val="tx1"/>
              </a:solidFill>
              <a:latin typeface="Arial Narrow" panose="020B0606020202030204" pitchFamily="34" charset="0"/>
            </a:endParaRPr>
          </a:p>
        </p:txBody>
      </p:sp>
      <p:sp>
        <p:nvSpPr>
          <p:cNvPr id="11" name="Rectangle 10"/>
          <p:cNvSpPr/>
          <p:nvPr/>
        </p:nvSpPr>
        <p:spPr>
          <a:xfrm>
            <a:off x="4591152" y="3276600"/>
            <a:ext cx="4476648" cy="1809726"/>
          </a:xfrm>
          <a:prstGeom prst="rect">
            <a:avLst/>
          </a:prstGeom>
        </p:spPr>
        <p:txBody>
          <a:bodyPr wrap="square">
            <a:spAutoFit/>
          </a:bodyPr>
          <a:lstStyle/>
          <a:p>
            <a:pPr marL="285750" indent="-285750" algn="just">
              <a:buFont typeface="Arial" panose="020B0604020202020204" pitchFamily="34" charset="0"/>
              <a:buChar char="•"/>
            </a:pPr>
            <a:r>
              <a:rPr lang="en-GB" dirty="0"/>
              <a:t>Pretty large index between maximum and minimum monthly electric energy consumption, </a:t>
            </a:r>
          </a:p>
          <a:p>
            <a:pPr marL="285750" indent="-285750" algn="just">
              <a:buFont typeface="Arial" panose="020B0604020202020204" pitchFamily="34" charset="0"/>
              <a:buChar char="•"/>
            </a:pPr>
            <a:r>
              <a:rPr lang="en-GB" dirty="0"/>
              <a:t>Power that is needed for “covering” electric energy consumption by DHN`s BHKC relatively small. </a:t>
            </a:r>
          </a:p>
        </p:txBody>
      </p:sp>
    </p:spTree>
    <p:extLst>
      <p:ext uri="{BB962C8B-B14F-4D97-AF65-F5344CB8AC3E}">
        <p14:creationId xmlns:p14="http://schemas.microsoft.com/office/powerpoint/2010/main" val="190362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C7778-D6CE-9707-7067-4BD099BD3B82}"/>
              </a:ext>
            </a:extLst>
          </p:cNvPr>
          <p:cNvSpPr>
            <a:spLocks noGrp="1"/>
          </p:cNvSpPr>
          <p:nvPr>
            <p:ph type="title"/>
          </p:nvPr>
        </p:nvSpPr>
        <p:spPr>
          <a:xfrm>
            <a:off x="457200" y="0"/>
            <a:ext cx="8229600" cy="1143000"/>
          </a:xfrm>
        </p:spPr>
        <p:txBody>
          <a:bodyPr/>
          <a:lstStyle/>
          <a:p>
            <a:pPr algn="ctr"/>
            <a:r>
              <a:rPr lang="sr-Latn-RS" sz="2800" dirty="0">
                <a:solidFill>
                  <a:srgbClr val="002060"/>
                </a:solidFill>
                <a:latin typeface="Arial Narrow" panose="020B0606020202030204" pitchFamily="34" charset="0"/>
              </a:rPr>
              <a:t>Heat load (HEH+SHW)</a:t>
            </a:r>
            <a:endParaRPr lang="en-US" sz="2800" dirty="0">
              <a:solidFill>
                <a:srgbClr val="002060"/>
              </a:solidFill>
              <a:latin typeface="Arial Narrow" panose="020B0606020202030204" pitchFamily="34" charset="0"/>
            </a:endParaRPr>
          </a:p>
        </p:txBody>
      </p:sp>
      <p:sp>
        <p:nvSpPr>
          <p:cNvPr id="3" name="Text Placeholder 2">
            <a:extLst>
              <a:ext uri="{FF2B5EF4-FFF2-40B4-BE49-F238E27FC236}">
                <a16:creationId xmlns="" xmlns:a16="http://schemas.microsoft.com/office/drawing/2014/main" id="{2DCF5795-5CD8-1203-785E-776103583421}"/>
              </a:ext>
            </a:extLst>
          </p:cNvPr>
          <p:cNvSpPr>
            <a:spLocks noGrp="1"/>
          </p:cNvSpPr>
          <p:nvPr>
            <p:ph type="body" idx="1"/>
          </p:nvPr>
        </p:nvSpPr>
        <p:spPr/>
        <p:txBody>
          <a:bodyPr/>
          <a:lstStyle/>
          <a:p>
            <a:r>
              <a:rPr lang="sr-Latn-RS" dirty="0"/>
              <a:t>Installed equipment</a:t>
            </a:r>
            <a:endParaRPr lang="en-US" dirty="0"/>
          </a:p>
        </p:txBody>
      </p:sp>
      <p:sp>
        <p:nvSpPr>
          <p:cNvPr id="4" name="Content Placeholder 3">
            <a:extLst>
              <a:ext uri="{FF2B5EF4-FFF2-40B4-BE49-F238E27FC236}">
                <a16:creationId xmlns="" xmlns:a16="http://schemas.microsoft.com/office/drawing/2014/main" id="{671B3579-0342-E44F-1D81-0D9FE9DF3EA7}"/>
              </a:ext>
            </a:extLst>
          </p:cNvPr>
          <p:cNvSpPr>
            <a:spLocks noGrp="1"/>
          </p:cNvSpPr>
          <p:nvPr>
            <p:ph sz="half" idx="4294967295"/>
          </p:nvPr>
        </p:nvSpPr>
        <p:spPr>
          <a:xfrm>
            <a:off x="296260" y="2665475"/>
            <a:ext cx="4201128" cy="3311079"/>
          </a:xfrm>
          <a:prstGeom prst="rect">
            <a:avLst/>
          </a:prstGeom>
        </p:spPr>
        <p:txBody>
          <a:bodyPr/>
          <a:lstStyle/>
          <a:p>
            <a:pPr marL="342900" marR="0" lvl="0" indent="-342900" algn="just">
              <a:lnSpc>
                <a:spcPts val="1200"/>
              </a:lnSpc>
              <a:spcBef>
                <a:spcPts val="0"/>
              </a:spcBef>
              <a:spcAft>
                <a:spcPts val="0"/>
              </a:spcAft>
              <a:buFont typeface="+mj-lt"/>
              <a:buAutoNum type="arabicPeriod"/>
            </a:pPr>
            <a:endParaRPr lang="sr-Latn-RS" sz="1800" dirty="0">
              <a:solidFill>
                <a:schemeClr val="tx1"/>
              </a:solidFill>
              <a:effectLst/>
              <a:latin typeface="Arial Narrow" panose="020B0606020202030204" pitchFamily="34" charset="0"/>
              <a:ea typeface="Calibri" panose="020F0502020204030204" pitchFamily="34" charset="0"/>
            </a:endParaRPr>
          </a:p>
          <a:p>
            <a:pPr marL="342900" marR="0" lvl="0" indent="-342900" algn="just">
              <a:lnSpc>
                <a:spcPts val="1200"/>
              </a:lnSpc>
              <a:spcBef>
                <a:spcPts val="0"/>
              </a:spcBef>
              <a:spcAft>
                <a:spcPts val="0"/>
              </a:spcAft>
              <a:buFont typeface="+mj-lt"/>
              <a:buAutoNum type="arabicPeriod"/>
            </a:pPr>
            <a:r>
              <a:rPr lang="en-US" sz="1800" dirty="0">
                <a:solidFill>
                  <a:schemeClr val="tx1"/>
                </a:solidFill>
                <a:effectLst/>
                <a:latin typeface="Arial Narrow" panose="020B0606020202030204" pitchFamily="34" charset="0"/>
                <a:ea typeface="Calibri" panose="020F0502020204030204" pitchFamily="34" charset="0"/>
              </a:rPr>
              <a:t>3.5 MW</a:t>
            </a:r>
            <a:r>
              <a:rPr lang="en-US" sz="1800" baseline="-25000" dirty="0">
                <a:solidFill>
                  <a:schemeClr val="tx1"/>
                </a:solidFill>
                <a:effectLst/>
                <a:latin typeface="Arial Narrow" panose="020B0606020202030204" pitchFamily="34" charset="0"/>
                <a:ea typeface="Calibri" panose="020F0502020204030204" pitchFamily="34" charset="0"/>
              </a:rPr>
              <a:t>t</a:t>
            </a:r>
            <a:r>
              <a:rPr lang="en-US" sz="1800" dirty="0">
                <a:solidFill>
                  <a:schemeClr val="tx1"/>
                </a:solidFill>
                <a:effectLst/>
                <a:latin typeface="Arial Narrow" panose="020B0606020202030204" pitchFamily="34" charset="0"/>
                <a:ea typeface="Calibri" panose="020F0502020204030204" pitchFamily="34" charset="0"/>
              </a:rPr>
              <a:t> boiler that generate HEH and SHW. The boiler operates round the year, </a:t>
            </a:r>
            <a:endParaRPr lang="sr-Latn-RS" sz="1800" dirty="0">
              <a:solidFill>
                <a:schemeClr val="tx1"/>
              </a:solidFill>
              <a:effectLst/>
              <a:latin typeface="Arial Narrow" panose="020B0606020202030204" pitchFamily="34" charset="0"/>
              <a:ea typeface="Calibri" panose="020F0502020204030204" pitchFamily="34" charset="0"/>
            </a:endParaRPr>
          </a:p>
          <a:p>
            <a:pPr marL="342900" marR="0" lvl="0" indent="-342900" algn="just">
              <a:lnSpc>
                <a:spcPts val="1200"/>
              </a:lnSpc>
              <a:spcBef>
                <a:spcPts val="0"/>
              </a:spcBef>
              <a:spcAft>
                <a:spcPts val="0"/>
              </a:spcAft>
              <a:buFont typeface="+mj-lt"/>
              <a:buAutoNum type="arabicPeriod"/>
            </a:pPr>
            <a:endParaRPr lang="en-US" sz="1800" dirty="0">
              <a:solidFill>
                <a:schemeClr val="tx1"/>
              </a:solidFill>
              <a:effectLst/>
              <a:latin typeface="Arial Narrow" panose="020B0606020202030204" pitchFamily="34" charset="0"/>
              <a:ea typeface="Calibri" panose="020F0502020204030204" pitchFamily="34" charset="0"/>
            </a:endParaRPr>
          </a:p>
          <a:p>
            <a:pPr marL="342900" marR="0" lvl="0" indent="-342900" algn="just">
              <a:lnSpc>
                <a:spcPts val="1200"/>
              </a:lnSpc>
              <a:spcBef>
                <a:spcPts val="0"/>
              </a:spcBef>
              <a:spcAft>
                <a:spcPts val="0"/>
              </a:spcAft>
              <a:buFont typeface="+mj-lt"/>
              <a:buAutoNum type="arabicPeriod"/>
            </a:pPr>
            <a:r>
              <a:rPr lang="en-US" sz="1800" dirty="0">
                <a:solidFill>
                  <a:schemeClr val="tx1"/>
                </a:solidFill>
                <a:effectLst/>
                <a:latin typeface="Arial Narrow" panose="020B0606020202030204" pitchFamily="34" charset="0"/>
                <a:ea typeface="Calibri" panose="020F0502020204030204" pitchFamily="34" charset="0"/>
              </a:rPr>
              <a:t>10 MW</a:t>
            </a:r>
            <a:r>
              <a:rPr lang="en-US" sz="1800" baseline="-25000" dirty="0">
                <a:solidFill>
                  <a:schemeClr val="tx1"/>
                </a:solidFill>
                <a:effectLst/>
                <a:latin typeface="Arial Narrow" panose="020B0606020202030204" pitchFamily="34" charset="0"/>
                <a:ea typeface="Calibri" panose="020F0502020204030204" pitchFamily="34" charset="0"/>
              </a:rPr>
              <a:t>t</a:t>
            </a:r>
            <a:r>
              <a:rPr lang="en-US" sz="1800" dirty="0">
                <a:solidFill>
                  <a:schemeClr val="tx1"/>
                </a:solidFill>
                <a:effectLst/>
                <a:latin typeface="Arial Narrow" panose="020B0606020202030204" pitchFamily="34" charset="0"/>
                <a:ea typeface="Calibri" panose="020F0502020204030204" pitchFamily="34" charset="0"/>
              </a:rPr>
              <a:t> boiler for HEH that basically operate only in heating season (October 15 – April 15), </a:t>
            </a:r>
            <a:endParaRPr lang="sr-Latn-RS" sz="1800" dirty="0">
              <a:solidFill>
                <a:schemeClr val="tx1"/>
              </a:solidFill>
              <a:effectLst/>
              <a:latin typeface="Arial Narrow" panose="020B0606020202030204" pitchFamily="34" charset="0"/>
              <a:ea typeface="Calibri" panose="020F0502020204030204" pitchFamily="34" charset="0"/>
            </a:endParaRPr>
          </a:p>
          <a:p>
            <a:pPr marL="342900" marR="0" lvl="0" indent="-342900" algn="just">
              <a:lnSpc>
                <a:spcPts val="1200"/>
              </a:lnSpc>
              <a:spcBef>
                <a:spcPts val="0"/>
              </a:spcBef>
              <a:spcAft>
                <a:spcPts val="0"/>
              </a:spcAft>
              <a:buFont typeface="+mj-lt"/>
              <a:buAutoNum type="arabicPeriod"/>
            </a:pPr>
            <a:endParaRPr lang="sr-Latn-RS" sz="1800" dirty="0">
              <a:solidFill>
                <a:schemeClr val="tx1"/>
              </a:solidFill>
              <a:effectLst/>
              <a:latin typeface="Arial Narrow" panose="020B0606020202030204" pitchFamily="34" charset="0"/>
              <a:ea typeface="Calibri" panose="020F0502020204030204" pitchFamily="34" charset="0"/>
            </a:endParaRPr>
          </a:p>
          <a:p>
            <a:pPr marR="0" lvl="0" algn="l">
              <a:lnSpc>
                <a:spcPts val="1200"/>
              </a:lnSpc>
              <a:spcBef>
                <a:spcPts val="0"/>
              </a:spcBef>
              <a:spcAft>
                <a:spcPts val="0"/>
              </a:spcAft>
              <a:buAutoNum type="arabicPeriod" startAt="3"/>
            </a:pPr>
            <a:r>
              <a:rPr lang="sr-Latn-RS" sz="1800" dirty="0">
                <a:solidFill>
                  <a:schemeClr val="tx1"/>
                </a:solidFill>
                <a:latin typeface="Arial Narrow" panose="020B0606020202030204" pitchFamily="34" charset="0"/>
                <a:ea typeface="Calibri" panose="020F0502020204030204" pitchFamily="34" charset="0"/>
              </a:rPr>
              <a:t>Two steam boilers for production of  SS </a:t>
            </a:r>
          </a:p>
          <a:p>
            <a:pPr marL="0" marR="0" lvl="0" indent="0" algn="l">
              <a:lnSpc>
                <a:spcPts val="1200"/>
              </a:lnSpc>
              <a:spcBef>
                <a:spcPts val="0"/>
              </a:spcBef>
              <a:spcAft>
                <a:spcPts val="0"/>
              </a:spcAft>
              <a:buNone/>
            </a:pPr>
            <a:endParaRPr lang="sr-Latn-RS" sz="1800" dirty="0">
              <a:solidFill>
                <a:schemeClr val="tx1"/>
              </a:solidFill>
              <a:effectLst/>
              <a:latin typeface="Arial Narrow" panose="020B0606020202030204" pitchFamily="34" charset="0"/>
              <a:ea typeface="Calibri" panose="020F0502020204030204" pitchFamily="34" charset="0"/>
            </a:endParaRPr>
          </a:p>
          <a:p>
            <a:pPr marL="342900" marR="0" lvl="0" indent="-342900" algn="just">
              <a:lnSpc>
                <a:spcPts val="1200"/>
              </a:lnSpc>
              <a:spcBef>
                <a:spcPts val="0"/>
              </a:spcBef>
              <a:spcAft>
                <a:spcPts val="0"/>
              </a:spcAft>
              <a:buFont typeface="+mj-lt"/>
              <a:buAutoNum type="arabicPeriod"/>
            </a:pPr>
            <a:endParaRPr lang="en-US" sz="1800" dirty="0">
              <a:solidFill>
                <a:schemeClr val="tx1"/>
              </a:solidFill>
              <a:effectLst/>
              <a:latin typeface="Arial Narrow" panose="020B0606020202030204" pitchFamily="34" charset="0"/>
              <a:ea typeface="Calibri" panose="020F0502020204030204" pitchFamily="34" charset="0"/>
            </a:endParaRPr>
          </a:p>
          <a:p>
            <a:pPr marL="0" marR="0" lvl="0" indent="0" algn="just">
              <a:lnSpc>
                <a:spcPts val="1200"/>
              </a:lnSpc>
              <a:spcBef>
                <a:spcPts val="0"/>
              </a:spcBef>
              <a:spcAft>
                <a:spcPts val="0"/>
              </a:spcAft>
              <a:buNone/>
            </a:pPr>
            <a:r>
              <a:rPr lang="sr-Latn-RS" sz="1800" dirty="0">
                <a:solidFill>
                  <a:schemeClr val="tx1"/>
                </a:solidFill>
                <a:effectLst/>
                <a:latin typeface="Arial Narrow" panose="020B0606020202030204" pitchFamily="34" charset="0"/>
                <a:ea typeface="Calibri" panose="020F0502020204030204" pitchFamily="34" charset="0"/>
              </a:rPr>
              <a:t>4.   </a:t>
            </a:r>
            <a:r>
              <a:rPr lang="en-US" sz="1800" dirty="0">
                <a:solidFill>
                  <a:schemeClr val="tx1"/>
                </a:solidFill>
                <a:effectLst/>
                <a:latin typeface="Arial Narrow" panose="020B0606020202030204" pitchFamily="34" charset="0"/>
                <a:ea typeface="Calibri" panose="020F0502020204030204" pitchFamily="34" charset="0"/>
              </a:rPr>
              <a:t>16 MW</a:t>
            </a:r>
            <a:r>
              <a:rPr lang="en-US" sz="1800" baseline="-25000" dirty="0">
                <a:solidFill>
                  <a:schemeClr val="tx1"/>
                </a:solidFill>
                <a:effectLst/>
                <a:latin typeface="Arial Narrow" panose="020B0606020202030204" pitchFamily="34" charset="0"/>
                <a:ea typeface="Calibri" panose="020F0502020204030204" pitchFamily="34" charset="0"/>
              </a:rPr>
              <a:t>t</a:t>
            </a:r>
            <a:r>
              <a:rPr lang="en-US" sz="1800" dirty="0">
                <a:solidFill>
                  <a:schemeClr val="tx1"/>
                </a:solidFill>
                <a:effectLst/>
                <a:latin typeface="Arial Narrow" panose="020B0606020202030204" pitchFamily="34" charset="0"/>
                <a:ea typeface="Calibri" panose="020F0502020204030204" pitchFamily="34" charset="0"/>
              </a:rPr>
              <a:t> for HEH that is at the moment</a:t>
            </a:r>
            <a:endParaRPr lang="sr-Latn-RS" sz="1800" dirty="0">
              <a:solidFill>
                <a:schemeClr val="tx1"/>
              </a:solidFill>
              <a:effectLst/>
              <a:latin typeface="Arial Narrow" panose="020B0606020202030204" pitchFamily="34" charset="0"/>
              <a:ea typeface="Calibri" panose="020F0502020204030204" pitchFamily="34" charset="0"/>
            </a:endParaRPr>
          </a:p>
          <a:p>
            <a:pPr marL="0" marR="0" lvl="0" indent="0" algn="just">
              <a:lnSpc>
                <a:spcPts val="1200"/>
              </a:lnSpc>
              <a:spcBef>
                <a:spcPts val="0"/>
              </a:spcBef>
              <a:spcAft>
                <a:spcPts val="0"/>
              </a:spcAft>
              <a:buNone/>
            </a:pPr>
            <a:r>
              <a:rPr lang="sr-Latn-RS" sz="1800" dirty="0">
                <a:solidFill>
                  <a:schemeClr val="tx1"/>
                </a:solidFill>
                <a:latin typeface="Arial Narrow" panose="020B0606020202030204" pitchFamily="34" charset="0"/>
                <a:ea typeface="Calibri" panose="020F0502020204030204" pitchFamily="34" charset="0"/>
              </a:rPr>
              <a:t> </a:t>
            </a:r>
            <a:r>
              <a:rPr lang="en-US" sz="1800" dirty="0">
                <a:solidFill>
                  <a:schemeClr val="tx1"/>
                </a:solidFill>
                <a:effectLst/>
                <a:latin typeface="Arial Narrow" panose="020B0606020202030204" pitchFamily="34" charset="0"/>
                <a:ea typeface="Calibri" panose="020F0502020204030204" pitchFamily="34" charset="0"/>
              </a:rPr>
              <a:t> </a:t>
            </a:r>
            <a:r>
              <a:rPr lang="sr-Latn-RS" sz="1800" dirty="0">
                <a:solidFill>
                  <a:schemeClr val="tx1"/>
                </a:solidFill>
                <a:effectLst/>
                <a:latin typeface="Arial Narrow" panose="020B0606020202030204" pitchFamily="34" charset="0"/>
                <a:ea typeface="Calibri" panose="020F0502020204030204" pitchFamily="34" charset="0"/>
              </a:rPr>
              <a:t>     </a:t>
            </a:r>
            <a:r>
              <a:rPr lang="en-US" sz="1800" dirty="0">
                <a:solidFill>
                  <a:schemeClr val="tx1"/>
                </a:solidFill>
                <a:effectLst/>
                <a:latin typeface="Arial Narrow" panose="020B0606020202030204" pitchFamily="34" charset="0"/>
                <a:ea typeface="Calibri" panose="020F0502020204030204" pitchFamily="34" charset="0"/>
              </a:rPr>
              <a:t>conserved and out of use. </a:t>
            </a:r>
          </a:p>
          <a:p>
            <a:pPr algn="l"/>
            <a:endParaRPr lang="en-US" dirty="0">
              <a:solidFill>
                <a:schemeClr val="tx1"/>
              </a:solidFill>
              <a:latin typeface="Arial Narrow" panose="020B0606020202030204" pitchFamily="34" charset="0"/>
            </a:endParaRPr>
          </a:p>
        </p:txBody>
      </p:sp>
      <p:sp>
        <p:nvSpPr>
          <p:cNvPr id="5" name="Text Placeholder 4">
            <a:extLst>
              <a:ext uri="{FF2B5EF4-FFF2-40B4-BE49-F238E27FC236}">
                <a16:creationId xmlns="" xmlns:a16="http://schemas.microsoft.com/office/drawing/2014/main" id="{ADA367EF-DBEB-E595-1F9E-733A6C261934}"/>
              </a:ext>
            </a:extLst>
          </p:cNvPr>
          <p:cNvSpPr>
            <a:spLocks noGrp="1"/>
          </p:cNvSpPr>
          <p:nvPr>
            <p:ph type="body" sz="quarter" idx="3"/>
          </p:nvPr>
        </p:nvSpPr>
        <p:spPr/>
        <p:txBody>
          <a:bodyPr/>
          <a:lstStyle/>
          <a:p>
            <a:r>
              <a:rPr lang="sr-Latn-RS" dirty="0"/>
              <a:t>Heat generation </a:t>
            </a:r>
            <a:endParaRPr lang="en-US" dirty="0"/>
          </a:p>
        </p:txBody>
      </p:sp>
      <p:graphicFrame>
        <p:nvGraphicFramePr>
          <p:cNvPr id="7" name="Content Placeholder 6">
            <a:extLst>
              <a:ext uri="{FF2B5EF4-FFF2-40B4-BE49-F238E27FC236}">
                <a16:creationId xmlns="" xmlns:a16="http://schemas.microsoft.com/office/drawing/2014/main" id="{0B276D18-63F5-1EB4-A789-2BBEDDF5BFD0}"/>
              </a:ext>
            </a:extLst>
          </p:cNvPr>
          <p:cNvGraphicFramePr>
            <a:graphicFrameLocks noGrp="1"/>
          </p:cNvGraphicFramePr>
          <p:nvPr>
            <p:ph sz="quarter" idx="4294967295"/>
          </p:nvPr>
        </p:nvGraphicFramePr>
        <p:xfrm>
          <a:off x="4645025" y="2665413"/>
          <a:ext cx="4041775" cy="33115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9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lnSpc>
                <a:spcPct val="100000"/>
              </a:lnSpc>
              <a:tabLst>
                <a:tab pos="87313" algn="l"/>
              </a:tabLst>
            </a:pPr>
            <a:r>
              <a:rPr lang="en-US" sz="2800" dirty="0">
                <a:solidFill>
                  <a:srgbClr val="002060"/>
                </a:solidFill>
                <a:effectLst>
                  <a:outerShdw blurRad="38100" dist="38100" dir="2700000" algn="tl">
                    <a:srgbClr val="000000">
                      <a:alpha val="43137"/>
                    </a:srgbClr>
                  </a:outerShdw>
                </a:effectLst>
                <a:latin typeface="Arial Narrow" panose="020B0606020202030204" pitchFamily="34" charset="0"/>
              </a:rPr>
              <a:t>Heat load for heating</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05600" y="6172200"/>
            <a:ext cx="639919" cy="246221"/>
          </a:xfrm>
          <a:prstGeom prst="rect">
            <a:avLst/>
          </a:prstGeom>
        </p:spPr>
        <p:txBody>
          <a:bodyPr wrap="none">
            <a:spAutoFit/>
          </a:bodyPr>
          <a:lstStyle/>
          <a:p>
            <a:r>
              <a:rPr lang="sr-Latn-RS" sz="1000" b="0" i="1" dirty="0" smtClean="0">
                <a:latin typeface="Arial Narrow" panose="020B0606020202030204" pitchFamily="34" charset="0"/>
              </a:rPr>
              <a:t>Izvor: IEA</a:t>
            </a:r>
            <a:endParaRPr lang="en-US" sz="1000" b="0" i="1" dirty="0"/>
          </a:p>
        </p:txBody>
      </p:sp>
      <p:graphicFrame>
        <p:nvGraphicFramePr>
          <p:cNvPr id="7" name="Content Placeholder 6">
            <a:extLst>
              <a:ext uri="{FF2B5EF4-FFF2-40B4-BE49-F238E27FC236}">
                <a16:creationId xmlns:a16="http://schemas.microsoft.com/office/drawing/2014/main" xmlns="" id="{8BA69038-53C1-4374-53FF-D15178DE4CE7}"/>
              </a:ext>
            </a:extLst>
          </p:cNvPr>
          <p:cNvGraphicFramePr>
            <a:graphicFrameLocks/>
          </p:cNvGraphicFramePr>
          <p:nvPr>
            <p:extLst>
              <p:ext uri="{D42A27DB-BD31-4B8C-83A1-F6EECF244321}">
                <p14:modId xmlns:p14="http://schemas.microsoft.com/office/powerpoint/2010/main" val="408396862"/>
              </p:ext>
            </p:extLst>
          </p:nvPr>
        </p:nvGraphicFramePr>
        <p:xfrm>
          <a:off x="381000" y="2286000"/>
          <a:ext cx="4267505" cy="33115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227857" y="1905000"/>
            <a:ext cx="3406702" cy="369332"/>
          </a:xfrm>
          <a:prstGeom prst="rect">
            <a:avLst/>
          </a:prstGeom>
        </p:spPr>
        <p:txBody>
          <a:bodyPr wrap="none">
            <a:spAutoFit/>
          </a:bodyPr>
          <a:lstStyle/>
          <a:p>
            <a:r>
              <a:rPr lang="en-GB" dirty="0">
                <a:latin typeface="Arial Narrow" panose="020B0606020202030204" pitchFamily="34" charset="0"/>
              </a:rPr>
              <a:t>Estimate of heat energy for heating </a:t>
            </a:r>
          </a:p>
        </p:txBody>
      </p:sp>
      <p:sp>
        <p:nvSpPr>
          <p:cNvPr id="8" name="Content Placeholder 5">
            <a:extLst>
              <a:ext uri="{FF2B5EF4-FFF2-40B4-BE49-F238E27FC236}">
                <a16:creationId xmlns:a16="http://schemas.microsoft.com/office/drawing/2014/main" xmlns="" id="{1A6649A1-C616-D6D2-72B2-0AB83E34CAA3}"/>
              </a:ext>
            </a:extLst>
          </p:cNvPr>
          <p:cNvSpPr txBox="1">
            <a:spLocks/>
          </p:cNvSpPr>
          <p:nvPr/>
        </p:nvSpPr>
        <p:spPr>
          <a:xfrm>
            <a:off x="4645025" y="2665475"/>
            <a:ext cx="4041775" cy="3311079"/>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2400" kern="1200">
                <a:solidFill>
                  <a:srgbClr val="EBDDE7"/>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000" kern="1200">
                <a:solidFill>
                  <a:srgbClr val="EBDDE7"/>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1800" kern="1200">
                <a:solidFill>
                  <a:srgbClr val="EBDDE7"/>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1600" kern="1200">
                <a:solidFill>
                  <a:srgbClr val="EBDDE7"/>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1600" kern="1200">
                <a:solidFill>
                  <a:srgbClr val="EBDDE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Regression equation has form Q = 1,720,076.20 + 3,963.92 * HDD giving estimate of heat energy consumed for HEH. </a:t>
            </a:r>
            <a:endParaRPr kumimoji="0" lang="sr-Latn-R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Coefficient of regression (alternative</a:t>
            </a:r>
            <a:r>
              <a:rPr kumimoji="0" lang="sr-Latn-R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ly</a:t>
            </a:r>
            <a:r>
              <a:rPr kumimoji="0" lang="en-U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 coefficient of determination) has high rate of 0.9438</a:t>
            </a:r>
            <a:r>
              <a:rPr kumimoji="0" lang="sr-Latn-R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a:t>
            </a:r>
            <a:r>
              <a:rPr kumimoji="0" lang="en-US" sz="18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 showing strong dependency of heat load (heat consumption) of HDD.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EBDDE7"/>
              </a:solidFill>
              <a:effectLst/>
              <a:uLnTx/>
              <a:uFillTx/>
              <a:latin typeface="Calibri"/>
              <a:ea typeface="+mn-ea"/>
              <a:cs typeface="+mn-cs"/>
            </a:endParaRPr>
          </a:p>
        </p:txBody>
      </p:sp>
    </p:spTree>
    <p:extLst>
      <p:ext uri="{BB962C8B-B14F-4D97-AF65-F5344CB8AC3E}">
        <p14:creationId xmlns:p14="http://schemas.microsoft.com/office/powerpoint/2010/main" val="29826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D3BE5-425C-C8E1-4551-4124FF2C9115}"/>
              </a:ext>
            </a:extLst>
          </p:cNvPr>
          <p:cNvSpPr>
            <a:spLocks noGrp="1"/>
          </p:cNvSpPr>
          <p:nvPr>
            <p:ph type="title"/>
          </p:nvPr>
        </p:nvSpPr>
        <p:spPr>
          <a:xfrm>
            <a:off x="457200" y="0"/>
            <a:ext cx="8229600" cy="838200"/>
          </a:xfrm>
        </p:spPr>
        <p:txBody>
          <a:bodyPr/>
          <a:lstStyle/>
          <a:p>
            <a:pPr algn="ctr"/>
            <a:r>
              <a:rPr lang="sr-Latn-RS" sz="2800" dirty="0">
                <a:solidFill>
                  <a:srgbClr val="002060"/>
                </a:solidFill>
                <a:effectLst>
                  <a:outerShdw blurRad="38100" dist="38100" dir="2700000" algn="tl">
                    <a:srgbClr val="000000">
                      <a:alpha val="43137"/>
                    </a:srgbClr>
                  </a:outerShdw>
                </a:effectLst>
                <a:latin typeface="Arial Narrow" panose="020B0606020202030204" pitchFamily="34" charset="0"/>
              </a:rPr>
              <a:t>Natural gas consumption</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Text Placeholder 2">
            <a:extLst>
              <a:ext uri="{FF2B5EF4-FFF2-40B4-BE49-F238E27FC236}">
                <a16:creationId xmlns:a16="http://schemas.microsoft.com/office/drawing/2014/main" xmlns="" id="{B870FC4F-AB9B-C1BF-A587-3079A11678E0}"/>
              </a:ext>
            </a:extLst>
          </p:cNvPr>
          <p:cNvSpPr>
            <a:spLocks noGrp="1"/>
          </p:cNvSpPr>
          <p:nvPr>
            <p:ph type="body" idx="1"/>
          </p:nvPr>
        </p:nvSpPr>
        <p:spPr/>
        <p:txBody>
          <a:bodyPr/>
          <a:lstStyle/>
          <a:p>
            <a:r>
              <a:rPr lang="sr-Latn-RS" dirty="0">
                <a:solidFill>
                  <a:srgbClr val="002060"/>
                </a:solidFill>
                <a:latin typeface="Arial Narrow" panose="020B0606020202030204" pitchFamily="34" charset="0"/>
              </a:rPr>
              <a:t>Natural gas consumption </a:t>
            </a:r>
            <a:endParaRPr lang="en-US" dirty="0">
              <a:solidFill>
                <a:srgbClr val="002060"/>
              </a:solidFill>
              <a:latin typeface="Arial Narrow" panose="020B0606020202030204" pitchFamily="34" charset="0"/>
            </a:endParaRPr>
          </a:p>
        </p:txBody>
      </p:sp>
      <p:sp>
        <p:nvSpPr>
          <p:cNvPr id="5" name="Text Placeholder 4">
            <a:extLst>
              <a:ext uri="{FF2B5EF4-FFF2-40B4-BE49-F238E27FC236}">
                <a16:creationId xmlns:a16="http://schemas.microsoft.com/office/drawing/2014/main" xmlns="" id="{3DD3DDB0-ADA1-4C7F-2218-3EFA21554465}"/>
              </a:ext>
            </a:extLst>
          </p:cNvPr>
          <p:cNvSpPr>
            <a:spLocks noGrp="1"/>
          </p:cNvSpPr>
          <p:nvPr>
            <p:ph type="body" sz="quarter" idx="3"/>
          </p:nvPr>
        </p:nvSpPr>
        <p:spPr/>
        <p:txBody>
          <a:bodyPr/>
          <a:lstStyle/>
          <a:p>
            <a:r>
              <a:rPr lang="sr-Latn-RS" dirty="0">
                <a:solidFill>
                  <a:srgbClr val="002060"/>
                </a:solidFill>
                <a:latin typeface="Arial Narrow" panose="020B0606020202030204" pitchFamily="34" charset="0"/>
              </a:rPr>
              <a:t>Characteristics: </a:t>
            </a:r>
            <a:endParaRPr lang="en-US" dirty="0">
              <a:solidFill>
                <a:srgbClr val="002060"/>
              </a:solidFill>
              <a:latin typeface="Arial Narrow" panose="020B0606020202030204" pitchFamily="34" charset="0"/>
            </a:endParaRPr>
          </a:p>
        </p:txBody>
      </p:sp>
      <p:sp>
        <p:nvSpPr>
          <p:cNvPr id="6" name="Content Placeholder 5">
            <a:extLst>
              <a:ext uri="{FF2B5EF4-FFF2-40B4-BE49-F238E27FC236}">
                <a16:creationId xmlns:a16="http://schemas.microsoft.com/office/drawing/2014/main" xmlns="" id="{D5144C59-5137-073B-6AA4-952DAC32155D}"/>
              </a:ext>
            </a:extLst>
          </p:cNvPr>
          <p:cNvSpPr>
            <a:spLocks noGrp="1"/>
          </p:cNvSpPr>
          <p:nvPr>
            <p:ph sz="quarter" idx="4294967295"/>
          </p:nvPr>
        </p:nvSpPr>
        <p:spPr>
          <a:xfrm>
            <a:off x="4645025" y="2665475"/>
            <a:ext cx="4041775" cy="3311079"/>
          </a:xfrm>
          <a:prstGeom prst="rect">
            <a:avLst/>
          </a:prstGeom>
        </p:spPr>
        <p:txBody>
          <a:bodyPr>
            <a:normAutofit fontScale="92500" lnSpcReduction="20000"/>
          </a:bodyPr>
          <a:lstStyle/>
          <a:p>
            <a:pPr algn="just"/>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Diagram shows that consumption of natural gas declines from January 2022 to May 2022</a:t>
            </a:r>
            <a:endParaRPr lang="sr-Latn-R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algn="just"/>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sr-Latn-R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As</a:t>
            </a:r>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outside temperature is rising  heat load for SHW is going dominant in total heat load of the BHKC. In summer months – basically June, July and August preparation and delivery of SHW and SS are only heat loads of the BHKC.</a:t>
            </a:r>
            <a:endParaRPr lang="sr-Latn-R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algn="just"/>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It is interesting to say that the in BHKC one measurement device measures HEH and SHW consumption/delivery, so in BHKC HEH and SHW are measured as “heating of water”. </a:t>
            </a:r>
          </a:p>
          <a:p>
            <a:endParaRPr lang="en-US" dirty="0">
              <a:solidFill>
                <a:schemeClr val="tx1"/>
              </a:solidFill>
            </a:endParaRPr>
          </a:p>
        </p:txBody>
      </p:sp>
      <p:graphicFrame>
        <p:nvGraphicFramePr>
          <p:cNvPr id="7" name="Content Placeholder 6">
            <a:extLst>
              <a:ext uri="{FF2B5EF4-FFF2-40B4-BE49-F238E27FC236}">
                <a16:creationId xmlns:a16="http://schemas.microsoft.com/office/drawing/2014/main" xmlns="" id="{410AF13E-47FE-A369-BEC5-70D609483065}"/>
              </a:ext>
            </a:extLst>
          </p:cNvPr>
          <p:cNvGraphicFramePr>
            <a:graphicFrameLocks noGrp="1"/>
          </p:cNvGraphicFramePr>
          <p:nvPr>
            <p:ph sz="half" idx="4294967295"/>
          </p:nvPr>
        </p:nvGraphicFramePr>
        <p:xfrm>
          <a:off x="457200" y="2665413"/>
          <a:ext cx="4040188" cy="33115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40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bit">
  <a:themeElements>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kumimoji="0" lang="sr-Latn-CS" altLang="en-US" sz="18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kumimoji="0" lang="sr-Latn-CS" altLang="en-US" sz="1800" b="1" i="0" u="none" strike="noStrike" cap="none" normalizeH="0" baseline="0" smtClean="0">
            <a:ln>
              <a:noFill/>
            </a:ln>
            <a:solidFill>
              <a:srgbClr val="000066"/>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13366</TotalTime>
  <Words>2519</Words>
  <Application>Microsoft Office PowerPoint</Application>
  <PresentationFormat>On-screen Show (4:3)</PresentationFormat>
  <Paragraphs>481</Paragraphs>
  <Slides>23</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Executive</vt:lpstr>
      <vt:lpstr>Orbit</vt:lpstr>
      <vt:lpstr>Office Theme</vt:lpstr>
      <vt:lpstr>Visio.Drawing.11</vt:lpstr>
      <vt:lpstr>Стручно-научна конференција ТОПС 2023 Хотел Палисад, Златибор 28.05.2023. </vt:lpstr>
      <vt:lpstr>Background 1</vt:lpstr>
      <vt:lpstr>Background 2</vt:lpstr>
      <vt:lpstr>Project advantages and limitations</vt:lpstr>
      <vt:lpstr>Design principles of a trigeneration plant</vt:lpstr>
      <vt:lpstr>Electric energy consumption</vt:lpstr>
      <vt:lpstr>Heat load (HEH+SHW)</vt:lpstr>
      <vt:lpstr>Heat load for heating</vt:lpstr>
      <vt:lpstr>Natural gas consumption</vt:lpstr>
      <vt:lpstr>Plant layout </vt:lpstr>
      <vt:lpstr>Plant layout</vt:lpstr>
      <vt:lpstr>HP increase of condensation temperature </vt:lpstr>
      <vt:lpstr>Absorption Heat Pump</vt:lpstr>
      <vt:lpstr>Conclusion </vt:lpstr>
      <vt:lpstr>Cost-benefit analysis: Compression v. Absorption heat pump</vt:lpstr>
      <vt:lpstr>Prices</vt:lpstr>
      <vt:lpstr>Base data</vt:lpstr>
      <vt:lpstr>Resulting financial values of energy</vt:lpstr>
      <vt:lpstr>Sensitivity analysis Compression pump </vt:lpstr>
      <vt:lpstr>Sensitivity analysis Compression pump </vt:lpstr>
      <vt:lpstr>Sensitivity analysis Absorption pump </vt:lpstr>
      <vt:lpstr>Sensitivity analysis Absorption pump </vt:lpstr>
      <vt:lpstr>Conclusions</vt:lpstr>
    </vt:vector>
  </TitlesOfParts>
  <Company>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ECRB Investment Focus</dc:title>
  <dc:creator>Petar Maksimovic</dc:creator>
  <cp:lastModifiedBy>Windows User</cp:lastModifiedBy>
  <cp:revision>638</cp:revision>
  <cp:lastPrinted>2016-11-02T08:51:58Z</cp:lastPrinted>
  <dcterms:created xsi:type="dcterms:W3CDTF">2005-06-18T20:19:03Z</dcterms:created>
  <dcterms:modified xsi:type="dcterms:W3CDTF">2023-05-22T10:02:14Z</dcterms:modified>
</cp:coreProperties>
</file>