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4"/>
    <p:sldMasterId id="2147484274" r:id="rId5"/>
  </p:sldMasterIdLst>
  <p:notesMasterIdLst>
    <p:notesMasterId r:id="rId24"/>
  </p:notesMasterIdLst>
  <p:handoutMasterIdLst>
    <p:handoutMasterId r:id="rId25"/>
  </p:handoutMasterIdLst>
  <p:sldIdLst>
    <p:sldId id="315" r:id="rId6"/>
    <p:sldId id="266" r:id="rId7"/>
    <p:sldId id="316" r:id="rId8"/>
    <p:sldId id="317" r:id="rId9"/>
    <p:sldId id="318" r:id="rId10"/>
    <p:sldId id="319" r:id="rId11"/>
    <p:sldId id="320" r:id="rId12"/>
    <p:sldId id="322" r:id="rId13"/>
    <p:sldId id="256" r:id="rId14"/>
    <p:sldId id="326" r:id="rId15"/>
    <p:sldId id="321" r:id="rId16"/>
    <p:sldId id="324" r:id="rId17"/>
    <p:sldId id="327" r:id="rId18"/>
    <p:sldId id="325" r:id="rId19"/>
    <p:sldId id="328" r:id="rId20"/>
    <p:sldId id="329" r:id="rId21"/>
    <p:sldId id="312" r:id="rId22"/>
    <p:sldId id="314" r:id="rId23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  <p14:sldId id="316"/>
            <p14:sldId id="317"/>
            <p14:sldId id="318"/>
            <p14:sldId id="319"/>
            <p14:sldId id="320"/>
            <p14:sldId id="322"/>
            <p14:sldId id="256"/>
            <p14:sldId id="326"/>
            <p14:sldId id="321"/>
            <p14:sldId id="324"/>
            <p14:sldId id="327"/>
            <p14:sldId id="325"/>
            <p14:sldId id="328"/>
            <p14:sldId id="329"/>
            <p14:sldId id="312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9338" autoAdjust="0"/>
  </p:normalViewPr>
  <p:slideViewPr>
    <p:cSldViewPr>
      <p:cViewPr>
        <p:scale>
          <a:sx n="81" d="100"/>
          <a:sy n="81" d="100"/>
        </p:scale>
        <p:origin x="-110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arko\Box%20Sync\SAM%20T1\2022\Plan%20razvoja%20energetike%20nisa%20do%202050\RAD\Analiza%20scenarija%20i%20OI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arko\Box%20Sync\SAM%20T1\2022\Plan%20razvoja%20energetike%20nisa%20do%202050\RAD\Analiza%20scenarija%20i%20OI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arko\Box%20Sync\SAM%20T1\2022\Plan%20razvoja%20energetike%20nisa%20do%202050\RAD\Analiza%20scenarija%20i%20OI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Marko\Box%20Sync\SAM%20T1\2022\Plan%20razvoja%20energetike%20nisa%20do%202050\RAD\Analiza%20scenarija%20i%20OI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arko\Box%20Sync\SAM%20T1\2022\Plan%20razvoja%20energetike%20nisa%20do%202050\RAD\Analiza%20scenarija%20i%20OI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Marko\Box%20Sync\SAM%20T1\2022\Plan%20razvoja%20energetike%20nisa%20do%202050\RAD\Analiza%20scenarija%20i%20OI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Marko\Box%20Sync\SAM%20T1\2022\Plan%20razvoja%20energetike%20nisa%20do%202050\RAD\Analiza%20scenarija%20i%20O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71973539949751E-2"/>
          <c:y val="0.20735527591095873"/>
          <c:w val="0.88069615881625718"/>
          <c:h val="0.64221337541352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'Analiza scenarija potrošnje '!$A$89</c:f>
              <c:strCache>
                <c:ptCount val="1"/>
                <c:pt idx="0">
                  <c:v>Električna energija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'Analiza scenarija potrošnje '!$B$61:$H$61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'!$B$89:$H$89</c:f>
              <c:numCache>
                <c:formatCode>General</c:formatCode>
                <c:ptCount val="7"/>
                <c:pt idx="0">
                  <c:v>702955.3</c:v>
                </c:pt>
                <c:pt idx="1">
                  <c:v>651251.51737751055</c:v>
                </c:pt>
                <c:pt idx="2">
                  <c:v>554240.11706011347</c:v>
                </c:pt>
                <c:pt idx="3">
                  <c:v>416816.70638501691</c:v>
                </c:pt>
                <c:pt idx="4">
                  <c:v>273322.159568478</c:v>
                </c:pt>
                <c:pt idx="5">
                  <c:v>137151.8729457224</c:v>
                </c:pt>
                <c:pt idx="6">
                  <c:v>52200.298275276335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C1-4F67-B52C-87C7F729DF7B}"/>
            </c:ext>
          </c:extLst>
        </c:ser>
        <c:ser>
          <c:idx val="1"/>
          <c:order val="1"/>
          <c:tx>
            <c:strRef>
              <c:f>'Analiza scenarija potrošnje '!$A$90</c:f>
              <c:strCache>
                <c:ptCount val="1"/>
                <c:pt idx="0">
                  <c:v>Toplotna energija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'Analiza scenarija potrošnje '!$B$61:$H$61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'!$B$90:$H$90</c:f>
              <c:numCache>
                <c:formatCode>General</c:formatCode>
                <c:ptCount val="7"/>
                <c:pt idx="0">
                  <c:v>75124.799999999988</c:v>
                </c:pt>
                <c:pt idx="1">
                  <c:v>65118.97239552292</c:v>
                </c:pt>
                <c:pt idx="2">
                  <c:v>48341.711689633827</c:v>
                </c:pt>
                <c:pt idx="3">
                  <c:v>25484.516712308861</c:v>
                </c:pt>
                <c:pt idx="4">
                  <c:v>7774.5040954349879</c:v>
                </c:pt>
                <c:pt idx="5">
                  <c:v>151.99332335636461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C1-4F67-B52C-87C7F729DF7B}"/>
            </c:ext>
          </c:extLst>
        </c:ser>
        <c:ser>
          <c:idx val="2"/>
          <c:order val="2"/>
          <c:tx>
            <c:strRef>
              <c:f>'Analiza scenarija potrošnje '!$A$91</c:f>
              <c:strCache>
                <c:ptCount val="1"/>
                <c:pt idx="0">
                  <c:v>Transport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'Analiza scenarija potrošnje '!$B$61:$H$61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'!$B$91:$H$91</c:f>
              <c:numCache>
                <c:formatCode>General</c:formatCode>
                <c:ptCount val="7"/>
                <c:pt idx="0">
                  <c:v>72997.3</c:v>
                </c:pt>
                <c:pt idx="1">
                  <c:v>63511.339459233204</c:v>
                </c:pt>
                <c:pt idx="2">
                  <c:v>50816.665589641554</c:v>
                </c:pt>
                <c:pt idx="3">
                  <c:v>35585.333110387503</c:v>
                </c:pt>
                <c:pt idx="4">
                  <c:v>19593.457669183339</c:v>
                </c:pt>
                <c:pt idx="5">
                  <c:v>6882.4225655223854</c:v>
                </c:pt>
                <c:pt idx="6">
                  <c:v>20.52412295881415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C1-4F67-B52C-87C7F729D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39872"/>
        <c:axId val="117041408"/>
      </c:barChart>
      <c:catAx>
        <c:axId val="1170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41408"/>
        <c:crosses val="autoZero"/>
        <c:auto val="1"/>
        <c:lblAlgn val="ctr"/>
        <c:lblOffset val="100"/>
        <c:noMultiLvlLbl val="0"/>
      </c:catAx>
      <c:valAx>
        <c:axId val="11704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3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Scenario</a:t>
            </a:r>
            <a:r>
              <a:rPr lang="sr-Latn-RS" baseline="0"/>
              <a:t> stagnacije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'Analiza scenarija potrošnje '!$A$44</c:f>
              <c:strCache>
                <c:ptCount val="1"/>
                <c:pt idx="0">
                  <c:v>Ostvareni udeo toplotne energije iz OIE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'Analiza scenarija potrošnje '!$B$20:$I$20</c:f>
              <c:numCache>
                <c:formatCode>General</c:formatCode>
                <c:ptCount val="8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'!$B$44:$H$44</c:f>
              <c:numCache>
                <c:formatCode>#,##0.00</c:formatCode>
                <c:ptCount val="7"/>
                <c:pt idx="0">
                  <c:v>0</c:v>
                </c:pt>
                <c:pt idx="1">
                  <c:v>7.3727232806870306</c:v>
                </c:pt>
                <c:pt idx="2">
                  <c:v>10.225734892996325</c:v>
                </c:pt>
                <c:pt idx="3">
                  <c:v>13.078746505305618</c:v>
                </c:pt>
                <c:pt idx="4">
                  <c:v>17.358263923769563</c:v>
                </c:pt>
                <c:pt idx="5">
                  <c:v>24.490792954542794</c:v>
                </c:pt>
                <c:pt idx="6">
                  <c:v>31.623321985316032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EF-4BC7-AF61-CA85E9EA5E03}"/>
            </c:ext>
          </c:extLst>
        </c:ser>
        <c:ser>
          <c:idx val="1"/>
          <c:order val="1"/>
          <c:tx>
            <c:strRef>
              <c:f>'Analiza scenarija potrošnje '!$A$45</c:f>
              <c:strCache>
                <c:ptCount val="1"/>
                <c:pt idx="0">
                  <c:v>Ostvareni udeo OIE u sektoru transporta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'Analiza scenarija potrošnje '!$B$20:$I$20</c:f>
              <c:numCache>
                <c:formatCode>General</c:formatCode>
                <c:ptCount val="8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'!$B$45:$H$45</c:f>
              <c:numCache>
                <c:formatCode>#,##0.00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30.000000000000004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EF-4BC7-AF61-CA85E9EA5E03}"/>
            </c:ext>
          </c:extLst>
        </c:ser>
        <c:ser>
          <c:idx val="3"/>
          <c:order val="3"/>
          <c:tx>
            <c:strRef>
              <c:f>'Analiza scenarija potrošnje '!$A$43</c:f>
              <c:strCache>
                <c:ptCount val="1"/>
                <c:pt idx="0">
                  <c:v>Ostvareni udeо električne energije izOIE (%)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'Analiza scenarija potrošnje '!$B$43:$H$43</c:f>
              <c:numCache>
                <c:formatCode>0.00</c:formatCode>
                <c:ptCount val="7"/>
                <c:pt idx="0">
                  <c:v>0</c:v>
                </c:pt>
                <c:pt idx="1">
                  <c:v>2.2228961865399368</c:v>
                </c:pt>
                <c:pt idx="2">
                  <c:v>2.5915941604376358</c:v>
                </c:pt>
                <c:pt idx="3">
                  <c:v>2.9561610645997862</c:v>
                </c:pt>
                <c:pt idx="4">
                  <c:v>3.3074529810246855</c:v>
                </c:pt>
                <c:pt idx="5">
                  <c:v>3.632922318563423</c:v>
                </c:pt>
                <c:pt idx="6">
                  <c:v>3.9495951875200346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EF-4BC7-AF61-CA85E9EA5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678400"/>
        <c:axId val="68679936"/>
      </c:barChart>
      <c:lineChart>
        <c:grouping val="standard"/>
        <c:varyColors val="0"/>
        <c:ser>
          <c:idx val="2"/>
          <c:order val="2"/>
          <c:tx>
            <c:strRef>
              <c:f>'Analiza scenarija potrošnje '!$A$46</c:f>
              <c:strCache>
                <c:ptCount val="1"/>
                <c:pt idx="0">
                  <c:v>Ukupni ostvareni udeleo lokalne proizvodnje energije iz OIE (%)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'Analiza scenarija potrošnje '!$B$43:$H$43</c:f>
              <c:numCache>
                <c:formatCode>0.00</c:formatCode>
                <c:ptCount val="7"/>
                <c:pt idx="0">
                  <c:v>0</c:v>
                </c:pt>
                <c:pt idx="1">
                  <c:v>2.2228961865399368</c:v>
                </c:pt>
                <c:pt idx="2">
                  <c:v>2.5915941604376358</c:v>
                </c:pt>
                <c:pt idx="3">
                  <c:v>2.9561610645997862</c:v>
                </c:pt>
                <c:pt idx="4">
                  <c:v>3.3074529810246855</c:v>
                </c:pt>
                <c:pt idx="5">
                  <c:v>3.632922318563423</c:v>
                </c:pt>
                <c:pt idx="6">
                  <c:v>3.9495951875200346</c:v>
                </c:pt>
              </c:numCache>
            </c:numRef>
          </c:cat>
          <c:val>
            <c:numRef>
              <c:f>'Analiza scenarija potrošnje '!$B$46:$H$46</c:f>
              <c:numCache>
                <c:formatCode>#,##0.00</c:formatCode>
                <c:ptCount val="7"/>
                <c:pt idx="0">
                  <c:v>0</c:v>
                </c:pt>
                <c:pt idx="1">
                  <c:v>3.9553484299918749</c:v>
                </c:pt>
                <c:pt idx="2">
                  <c:v>6.1134517269244126</c:v>
                </c:pt>
                <c:pt idx="3">
                  <c:v>11.524858603974986</c:v>
                </c:pt>
                <c:pt idx="4">
                  <c:v>15.157829282686325</c:v>
                </c:pt>
                <c:pt idx="5">
                  <c:v>20.096812448778557</c:v>
                </c:pt>
                <c:pt idx="6">
                  <c:v>25.125564106158173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7EF-4BC7-AF61-CA85E9EA5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678400"/>
        <c:axId val="68679936"/>
      </c:lineChart>
      <c:catAx>
        <c:axId val="686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79936"/>
        <c:crosses val="autoZero"/>
        <c:auto val="1"/>
        <c:lblAlgn val="ctr"/>
        <c:lblOffset val="100"/>
        <c:noMultiLvlLbl val="0"/>
      </c:catAx>
      <c:valAx>
        <c:axId val="686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7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'Analiza scenarija potrošnje '!$A$48</c:f>
              <c:strCache>
                <c:ptCount val="1"/>
                <c:pt idx="0">
                  <c:v>Električna energija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'Analiza scenarija potrošnje '!$B$48:$H$48</c:f>
              <c:numCache>
                <c:formatCode>General</c:formatCode>
                <c:ptCount val="7"/>
                <c:pt idx="0">
                  <c:v>702955.3</c:v>
                </c:pt>
                <c:pt idx="1">
                  <c:v>687329.33344321966</c:v>
                </c:pt>
                <c:pt idx="2">
                  <c:v>669516.54657473019</c:v>
                </c:pt>
                <c:pt idx="3">
                  <c:v>649724.55910383491</c:v>
                </c:pt>
                <c:pt idx="4">
                  <c:v>628235.2248053056</c:v>
                </c:pt>
                <c:pt idx="5">
                  <c:v>605411.92711027653</c:v>
                </c:pt>
                <c:pt idx="6">
                  <c:v>581500.60677245678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06-4346-92AA-0CB2FF969B8D}"/>
            </c:ext>
          </c:extLst>
        </c:ser>
        <c:ser>
          <c:idx val="1"/>
          <c:order val="1"/>
          <c:tx>
            <c:strRef>
              <c:f>'Analiza scenarija potrošnje '!$A$49</c:f>
              <c:strCache>
                <c:ptCount val="1"/>
                <c:pt idx="0">
                  <c:v>Toplotna energija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'Analiza scenarija potrošnje '!$B$49:$H$49</c:f>
              <c:numCache>
                <c:formatCode>General</c:formatCode>
                <c:ptCount val="7"/>
                <c:pt idx="0">
                  <c:v>75124.799999999988</c:v>
                </c:pt>
                <c:pt idx="1">
                  <c:v>69586.056380830414</c:v>
                </c:pt>
                <c:pt idx="2">
                  <c:v>62470.370732835749</c:v>
                </c:pt>
                <c:pt idx="3">
                  <c:v>54300.029303763527</c:v>
                </c:pt>
                <c:pt idx="4">
                  <c:v>44874.486906532045</c:v>
                </c:pt>
                <c:pt idx="5">
                  <c:v>33884.369228839867</c:v>
                </c:pt>
                <c:pt idx="6">
                  <c:v>23169.006044910489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06-4346-92AA-0CB2FF969B8D}"/>
            </c:ext>
          </c:extLst>
        </c:ser>
        <c:ser>
          <c:idx val="2"/>
          <c:order val="2"/>
          <c:tx>
            <c:strRef>
              <c:f>'Analiza scenarija potrošnje '!$A$50</c:f>
              <c:strCache>
                <c:ptCount val="1"/>
                <c:pt idx="0">
                  <c:v>Transport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'Analiza scenarija potrošnje '!$B$50:$H$50</c:f>
              <c:numCache>
                <c:formatCode>General</c:formatCode>
                <c:ptCount val="7"/>
                <c:pt idx="0">
                  <c:v>72997.3</c:v>
                </c:pt>
                <c:pt idx="1">
                  <c:v>72997.3</c:v>
                </c:pt>
                <c:pt idx="2">
                  <c:v>69347.434999999998</c:v>
                </c:pt>
                <c:pt idx="3">
                  <c:v>48543.204499999993</c:v>
                </c:pt>
                <c:pt idx="4">
                  <c:v>29125.922699999996</c:v>
                </c:pt>
                <c:pt idx="5">
                  <c:v>14562.961349999998</c:v>
                </c:pt>
                <c:pt idx="6">
                  <c:v>5825.1845399999993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06-4346-92AA-0CB2FF969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551040"/>
        <c:axId val="7055257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'Analiza scenarija potrošnje '!$A$51</c15:sqref>
                        </c15:formulaRef>
                      </c:ext>
                    </c:extLst>
                    <c:strCache>
                      <c:ptCount val="1"/>
                      <c:pt idx="0">
                        <c:v>Stambene zgrade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'Analiza scenarija potrošnje '!$B$51:$H$51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#,##0.00">
                        <c:v>629367.6</c:v>
                      </c:pt>
                      <c:pt idx="1">
                        <c:v>562174.84959136718</c:v>
                      </c:pt>
                      <c:pt idx="2">
                        <c:v>500945.01927042223</c:v>
                      </c:pt>
                      <c:pt idx="3">
                        <c:v>400748.27787383401</c:v>
                      </c:pt>
                      <c:pt idx="4">
                        <c:v>287292.63639053033</c:v>
                      </c:pt>
                      <c:pt idx="5">
                        <c:v>123363.54684614802</c:v>
                      </c:pt>
                      <c:pt idx="6">
                        <c:v>4566.0365596483643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D906-4346-92AA-0CB2FF969B8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'Analiza scenarija potrošnje '!$B$20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'Analiza scenarija potrošnje '!$C$20:$I$20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2025</c:v>
                      </c:pt>
                      <c:pt idx="1">
                        <c:v>2030</c:v>
                      </c:pt>
                      <c:pt idx="2">
                        <c:v>2035</c:v>
                      </c:pt>
                      <c:pt idx="3">
                        <c:v>2040</c:v>
                      </c:pt>
                      <c:pt idx="4">
                        <c:v>2045</c:v>
                      </c:pt>
                      <c:pt idx="5">
                        <c:v>2050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906-4346-92AA-0CB2FF969B8D}"/>
                  </c:ext>
                </c:extLst>
              </c15:ser>
            </c15:filteredBarSeries>
          </c:ext>
        </c:extLst>
      </c:barChart>
      <c:catAx>
        <c:axId val="705510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52576"/>
        <c:crosses val="autoZero"/>
        <c:auto val="1"/>
        <c:lblAlgn val="ctr"/>
        <c:lblOffset val="100"/>
        <c:noMultiLvlLbl val="0"/>
      </c:catAx>
      <c:valAx>
        <c:axId val="7055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5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'Analiza scenarija potrošnje '!$L$89</c:f>
              <c:strCache>
                <c:ptCount val="1"/>
                <c:pt idx="0">
                  <c:v>Električna energija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'Analiza scenarija potrošnje '!$M$61:$S$61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 formatCode="0.00">
                  <c:v>2050</c:v>
                </c:pt>
              </c:numCache>
            </c:numRef>
          </c:cat>
          <c:val>
            <c:numRef>
              <c:f>'Analiza scenarija potrošnje '!$M$89:$S$89</c:f>
              <c:numCache>
                <c:formatCode>General</c:formatCode>
                <c:ptCount val="7"/>
                <c:pt idx="0">
                  <c:v>702955.3</c:v>
                </c:pt>
                <c:pt idx="1">
                  <c:v>651251.51737751055</c:v>
                </c:pt>
                <c:pt idx="2">
                  <c:v>621037.97479773068</c:v>
                </c:pt>
                <c:pt idx="3">
                  <c:v>584367.06900218059</c:v>
                </c:pt>
                <c:pt idx="4">
                  <c:v>542427.99858507025</c:v>
                </c:pt>
                <c:pt idx="5">
                  <c:v>495822.9094794229</c:v>
                </c:pt>
                <c:pt idx="6">
                  <c:v>441258.29973573337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6A-40B1-BBF0-E2E26DF62F48}"/>
            </c:ext>
          </c:extLst>
        </c:ser>
        <c:ser>
          <c:idx val="1"/>
          <c:order val="1"/>
          <c:tx>
            <c:strRef>
              <c:f>'Analiza scenarija potrošnje '!$L$90</c:f>
              <c:strCache>
                <c:ptCount val="1"/>
                <c:pt idx="0">
                  <c:v>Toplotna energija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'Analiza scenarija potrošnje '!$M$61:$S$61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 formatCode="0.00">
                  <c:v>2050</c:v>
                </c:pt>
              </c:numCache>
            </c:numRef>
          </c:cat>
          <c:val>
            <c:numRef>
              <c:f>'Analiza scenarija potrošnje '!$M$90:$S$90</c:f>
              <c:numCache>
                <c:formatCode>General</c:formatCode>
                <c:ptCount val="7"/>
                <c:pt idx="0">
                  <c:v>75124.799999999988</c:v>
                </c:pt>
                <c:pt idx="1">
                  <c:v>65118.97239552292</c:v>
                </c:pt>
                <c:pt idx="2">
                  <c:v>54384.50330430708</c:v>
                </c:pt>
                <c:pt idx="3">
                  <c:v>38763.470104373017</c:v>
                </c:pt>
                <c:pt idx="4">
                  <c:v>22616.789855580675</c:v>
                </c:pt>
                <c:pt idx="5">
                  <c:v>10236.337561039243</c:v>
                </c:pt>
                <c:pt idx="6">
                  <c:v>3291.4788663838563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6A-40B1-BBF0-E2E26DF62F48}"/>
            </c:ext>
          </c:extLst>
        </c:ser>
        <c:ser>
          <c:idx val="2"/>
          <c:order val="2"/>
          <c:tx>
            <c:strRef>
              <c:f>'Analiza scenarija potrošnje '!$L$91</c:f>
              <c:strCache>
                <c:ptCount val="1"/>
                <c:pt idx="0">
                  <c:v>Transport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'Analiza scenarija potrošnje '!$M$61:$S$61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 formatCode="0.00">
                  <c:v>2050</c:v>
                </c:pt>
              </c:numCache>
            </c:numRef>
          </c:cat>
          <c:val>
            <c:numRef>
              <c:f>'Analiza scenarija potrošnje '!$M$91:$S$91</c:f>
              <c:numCache>
                <c:formatCode>General</c:formatCode>
                <c:ptCount val="7"/>
                <c:pt idx="0">
                  <c:v>72997.3</c:v>
                </c:pt>
                <c:pt idx="1">
                  <c:v>70565.09331306316</c:v>
                </c:pt>
                <c:pt idx="2">
                  <c:v>66417.10495252801</c:v>
                </c:pt>
                <c:pt idx="3">
                  <c:v>58124.242161199996</c:v>
                </c:pt>
                <c:pt idx="4">
                  <c:v>42652.179858260904</c:v>
                </c:pt>
                <c:pt idx="5">
                  <c:v>23025.23751298897</c:v>
                </c:pt>
                <c:pt idx="6">
                  <c:v>136.91890694428193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6A-40B1-BBF0-E2E26DF62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865280"/>
        <c:axId val="70866816"/>
      </c:barChart>
      <c:catAx>
        <c:axId val="7086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6816"/>
        <c:crosses val="autoZero"/>
        <c:auto val="1"/>
        <c:lblAlgn val="ctr"/>
        <c:lblOffset val="100"/>
        <c:noMultiLvlLbl val="0"/>
      </c:catAx>
      <c:valAx>
        <c:axId val="7086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93826432669261E-2"/>
          <c:y val="0.90729877515310586"/>
          <c:w val="0.62639821812165852"/>
          <c:h val="8.3441965587634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Scenario umerenog razvoja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'Analiza scenarija potrošnje '!$A$44</c:f>
              <c:strCache>
                <c:ptCount val="1"/>
                <c:pt idx="0">
                  <c:v>Ostvareni udeo toplotne energije iz OIE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'Analiza scenarija potrošnje '!$B$20:$I$20</c:f>
              <c:numCache>
                <c:formatCode>General</c:formatCode>
                <c:ptCount val="8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'!$M$85:$S$85</c:f>
              <c:numCache>
                <c:formatCode>#,##0.00</c:formatCode>
                <c:ptCount val="7"/>
                <c:pt idx="0">
                  <c:v>0</c:v>
                </c:pt>
                <c:pt idx="1">
                  <c:v>13.318940755219414</c:v>
                </c:pt>
                <c:pt idx="2">
                  <c:v>16.484395708851608</c:v>
                </c:pt>
                <c:pt idx="3">
                  <c:v>28.723316847313967</c:v>
                </c:pt>
                <c:pt idx="4">
                  <c:v>41.654372545379488</c:v>
                </c:pt>
                <c:pt idx="5">
                  <c:v>54.740095184138461</c:v>
                </c:pt>
                <c:pt idx="6">
                  <c:v>67.845151190484103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A7-4C1E-9D47-3221B629E71C}"/>
            </c:ext>
          </c:extLst>
        </c:ser>
        <c:ser>
          <c:idx val="1"/>
          <c:order val="1"/>
          <c:tx>
            <c:strRef>
              <c:f>'Analiza scenarija potrošnje '!$A$45</c:f>
              <c:strCache>
                <c:ptCount val="1"/>
                <c:pt idx="0">
                  <c:v>Ostvareni udeo OIE u sektoru transporta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'Analiza scenarija potrošnje '!$B$20:$I$20</c:f>
              <c:numCache>
                <c:formatCode>General</c:formatCode>
                <c:ptCount val="8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'!$M$86:$S$86</c:f>
              <c:numCache>
                <c:formatCode>#,##0.00</c:formatCode>
                <c:ptCount val="7"/>
                <c:pt idx="0">
                  <c:v>0</c:v>
                </c:pt>
                <c:pt idx="1">
                  <c:v>3.3319132172516559</c:v>
                </c:pt>
                <c:pt idx="2">
                  <c:v>5.8782439954164527</c:v>
                </c:pt>
                <c:pt idx="3">
                  <c:v>12.486034730443885</c:v>
                </c:pt>
                <c:pt idx="4">
                  <c:v>26.618948871676206</c:v>
                </c:pt>
                <c:pt idx="5">
                  <c:v>46.016270236351296</c:v>
                </c:pt>
                <c:pt idx="6">
                  <c:v>99.405352900846111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A7-4C1E-9D47-3221B629E71C}"/>
            </c:ext>
          </c:extLst>
        </c:ser>
        <c:ser>
          <c:idx val="3"/>
          <c:order val="3"/>
          <c:tx>
            <c:strRef>
              <c:f>'Analiza scenarija potrošnje '!$A$43</c:f>
              <c:strCache>
                <c:ptCount val="1"/>
                <c:pt idx="0">
                  <c:v>Ostvareni udeо električne energije izOIE (%)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'Analiza scenarija potrošnje '!$M$84:$S$84</c:f>
              <c:numCache>
                <c:formatCode>0.00</c:formatCode>
                <c:ptCount val="7"/>
                <c:pt idx="0">
                  <c:v>0</c:v>
                </c:pt>
                <c:pt idx="1">
                  <c:v>7.3552020480519262</c:v>
                </c:pt>
                <c:pt idx="2">
                  <c:v>4.6393047499444107</c:v>
                </c:pt>
                <c:pt idx="3">
                  <c:v>5.9047767260115824</c:v>
                </c:pt>
                <c:pt idx="4">
                  <c:v>7.176836725026642</c:v>
                </c:pt>
                <c:pt idx="5">
                  <c:v>8.5919401703483711</c:v>
                </c:pt>
                <c:pt idx="6">
                  <c:v>11.004858529223332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A7-4C1E-9D47-3221B629E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920064"/>
        <c:axId val="70921600"/>
      </c:barChart>
      <c:lineChart>
        <c:grouping val="standard"/>
        <c:varyColors val="0"/>
        <c:ser>
          <c:idx val="2"/>
          <c:order val="2"/>
          <c:tx>
            <c:strRef>
              <c:f>'Analiza scenarija potrošnje '!$A$46</c:f>
              <c:strCache>
                <c:ptCount val="1"/>
                <c:pt idx="0">
                  <c:v>Ukupni ostvareni udeleo lokalne proizvodnje energije iz OIE (%)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'Analiza scenarija potrošnje '!$B$43:$H$43</c:f>
              <c:numCache>
                <c:formatCode>0.00</c:formatCode>
                <c:ptCount val="7"/>
                <c:pt idx="0">
                  <c:v>0</c:v>
                </c:pt>
                <c:pt idx="1">
                  <c:v>2.2228961865399368</c:v>
                </c:pt>
                <c:pt idx="2">
                  <c:v>2.5915941604376358</c:v>
                </c:pt>
                <c:pt idx="3">
                  <c:v>2.9561610645997862</c:v>
                </c:pt>
                <c:pt idx="4">
                  <c:v>3.3074529810246855</c:v>
                </c:pt>
                <c:pt idx="5">
                  <c:v>3.632922318563423</c:v>
                </c:pt>
                <c:pt idx="6">
                  <c:v>3.9495951875200346</c:v>
                </c:pt>
              </c:numCache>
            </c:numRef>
          </c:cat>
          <c:val>
            <c:numRef>
              <c:f>'Analiza scenarija potrošnje '!$M$87:$S$87</c:f>
              <c:numCache>
                <c:formatCode>#,##0.00</c:formatCode>
                <c:ptCount val="7"/>
                <c:pt idx="0">
                  <c:v>0</c:v>
                </c:pt>
                <c:pt idx="1">
                  <c:v>9.2079326615231096</c:v>
                </c:pt>
                <c:pt idx="2">
                  <c:v>9.9300763074979876</c:v>
                </c:pt>
                <c:pt idx="3">
                  <c:v>17.165388387594913</c:v>
                </c:pt>
                <c:pt idx="4">
                  <c:v>26.206392862364979</c:v>
                </c:pt>
                <c:pt idx="5">
                  <c:v>36.635596010801322</c:v>
                </c:pt>
                <c:pt idx="6">
                  <c:v>51.477780882784039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8A7-4C1E-9D47-3221B629E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20064"/>
        <c:axId val="70921600"/>
      </c:lineChart>
      <c:catAx>
        <c:axId val="709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21600"/>
        <c:crosses val="autoZero"/>
        <c:auto val="1"/>
        <c:lblAlgn val="ctr"/>
        <c:lblOffset val="100"/>
        <c:noMultiLvlLbl val="0"/>
      </c:catAx>
      <c:valAx>
        <c:axId val="7092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2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Stohastički</a:t>
            </a:r>
            <a:r>
              <a:rPr lang="sr-Latn-RS" baseline="0"/>
              <a:t> scenario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'Analiza scenarija potrošnje '!$A$44</c:f>
              <c:strCache>
                <c:ptCount val="1"/>
                <c:pt idx="0">
                  <c:v>Ostvareni udeo toplotne energije iz OIE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'Analiza scenarija potrošnje '!$B$20:$I$20</c:f>
              <c:numCache>
                <c:formatCode>General</c:formatCode>
                <c:ptCount val="8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'!$M$44:$S$44</c:f>
              <c:numCache>
                <c:formatCode>#,##0.00</c:formatCode>
                <c:ptCount val="7"/>
                <c:pt idx="0">
                  <c:v>0</c:v>
                </c:pt>
                <c:pt idx="1">
                  <c:v>7.3727232806870306</c:v>
                </c:pt>
                <c:pt idx="2">
                  <c:v>10.225734892996325</c:v>
                </c:pt>
                <c:pt idx="3">
                  <c:v>13.078746505305618</c:v>
                </c:pt>
                <c:pt idx="4">
                  <c:v>17.358263923769563</c:v>
                </c:pt>
                <c:pt idx="5">
                  <c:v>24.490792954542794</c:v>
                </c:pt>
                <c:pt idx="6">
                  <c:v>31.623321985316032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C3-4AC5-9867-C72BD735C410}"/>
            </c:ext>
          </c:extLst>
        </c:ser>
        <c:ser>
          <c:idx val="1"/>
          <c:order val="1"/>
          <c:tx>
            <c:strRef>
              <c:f>'Analiza scenarija potrošnje '!$A$45</c:f>
              <c:strCache>
                <c:ptCount val="1"/>
                <c:pt idx="0">
                  <c:v>Ostvareni udeo OIE u sektoru transporta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'Analiza scenarija potrošnje '!$B$20:$I$20</c:f>
              <c:numCache>
                <c:formatCode>General</c:formatCode>
                <c:ptCount val="8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'!$M$45:$S$45</c:f>
              <c:numCache>
                <c:formatCode>#,##0.00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4.9987565282268092</c:v>
                </c:pt>
                <c:pt idx="3">
                  <c:v>29.347826086956523</c:v>
                </c:pt>
                <c:pt idx="4">
                  <c:v>38.596491228070171</c:v>
                </c:pt>
                <c:pt idx="5">
                  <c:v>46.938775510204081</c:v>
                </c:pt>
                <c:pt idx="6">
                  <c:v>54.54545454545454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C3-4AC5-9867-C72BD735C410}"/>
            </c:ext>
          </c:extLst>
        </c:ser>
        <c:ser>
          <c:idx val="3"/>
          <c:order val="3"/>
          <c:tx>
            <c:strRef>
              <c:f>'Analiza scenarija potrošnje '!$A$43</c:f>
              <c:strCache>
                <c:ptCount val="1"/>
                <c:pt idx="0">
                  <c:v>Ostvareni udeо električne energije izOIE (%)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'Analiza scenarija potrošnje '!$M$43:$S$43</c:f>
              <c:numCache>
                <c:formatCode>0.00</c:formatCode>
                <c:ptCount val="7"/>
                <c:pt idx="0">
                  <c:v>0</c:v>
                </c:pt>
                <c:pt idx="1">
                  <c:v>2.2228961865399368</c:v>
                </c:pt>
                <c:pt idx="2">
                  <c:v>2.5915941604376358</c:v>
                </c:pt>
                <c:pt idx="3">
                  <c:v>2.9561610645997862</c:v>
                </c:pt>
                <c:pt idx="4">
                  <c:v>3.3074529810246855</c:v>
                </c:pt>
                <c:pt idx="5">
                  <c:v>3.632922318563423</c:v>
                </c:pt>
                <c:pt idx="6">
                  <c:v>3.9495951875200346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C3-4AC5-9867-C72BD735C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588672"/>
        <c:axId val="70602752"/>
      </c:barChart>
      <c:lineChart>
        <c:grouping val="standard"/>
        <c:varyColors val="0"/>
        <c:ser>
          <c:idx val="2"/>
          <c:order val="2"/>
          <c:tx>
            <c:strRef>
              <c:f>'Analiza scenarija potrošnje '!$A$46</c:f>
              <c:strCache>
                <c:ptCount val="1"/>
                <c:pt idx="0">
                  <c:v>Ukupni ostvareni udeleo lokalne proizvodnje energije iz OIE (%)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'Analiza scenarija potrošnje '!$B$43:$H$43</c:f>
              <c:numCache>
                <c:formatCode>0.00</c:formatCode>
                <c:ptCount val="7"/>
                <c:pt idx="0">
                  <c:v>0</c:v>
                </c:pt>
                <c:pt idx="1">
                  <c:v>2.2228961865399368</c:v>
                </c:pt>
                <c:pt idx="2">
                  <c:v>2.5915941604376358</c:v>
                </c:pt>
                <c:pt idx="3">
                  <c:v>2.9561610645997862</c:v>
                </c:pt>
                <c:pt idx="4">
                  <c:v>3.3074529810246855</c:v>
                </c:pt>
                <c:pt idx="5">
                  <c:v>3.632922318563423</c:v>
                </c:pt>
                <c:pt idx="6">
                  <c:v>3.9495951875200346</c:v>
                </c:pt>
              </c:numCache>
            </c:numRef>
          </c:cat>
          <c:val>
            <c:numRef>
              <c:f>'Analiza scenarija potrošnje '!$M$46:$S$46</c:f>
              <c:numCache>
                <c:formatCode>#,##0.00</c:formatCode>
                <c:ptCount val="7"/>
                <c:pt idx="0">
                  <c:v>0</c:v>
                </c:pt>
                <c:pt idx="1">
                  <c:v>3.9534417985060903</c:v>
                </c:pt>
                <c:pt idx="2">
                  <c:v>6.1123079876760755</c:v>
                </c:pt>
                <c:pt idx="3">
                  <c:v>11.716145463794168</c:v>
                </c:pt>
                <c:pt idx="4">
                  <c:v>15.456677991661389</c:v>
                </c:pt>
                <c:pt idx="5">
                  <c:v>20.568500286859106</c:v>
                </c:pt>
                <c:pt idx="6">
                  <c:v>25.748753250534374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FC3-4AC5-9867-C72BD735C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588672"/>
        <c:axId val="70602752"/>
      </c:lineChart>
      <c:catAx>
        <c:axId val="7058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02752"/>
        <c:crosses val="autoZero"/>
        <c:auto val="1"/>
        <c:lblAlgn val="ctr"/>
        <c:lblOffset val="100"/>
        <c:noMultiLvlLbl val="0"/>
      </c:catAx>
      <c:valAx>
        <c:axId val="7060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8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'Analiza scenarija potrošnje '!$L$48</c:f>
              <c:strCache>
                <c:ptCount val="1"/>
                <c:pt idx="0">
                  <c:v>Električna energija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'Analiza scenarija potrošnje '!$M$20:$S$20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'!$M$48:$S$48</c:f>
              <c:numCache>
                <c:formatCode>General</c:formatCode>
                <c:ptCount val="7"/>
                <c:pt idx="0">
                  <c:v>702955.3</c:v>
                </c:pt>
                <c:pt idx="1">
                  <c:v>687329.33344321966</c:v>
                </c:pt>
                <c:pt idx="2">
                  <c:v>669516.54657473019</c:v>
                </c:pt>
                <c:pt idx="3">
                  <c:v>649724.55910383491</c:v>
                </c:pt>
                <c:pt idx="4">
                  <c:v>628235.2248053056</c:v>
                </c:pt>
                <c:pt idx="5">
                  <c:v>605411.92711027653</c:v>
                </c:pt>
                <c:pt idx="6">
                  <c:v>581500.60677245678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4F-4887-8AD0-FEB8B148446E}"/>
            </c:ext>
          </c:extLst>
        </c:ser>
        <c:ser>
          <c:idx val="1"/>
          <c:order val="1"/>
          <c:tx>
            <c:strRef>
              <c:f>'Analiza scenarija potrošnje '!$L$49</c:f>
              <c:strCache>
                <c:ptCount val="1"/>
                <c:pt idx="0">
                  <c:v>Toplotna energija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'Analiza scenarija potrošnje '!$M$20:$S$20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'!$M$49:$S$49</c:f>
              <c:numCache>
                <c:formatCode>General</c:formatCode>
                <c:ptCount val="7"/>
                <c:pt idx="0">
                  <c:v>75124.799999999988</c:v>
                </c:pt>
                <c:pt idx="1">
                  <c:v>69586.056380830414</c:v>
                </c:pt>
                <c:pt idx="2">
                  <c:v>62470.370732835749</c:v>
                </c:pt>
                <c:pt idx="3">
                  <c:v>54300.029303763527</c:v>
                </c:pt>
                <c:pt idx="4">
                  <c:v>44874.486906532045</c:v>
                </c:pt>
                <c:pt idx="5">
                  <c:v>33884.369228839867</c:v>
                </c:pt>
                <c:pt idx="6">
                  <c:v>23169.006044910489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4F-4887-8AD0-FEB8B148446E}"/>
            </c:ext>
          </c:extLst>
        </c:ser>
        <c:ser>
          <c:idx val="2"/>
          <c:order val="2"/>
          <c:tx>
            <c:strRef>
              <c:f>'Analiza scenarija potrošnje '!$L$50</c:f>
              <c:strCache>
                <c:ptCount val="1"/>
                <c:pt idx="0">
                  <c:v>Transport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'Analiza scenarija potrošnje '!$M$20:$S$20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'Analiza scenarija potrošnje '!$M$50:$S$50</c:f>
              <c:numCache>
                <c:formatCode>General</c:formatCode>
                <c:ptCount val="7"/>
                <c:pt idx="0">
                  <c:v>72997.3</c:v>
                </c:pt>
                <c:pt idx="1">
                  <c:v>72997.3</c:v>
                </c:pt>
                <c:pt idx="2">
                  <c:v>69348.342700820693</c:v>
                </c:pt>
                <c:pt idx="3">
                  <c:v>48996.111690797232</c:v>
                </c:pt>
                <c:pt idx="4">
                  <c:v>30085.331739963214</c:v>
                </c:pt>
                <c:pt idx="5">
                  <c:v>15963.645413041702</c:v>
                </c:pt>
                <c:pt idx="6">
                  <c:v>7256.2024604735016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4F-4887-8AD0-FEB8B1484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638592"/>
        <c:axId val="70644480"/>
      </c:barChart>
      <c:catAx>
        <c:axId val="706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44480"/>
        <c:crosses val="autoZero"/>
        <c:auto val="1"/>
        <c:lblAlgn val="ctr"/>
        <c:lblOffset val="100"/>
        <c:noMultiLvlLbl val="0"/>
      </c:catAx>
      <c:valAx>
        <c:axId val="7064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3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BF659-93CE-4D34-BF8E-BCDABD6792B8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</dgm:pt>
    <dgm:pt modelId="{08E9BA3D-E567-4B4E-9ED2-720F26417DE3}">
      <dgm:prSet custT="1"/>
      <dgm:spPr/>
      <dgm:t>
        <a:bodyPr anchor="t"/>
        <a:lstStyle/>
        <a:p>
          <a:pPr algn="r"/>
          <a:r>
            <a:rPr lang="sr-Latn-RS" sz="2000" dirty="0">
              <a:latin typeface="+mj-lt"/>
            </a:rPr>
            <a:t>OIE</a:t>
          </a:r>
        </a:p>
      </dgm:t>
    </dgm:pt>
    <dgm:pt modelId="{BA077E4E-A668-4C45-AB6D-066F741A3C0A}" type="parTrans" cxnId="{75B8BC0C-29B8-4AEA-BC9A-E6B7B8285CC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638DEAB-3336-489D-B405-050F9EF216D2}" type="sibTrans" cxnId="{75B8BC0C-29B8-4AEA-BC9A-E6B7B8285CC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4625B21-C1F6-49D5-8114-A079BF4A7600}">
      <dgm:prSet custT="1"/>
      <dgm:spPr/>
      <dgm:t>
        <a:bodyPr anchor="b"/>
        <a:lstStyle/>
        <a:p>
          <a:pPr algn="r"/>
          <a:r>
            <a:rPr lang="en-US" sz="2000" dirty="0" err="1">
              <a:latin typeface="+mj-lt"/>
            </a:rPr>
            <a:t>Energetska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efikasnost</a:t>
          </a:r>
          <a:endParaRPr lang="en-US" sz="1200" dirty="0">
            <a:latin typeface="+mj-lt"/>
          </a:endParaRPr>
        </a:p>
      </dgm:t>
    </dgm:pt>
    <dgm:pt modelId="{F7C9850F-B50E-42FC-A187-D2BF331178EF}" type="parTrans" cxnId="{5F7799C9-6747-4F96-8A70-C6891DE1909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1F4A9A-09D3-4961-AEFB-0EADA793A0B5}" type="sibTrans" cxnId="{5F7799C9-6747-4F96-8A70-C6891DE1909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1373B00-E550-4395-9983-C2A72D9FE5F2}">
      <dgm:prSet custT="1"/>
      <dgm:spPr/>
      <dgm:t>
        <a:bodyPr anchor="b"/>
        <a:lstStyle/>
        <a:p>
          <a:pPr algn="r"/>
          <a:r>
            <a:rPr lang="en-US" sz="2000" dirty="0" err="1">
              <a:latin typeface="+mj-lt"/>
            </a:rPr>
            <a:t>Daljinsko</a:t>
          </a:r>
          <a:r>
            <a:rPr lang="en-US" sz="2000" dirty="0">
              <a:latin typeface="+mj-lt"/>
            </a:rPr>
            <a:t> </a:t>
          </a:r>
          <a:r>
            <a:rPr lang="en-US" sz="2000" dirty="0" err="1">
              <a:latin typeface="+mj-lt"/>
            </a:rPr>
            <a:t>grejanje</a:t>
          </a:r>
          <a:endParaRPr lang="en-US" sz="1500" dirty="0">
            <a:latin typeface="+mj-lt"/>
          </a:endParaRPr>
        </a:p>
      </dgm:t>
    </dgm:pt>
    <dgm:pt modelId="{D92E12C7-F3C9-4B35-B070-E75F6EB3DFFA}" type="sibTrans" cxnId="{8634D5FA-772B-4D6A-91E7-59F29CD98D3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0B01233-09BD-425A-AE93-B14DA03B5EA1}" type="parTrans" cxnId="{8634D5FA-772B-4D6A-91E7-59F29CD98D3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4249100-D907-4C41-BAB9-E5B3BB8FAF8C}">
      <dgm:prSet/>
      <dgm:spPr/>
      <dgm:t>
        <a:bodyPr anchor="t"/>
        <a:lstStyle/>
        <a:p>
          <a:r>
            <a:rPr lang="en-US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Korišćenje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u DG,</a:t>
          </a:r>
        </a:p>
      </dgm:t>
    </dgm:pt>
    <dgm:pt modelId="{8163A77E-FD46-46EF-ACFC-CF8D4A295E0D}" type="parTrans" cxnId="{702856D4-FBF5-40BC-B95F-271E7500387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A97D58-D289-4033-ABE9-DF42DD3C1D28}" type="sibTrans" cxnId="{702856D4-FBF5-40BC-B95F-271E7500387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9E61B7B-350D-41B0-AE79-3AF03E8EF2D5}">
      <dgm:prSet custT="1"/>
      <dgm:spPr/>
      <dgm:t>
        <a:bodyPr anchor="t"/>
        <a:lstStyle/>
        <a:p>
          <a:pPr algn="l"/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Energetska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sanacija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u </a:t>
          </a:r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zgradarstvu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</a:p>
      </dgm:t>
    </dgm:pt>
    <dgm:pt modelId="{779FE9D9-C3FA-4894-8157-4FB1E78ECF6B}" type="parTrans" cxnId="{300128FB-9FD9-425B-85E2-375087C4501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C71EED-7320-46D1-B9D7-41244A98AB94}" type="sibTrans" cxnId="{300128FB-9FD9-425B-85E2-375087C4501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423432D-019E-4F6C-AD32-1EF4EB4EECA4}">
      <dgm:prSet custT="1"/>
      <dgm:spPr/>
      <dgm:t>
        <a:bodyPr anchor="t"/>
        <a:lstStyle/>
        <a:p>
          <a:pPr algn="l"/>
          <a:r>
            <a:rPr lang="vi-V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Unapređenje</a:t>
          </a:r>
          <a:r>
            <a:rPr lang="sr-Latn-R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sistema</a:t>
          </a:r>
          <a:r>
            <a:rPr lang="vi-V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188D57-4F21-4963-A3E9-582B10ACC4C2}" type="parTrans" cxnId="{D99FF961-61E3-436A-A937-719185B071C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EDDC064-3132-46DE-B224-C6F22F7845F7}" type="sibTrans" cxnId="{D99FF961-61E3-436A-A937-719185B071C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38B0767-9BC9-483B-A6A7-94FB675A77F8}">
      <dgm:prSet custT="1"/>
      <dgm:spPr/>
      <dgm:t>
        <a:bodyPr anchor="t"/>
        <a:lstStyle/>
        <a:p>
          <a:pPr algn="l"/>
          <a:r>
            <a:rPr lang="sr-Latn-R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OIE,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1BB2D5-4C17-49C5-A4D8-8D38C463D87F}" type="parTrans" cxnId="{B5ABD66E-DF04-434D-8223-51205C22B27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8FB6209-E54B-459F-AA83-E1631F04B3D8}" type="sibTrans" cxnId="{B5ABD66E-DF04-434D-8223-51205C22B27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93A6C6E-E8D3-4A23-AC5C-6994BF9DDE6E}">
      <dgm:prSet custT="1"/>
      <dgm:spPr/>
      <dgm:t>
        <a:bodyPr anchor="t"/>
        <a:lstStyle/>
        <a:p>
          <a:pPr algn="l"/>
          <a:r>
            <a:rPr lang="sr-Latn-R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Mere energetske efikasnosti,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750282-7CD4-4951-8209-AA89698A91E4}" type="parTrans" cxnId="{F15AB4C8-63CB-4811-89C2-3A950EC6020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351B47A-5C33-487C-A0D4-2BA18B9744BE}" type="sibTrans" cxnId="{F15AB4C8-63CB-4811-89C2-3A950EC6020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E889C1A-6486-48A8-A4BA-67FDE2448F61}">
      <dgm:prSet custT="1"/>
      <dgm:spPr/>
      <dgm:t>
        <a:bodyPr anchor="t"/>
        <a:lstStyle/>
        <a:p>
          <a:pPr algn="l"/>
          <a:r>
            <a:rPr lang="vi-V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Zagrevanje i distribucija sanitarne tople vode</a:t>
          </a:r>
          <a:r>
            <a:rPr lang="sr-Latn-R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8AE21A-E02D-48D9-BAE2-848E98B2A547}" type="parTrans" cxnId="{517A3C40-7F9B-4C8F-99DC-87F086C0A2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76D731-0608-4AD8-A696-906F5088B38A}" type="sibTrans" cxnId="{517A3C40-7F9B-4C8F-99DC-87F086C0A2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2EFF260-57AC-46E4-9DAF-7AC75AF96BC9}">
      <dgm:prSet custT="1"/>
      <dgm:spPr/>
      <dgm:t>
        <a:bodyPr anchor="t"/>
        <a:lstStyle/>
        <a:p>
          <a:pPr algn="l"/>
          <a:r>
            <a:rPr lang="sr-Latn-R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Daljinsko hlađenje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ctr"/>
          <a:endParaRPr lang="en-US" sz="1500" dirty="0">
            <a:latin typeface="+mj-lt"/>
          </a:endParaRPr>
        </a:p>
      </dgm:t>
    </dgm:pt>
    <dgm:pt modelId="{E442891B-7DFA-42E5-B939-1C7F75C2390A}" type="parTrans" cxnId="{12B4F6EE-E1E0-426B-8D8C-72CAD5D772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ECB30C5-A147-4AF2-A9D9-2EA215F44DA6}" type="sibTrans" cxnId="{12B4F6EE-E1E0-426B-8D8C-72CAD5D772D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9DFE8CB-CC6E-4D84-A628-721197425CAC}">
      <dgm:prSet custT="1"/>
      <dgm:spPr/>
      <dgm:t>
        <a:bodyPr anchor="t"/>
        <a:lstStyle/>
        <a:p>
          <a:pPr algn="l"/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Energetski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menadžment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</a:p>
      </dgm:t>
    </dgm:pt>
    <dgm:pt modelId="{ADC3DBB9-C23B-4A76-B358-93125498B890}" type="parTrans" cxnId="{B38839E7-23FB-4B79-8056-41F41D9A9E7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AC2FB0-40D8-40CD-8335-3BD0EF0148FD}" type="sibTrans" cxnId="{B38839E7-23FB-4B79-8056-41F41D9A9E7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3ADEBF6-05B7-4B7F-BFB5-D0C3E5DD5057}">
      <dgm:prSet custT="1"/>
      <dgm:spPr/>
      <dgm:t>
        <a:bodyPr anchor="t"/>
        <a:lstStyle/>
        <a:p>
          <a:pPr algn="l"/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Izgradnja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niskoenergetskih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zgrada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naselja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</a:p>
      </dgm:t>
    </dgm:pt>
    <dgm:pt modelId="{C24BAA6A-ADDA-45C2-B13E-07C54BA4BBFF}" type="parTrans" cxnId="{D0F3FD0C-28AD-4602-B594-7091960AF84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6C3BF01-F931-48A2-B49E-1D5043462968}" type="sibTrans" cxnId="{D0F3FD0C-28AD-4602-B594-7091960AF84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27DE54E-D1A9-49D2-97DD-BEE88BD7B5ED}">
      <dgm:prSet custT="1"/>
      <dgm:spPr/>
      <dgm:t>
        <a:bodyPr anchor="t"/>
        <a:lstStyle/>
        <a:p>
          <a:pPr algn="l"/>
          <a:r>
            <a:rPr lang="sr-Latn-R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EE u saobraćaju,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EA4423-B577-4A5C-99E8-8AC3451BC393}" type="parTrans" cxnId="{8027DDB4-D3E6-4A78-BEED-35945DABEEE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9759A10-A8EC-4AFD-A7A2-EA8320E84506}" type="sibTrans" cxnId="{8027DDB4-D3E6-4A78-BEED-35945DABEEE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28C5469-71BD-4949-9C3E-E64529722978}">
      <dgm:prSet custT="1"/>
      <dgm:spPr/>
      <dgm:t>
        <a:bodyPr anchor="t"/>
        <a:lstStyle/>
        <a:p>
          <a:pPr algn="l"/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podizanje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javne</a:t>
          </a:r>
          <a:r>
            <a: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svesti</a:t>
          </a:r>
          <a:endParaRPr lang="sr-Latn-R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ctr"/>
          <a:endParaRPr lang="en-US" sz="1200" dirty="0">
            <a:latin typeface="+mj-lt"/>
          </a:endParaRPr>
        </a:p>
      </dgm:t>
    </dgm:pt>
    <dgm:pt modelId="{821F310A-A4B8-4423-84C3-E50650D929A2}" type="parTrans" cxnId="{E509683F-FAC8-4EB7-804A-27A06ECF3E8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F520F7E-CEAB-4D45-B509-C985093AE25A}" type="sibTrans" cxnId="{E509683F-FAC8-4EB7-804A-27A06ECF3E8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90BDA05-477F-417A-996D-851E2A0512E1}">
      <dgm:prSet/>
      <dgm:spPr/>
      <dgm:t>
        <a:bodyPr anchor="t"/>
        <a:lstStyle/>
        <a:p>
          <a:r>
            <a:rPr lang="en-US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Korišćenje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otpada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</a:p>
      </dgm:t>
    </dgm:pt>
    <dgm:pt modelId="{B66DE448-71EB-4C7F-9E4A-80BEDF6046EA}" type="parTrans" cxnId="{B8B48136-5C43-43C4-BA92-0C4CA285F17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8E85FB0-7C66-4D28-92B9-A5AB09740E5F}" type="sibTrans" cxnId="{B8B48136-5C43-43C4-BA92-0C4CA285F17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C5A2D32-9298-4C9F-A36C-DF43C9972CF5}">
      <dgm:prSet/>
      <dgm:spPr/>
      <dgm:t>
        <a:bodyPr anchor="t"/>
        <a:lstStyle/>
        <a:p>
          <a:r>
            <a:rPr lang="en-US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proizvodnju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el.energije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363E6A-C1A8-4973-8044-899F66D4EB6E}" type="parTrans" cxnId="{1CF85100-ACCF-49EB-ADAA-90F02CD5B84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B2DB69D-31BC-4C9B-9958-78F7ED2561DB}" type="sibTrans" cxnId="{1CF85100-ACCF-49EB-ADAA-90F02CD5B84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F8036B7-DA00-40E3-B292-7D33A61EF012}" type="pres">
      <dgm:prSet presAssocID="{76ABF659-93CE-4D34-BF8E-BCDABD6792B8}" presName="linearFlow" presStyleCnt="0">
        <dgm:presLayoutVars>
          <dgm:dir/>
          <dgm:animLvl val="lvl"/>
          <dgm:resizeHandles/>
        </dgm:presLayoutVars>
      </dgm:prSet>
      <dgm:spPr/>
    </dgm:pt>
    <dgm:pt modelId="{ABF70818-01BC-4CDE-AF26-DA8F43ADF6D3}" type="pres">
      <dgm:prSet presAssocID="{08E9BA3D-E567-4B4E-9ED2-720F26417DE3}" presName="compositeNode" presStyleCnt="0">
        <dgm:presLayoutVars>
          <dgm:bulletEnabled val="1"/>
        </dgm:presLayoutVars>
      </dgm:prSet>
      <dgm:spPr/>
    </dgm:pt>
    <dgm:pt modelId="{C791E57D-830C-44A9-8821-66FA2ADAFB15}" type="pres">
      <dgm:prSet presAssocID="{08E9BA3D-E567-4B4E-9ED2-720F26417DE3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704D79F-FED7-4A0F-A175-5E8B297FBD49}" type="pres">
      <dgm:prSet presAssocID="{08E9BA3D-E567-4B4E-9ED2-720F26417DE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085A1-5613-4989-8B38-3D0139D68F3E}" type="pres">
      <dgm:prSet presAssocID="{08E9BA3D-E567-4B4E-9ED2-720F26417DE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7A903-9DCE-442E-83D7-49BE08B29F46}" type="pres">
      <dgm:prSet presAssocID="{A638DEAB-3336-489D-B405-050F9EF216D2}" presName="sibTrans" presStyleCnt="0"/>
      <dgm:spPr/>
    </dgm:pt>
    <dgm:pt modelId="{6C3A0CAE-0A88-4E98-A3C3-75127EFD152F}" type="pres">
      <dgm:prSet presAssocID="{94625B21-C1F6-49D5-8114-A079BF4A7600}" presName="compositeNode" presStyleCnt="0">
        <dgm:presLayoutVars>
          <dgm:bulletEnabled val="1"/>
        </dgm:presLayoutVars>
      </dgm:prSet>
      <dgm:spPr/>
    </dgm:pt>
    <dgm:pt modelId="{BDC21D8A-EEF1-45AC-84F0-7AA7DE016C51}" type="pres">
      <dgm:prSet presAssocID="{94625B21-C1F6-49D5-8114-A079BF4A7600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D2CB150-B8C2-4EFD-B90E-0D21C81E5C85}" type="pres">
      <dgm:prSet presAssocID="{94625B21-C1F6-49D5-8114-A079BF4A760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771E2-3FD2-4BF8-8F8C-EE579F3165C6}" type="pres">
      <dgm:prSet presAssocID="{94625B21-C1F6-49D5-8114-A079BF4A760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C57CA-0196-4373-9E95-FBA5D0B396A8}" type="pres">
      <dgm:prSet presAssocID="{F71F4A9A-09D3-4961-AEFB-0EADA793A0B5}" presName="sibTrans" presStyleCnt="0"/>
      <dgm:spPr/>
    </dgm:pt>
    <dgm:pt modelId="{0170C700-4C92-4763-8703-146A73AA7C9D}" type="pres">
      <dgm:prSet presAssocID="{01373B00-E550-4395-9983-C2A72D9FE5F2}" presName="compositeNode" presStyleCnt="0">
        <dgm:presLayoutVars>
          <dgm:bulletEnabled val="1"/>
        </dgm:presLayoutVars>
      </dgm:prSet>
      <dgm:spPr/>
    </dgm:pt>
    <dgm:pt modelId="{8B36228E-999B-473A-BF6B-D79AB75639CC}" type="pres">
      <dgm:prSet presAssocID="{01373B00-E550-4395-9983-C2A72D9FE5F2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9076771E-E476-4AE7-8A00-6C3C2EE2DEFC}" type="pres">
      <dgm:prSet presAssocID="{01373B00-E550-4395-9983-C2A72D9FE5F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7E897-5E48-4359-B2E0-0854101CF83B}" type="pres">
      <dgm:prSet presAssocID="{01373B00-E550-4395-9983-C2A72D9FE5F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68D74-EAB7-4C08-A57E-46896501132D}" type="presOf" srcId="{790BDA05-477F-417A-996D-851E2A0512E1}" destId="{D704D79F-FED7-4A0F-A175-5E8B297FBD49}" srcOrd="0" destOrd="1" presId="urn:microsoft.com/office/officeart/2005/8/layout/hList2"/>
    <dgm:cxn modelId="{90F7574C-0D4E-4DA3-9DE7-EFA8F74B6EE3}" type="presOf" srcId="{08E9BA3D-E567-4B4E-9ED2-720F26417DE3}" destId="{088085A1-5613-4989-8B38-3D0139D68F3E}" srcOrd="0" destOrd="0" presId="urn:microsoft.com/office/officeart/2005/8/layout/hList2"/>
    <dgm:cxn modelId="{F8B0377B-AA71-456C-8145-324C3C28A945}" type="presOf" srcId="{627DE54E-D1A9-49D2-97DD-BEE88BD7B5ED}" destId="{9D2CB150-B8C2-4EFD-B90E-0D21C81E5C85}" srcOrd="0" destOrd="3" presId="urn:microsoft.com/office/officeart/2005/8/layout/hList2"/>
    <dgm:cxn modelId="{B5ABD66E-DF04-434D-8223-51205C22B276}" srcId="{01373B00-E550-4395-9983-C2A72D9FE5F2}" destId="{838B0767-9BC9-483B-A6A7-94FB675A77F8}" srcOrd="1" destOrd="0" parTransId="{371BB2D5-4C17-49C5-A4D8-8D38C463D87F}" sibTransId="{98FB6209-E54B-459F-AA83-E1631F04B3D8}"/>
    <dgm:cxn modelId="{D99FF961-61E3-436A-A937-719185B071CF}" srcId="{01373B00-E550-4395-9983-C2A72D9FE5F2}" destId="{2423432D-019E-4F6C-AD32-1EF4EB4EECA4}" srcOrd="0" destOrd="0" parTransId="{D3188D57-4F21-4963-A3E9-582B10ACC4C2}" sibTransId="{8EDDC064-3132-46DE-B224-C6F22F7845F7}"/>
    <dgm:cxn modelId="{71CEA2EB-CFE0-4DAC-991C-71CF9EA5D830}" type="presOf" srcId="{09E61B7B-350D-41B0-AE79-3AF03E8EF2D5}" destId="{9D2CB150-B8C2-4EFD-B90E-0D21C81E5C85}" srcOrd="0" destOrd="0" presId="urn:microsoft.com/office/officeart/2005/8/layout/hList2"/>
    <dgm:cxn modelId="{53096705-654A-4CA3-BB8E-D25694990059}" type="presOf" srcId="{093A6C6E-E8D3-4A23-AC5C-6994BF9DDE6E}" destId="{9076771E-E476-4AE7-8A00-6C3C2EE2DEFC}" srcOrd="0" destOrd="2" presId="urn:microsoft.com/office/officeart/2005/8/layout/hList2"/>
    <dgm:cxn modelId="{2C01CF87-EFE6-45FB-808F-A2848956CEBB}" type="presOf" srcId="{7E889C1A-6486-48A8-A4BA-67FDE2448F61}" destId="{9076771E-E476-4AE7-8A00-6C3C2EE2DEFC}" srcOrd="0" destOrd="3" presId="urn:microsoft.com/office/officeart/2005/8/layout/hList2"/>
    <dgm:cxn modelId="{8634D5FA-772B-4D6A-91E7-59F29CD98D34}" srcId="{76ABF659-93CE-4D34-BF8E-BCDABD6792B8}" destId="{01373B00-E550-4395-9983-C2A72D9FE5F2}" srcOrd="2" destOrd="0" parTransId="{30B01233-09BD-425A-AE93-B14DA03B5EA1}" sibTransId="{D92E12C7-F3C9-4B35-B070-E75F6EB3DFFA}"/>
    <dgm:cxn modelId="{5F7799C9-6747-4F96-8A70-C6891DE19092}" srcId="{76ABF659-93CE-4D34-BF8E-BCDABD6792B8}" destId="{94625B21-C1F6-49D5-8114-A079BF4A7600}" srcOrd="1" destOrd="0" parTransId="{F7C9850F-B50E-42FC-A187-D2BF331178EF}" sibTransId="{F71F4A9A-09D3-4961-AEFB-0EADA793A0B5}"/>
    <dgm:cxn modelId="{702856D4-FBF5-40BC-B95F-271E75003871}" srcId="{08E9BA3D-E567-4B4E-9ED2-720F26417DE3}" destId="{E4249100-D907-4C41-BAB9-E5B3BB8FAF8C}" srcOrd="0" destOrd="0" parTransId="{8163A77E-FD46-46EF-ACFC-CF8D4A295E0D}" sibTransId="{E3A97D58-D289-4033-ABE9-DF42DD3C1D28}"/>
    <dgm:cxn modelId="{27024576-D888-4D16-B92D-0FB0D7B64385}" type="presOf" srcId="{63ADEBF6-05B7-4B7F-BFB5-D0C3E5DD5057}" destId="{9D2CB150-B8C2-4EFD-B90E-0D21C81E5C85}" srcOrd="0" destOrd="2" presId="urn:microsoft.com/office/officeart/2005/8/layout/hList2"/>
    <dgm:cxn modelId="{E509683F-FAC8-4EB7-804A-27A06ECF3E83}" srcId="{94625B21-C1F6-49D5-8114-A079BF4A7600}" destId="{728C5469-71BD-4949-9C3E-E64529722978}" srcOrd="4" destOrd="0" parTransId="{821F310A-A4B8-4423-84C3-E50650D929A2}" sibTransId="{6F520F7E-CEAB-4D45-B509-C985093AE25A}"/>
    <dgm:cxn modelId="{517A3C40-7F9B-4C8F-99DC-87F086C0A2BC}" srcId="{01373B00-E550-4395-9983-C2A72D9FE5F2}" destId="{7E889C1A-6486-48A8-A4BA-67FDE2448F61}" srcOrd="3" destOrd="0" parTransId="{CF8AE21A-E02D-48D9-BAE2-848E98B2A547}" sibTransId="{F776D731-0608-4AD8-A696-906F5088B38A}"/>
    <dgm:cxn modelId="{F15AB4C8-63CB-4811-89C2-3A950EC60205}" srcId="{01373B00-E550-4395-9983-C2A72D9FE5F2}" destId="{093A6C6E-E8D3-4A23-AC5C-6994BF9DDE6E}" srcOrd="2" destOrd="0" parTransId="{AA750282-7CD4-4951-8209-AA89698A91E4}" sibTransId="{9351B47A-5C33-487C-A0D4-2BA18B9744BE}"/>
    <dgm:cxn modelId="{B38839E7-23FB-4B79-8056-41F41D9A9E7D}" srcId="{94625B21-C1F6-49D5-8114-A079BF4A7600}" destId="{D9DFE8CB-CC6E-4D84-A628-721197425CAC}" srcOrd="1" destOrd="0" parTransId="{ADC3DBB9-C23B-4A76-B358-93125498B890}" sibTransId="{ECAC2FB0-40D8-40CD-8335-3BD0EF0148FD}"/>
    <dgm:cxn modelId="{75B8BC0C-29B8-4AEA-BC9A-E6B7B8285CC8}" srcId="{76ABF659-93CE-4D34-BF8E-BCDABD6792B8}" destId="{08E9BA3D-E567-4B4E-9ED2-720F26417DE3}" srcOrd="0" destOrd="0" parTransId="{BA077E4E-A668-4C45-AB6D-066F741A3C0A}" sibTransId="{A638DEAB-3336-489D-B405-050F9EF216D2}"/>
    <dgm:cxn modelId="{12B4F6EE-E1E0-426B-8D8C-72CAD5D772D6}" srcId="{01373B00-E550-4395-9983-C2A72D9FE5F2}" destId="{82EFF260-57AC-46E4-9DAF-7AC75AF96BC9}" srcOrd="4" destOrd="0" parTransId="{E442891B-7DFA-42E5-B939-1C7F75C2390A}" sibTransId="{9ECB30C5-A147-4AF2-A9D9-2EA215F44DA6}"/>
    <dgm:cxn modelId="{D0F3FD0C-28AD-4602-B594-7091960AF847}" srcId="{94625B21-C1F6-49D5-8114-A079BF4A7600}" destId="{63ADEBF6-05B7-4B7F-BFB5-D0C3E5DD5057}" srcOrd="2" destOrd="0" parTransId="{C24BAA6A-ADDA-45C2-B13E-07C54BA4BBFF}" sibTransId="{76C3BF01-F931-48A2-B49E-1D5043462968}"/>
    <dgm:cxn modelId="{839EFA86-5694-4663-AAEE-59D5BF0974D5}" type="presOf" srcId="{01373B00-E550-4395-9983-C2A72D9FE5F2}" destId="{31C7E897-5E48-4359-B2E0-0854101CF83B}" srcOrd="0" destOrd="0" presId="urn:microsoft.com/office/officeart/2005/8/layout/hList2"/>
    <dgm:cxn modelId="{B8B48136-5C43-43C4-BA92-0C4CA285F179}" srcId="{08E9BA3D-E567-4B4E-9ED2-720F26417DE3}" destId="{790BDA05-477F-417A-996D-851E2A0512E1}" srcOrd="1" destOrd="0" parTransId="{B66DE448-71EB-4C7F-9E4A-80BEDF6046EA}" sibTransId="{48E85FB0-7C66-4D28-92B9-A5AB09740E5F}"/>
    <dgm:cxn modelId="{2181A253-F0CF-4F33-847D-8336FADE36C5}" type="presOf" srcId="{94625B21-C1F6-49D5-8114-A079BF4A7600}" destId="{ED9771E2-3FD2-4BF8-8F8C-EE579F3165C6}" srcOrd="0" destOrd="0" presId="urn:microsoft.com/office/officeart/2005/8/layout/hList2"/>
    <dgm:cxn modelId="{98DD1F63-0755-4FB0-A597-E9868686FE75}" type="presOf" srcId="{2C5A2D32-9298-4C9F-A36C-DF43C9972CF5}" destId="{D704D79F-FED7-4A0F-A175-5E8B297FBD49}" srcOrd="0" destOrd="2" presId="urn:microsoft.com/office/officeart/2005/8/layout/hList2"/>
    <dgm:cxn modelId="{47DAC271-ACFE-477B-9DDF-193ED70DC0D1}" type="presOf" srcId="{838B0767-9BC9-483B-A6A7-94FB675A77F8}" destId="{9076771E-E476-4AE7-8A00-6C3C2EE2DEFC}" srcOrd="0" destOrd="1" presId="urn:microsoft.com/office/officeart/2005/8/layout/hList2"/>
    <dgm:cxn modelId="{28537A61-842F-4F72-B3A9-E046C06DB6B5}" type="presOf" srcId="{2423432D-019E-4F6C-AD32-1EF4EB4EECA4}" destId="{9076771E-E476-4AE7-8A00-6C3C2EE2DEFC}" srcOrd="0" destOrd="0" presId="urn:microsoft.com/office/officeart/2005/8/layout/hList2"/>
    <dgm:cxn modelId="{FC3F0EFA-3124-4223-AE13-01AA64B9F6D7}" type="presOf" srcId="{D9DFE8CB-CC6E-4D84-A628-721197425CAC}" destId="{9D2CB150-B8C2-4EFD-B90E-0D21C81E5C85}" srcOrd="0" destOrd="1" presId="urn:microsoft.com/office/officeart/2005/8/layout/hList2"/>
    <dgm:cxn modelId="{1CF85100-ACCF-49EB-ADAA-90F02CD5B846}" srcId="{08E9BA3D-E567-4B4E-9ED2-720F26417DE3}" destId="{2C5A2D32-9298-4C9F-A36C-DF43C9972CF5}" srcOrd="2" destOrd="0" parTransId="{0C363E6A-C1A8-4973-8044-899F66D4EB6E}" sibTransId="{4B2DB69D-31BC-4C9B-9958-78F7ED2561DB}"/>
    <dgm:cxn modelId="{D461AFF4-2416-4535-B1C2-EDA813219F5D}" type="presOf" srcId="{76ABF659-93CE-4D34-BF8E-BCDABD6792B8}" destId="{3F8036B7-DA00-40E3-B292-7D33A61EF012}" srcOrd="0" destOrd="0" presId="urn:microsoft.com/office/officeart/2005/8/layout/hList2"/>
    <dgm:cxn modelId="{300128FB-9FD9-425B-85E2-375087C45011}" srcId="{94625B21-C1F6-49D5-8114-A079BF4A7600}" destId="{09E61B7B-350D-41B0-AE79-3AF03E8EF2D5}" srcOrd="0" destOrd="0" parTransId="{779FE9D9-C3FA-4894-8157-4FB1E78ECF6B}" sibTransId="{CBC71EED-7320-46D1-B9D7-41244A98AB94}"/>
    <dgm:cxn modelId="{E001F154-6B04-4CE7-A942-D49DD665FEDE}" type="presOf" srcId="{728C5469-71BD-4949-9C3E-E64529722978}" destId="{9D2CB150-B8C2-4EFD-B90E-0D21C81E5C85}" srcOrd="0" destOrd="4" presId="urn:microsoft.com/office/officeart/2005/8/layout/hList2"/>
    <dgm:cxn modelId="{C481850E-F918-47DE-867C-B336D99B34A0}" type="presOf" srcId="{82EFF260-57AC-46E4-9DAF-7AC75AF96BC9}" destId="{9076771E-E476-4AE7-8A00-6C3C2EE2DEFC}" srcOrd="0" destOrd="4" presId="urn:microsoft.com/office/officeart/2005/8/layout/hList2"/>
    <dgm:cxn modelId="{3FFC2E75-E15C-4C93-86E1-F3688CE503AF}" type="presOf" srcId="{E4249100-D907-4C41-BAB9-E5B3BB8FAF8C}" destId="{D704D79F-FED7-4A0F-A175-5E8B297FBD49}" srcOrd="0" destOrd="0" presId="urn:microsoft.com/office/officeart/2005/8/layout/hList2"/>
    <dgm:cxn modelId="{8027DDB4-D3E6-4A78-BEED-35945DABEEE2}" srcId="{94625B21-C1F6-49D5-8114-A079BF4A7600}" destId="{627DE54E-D1A9-49D2-97DD-BEE88BD7B5ED}" srcOrd="3" destOrd="0" parTransId="{B3EA4423-B577-4A5C-99E8-8AC3451BC393}" sibTransId="{79759A10-A8EC-4AFD-A7A2-EA8320E84506}"/>
    <dgm:cxn modelId="{3071876B-34B3-4039-9F59-D7CE1664EF36}" type="presParOf" srcId="{3F8036B7-DA00-40E3-B292-7D33A61EF012}" destId="{ABF70818-01BC-4CDE-AF26-DA8F43ADF6D3}" srcOrd="0" destOrd="0" presId="urn:microsoft.com/office/officeart/2005/8/layout/hList2"/>
    <dgm:cxn modelId="{5F6960E6-0DFD-4DC0-9AD9-BC7CB0873B6E}" type="presParOf" srcId="{ABF70818-01BC-4CDE-AF26-DA8F43ADF6D3}" destId="{C791E57D-830C-44A9-8821-66FA2ADAFB15}" srcOrd="0" destOrd="0" presId="urn:microsoft.com/office/officeart/2005/8/layout/hList2"/>
    <dgm:cxn modelId="{6F768EE2-0ED2-4E74-95D2-EB8B1DC1E6C3}" type="presParOf" srcId="{ABF70818-01BC-4CDE-AF26-DA8F43ADF6D3}" destId="{D704D79F-FED7-4A0F-A175-5E8B297FBD49}" srcOrd="1" destOrd="0" presId="urn:microsoft.com/office/officeart/2005/8/layout/hList2"/>
    <dgm:cxn modelId="{65711EFC-B218-4150-8245-76E499C15441}" type="presParOf" srcId="{ABF70818-01BC-4CDE-AF26-DA8F43ADF6D3}" destId="{088085A1-5613-4989-8B38-3D0139D68F3E}" srcOrd="2" destOrd="0" presId="urn:microsoft.com/office/officeart/2005/8/layout/hList2"/>
    <dgm:cxn modelId="{F3E6E97D-2929-46DC-9F13-466B5FB77B13}" type="presParOf" srcId="{3F8036B7-DA00-40E3-B292-7D33A61EF012}" destId="{F317A903-9DCE-442E-83D7-49BE08B29F46}" srcOrd="1" destOrd="0" presId="urn:microsoft.com/office/officeart/2005/8/layout/hList2"/>
    <dgm:cxn modelId="{DC658702-983A-49F6-82DD-45557C8FA738}" type="presParOf" srcId="{3F8036B7-DA00-40E3-B292-7D33A61EF012}" destId="{6C3A0CAE-0A88-4E98-A3C3-75127EFD152F}" srcOrd="2" destOrd="0" presId="urn:microsoft.com/office/officeart/2005/8/layout/hList2"/>
    <dgm:cxn modelId="{A8315970-D45F-417C-ADE9-B5E07BA03D61}" type="presParOf" srcId="{6C3A0CAE-0A88-4E98-A3C3-75127EFD152F}" destId="{BDC21D8A-EEF1-45AC-84F0-7AA7DE016C51}" srcOrd="0" destOrd="0" presId="urn:microsoft.com/office/officeart/2005/8/layout/hList2"/>
    <dgm:cxn modelId="{6B4EC820-EB81-40E5-9F1A-5777E67D6662}" type="presParOf" srcId="{6C3A0CAE-0A88-4E98-A3C3-75127EFD152F}" destId="{9D2CB150-B8C2-4EFD-B90E-0D21C81E5C85}" srcOrd="1" destOrd="0" presId="urn:microsoft.com/office/officeart/2005/8/layout/hList2"/>
    <dgm:cxn modelId="{7CCE9FCE-9348-4219-8BC6-E407D58C3373}" type="presParOf" srcId="{6C3A0CAE-0A88-4E98-A3C3-75127EFD152F}" destId="{ED9771E2-3FD2-4BF8-8F8C-EE579F3165C6}" srcOrd="2" destOrd="0" presId="urn:microsoft.com/office/officeart/2005/8/layout/hList2"/>
    <dgm:cxn modelId="{7CFDA496-B34B-4BBF-8753-5BD209D05E61}" type="presParOf" srcId="{3F8036B7-DA00-40E3-B292-7D33A61EF012}" destId="{5D3C57CA-0196-4373-9E95-FBA5D0B396A8}" srcOrd="3" destOrd="0" presId="urn:microsoft.com/office/officeart/2005/8/layout/hList2"/>
    <dgm:cxn modelId="{19B7D69B-310C-4D1E-A8DD-A3EA8E01AC2B}" type="presParOf" srcId="{3F8036B7-DA00-40E3-B292-7D33A61EF012}" destId="{0170C700-4C92-4763-8703-146A73AA7C9D}" srcOrd="4" destOrd="0" presId="urn:microsoft.com/office/officeart/2005/8/layout/hList2"/>
    <dgm:cxn modelId="{58FDC404-9C77-4EB2-9D11-7D573CB502C8}" type="presParOf" srcId="{0170C700-4C92-4763-8703-146A73AA7C9D}" destId="{8B36228E-999B-473A-BF6B-D79AB75639CC}" srcOrd="0" destOrd="0" presId="urn:microsoft.com/office/officeart/2005/8/layout/hList2"/>
    <dgm:cxn modelId="{3C44503B-F8D8-4285-9C1B-F65323957621}" type="presParOf" srcId="{0170C700-4C92-4763-8703-146A73AA7C9D}" destId="{9076771E-E476-4AE7-8A00-6C3C2EE2DEFC}" srcOrd="1" destOrd="0" presId="urn:microsoft.com/office/officeart/2005/8/layout/hList2"/>
    <dgm:cxn modelId="{FBBBC6DA-4912-4152-8304-8C461798352F}" type="presParOf" srcId="{0170C700-4C92-4763-8703-146A73AA7C9D}" destId="{31C7E897-5E48-4359-B2E0-0854101CF83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26.5.2023.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26.5.2023.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ТОПС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2023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Златибор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.0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.202</a:t>
            </a:r>
            <a:r>
              <a:rPr lang="en-GB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09448" y="2743200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МАПА ПУТА ЕНЕРГЕТСКЕ ТРАНЗИЦИЈЕ ГРАДА НИША ДО  2050. ГОДИНЕ</a:t>
            </a:r>
            <a:endParaRPr lang="sr-Latn-CS" alt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66124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ru-RU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Мирјана Лаковић, Марко Манчић,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ru-RU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Универзитет у нишу, Машински факултет, Ниш, Србија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КЉУЧНЕ ТАЧКЕ ИЗРАДЕ МАПЕ ПУТА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CB94C0C6-C234-8EED-11EB-30189EB9C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242718"/>
              </p:ext>
            </p:extLst>
          </p:nvPr>
        </p:nvGraphicFramePr>
        <p:xfrm>
          <a:off x="228600" y="609600"/>
          <a:ext cx="8458200" cy="609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5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КЉУЧНЕ ТАЧКЕ ИЗРАДЕ МАПЕ ПУТА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sr-Latn-RS" sz="1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Zeleni scenario</a:t>
            </a:r>
            <a:r>
              <a:rPr lang="sr-Latn-R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zelene energije tehnoologije i digitalnih tehnologija u energetici su uveliko prisutne na tržištu i masovno se koriste u gradu. </a:t>
            </a:r>
            <a:endParaRPr lang="en-US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sr-Latn-RS" sz="1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Scenario stagnacije</a:t>
            </a:r>
            <a:r>
              <a:rPr lang="sr-Latn-R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globalno interesovanje za klimatske promene opada, te dolazi do stagnacije u tehnološkom razvoju energetskih rešenja usmerenih ka dekarbonizaciji, a samim tim i do nedostatka zelenih tehnoloških rešenja na tržištu.   </a:t>
            </a:r>
            <a:endParaRPr lang="en-US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sr-Latn-RS" sz="1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Scenario umerenog razvoja</a:t>
            </a:r>
            <a:r>
              <a:rPr lang="sr-Latn-R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novih zelenih tehnologija i digitalnih rešenja u energetici, vrši se usporeni razvoj zelenih tehnologija, ali tehnološka rešenja se ipak pojavljuju i dostupna su na tržištu. </a:t>
            </a:r>
            <a:endParaRPr lang="en-US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sr-Latn-RS" sz="1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Stohastički scenario </a:t>
            </a:r>
            <a:r>
              <a:rPr lang="sr-Latn-R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gde se primena zelenih tehnologija ne vrši planski, nema energetskog planiranja, nema promene ponašanja, nivo energetske efikasnosti u gradu stagnira, a projekti primene obnovljivih izvora energije i dekarbonizacije se implementiraju sporadično.</a:t>
            </a:r>
            <a:endParaRPr lang="en-US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40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Зелени сценарио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Chart 201">
            <a:extLst>
              <a:ext uri="{FF2B5EF4-FFF2-40B4-BE49-F238E27FC236}">
                <a16:creationId xmlns:a16="http://schemas.microsoft.com/office/drawing/2014/main" xmlns="" id="{9A911834-49DE-927C-F58A-918B54A42E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1172034"/>
            <a:ext cx="5450928" cy="29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284EA5-1E8C-0978-3240-19B22B8358E1}"/>
              </a:ext>
            </a:extLst>
          </p:cNvPr>
          <p:cNvSpPr txBox="1"/>
          <p:nvPr/>
        </p:nvSpPr>
        <p:spPr>
          <a:xfrm>
            <a:off x="5598072" y="1981200"/>
            <a:ext cx="320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Пројекција промене удела локално произведене енергије добијене из  обновљивих извора у току времена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E40291E0-5D62-999D-7395-8CBAE7513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486143"/>
              </p:ext>
            </p:extLst>
          </p:nvPr>
        </p:nvGraphicFramePr>
        <p:xfrm>
          <a:off x="451945" y="3676472"/>
          <a:ext cx="5718810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0E4579-383A-2594-D87F-DABB56CD30C0}"/>
              </a:ext>
            </a:extLst>
          </p:cNvPr>
          <p:cNvSpPr txBox="1"/>
          <p:nvPr/>
        </p:nvSpPr>
        <p:spPr>
          <a:xfrm>
            <a:off x="5029200" y="58370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Emisija ugljendioksida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6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Сценарио стагнације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284EA5-1E8C-0978-3240-19B22B8358E1}"/>
              </a:ext>
            </a:extLst>
          </p:cNvPr>
          <p:cNvSpPr txBox="1"/>
          <p:nvPr/>
        </p:nvSpPr>
        <p:spPr>
          <a:xfrm>
            <a:off x="5598072" y="1981200"/>
            <a:ext cx="320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Пројекција промене удела локално произведене енергије добијене из  обновљивих извора у току времена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0E4579-383A-2594-D87F-DABB56CD30C0}"/>
              </a:ext>
            </a:extLst>
          </p:cNvPr>
          <p:cNvSpPr txBox="1"/>
          <p:nvPr/>
        </p:nvSpPr>
        <p:spPr>
          <a:xfrm>
            <a:off x="5029200" y="58370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Emisija ugljendioksida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47F8D34-AB0E-ADA0-1D5B-265BF2AD7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318954"/>
              </p:ext>
            </p:extLst>
          </p:nvPr>
        </p:nvGraphicFramePr>
        <p:xfrm>
          <a:off x="354724" y="990600"/>
          <a:ext cx="5671185" cy="319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BD40FC57-BCC8-FE09-520E-86D72331F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685683"/>
              </p:ext>
            </p:extLst>
          </p:nvPr>
        </p:nvGraphicFramePr>
        <p:xfrm>
          <a:off x="449799" y="4205755"/>
          <a:ext cx="55708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567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Сценарио умереног развоја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284EA5-1E8C-0978-3240-19B22B8358E1}"/>
              </a:ext>
            </a:extLst>
          </p:cNvPr>
          <p:cNvSpPr txBox="1"/>
          <p:nvPr/>
        </p:nvSpPr>
        <p:spPr>
          <a:xfrm>
            <a:off x="5598072" y="1981200"/>
            <a:ext cx="320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Пројекција промене удела локално произведене енергије добијене из  обновљивих извора у току времена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0E4579-383A-2594-D87F-DABB56CD30C0}"/>
              </a:ext>
            </a:extLst>
          </p:cNvPr>
          <p:cNvSpPr txBox="1"/>
          <p:nvPr/>
        </p:nvSpPr>
        <p:spPr>
          <a:xfrm>
            <a:off x="5029200" y="58370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Emisija ugljendioksida</a:t>
            </a: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8045646E-B0EE-A661-44A9-36EF43509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519847"/>
              </p:ext>
            </p:extLst>
          </p:nvPr>
        </p:nvGraphicFramePr>
        <p:xfrm>
          <a:off x="344549" y="4114800"/>
          <a:ext cx="54279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C7D88F2E-6EBD-4897-965A-77BB0927A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932057"/>
              </p:ext>
            </p:extLst>
          </p:nvPr>
        </p:nvGraphicFramePr>
        <p:xfrm>
          <a:off x="243479" y="980728"/>
          <a:ext cx="5666105" cy="322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381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Стохастички сценарио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284EA5-1E8C-0978-3240-19B22B8358E1}"/>
              </a:ext>
            </a:extLst>
          </p:cNvPr>
          <p:cNvSpPr txBox="1"/>
          <p:nvPr/>
        </p:nvSpPr>
        <p:spPr>
          <a:xfrm>
            <a:off x="5598072" y="1981200"/>
            <a:ext cx="320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Пројекција промене удела локално произведене енергије добијене из  обновљивих извора у току времена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0E4579-383A-2594-D87F-DABB56CD30C0}"/>
              </a:ext>
            </a:extLst>
          </p:cNvPr>
          <p:cNvSpPr txBox="1"/>
          <p:nvPr/>
        </p:nvSpPr>
        <p:spPr>
          <a:xfrm>
            <a:off x="5029200" y="58370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Emisija ugljendioksida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6252A0A-E06A-4CA9-9C51-189284C26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290149"/>
              </p:ext>
            </p:extLst>
          </p:nvPr>
        </p:nvGraphicFramePr>
        <p:xfrm>
          <a:off x="168231" y="1143000"/>
          <a:ext cx="5718810" cy="322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B8E8835D-04B9-F0E4-D967-65728E7D3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981733"/>
              </p:ext>
            </p:extLst>
          </p:nvPr>
        </p:nvGraphicFramePr>
        <p:xfrm>
          <a:off x="341192" y="4158353"/>
          <a:ext cx="5618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4375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Укључивање грађана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hart, pie chart&#10;&#10;Description automatically generated">
            <a:extLst>
              <a:ext uri="{FF2B5EF4-FFF2-40B4-BE49-F238E27FC236}">
                <a16:creationId xmlns:a16="http://schemas.microsoft.com/office/drawing/2014/main" xmlns="" id="{7372F6E2-4D1C-F152-0CCF-78684FD7D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084549"/>
            <a:ext cx="3282950" cy="151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6510EE-30A3-C9A2-6681-64B581688642}"/>
              </a:ext>
            </a:extLst>
          </p:cNvPr>
          <p:cNvSpPr txBox="1"/>
          <p:nvPr/>
        </p:nvSpPr>
        <p:spPr>
          <a:xfrm>
            <a:off x="2209800" y="1979501"/>
            <a:ext cx="213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Koliko % mesečnih primanja domaćinstva iznose troškovi grejanja i struje?</a:t>
            </a:r>
            <a:endParaRPr lang="en-US" sz="1200" dirty="0"/>
          </a:p>
        </p:txBody>
      </p:sp>
      <p:pic>
        <p:nvPicPr>
          <p:cNvPr id="14" name="Picture 13" descr="Chart, pie chart&#10;&#10;Description automatically generated">
            <a:extLst>
              <a:ext uri="{FF2B5EF4-FFF2-40B4-BE49-F238E27FC236}">
                <a16:creationId xmlns:a16="http://schemas.microsoft.com/office/drawing/2014/main" xmlns="" id="{A02AF35A-9831-908D-4E0D-39873CAA9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1222" y="1032731"/>
            <a:ext cx="4121150" cy="1593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hart, pie chart&#10;&#10;Description automatically generated">
            <a:extLst>
              <a:ext uri="{FF2B5EF4-FFF2-40B4-BE49-F238E27FC236}">
                <a16:creationId xmlns:a16="http://schemas.microsoft.com/office/drawing/2014/main" xmlns="" id="{23716B74-ED93-99E1-C714-EFB1F50F89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2906230"/>
            <a:ext cx="433070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343BA46-979C-6BEA-E3F5-BBBCF0F2E0F3}"/>
              </a:ext>
            </a:extLst>
          </p:cNvPr>
          <p:cNvSpPr txBox="1"/>
          <p:nvPr/>
        </p:nvSpPr>
        <p:spPr>
          <a:xfrm>
            <a:off x="1905000" y="3982447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Kada je rađena poslednja energetska sanacija objekta u kome živite?</a:t>
            </a:r>
            <a:endParaRPr lang="en-US" sz="1200" dirty="0"/>
          </a:p>
        </p:txBody>
      </p:sp>
      <p:pic>
        <p:nvPicPr>
          <p:cNvPr id="18" name="Picture 17" descr="Chart, pie chart&#10;&#10;Description automatically generated">
            <a:extLst>
              <a:ext uri="{FF2B5EF4-FFF2-40B4-BE49-F238E27FC236}">
                <a16:creationId xmlns:a16="http://schemas.microsoft.com/office/drawing/2014/main" xmlns="" id="{C5D42393-4B1B-8519-79F9-3A7A77EB07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900" y="2632075"/>
            <a:ext cx="3778250" cy="1593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76CE60-0A7A-BF54-614C-19B38EB0A737}"/>
              </a:ext>
            </a:extLst>
          </p:cNvPr>
          <p:cNvSpPr txBox="1"/>
          <p:nvPr/>
        </p:nvSpPr>
        <p:spPr>
          <a:xfrm>
            <a:off x="6261977" y="3641413"/>
            <a:ext cx="274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Koje biste obnovljive izvore koristili za Vaše domaćinstvo u budućnosti?</a:t>
            </a:r>
            <a:r>
              <a:rPr lang="sr-Latn-R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200" dirty="0"/>
          </a:p>
        </p:txBody>
      </p:sp>
      <p:pic>
        <p:nvPicPr>
          <p:cNvPr id="21" name="Picture 20" descr="Chart, pie chart&#10;&#10;Description automatically generated">
            <a:extLst>
              <a:ext uri="{FF2B5EF4-FFF2-40B4-BE49-F238E27FC236}">
                <a16:creationId xmlns:a16="http://schemas.microsoft.com/office/drawing/2014/main" xmlns="" id="{92F134FE-6353-C85C-257F-3397D16F5F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15"/>
          <a:stretch/>
        </p:blipFill>
        <p:spPr bwMode="auto">
          <a:xfrm>
            <a:off x="6358321" y="2474139"/>
            <a:ext cx="976585" cy="1032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Chart, pie chart&#10;&#10;Description automatically generated">
            <a:extLst>
              <a:ext uri="{FF2B5EF4-FFF2-40B4-BE49-F238E27FC236}">
                <a16:creationId xmlns:a16="http://schemas.microsoft.com/office/drawing/2014/main" xmlns="" id="{60075E9E-B038-DB0E-DE49-F98D1A290B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1628" y="4691654"/>
            <a:ext cx="3708400" cy="1657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8655EC5-900F-513C-F93C-B3502339876F}"/>
              </a:ext>
            </a:extLst>
          </p:cNvPr>
          <p:cNvSpPr txBox="1"/>
          <p:nvPr/>
        </p:nvSpPr>
        <p:spPr>
          <a:xfrm>
            <a:off x="6300077" y="5589627"/>
            <a:ext cx="266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1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 kom vremenskom periodu smatrate da će obnovljivi izvori biti korišćeni za snabdevanje energijom u Vašem stambenom objektu?</a:t>
            </a:r>
            <a:endParaRPr lang="en-US" sz="1100" dirty="0"/>
          </a:p>
        </p:txBody>
      </p:sp>
      <p:pic>
        <p:nvPicPr>
          <p:cNvPr id="25" name="Picture 24" descr="Chart, pie chart&#10;&#10;Description automatically generated">
            <a:extLst>
              <a:ext uri="{FF2B5EF4-FFF2-40B4-BE49-F238E27FC236}">
                <a16:creationId xmlns:a16="http://schemas.microsoft.com/office/drawing/2014/main" xmlns="" id="{19F8A643-5EFE-163A-7CA3-99E4D00A7C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120" y="4772361"/>
            <a:ext cx="4171950" cy="1806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1227503-A7EB-208D-8559-011869E39284}"/>
              </a:ext>
            </a:extLst>
          </p:cNvPr>
          <p:cNvSpPr txBox="1"/>
          <p:nvPr/>
        </p:nvSpPr>
        <p:spPr>
          <a:xfrm>
            <a:off x="1858579" y="5648998"/>
            <a:ext cx="2770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spc="15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Koliko ste upoznati sa načinima kako možete da unapredite energetsku efikasnost u Vašem domaćinstvu?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388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Закључак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r-Cyrl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Развој и унапређење система снабдевања града енергијом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r-Cyrl-R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Стварање амбијента за максималну употребу соларних система са акумулацијом енергије </a:t>
            </a:r>
            <a:endParaRPr lang="sr-Cyrl-R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Позиционирање града на тржишту ниско-угљеничних алтернативих могућности снабдевања</a:t>
            </a:r>
          </a:p>
          <a:p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Учествовање на тржишту емисија. </a:t>
            </a:r>
            <a:endParaRPr lang="sr-Cyrl-R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 управљање растом енергетских потреба</a:t>
            </a:r>
          </a:p>
          <a:p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Оптимизација потрошње енергије свих потрошача</a:t>
            </a:r>
          </a:p>
          <a:p>
            <a:r>
              <a:rPr lang="sr-Cyrl-R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Развој и употреба зеленог водоника за производњу електричне енергије</a:t>
            </a:r>
            <a:endParaRPr lang="sr-Cyrl-R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Cyrl-RS" sz="2400" b="1" dirty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Хвала на пажњи</a:t>
            </a:r>
            <a:r>
              <a:rPr lang="sr-Latn-R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U Zeleni plan - EU Info Centar">
            <a:extLst>
              <a:ext uri="{FF2B5EF4-FFF2-40B4-BE49-F238E27FC236}">
                <a16:creationId xmlns:a16="http://schemas.microsoft.com/office/drawing/2014/main" xmlns="" id="{58DBF5DF-3D82-C44E-69DA-CC8BEE1A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2192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Zelena agenda - CIN">
            <a:extLst>
              <a:ext uri="{FF2B5EF4-FFF2-40B4-BE49-F238E27FC236}">
                <a16:creationId xmlns:a16="http://schemas.microsoft.com/office/drawing/2014/main" xmlns="" id="{06343EFD-FBFC-3285-51C3-F4DEAB1B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21" y="1219200"/>
            <a:ext cx="588235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9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нергетски биланс града из 2020. године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Cyrl-RS" sz="2000" dirty="0">
                <a:latin typeface="Arial Narrow" panose="020B0606020202030204" pitchFamily="34" charset="0"/>
              </a:rPr>
              <a:t>Текст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Текст</a:t>
            </a: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B0E0F9-6252-ECCA-3CE0-B48A02D03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376" y="3599497"/>
            <a:ext cx="5069024" cy="325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A07820-9193-34CE-8599-4B684581A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32004"/>
            <a:ext cx="5454650" cy="27165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10E5A8-124C-B8C5-C972-E8E734209965}"/>
              </a:ext>
            </a:extLst>
          </p:cNvPr>
          <p:cNvSpPr txBox="1"/>
          <p:nvPr/>
        </p:nvSpPr>
        <p:spPr>
          <a:xfrm>
            <a:off x="5029200" y="1828800"/>
            <a:ext cx="2843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Potrošnja finalne energije u gradu u 2020. god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8F2BCD-7D8E-BEFC-417D-31FDCFC0D510}"/>
              </a:ext>
            </a:extLst>
          </p:cNvPr>
          <p:cNvSpPr txBox="1"/>
          <p:nvPr/>
        </p:nvSpPr>
        <p:spPr>
          <a:xfrm>
            <a:off x="23648" y="5186910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Potrošnja finalne energije po sektorima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1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нергетски биланс града из 2020. године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249405-E297-8F43-625F-C91AC297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824" y="1145465"/>
            <a:ext cx="6349752" cy="239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96F426-8E63-8A09-13F9-6E9FF6054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2"/>
          <a:stretch/>
        </p:blipFill>
        <p:spPr bwMode="auto">
          <a:xfrm>
            <a:off x="302507" y="3993457"/>
            <a:ext cx="3927694" cy="202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B0530B-54B5-6E02-8782-999CFAC914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0"/>
          <a:stretch/>
        </p:blipFill>
        <p:spPr bwMode="auto">
          <a:xfrm>
            <a:off x="4120748" y="3941867"/>
            <a:ext cx="4675505" cy="200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76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нергетски биланс града из 2020. године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0A45A3-F51F-910C-4F0F-9743A578F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45948"/>
            <a:ext cx="5913173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F7F95B-433B-AB00-3396-61E0172A78F0}"/>
              </a:ext>
            </a:extLst>
          </p:cNvPr>
          <p:cNvSpPr txBox="1"/>
          <p:nvPr/>
        </p:nvSpPr>
        <p:spPr>
          <a:xfrm>
            <a:off x="2438400" y="59436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Emisija CO2 prema izvorima energije u Nišu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КЉУЧНЕ ТАЧКЕ ИЗРАДЕ МАПЕ ПУТА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Мапа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пута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енергетске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транзиције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града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2050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године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предвиди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могуће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кораке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правце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развоја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града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помогне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доносиоцима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одлука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омогуће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достизање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енергетске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климатске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неутралности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града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2050.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године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различитим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околностима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198" descr="Chart, line chart&#10;&#10;Description automatically generated">
            <a:extLst>
              <a:ext uri="{FF2B5EF4-FFF2-40B4-BE49-F238E27FC236}">
                <a16:creationId xmlns:a16="http://schemas.microsoft.com/office/drawing/2014/main" xmlns="" id="{E250E64F-9141-D6E6-6A17-5F8C4240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28872"/>
            <a:ext cx="57467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824B4C-5086-C4E2-3C2A-F242D37653D7}"/>
              </a:ext>
            </a:extLst>
          </p:cNvPr>
          <p:cNvSpPr txBox="1"/>
          <p:nvPr/>
        </p:nvSpPr>
        <p:spPr>
          <a:xfrm>
            <a:off x="5867400" y="4891675"/>
            <a:ext cx="365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Предвиђања глобалног пада емисије CO2 за напредне економије до 2045. године и глобално до 2050.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3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КЉУЧНЕ ТАЧКЕ ИЗРАДЕ МАПЕ ПУТА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CD3B53D-8D75-F8B3-791C-590C70C50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06" y="1219199"/>
            <a:ext cx="110090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5">
            <a:extLst>
              <a:ext uri="{FF2B5EF4-FFF2-40B4-BE49-F238E27FC236}">
                <a16:creationId xmlns:a16="http://schemas.microsoft.com/office/drawing/2014/main" xmlns="" id="{C6275708-244E-CA0E-262F-F56285DEF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1275428"/>
            <a:ext cx="8555095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0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6B2A946-1778-08A1-0A77-430C80E11C2D}"/>
              </a:ext>
            </a:extLst>
          </p:cNvPr>
          <p:cNvSpPr txBox="1"/>
          <p:nvPr/>
        </p:nvSpPr>
        <p:spPr>
          <a:xfrm>
            <a:off x="1770418" y="1913294"/>
            <a:ext cx="1361189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sr-Latn-RS" dirty="0" err="1"/>
              <a:t>Backcasting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8C2F78-2AD8-E572-CA25-C35542BDB781}"/>
              </a:ext>
            </a:extLst>
          </p:cNvPr>
          <p:cNvSpPr txBox="1"/>
          <p:nvPr/>
        </p:nvSpPr>
        <p:spPr>
          <a:xfrm>
            <a:off x="1474470" y="3926896"/>
            <a:ext cx="1361189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sr-Latn-RS" dirty="0"/>
              <a:t>Akcioni plan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FD870F8-AA72-0EF6-F7F6-9ECC0664FE53}"/>
              </a:ext>
            </a:extLst>
          </p:cNvPr>
          <p:cNvCxnSpPr>
            <a:cxnSpLocks/>
          </p:cNvCxnSpPr>
          <p:nvPr/>
        </p:nvCxnSpPr>
        <p:spPr>
          <a:xfrm>
            <a:off x="990600" y="4438650"/>
            <a:ext cx="72161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E1B82A-8622-B029-0E85-28FBB664DC44}"/>
              </a:ext>
            </a:extLst>
          </p:cNvPr>
          <p:cNvSpPr txBox="1"/>
          <p:nvPr/>
        </p:nvSpPr>
        <p:spPr>
          <a:xfrm>
            <a:off x="7840980" y="4533565"/>
            <a:ext cx="93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2050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64294F-BA26-6272-FB3D-B3DA7687A6D6}"/>
              </a:ext>
            </a:extLst>
          </p:cNvPr>
          <p:cNvSpPr txBox="1"/>
          <p:nvPr/>
        </p:nvSpPr>
        <p:spPr>
          <a:xfrm>
            <a:off x="4366260" y="4585565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VREME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1D68ADC-6E40-E3E3-B8BA-04067B37A03A}"/>
              </a:ext>
            </a:extLst>
          </p:cNvPr>
          <p:cNvSpPr/>
          <p:nvPr/>
        </p:nvSpPr>
        <p:spPr>
          <a:xfrm>
            <a:off x="990600" y="3646171"/>
            <a:ext cx="617220" cy="5791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4</a:t>
            </a:r>
            <a:endParaRPr lang="en-GB" dirty="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xmlns="" id="{E3F4C0D3-041B-91E3-308E-53DE1FB998A5}"/>
              </a:ext>
            </a:extLst>
          </p:cNvPr>
          <p:cNvCxnSpPr>
            <a:stCxn id="8" idx="6"/>
          </p:cNvCxnSpPr>
          <p:nvPr/>
        </p:nvCxnSpPr>
        <p:spPr>
          <a:xfrm flipV="1">
            <a:off x="1607820" y="1695450"/>
            <a:ext cx="3787140" cy="2240280"/>
          </a:xfrm>
          <a:prstGeom prst="curvedConnector3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0B346016-38DA-9613-66DF-9948F61FCA60}"/>
              </a:ext>
            </a:extLst>
          </p:cNvPr>
          <p:cNvSpPr/>
          <p:nvPr/>
        </p:nvSpPr>
        <p:spPr>
          <a:xfrm>
            <a:off x="5173980" y="1181103"/>
            <a:ext cx="2621280" cy="906776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100" dirty="0">
                <a:solidFill>
                  <a:schemeClr val="tx1"/>
                </a:solidFill>
              </a:rPr>
              <a:t>Vizija budućnosti</a:t>
            </a: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05CA4E6-0344-1922-5352-CF46105A0AC7}"/>
              </a:ext>
            </a:extLst>
          </p:cNvPr>
          <p:cNvSpPr/>
          <p:nvPr/>
        </p:nvSpPr>
        <p:spPr>
          <a:xfrm>
            <a:off x="7071360" y="891543"/>
            <a:ext cx="617220" cy="5791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2</a:t>
            </a:r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FB8F9A44-5513-034D-3EE5-E0FE62C1F454}"/>
              </a:ext>
            </a:extLst>
          </p:cNvPr>
          <p:cNvSpPr/>
          <p:nvPr/>
        </p:nvSpPr>
        <p:spPr>
          <a:xfrm rot="20612567">
            <a:off x="3345180" y="3002701"/>
            <a:ext cx="2453640" cy="1177277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Implementacija i praćenje realizacije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8580463-8D4B-D94E-D088-06652E9FAA4C}"/>
              </a:ext>
            </a:extLst>
          </p:cNvPr>
          <p:cNvSpPr/>
          <p:nvPr/>
        </p:nvSpPr>
        <p:spPr>
          <a:xfrm>
            <a:off x="4905080" y="3676651"/>
            <a:ext cx="617220" cy="5791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5</a:t>
            </a:r>
            <a:endParaRPr lang="en-GB" dirty="0"/>
          </a:p>
        </p:txBody>
      </p:sp>
      <p:pic>
        <p:nvPicPr>
          <p:cNvPr id="25" name="Graphic 24" descr="Search Inventory with solid fill">
            <a:extLst>
              <a:ext uri="{FF2B5EF4-FFF2-40B4-BE49-F238E27FC236}">
                <a16:creationId xmlns:a16="http://schemas.microsoft.com/office/drawing/2014/main" xmlns="" id="{A078941F-FB6C-4CE2-9CAE-A97E5AF54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73859" y="3163909"/>
            <a:ext cx="1114721" cy="11147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086A503-1965-DF44-2370-36350109C824}"/>
              </a:ext>
            </a:extLst>
          </p:cNvPr>
          <p:cNvSpPr txBox="1"/>
          <p:nvPr/>
        </p:nvSpPr>
        <p:spPr>
          <a:xfrm>
            <a:off x="6845551" y="2830763"/>
            <a:ext cx="1856489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sr-Latn-RS" dirty="0"/>
              <a:t>Analiza problema</a:t>
            </a:r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548ECF2-2C0B-C131-D48F-1597A4D3925A}"/>
              </a:ext>
            </a:extLst>
          </p:cNvPr>
          <p:cNvSpPr/>
          <p:nvPr/>
        </p:nvSpPr>
        <p:spPr>
          <a:xfrm>
            <a:off x="8219780" y="2348444"/>
            <a:ext cx="617220" cy="5791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1</a:t>
            </a:r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D659002-3A7B-EA96-992E-0250DBB8911D}"/>
              </a:ext>
            </a:extLst>
          </p:cNvPr>
          <p:cNvSpPr/>
          <p:nvPr/>
        </p:nvSpPr>
        <p:spPr>
          <a:xfrm>
            <a:off x="2933486" y="2008208"/>
            <a:ext cx="617220" cy="5791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3</a:t>
            </a:r>
            <a:endParaRPr lang="en-GB" dirty="0"/>
          </a:p>
        </p:txBody>
      </p:sp>
      <p:pic>
        <p:nvPicPr>
          <p:cNvPr id="31" name="Graphic 30" descr="Run with solid fill">
            <a:extLst>
              <a:ext uri="{FF2B5EF4-FFF2-40B4-BE49-F238E27FC236}">
                <a16:creationId xmlns:a16="http://schemas.microsoft.com/office/drawing/2014/main" xmlns="" id="{C539B4F5-74E1-1B10-C8AF-DDF6F9626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4310720" y="1032511"/>
            <a:ext cx="685800" cy="68580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6CBBAEE-017C-A3DC-F549-5C9EFA1C84EE}"/>
              </a:ext>
            </a:extLst>
          </p:cNvPr>
          <p:cNvSpPr/>
          <p:nvPr/>
        </p:nvSpPr>
        <p:spPr>
          <a:xfrm>
            <a:off x="4118610" y="1794095"/>
            <a:ext cx="316230" cy="298010"/>
          </a:xfrm>
          <a:prstGeom prst="ellipse">
            <a:avLst/>
          </a:prstGeom>
          <a:noFill/>
          <a:ln w="28575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B1CB0FE-ADDF-BA9B-855E-5D8424646DEF}"/>
              </a:ext>
            </a:extLst>
          </p:cNvPr>
          <p:cNvSpPr/>
          <p:nvPr/>
        </p:nvSpPr>
        <p:spPr>
          <a:xfrm>
            <a:off x="3130404" y="3101674"/>
            <a:ext cx="316230" cy="298010"/>
          </a:xfrm>
          <a:prstGeom prst="ellipse">
            <a:avLst/>
          </a:prstGeom>
          <a:noFill/>
          <a:ln w="28575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E8BE8E1-1D2C-2B74-74A5-59B5C4935E72}"/>
              </a:ext>
            </a:extLst>
          </p:cNvPr>
          <p:cNvSpPr/>
          <p:nvPr/>
        </p:nvSpPr>
        <p:spPr>
          <a:xfrm>
            <a:off x="2401910" y="3589481"/>
            <a:ext cx="316230" cy="298010"/>
          </a:xfrm>
          <a:prstGeom prst="ellipse">
            <a:avLst/>
          </a:prstGeom>
          <a:noFill/>
          <a:ln w="28575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Notched Right 34">
            <a:extLst>
              <a:ext uri="{FF2B5EF4-FFF2-40B4-BE49-F238E27FC236}">
                <a16:creationId xmlns:a16="http://schemas.microsoft.com/office/drawing/2014/main" xmlns="" id="{B4459734-E1AC-1DFC-364A-8E496EB34731}"/>
              </a:ext>
            </a:extLst>
          </p:cNvPr>
          <p:cNvSpPr/>
          <p:nvPr/>
        </p:nvSpPr>
        <p:spPr>
          <a:xfrm rot="19452668" flipH="1">
            <a:off x="3527592" y="1955053"/>
            <a:ext cx="491490" cy="248303"/>
          </a:xfrm>
          <a:prstGeom prst="notchedRightArrow">
            <a:avLst/>
          </a:prstGeom>
          <a:gradFill flip="none" rotWithShape="1">
            <a:gsLst>
              <a:gs pos="0">
                <a:srgbClr val="70AD47">
                  <a:tint val="66000"/>
                  <a:satMod val="160000"/>
                </a:srgbClr>
              </a:gs>
              <a:gs pos="50000">
                <a:srgbClr val="70AD47">
                  <a:tint val="44500"/>
                  <a:satMod val="160000"/>
                </a:srgbClr>
              </a:gs>
              <a:gs pos="100000">
                <a:srgbClr val="70AD4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Notched Right 35">
            <a:extLst>
              <a:ext uri="{FF2B5EF4-FFF2-40B4-BE49-F238E27FC236}">
                <a16:creationId xmlns:a16="http://schemas.microsoft.com/office/drawing/2014/main" xmlns="" id="{D7E1D3A7-A3B4-A091-527F-67FB22550AC7}"/>
              </a:ext>
            </a:extLst>
          </p:cNvPr>
          <p:cNvSpPr/>
          <p:nvPr/>
        </p:nvSpPr>
        <p:spPr>
          <a:xfrm rot="19452668" flipH="1">
            <a:off x="2637814" y="3297282"/>
            <a:ext cx="491490" cy="248303"/>
          </a:xfrm>
          <a:prstGeom prst="notchedRightArrow">
            <a:avLst/>
          </a:prstGeom>
          <a:gradFill flip="none" rotWithShape="1">
            <a:gsLst>
              <a:gs pos="0">
                <a:srgbClr val="70AD47">
                  <a:tint val="66000"/>
                  <a:satMod val="160000"/>
                </a:srgbClr>
              </a:gs>
              <a:gs pos="50000">
                <a:srgbClr val="70AD47">
                  <a:tint val="44500"/>
                  <a:satMod val="160000"/>
                </a:srgbClr>
              </a:gs>
              <a:gs pos="100000">
                <a:srgbClr val="70AD4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Notched Right 36">
            <a:extLst>
              <a:ext uri="{FF2B5EF4-FFF2-40B4-BE49-F238E27FC236}">
                <a16:creationId xmlns:a16="http://schemas.microsoft.com/office/drawing/2014/main" xmlns="" id="{EFF64833-EFA1-CCE8-35D6-53FD2B845E23}"/>
              </a:ext>
            </a:extLst>
          </p:cNvPr>
          <p:cNvSpPr/>
          <p:nvPr/>
        </p:nvSpPr>
        <p:spPr>
          <a:xfrm rot="17693328" flipH="1">
            <a:off x="3070711" y="2697739"/>
            <a:ext cx="491490" cy="248303"/>
          </a:xfrm>
          <a:prstGeom prst="notchedRightArrow">
            <a:avLst/>
          </a:prstGeom>
          <a:gradFill flip="none" rotWithShape="1">
            <a:gsLst>
              <a:gs pos="0">
                <a:srgbClr val="70AD47">
                  <a:tint val="66000"/>
                  <a:satMod val="160000"/>
                </a:srgbClr>
              </a:gs>
              <a:gs pos="50000">
                <a:srgbClr val="70AD47">
                  <a:tint val="44500"/>
                  <a:satMod val="160000"/>
                </a:srgbClr>
              </a:gs>
              <a:gs pos="100000">
                <a:srgbClr val="70AD4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21A8E75-7AC2-0E3D-2F6D-DB89BE293557}"/>
              </a:ext>
            </a:extLst>
          </p:cNvPr>
          <p:cNvSpPr txBox="1"/>
          <p:nvPr/>
        </p:nvSpPr>
        <p:spPr>
          <a:xfrm>
            <a:off x="502920" y="1181101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100" dirty="0" err="1"/>
              <a:t>Backcasting</a:t>
            </a:r>
            <a:r>
              <a:rPr lang="sr-Latn-RS" sz="2100" dirty="0"/>
              <a:t> Metodologija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624502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21A963D2B2C418E4FEF3F84F300D6" ma:contentTypeVersion="3" ma:contentTypeDescription="Create a new document." ma:contentTypeScope="" ma:versionID="3f0fcafb13e0250f3d7ff8f5e02315e3">
  <xsd:schema xmlns:xsd="http://www.w3.org/2001/XMLSchema" xmlns:xs="http://www.w3.org/2001/XMLSchema" xmlns:p="http://schemas.microsoft.com/office/2006/metadata/properties" xmlns:ns3="90866148-34cd-4483-9372-e5cba6031541" targetNamespace="http://schemas.microsoft.com/office/2006/metadata/properties" ma:root="true" ma:fieldsID="7919be714bcd228ba7e0dffca5a74e14" ns3:_="">
    <xsd:import namespace="90866148-34cd-4483-9372-e5cba60315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66148-34cd-4483-9372-e5cba6031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866148-34cd-4483-9372-e5cba60315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559E6-4688-49C3-A819-AC81EB96D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866148-34cd-4483-9372-e5cba6031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034BF5-DCBE-4C7C-8153-F981CC9E272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0866148-34cd-4483-9372-e5cba603154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EEA42A-30F7-4BA4-B0AC-B1175BE9A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13073</TotalTime>
  <Words>553</Words>
  <Application>Microsoft Office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Executive</vt:lpstr>
      <vt:lpstr>Orbit</vt:lpstr>
      <vt:lpstr>Стручно-научна конференција ТОПС 2023 Хотел Палисад, Златибор 28.05.2023. </vt:lpstr>
      <vt:lpstr>Увод</vt:lpstr>
      <vt:lpstr>Увод</vt:lpstr>
      <vt:lpstr>Eнергетски биланс града из 2020. године</vt:lpstr>
      <vt:lpstr>Eнергетски биланс града из 2020. године</vt:lpstr>
      <vt:lpstr>Eнергетски биланс града из 2020. године</vt:lpstr>
      <vt:lpstr>КЉУЧНЕ ТАЧКЕ ИЗРАДЕ МАПЕ ПУТА</vt:lpstr>
      <vt:lpstr>КЉУЧНЕ ТАЧКЕ ИЗРАДЕ МАПЕ ПУТА</vt:lpstr>
      <vt:lpstr>PowerPoint Presentation</vt:lpstr>
      <vt:lpstr>КЉУЧНЕ ТАЧКЕ ИЗРАДЕ МАПЕ ПУТА</vt:lpstr>
      <vt:lpstr>КЉУЧНЕ ТАЧКЕ ИЗРАДЕ МАПЕ ПУТА</vt:lpstr>
      <vt:lpstr>Зелени сценарио</vt:lpstr>
      <vt:lpstr>Сценарио стагнације </vt:lpstr>
      <vt:lpstr>Сценарио умереног развоја </vt:lpstr>
      <vt:lpstr>Стохастички сценарио</vt:lpstr>
      <vt:lpstr>Укључивање грађана </vt:lpstr>
      <vt:lpstr>Закључак</vt:lpstr>
      <vt:lpstr>                                       Хвала на пажњи!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PU Toplane</cp:lastModifiedBy>
  <cp:revision>611</cp:revision>
  <cp:lastPrinted>2016-11-02T08:51:58Z</cp:lastPrinted>
  <dcterms:created xsi:type="dcterms:W3CDTF">2005-06-18T20:19:03Z</dcterms:created>
  <dcterms:modified xsi:type="dcterms:W3CDTF">2023-05-26T19:15:57Z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0x01010085121A963D2B2C418E4FEF3F84F300D6</vt:lpwstr>
  </property>
</Properties>
</file>