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2" r:id="rId1"/>
    <p:sldMasterId id="2147484274" r:id="rId2"/>
  </p:sldMasterIdLst>
  <p:notesMasterIdLst>
    <p:notesMasterId r:id="rId13"/>
  </p:notesMasterIdLst>
  <p:handoutMasterIdLst>
    <p:handoutMasterId r:id="rId14"/>
  </p:handoutMasterIdLst>
  <p:sldIdLst>
    <p:sldId id="315" r:id="rId3"/>
    <p:sldId id="266" r:id="rId4"/>
    <p:sldId id="310" r:id="rId5"/>
    <p:sldId id="312" r:id="rId6"/>
    <p:sldId id="316" r:id="rId7"/>
    <p:sldId id="317" r:id="rId8"/>
    <p:sldId id="319" r:id="rId9"/>
    <p:sldId id="318" r:id="rId10"/>
    <p:sldId id="320" r:id="rId11"/>
    <p:sldId id="314" r:id="rId12"/>
  </p:sldIdLst>
  <p:sldSz cx="9144000" cy="6858000" type="screen4x3"/>
  <p:notesSz cx="6980238" cy="9144000"/>
  <p:defaultTextStyle>
    <a:defPPr>
      <a:defRPr lang="sr-Latn-CS"/>
    </a:defPPr>
    <a:lvl1pPr algn="ctr" rtl="0" fontAlgn="base">
      <a:spcBef>
        <a:spcPct val="20000"/>
      </a:spcBef>
      <a:spcAft>
        <a:spcPct val="0"/>
      </a:spcAft>
      <a:buClr>
        <a:schemeClr val="hlink"/>
      </a:buClr>
      <a:buSzPct val="75000"/>
      <a:buFont typeface="Wingdings" pitchFamily="2" charset="2"/>
      <a:defRPr b="1" kern="1200">
        <a:solidFill>
          <a:srgbClr val="000066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buClr>
        <a:schemeClr val="hlink"/>
      </a:buClr>
      <a:buSzPct val="75000"/>
      <a:buFont typeface="Wingdings" pitchFamily="2" charset="2"/>
      <a:defRPr b="1" kern="1200">
        <a:solidFill>
          <a:srgbClr val="000066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buClr>
        <a:schemeClr val="hlink"/>
      </a:buClr>
      <a:buSzPct val="75000"/>
      <a:buFont typeface="Wingdings" pitchFamily="2" charset="2"/>
      <a:defRPr b="1" kern="1200">
        <a:solidFill>
          <a:srgbClr val="000066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buClr>
        <a:schemeClr val="hlink"/>
      </a:buClr>
      <a:buSzPct val="75000"/>
      <a:buFont typeface="Wingdings" pitchFamily="2" charset="2"/>
      <a:defRPr b="1" kern="1200">
        <a:solidFill>
          <a:srgbClr val="000066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buClr>
        <a:schemeClr val="hlink"/>
      </a:buClr>
      <a:buSzPct val="75000"/>
      <a:buFont typeface="Wingdings" pitchFamily="2" charset="2"/>
      <a:defRPr b="1" kern="1200">
        <a:solidFill>
          <a:srgbClr val="000066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rgbClr val="000066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rgbClr val="000066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rgbClr val="000066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rgbClr val="000066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12A74BE-663E-41EA-A91E-4B51893AB8AD}">
          <p14:sldIdLst>
            <p14:sldId id="315"/>
            <p14:sldId id="266"/>
            <p14:sldId id="310"/>
            <p14:sldId id="312"/>
            <p14:sldId id="316"/>
            <p14:sldId id="317"/>
            <p14:sldId id="319"/>
            <p14:sldId id="318"/>
            <p14:sldId id="320"/>
            <p14:sldId id="314"/>
          </p14:sldIdLst>
        </p14:section>
        <p14:section name="Untitled Section" id="{A8640820-41CE-47CA-936F-AD03E673102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9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MSOffic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CC66"/>
    <a:srgbClr val="7799FF"/>
    <a:srgbClr val="FFFF00"/>
    <a:srgbClr val="000066"/>
    <a:srgbClr val="FF7C80"/>
    <a:srgbClr val="99FFCC"/>
    <a:srgbClr val="009900"/>
    <a:srgbClr val="00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9" autoAdjust="0"/>
    <p:restoredTop sz="99338" autoAdjust="0"/>
  </p:normalViewPr>
  <p:slideViewPr>
    <p:cSldViewPr>
      <p:cViewPr varScale="1">
        <p:scale>
          <a:sx n="94" d="100"/>
          <a:sy n="94" d="100"/>
        </p:scale>
        <p:origin x="84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566" y="276"/>
      </p:cViewPr>
      <p:guideLst>
        <p:guide orient="horz" pos="2880"/>
        <p:guide pos="219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531" cy="456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3078" y="0"/>
            <a:ext cx="3025531" cy="456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4899"/>
            <a:ext cx="3025531" cy="457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3078" y="8684899"/>
            <a:ext cx="3025531" cy="457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</a:defRPr>
            </a:lvl1pPr>
          </a:lstStyle>
          <a:p>
            <a:fld id="{DD216A1D-DF1D-4987-9958-7CC377A2C1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62874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531" cy="456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3078" y="0"/>
            <a:ext cx="3025531" cy="456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3325" y="685800"/>
            <a:ext cx="4573588" cy="34305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7699" y="4343912"/>
            <a:ext cx="5584842" cy="4115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4899"/>
            <a:ext cx="3025531" cy="457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3078" y="8684899"/>
            <a:ext cx="3025531" cy="457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</a:defRPr>
            </a:lvl1pPr>
          </a:lstStyle>
          <a:p>
            <a:fld id="{44429785-2374-4A44-B5D6-2868FDAD69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82229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buClr>
                <a:srgbClr val="0000FF"/>
              </a:buClr>
            </a:pPr>
            <a:fld id="{D16DDA12-11CD-420C-B519-A4A6FBF5038C}" type="slidenum">
              <a:rPr lang="en-US" altLang="en-US"/>
              <a:pPr>
                <a:buClr>
                  <a:srgbClr val="0000FF"/>
                </a:buClr>
              </a:pPr>
              <a:t>1</a:t>
            </a:fld>
            <a:endParaRPr lang="en-US" alt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7D4E9-E165-4DB0-B2DE-194352C82004}" type="datetime1">
              <a:rPr lang="sr-Latn-CS" altLang="en-US" smtClean="0"/>
              <a:pPr/>
              <a:t>21.5.2023.</a:t>
            </a:fld>
            <a:endParaRPr lang="sr-Latn-C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CF5F07-F0ED-43BA-80D8-728E025A6A6C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r-Latn-C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4C731-1DFE-4E08-919E-1C16A63B74A2}" type="datetime1">
              <a:rPr lang="sr-Latn-CS" altLang="en-US" smtClean="0"/>
              <a:pPr/>
              <a:t>21.5.2023.</a:t>
            </a:fld>
            <a:endParaRPr lang="sr-Latn-C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31E29-E4BA-4849-982A-1D1F3FAB30D0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8CC0C-8852-421C-8AFD-170BBAA1696F}" type="datetime1">
              <a:rPr lang="sr-Latn-CS" altLang="en-US" smtClean="0"/>
              <a:pPr/>
              <a:t>21.5.2023.</a:t>
            </a:fld>
            <a:endParaRPr lang="sr-Latn-C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FC1B0-83E6-4BD4-B035-ED00C7C88F65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3584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584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584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584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584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584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584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</p:grpSp>
      <p:sp>
        <p:nvSpPr>
          <p:cNvPr id="3585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sr-Latn-CS" altLang="en-US" noProof="0"/>
              <a:t>Click to edit Master title style</a:t>
            </a:r>
          </a:p>
        </p:txBody>
      </p:sp>
      <p:sp>
        <p:nvSpPr>
          <p:cNvPr id="3585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sr-Latn-CS" altLang="en-US" noProof="0"/>
              <a:t>Click to edit Master subtitle style</a:t>
            </a:r>
          </a:p>
        </p:txBody>
      </p:sp>
      <p:sp>
        <p:nvSpPr>
          <p:cNvPr id="3585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04C7D4E9-E165-4DB0-B2DE-194352C82004}" type="datetime1">
              <a:rPr lang="sr-Latn-CS" altLang="en-US">
                <a:solidFill>
                  <a:srgbClr val="000000"/>
                </a:solidFill>
              </a:rPr>
              <a:pPr/>
              <a:t>21.5.2023.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3585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3585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1CF5F07-F0ED-43BA-80D8-728E025A6A6C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68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A3AE31-A367-4AB5-828B-3044AD53BF33}" type="datetime1">
              <a:rPr lang="sr-Latn-CS" altLang="en-US">
                <a:solidFill>
                  <a:srgbClr val="000000"/>
                </a:solidFill>
              </a:rPr>
              <a:pPr/>
              <a:t>21.5.2023.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8E25EC-EFBF-46CA-9693-BFBC79988B8C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0656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2B6728-2D68-4414-997A-76EF09B659FC}" type="datetime1">
              <a:rPr lang="sr-Latn-CS" altLang="en-US">
                <a:solidFill>
                  <a:srgbClr val="000000"/>
                </a:solidFill>
              </a:rPr>
              <a:pPr/>
              <a:t>21.5.2023.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C3CD06-E3C5-4E31-96F7-C9E8B4EE254E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190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0F8D53-87A8-4B11-BA08-66495FF93C4B}" type="datetime1">
              <a:rPr lang="sr-Latn-CS" altLang="en-US">
                <a:solidFill>
                  <a:srgbClr val="000000"/>
                </a:solidFill>
              </a:rPr>
              <a:pPr/>
              <a:t>21.5.2023.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B71998-B8A8-4DF1-B546-250986E34D7B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44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725E61-BE44-4023-8920-F8764EB666A2}" type="datetime1">
              <a:rPr lang="sr-Latn-CS" altLang="en-US">
                <a:solidFill>
                  <a:srgbClr val="000000"/>
                </a:solidFill>
              </a:rPr>
              <a:pPr/>
              <a:t>21.5.2023.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31658B-58F3-425C-AEB7-A522CE41614A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4209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B0532D-03F7-4C3A-809F-EA3EF0F57EB6}" type="datetime1">
              <a:rPr lang="sr-Latn-CS" altLang="en-US">
                <a:solidFill>
                  <a:srgbClr val="000000"/>
                </a:solidFill>
              </a:rPr>
              <a:pPr/>
              <a:t>21.5.2023.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AE430B-A60D-4E33-94B4-440027777917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1517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743402-F1E2-410D-BEE6-CABF2AEAE7A5}" type="datetime1">
              <a:rPr lang="sr-Latn-CS" altLang="en-US">
                <a:solidFill>
                  <a:srgbClr val="000000"/>
                </a:solidFill>
              </a:rPr>
              <a:pPr/>
              <a:t>21.5.2023.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F9DD6-A6C5-4A73-805C-8E1C73E2BFED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2884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C85B72-6C4A-44CC-8866-4A2CE95D73D0}" type="datetime1">
              <a:rPr lang="sr-Latn-CS" altLang="en-US">
                <a:solidFill>
                  <a:srgbClr val="000000"/>
                </a:solidFill>
              </a:rPr>
              <a:pPr/>
              <a:t>21.5.2023.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3536D0-011F-4E37-951E-E026895542F8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314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3AE31-A367-4AB5-828B-3044AD53BF33}" type="datetime1">
              <a:rPr lang="sr-Latn-CS" altLang="en-US" smtClean="0"/>
              <a:pPr/>
              <a:t>21.5.2023.</a:t>
            </a:fld>
            <a:endParaRPr lang="sr-Latn-C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25EC-EFBF-46CA-9693-BFBC79988B8C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A6792C-F9F5-49FF-8B96-F0C8E57258FA}" type="datetime1">
              <a:rPr lang="sr-Latn-CS" altLang="en-US">
                <a:solidFill>
                  <a:srgbClr val="000000"/>
                </a:solidFill>
              </a:rPr>
              <a:pPr/>
              <a:t>21.5.2023.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A8CEAB-E690-4BE2-8F86-777B172366BB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0771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94C731-1DFE-4E08-919E-1C16A63B74A2}" type="datetime1">
              <a:rPr lang="sr-Latn-CS" altLang="en-US">
                <a:solidFill>
                  <a:srgbClr val="000000"/>
                </a:solidFill>
              </a:rPr>
              <a:pPr/>
              <a:t>21.5.2023.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331E29-E4BA-4849-982A-1D1F3FAB30D0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5141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18CC0C-8852-421C-8AFD-170BBAA1696F}" type="datetime1">
              <a:rPr lang="sr-Latn-CS" altLang="en-US">
                <a:solidFill>
                  <a:srgbClr val="000000"/>
                </a:solidFill>
              </a:rPr>
              <a:pPr/>
              <a:t>21.5.2023.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CFC1B0-83E6-4BD4-B035-ED00C7C88F65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7229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576AF76-0BA2-4041-8D83-121732FE18C0}" type="datetime1">
              <a:rPr lang="sr-Latn-CS" altLang="en-US">
                <a:solidFill>
                  <a:srgbClr val="000000"/>
                </a:solidFill>
              </a:rPr>
              <a:pPr/>
              <a:t>21.5.2023.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67853C5-C965-4FEE-AC72-64DE0CB90582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27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6728-2D68-4414-997A-76EF09B659FC}" type="datetime1">
              <a:rPr lang="sr-Latn-CS" altLang="en-US" smtClean="0"/>
              <a:pPr/>
              <a:t>21.5.2023.</a:t>
            </a:fld>
            <a:endParaRPr lang="sr-Latn-C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3CD06-E3C5-4E31-96F7-C9E8B4EE254E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8D53-87A8-4B11-BA08-66495FF93C4B}" type="datetime1">
              <a:rPr lang="sr-Latn-CS" altLang="en-US" smtClean="0"/>
              <a:pPr/>
              <a:t>21.5.2023.</a:t>
            </a:fld>
            <a:endParaRPr lang="sr-Latn-C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1998-B8A8-4DF1-B546-250986E34D7B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5E61-BE44-4023-8920-F8764EB666A2}" type="datetime1">
              <a:rPr lang="sr-Latn-CS" altLang="en-US" smtClean="0"/>
              <a:pPr/>
              <a:t>21.5.2023.</a:t>
            </a:fld>
            <a:endParaRPr lang="sr-Latn-C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658B-58F3-425C-AEB7-A522CE41614A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0532D-03F7-4C3A-809F-EA3EF0F57EB6}" type="datetime1">
              <a:rPr lang="sr-Latn-CS" altLang="en-US" smtClean="0"/>
              <a:pPr/>
              <a:t>21.5.2023.</a:t>
            </a:fld>
            <a:endParaRPr lang="sr-Latn-C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30B-A60D-4E33-94B4-440027777917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3402-F1E2-410D-BEE6-CABF2AEAE7A5}" type="datetime1">
              <a:rPr lang="sr-Latn-CS" altLang="en-US" smtClean="0"/>
              <a:pPr/>
              <a:t>21.5.2023.</a:t>
            </a:fld>
            <a:endParaRPr lang="sr-Latn-C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9DD6-A6C5-4A73-805C-8E1C73E2BFED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85B72-6C4A-44CC-8866-4A2CE95D73D0}" type="datetime1">
              <a:rPr lang="sr-Latn-CS" altLang="en-US" smtClean="0"/>
              <a:pPr/>
              <a:t>21.5.2023.</a:t>
            </a:fld>
            <a:endParaRPr lang="sr-Latn-C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536D0-011F-4E37-951E-E026895542F8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6792C-F9F5-49FF-8B96-F0C8E57258FA}" type="datetime1">
              <a:rPr lang="sr-Latn-CS" altLang="en-US" smtClean="0"/>
              <a:pPr/>
              <a:t>21.5.2023.</a:t>
            </a:fld>
            <a:endParaRPr lang="sr-Latn-C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CEAB-E690-4BE2-8F86-777B172366BB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3847373-B0DF-42F3-BFD2-53527A1DBFBA}" type="datetime1">
              <a:rPr lang="sr-Latn-CS" altLang="en-US" smtClean="0"/>
              <a:pPr/>
              <a:t>21.5.2023.</a:t>
            </a:fld>
            <a:endParaRPr lang="sr-Latn-C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sr-Latn-C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DC096A3-BC62-4A0A-B737-BBBCFC7D9BB7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3" r:id="rId1"/>
    <p:sldLayoutId id="2147484264" r:id="rId2"/>
    <p:sldLayoutId id="2147484265" r:id="rId3"/>
    <p:sldLayoutId id="2147484266" r:id="rId4"/>
    <p:sldLayoutId id="2147484267" r:id="rId5"/>
    <p:sldLayoutId id="2147484268" r:id="rId6"/>
    <p:sldLayoutId id="2147484269" r:id="rId7"/>
    <p:sldLayoutId id="2147484270" r:id="rId8"/>
    <p:sldLayoutId id="2147484271" r:id="rId9"/>
    <p:sldLayoutId id="2147484272" r:id="rId10"/>
    <p:sldLayoutId id="2147484273" r:id="rId11"/>
  </p:sldLayoutIdLst>
  <p:hf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3481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482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482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482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482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482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482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</p:grpSp>
      <p:sp>
        <p:nvSpPr>
          <p:cNvPr id="3482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sr-Latn-CS" altLang="en-US"/>
              <a:t>Click to edit Master title style</a:t>
            </a:r>
          </a:p>
        </p:txBody>
      </p:sp>
      <p:sp>
        <p:nvSpPr>
          <p:cNvPr id="3482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r-Latn-CS" altLang="en-US"/>
              <a:t>Click to edit Master text styles</a:t>
            </a:r>
          </a:p>
          <a:p>
            <a:pPr lvl="1"/>
            <a:r>
              <a:rPr lang="sr-Latn-CS" altLang="en-US"/>
              <a:t>Second level</a:t>
            </a:r>
          </a:p>
          <a:p>
            <a:pPr lvl="2"/>
            <a:r>
              <a:rPr lang="sr-Latn-CS" altLang="en-US"/>
              <a:t>Third level</a:t>
            </a:r>
          </a:p>
          <a:p>
            <a:pPr lvl="3"/>
            <a:r>
              <a:rPr lang="sr-Latn-CS" altLang="en-US"/>
              <a:t>Fourth level</a:t>
            </a:r>
          </a:p>
          <a:p>
            <a:pPr lvl="4"/>
            <a:r>
              <a:rPr lang="sr-Latn-CS" altLang="en-US"/>
              <a:t>Fifth level</a:t>
            </a:r>
          </a:p>
        </p:txBody>
      </p:sp>
      <p:sp>
        <p:nvSpPr>
          <p:cNvPr id="3482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0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73847373-B0DF-42F3-BFD2-53527A1DBFBA}" type="datetime1">
              <a:rPr lang="sr-Latn-CS" altLang="en-US">
                <a:solidFill>
                  <a:srgbClr val="000000"/>
                </a:solidFill>
              </a:rPr>
              <a:pPr/>
              <a:t>21.5.2023.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3482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0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3483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0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1DC096A3-BC62-4A0A-B737-BBBCFC7D9BB7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775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5" r:id="rId1"/>
    <p:sldLayoutId id="2147484276" r:id="rId2"/>
    <p:sldLayoutId id="2147484277" r:id="rId3"/>
    <p:sldLayoutId id="2147484278" r:id="rId4"/>
    <p:sldLayoutId id="2147484279" r:id="rId5"/>
    <p:sldLayoutId id="2147484280" r:id="rId6"/>
    <p:sldLayoutId id="2147484281" r:id="rId7"/>
    <p:sldLayoutId id="2147484282" r:id="rId8"/>
    <p:sldLayoutId id="2147484283" r:id="rId9"/>
    <p:sldLayoutId id="2147484284" r:id="rId10"/>
    <p:sldLayoutId id="2147484285" r:id="rId11"/>
    <p:sldLayoutId id="2147484286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sr-Cyrl-R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Стручно-научна конференција</a:t>
            </a:r>
            <a:r>
              <a:rPr lang="sr-Latn-R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sr-Cyrl-R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ТОПС</a:t>
            </a:r>
            <a:r>
              <a:rPr lang="sr-Latn-R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2023</a:t>
            </a:r>
            <a:br>
              <a:rPr 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Хотел Палисад</a:t>
            </a:r>
            <a:r>
              <a:rPr lang="sr-Latn-R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, </a:t>
            </a:r>
            <a:r>
              <a:rPr lang="sr-Cyrl-R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Златибор</a:t>
            </a:r>
            <a:r>
              <a:rPr 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sr-Latn-R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28</a:t>
            </a:r>
            <a:r>
              <a:rPr 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.0</a:t>
            </a:r>
            <a:r>
              <a:rPr lang="sr-Latn-R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5</a:t>
            </a:r>
            <a:r>
              <a:rPr 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.202</a:t>
            </a:r>
            <a:r>
              <a:rPr lang="sr-Latn-R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2</a:t>
            </a:r>
            <a:r>
              <a:rPr 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.</a:t>
            </a:r>
            <a:br>
              <a:rPr lang="ru-RU" dirty="0">
                <a:latin typeface="Arial Narrow" panose="020B0606020202030204" pitchFamily="34" charset="0"/>
              </a:rPr>
            </a:br>
            <a:endParaRPr lang="en-GB" dirty="0">
              <a:latin typeface="Arial Narrow" panose="020B0606020202030204" pitchFamily="34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239212"/>
            <a:ext cx="1082348" cy="435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000" b="0" dirty="0">
                <a:solidFill>
                  <a:srgbClr val="4F81BD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lang="sr-Latn-RS" altLang="en-US" sz="2000" b="0" dirty="0">
                <a:solidFill>
                  <a:srgbClr val="4F81BD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            </a:t>
            </a:r>
          </a:p>
        </p:txBody>
      </p:sp>
      <p:sp>
        <p:nvSpPr>
          <p:cNvPr id="12" name="Rectangle 4"/>
          <p:cNvSpPr txBox="1">
            <a:spLocks noChangeArrowheads="1"/>
          </p:cNvSpPr>
          <p:nvPr/>
        </p:nvSpPr>
        <p:spPr>
          <a:xfrm>
            <a:off x="709448" y="2743200"/>
            <a:ext cx="7772400" cy="1621904"/>
          </a:xfrm>
          <a:prstGeom prst="rect">
            <a:avLst/>
          </a:prstGeom>
          <a:noFill/>
        </p:spPr>
        <p:txBody>
          <a:bodyPr vert="horz" lIns="0" tIns="45720" rIns="0" bIns="45720" rtlCol="0" anchor="b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0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ClrTx/>
              <a:buSzTx/>
              <a:buFontTx/>
            </a:pPr>
            <a:r>
              <a:rPr lang="ru-RU" altLang="en-US" sz="2800" b="1" dirty="0">
                <a:solidFill>
                  <a:srgbClr val="002060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Шта је когенерација у прописима Републике Србије?</a:t>
            </a:r>
            <a:endParaRPr lang="sr-Latn-CS" altLang="en-US" sz="2800" b="1" dirty="0">
              <a:solidFill>
                <a:srgbClr val="002060"/>
              </a:solidFill>
              <a:effectLst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5661248"/>
            <a:ext cx="9144000" cy="10525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  <a:lvl2pPr>
              <a:buClr>
                <a:schemeClr val="tx2"/>
              </a:buClr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>
              <a:buClr>
                <a:schemeClr val="accent2"/>
              </a:buClr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>
              <a:buClr>
                <a:schemeClr val="folHlink"/>
              </a:buClr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>
              <a:buClr>
                <a:schemeClr val="tx1"/>
              </a:buClr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99FF"/>
              </a:buClr>
              <a:buSzTx/>
              <a:buFontTx/>
              <a:buNone/>
              <a:tabLst/>
              <a:defRPr/>
            </a:pPr>
            <a:r>
              <a:rPr kumimoji="0" lang="ru-RU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Др Бранислава Лепотић Ковачевић,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99FF"/>
              </a:buClr>
              <a:buSzTx/>
              <a:buFontTx/>
              <a:buNone/>
              <a:tabLst/>
              <a:defRPr/>
            </a:pPr>
            <a:r>
              <a:rPr kumimoji="0" lang="ru-RU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Удружење за право енергетике Србије, Београд, Србија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99FF"/>
              </a:buClr>
              <a:buSzTx/>
              <a:buFontTx/>
              <a:buNone/>
              <a:tabLst/>
              <a:defRPr/>
            </a:pPr>
            <a:endParaRPr kumimoji="0" lang="en-US" altLang="en-US" sz="1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charset="0"/>
            </a:endParaRPr>
          </a:p>
        </p:txBody>
      </p:sp>
      <p:pic>
        <p:nvPicPr>
          <p:cNvPr id="20" name="Picture 1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748" y="609600"/>
            <a:ext cx="457200" cy="457200"/>
          </a:xfrm>
          <a:prstGeom prst="rect">
            <a:avLst/>
          </a:prstGeom>
          <a:noFill/>
        </p:spPr>
      </p:pic>
      <p:pic>
        <p:nvPicPr>
          <p:cNvPr id="21" name="Picture 20" descr="C:\Users\Toplane Srbije 2\OneDrive\Desktop\Zlatibor 2022\EBRD blue 15mm (E)_Crop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57200"/>
            <a:ext cx="1546860" cy="81216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 descr="E:\Zlatibor 2022, LOGO\SECO\BL_En_WBF_SECO_CMYK_pos_hoch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93547"/>
            <a:ext cx="1676400" cy="9542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 descr="C:\Users\TOPLAN~1\AppData\Local\Temp\pid-6836\Horizontal_RGB_294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09600"/>
            <a:ext cx="1512570" cy="56324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48321"/>
            <a:ext cx="457200" cy="422351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6705600" y="1066800"/>
            <a:ext cx="19812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050" dirty="0"/>
              <a:t>Društvo termičara Srbije</a:t>
            </a:r>
            <a:endParaRPr lang="en-GB" sz="1050" dirty="0"/>
          </a:p>
        </p:txBody>
      </p:sp>
      <p:sp>
        <p:nvSpPr>
          <p:cNvPr id="17" name="TextBox 16"/>
          <p:cNvSpPr txBox="1"/>
          <p:nvPr/>
        </p:nvSpPr>
        <p:spPr>
          <a:xfrm>
            <a:off x="0" y="1066800"/>
            <a:ext cx="22098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050" dirty="0"/>
              <a:t>Пословно удружење „Топлане Србије“</a:t>
            </a:r>
            <a:endParaRPr lang="en-GB" sz="1050" dirty="0"/>
          </a:p>
        </p:txBody>
      </p:sp>
    </p:spTree>
    <p:extLst>
      <p:ext uri="{BB962C8B-B14F-4D97-AF65-F5344CB8AC3E}">
        <p14:creationId xmlns:p14="http://schemas.microsoft.com/office/powerpoint/2010/main" val="3489594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3455987"/>
          </a:xfrm>
        </p:spPr>
        <p:txBody>
          <a:bodyPr/>
          <a:lstStyle/>
          <a:p>
            <a:r>
              <a:rPr lang="sr-Cyrl-RS" sz="2400" b="1" dirty="0">
                <a:solidFill>
                  <a:srgbClr val="002060"/>
                </a:solidFill>
                <a:effectLst/>
              </a:rPr>
              <a:t>      </a:t>
            </a:r>
            <a:r>
              <a:rPr lang="sr-Latn-RS" sz="2400" b="1" dirty="0">
                <a:solidFill>
                  <a:srgbClr val="002060"/>
                </a:solidFill>
                <a:effectLst/>
                <a:latin typeface="Arial Narrow" panose="020B0606020202030204" pitchFamily="34" charset="0"/>
              </a:rPr>
              <a:t>branislava.lepotickovacevic</a:t>
            </a:r>
            <a:r>
              <a:rPr lang="en-US" sz="2400" b="1" dirty="0">
                <a:solidFill>
                  <a:srgbClr val="002060"/>
                </a:solidFill>
                <a:effectLst/>
                <a:latin typeface="Arial Narrow" panose="020B0606020202030204" pitchFamily="34" charset="0"/>
              </a:rPr>
              <a:t>@</a:t>
            </a:r>
            <a:r>
              <a:rPr lang="sr-Latn-RS" sz="2400" b="1" dirty="0">
                <a:solidFill>
                  <a:srgbClr val="002060"/>
                </a:solidFill>
                <a:effectLst/>
                <a:latin typeface="Arial Narrow" panose="020B0606020202030204" pitchFamily="34" charset="0"/>
              </a:rPr>
              <a:t>upes.rs</a:t>
            </a:r>
            <a:r>
              <a:rPr lang="sr-Cyrl-RS" sz="2400" b="1" dirty="0">
                <a:solidFill>
                  <a:srgbClr val="002060"/>
                </a:solidFill>
                <a:effectLst/>
              </a:rPr>
              <a:t>                          </a:t>
            </a:r>
            <a:endParaRPr lang="en-US" sz="2800" b="1" dirty="0">
              <a:solidFill>
                <a:srgbClr val="002060"/>
              </a:solidFill>
              <a:effectLst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838200" y="3982998"/>
            <a:ext cx="6934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13AE613-56F5-78A8-0226-E9B06B8D1B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60" y="3042609"/>
            <a:ext cx="1568980" cy="772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362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984919"/>
          </a:xfrm>
          <a:ln w="57150"/>
        </p:spPr>
        <p:txBody>
          <a:bodyPr>
            <a:normAutofit/>
          </a:bodyPr>
          <a:lstStyle/>
          <a:p>
            <a:r>
              <a:rPr lang="sr-Cyrl-R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Увод – развој правног оквира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sr-Latn-RS" sz="2400" dirty="0"/>
          </a:p>
          <a:p>
            <a:r>
              <a:rPr lang="ru-RU" sz="2000" dirty="0">
                <a:latin typeface="Arial Narrow" panose="020B0606020202030204" pitchFamily="34" charset="0"/>
              </a:rPr>
              <a:t>КОМБИНОВАНА производња електричне и топлотне енергије, </a:t>
            </a:r>
            <a:r>
              <a:rPr lang="ru-RU" sz="20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као енергетска делатност</a:t>
            </a:r>
            <a:r>
              <a:rPr lang="ru-RU" sz="2000" dirty="0">
                <a:latin typeface="Arial Narrow" panose="020B0606020202030204" pitchFamily="34" charset="0"/>
              </a:rPr>
              <a:t> - Закон о енергетици из 2011. године</a:t>
            </a:r>
            <a:endParaRPr lang="sr-Latn-RS" sz="2000" dirty="0">
              <a:latin typeface="Arial Narrow" panose="020B0606020202030204" pitchFamily="34" charset="0"/>
            </a:endParaRPr>
          </a:p>
          <a:p>
            <a:r>
              <a:rPr lang="ru-RU" sz="2000" dirty="0">
                <a:latin typeface="Arial Narrow" panose="020B0606020202030204" pitchFamily="34" charset="0"/>
              </a:rPr>
              <a:t>комбинована производња електричне и топлотне енергије </a:t>
            </a:r>
            <a:r>
              <a:rPr lang="ru-RU" sz="20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= когенрација </a:t>
            </a:r>
            <a:r>
              <a:rPr lang="ru-RU" sz="2000" dirty="0">
                <a:latin typeface="Arial Narrow" panose="020B0606020202030204" pitchFamily="34" charset="0"/>
              </a:rPr>
              <a:t>-  Закон о ефикасном коришћењу енергије из 2013. године</a:t>
            </a:r>
          </a:p>
          <a:p>
            <a:r>
              <a:rPr lang="ru-RU" sz="2000" dirty="0">
                <a:latin typeface="Arial Narrow" panose="020B0606020202030204" pitchFamily="34" charset="0"/>
              </a:rPr>
              <a:t>Закон о енергетској ефикасности и рационалној употреби енергије (ЗЕЕРУЕ), 2021. године -  </a:t>
            </a:r>
            <a:r>
              <a:rPr lang="ru-RU" sz="20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детаљније уређење</a:t>
            </a:r>
            <a:r>
              <a:rPr lang="ru-RU" sz="2000" dirty="0">
                <a:latin typeface="Arial Narrow" panose="020B0606020202030204" pitchFamily="34" charset="0"/>
              </a:rPr>
              <a:t>:</a:t>
            </a:r>
          </a:p>
          <a:p>
            <a:pPr lvl="1"/>
            <a:r>
              <a:rPr lang="ru-RU" dirty="0">
                <a:latin typeface="Arial Narrow" panose="020B0606020202030204" pitchFamily="34" charset="0"/>
              </a:rPr>
              <a:t>врсте когенерације</a:t>
            </a:r>
          </a:p>
          <a:p>
            <a:pPr lvl="1"/>
            <a:r>
              <a:rPr lang="ru-RU" dirty="0">
                <a:latin typeface="Arial Narrow" panose="020B0606020202030204" pitchFamily="34" charset="0"/>
              </a:rPr>
              <a:t>детаљније уређење ефикасности когенерације</a:t>
            </a:r>
          </a:p>
          <a:p>
            <a:pPr lvl="1"/>
            <a:r>
              <a:rPr lang="ru-RU" dirty="0">
                <a:latin typeface="Arial Narrow" panose="020B0606020202030204" pitchFamily="34" charset="0"/>
              </a:rPr>
              <a:t>подстицаји за когенрацију</a:t>
            </a:r>
          </a:p>
          <a:p>
            <a:endParaRPr lang="en-US" sz="2000" dirty="0">
              <a:effectLst/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33400" y="10668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79188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8363272" cy="980728"/>
          </a:xfrm>
          <a:ln w="57150"/>
        </p:spPr>
        <p:txBody>
          <a:bodyPr>
            <a:normAutofit fontScale="90000"/>
          </a:bodyPr>
          <a:lstStyle/>
          <a:p>
            <a:pPr>
              <a:tabLst>
                <a:tab pos="87313" algn="l"/>
              </a:tabLst>
            </a:pP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ЕЛЕМЕНТИ УРЕЂЕЊА КОГЕНЕРАЦИЈЕ У ПРОПИСИМА ЕУ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sr-Latn-RS" sz="2400" dirty="0"/>
          </a:p>
          <a:p>
            <a:r>
              <a:rPr lang="sr-Cyrl-RS" sz="2000" dirty="0">
                <a:latin typeface="Arial Narrow" panose="020B0606020202030204" pitchFamily="34" charset="0"/>
              </a:rPr>
              <a:t>Директива 2008/4/ЕЗ        Директива 2012/27/ЕУ       измене кроз пакет прописа „Чиста енергија за све Европљане“</a:t>
            </a:r>
          </a:p>
          <a:p>
            <a:endParaRPr lang="sr-Latn-RS" sz="2000" dirty="0">
              <a:latin typeface="Arial Narrow" panose="020B0606020202030204" pitchFamily="34" charset="0"/>
            </a:endParaRPr>
          </a:p>
          <a:p>
            <a:r>
              <a:rPr lang="ru-RU" sz="2000" dirty="0">
                <a:latin typeface="Arial Narrow" panose="020B0606020202030204" pitchFamily="34" charset="0"/>
              </a:rPr>
              <a:t>Уредба 2018/1999 о Енергетској унији и климатској акцији</a:t>
            </a:r>
          </a:p>
          <a:p>
            <a:endParaRPr lang="ru-RU" sz="2000" dirty="0">
              <a:effectLst/>
              <a:latin typeface="Arial Narrow" panose="020B0606020202030204" pitchFamily="34" charset="0"/>
            </a:endParaRPr>
          </a:p>
          <a:p>
            <a:r>
              <a:rPr lang="ru-RU" sz="2000" dirty="0">
                <a:latin typeface="Arial Narrow" panose="020B0606020202030204" pitchFamily="34" charset="0"/>
              </a:rPr>
              <a:t>когенерација к</a:t>
            </a:r>
            <a:r>
              <a:rPr lang="ru-RU" sz="2000" dirty="0">
                <a:effectLst/>
                <a:latin typeface="Arial Narrow" panose="020B0606020202030204" pitchFamily="34" charset="0"/>
              </a:rPr>
              <a:t>ао инструмент енергетске ефикасности, може бити </a:t>
            </a:r>
            <a:r>
              <a:rPr lang="ru-RU" sz="2000" b="1" dirty="0">
                <a:solidFill>
                  <a:schemeClr val="accent1"/>
                </a:solidFill>
                <a:effectLst/>
                <a:latin typeface="Arial Narrow" panose="020B0606020202030204" pitchFamily="34" charset="0"/>
              </a:rPr>
              <a:t>значајна мера </a:t>
            </a:r>
            <a:r>
              <a:rPr lang="ru-RU" sz="2000" dirty="0">
                <a:effectLst/>
                <a:latin typeface="Arial Narrow" panose="020B0606020202030204" pitchFamily="34" charset="0"/>
              </a:rPr>
              <a:t>у </a:t>
            </a:r>
            <a:r>
              <a:rPr lang="ru-RU" sz="2000" b="1" dirty="0">
                <a:solidFill>
                  <a:schemeClr val="accent1"/>
                </a:solidFill>
                <a:effectLst/>
                <a:latin typeface="Arial Narrow" panose="020B0606020202030204" pitchFamily="34" charset="0"/>
              </a:rPr>
              <a:t>смањењу утицаја </a:t>
            </a:r>
            <a:r>
              <a:rPr lang="ru-RU" sz="2000" dirty="0">
                <a:effectLst/>
                <a:latin typeface="Arial Narrow" panose="020B0606020202030204" pitchFamily="34" charset="0"/>
              </a:rPr>
              <a:t>енергетике и производње енергије </a:t>
            </a:r>
            <a:r>
              <a:rPr lang="ru-RU" sz="2000" b="1" dirty="0">
                <a:solidFill>
                  <a:schemeClr val="accent1"/>
                </a:solidFill>
                <a:effectLst/>
                <a:latin typeface="Arial Narrow" panose="020B0606020202030204" pitchFamily="34" charset="0"/>
              </a:rPr>
              <a:t>на климатске промене</a:t>
            </a:r>
            <a:endParaRPr lang="en-US" sz="2000" b="1" dirty="0">
              <a:solidFill>
                <a:schemeClr val="accent1"/>
              </a:solidFill>
              <a:effectLst/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81000" y="9906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rrow: Right 4">
            <a:extLst>
              <a:ext uri="{FF2B5EF4-FFF2-40B4-BE49-F238E27FC236}">
                <a16:creationId xmlns:a16="http://schemas.microsoft.com/office/drawing/2014/main" id="{303A7E5A-8A03-7DF2-4B78-7128BC533A77}"/>
              </a:ext>
            </a:extLst>
          </p:cNvPr>
          <p:cNvSpPr/>
          <p:nvPr/>
        </p:nvSpPr>
        <p:spPr>
          <a:xfrm>
            <a:off x="3048000" y="2057400"/>
            <a:ext cx="2286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991DCBA-6059-E11F-D353-4A7139D1D3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9153" y="2011663"/>
            <a:ext cx="268247" cy="396274"/>
          </a:xfrm>
          <a:prstGeom prst="rect">
            <a:avLst/>
          </a:prstGeom>
        </p:spPr>
      </p:pic>
      <p:sp>
        <p:nvSpPr>
          <p:cNvPr id="7" name="Arrow: Down 6">
            <a:extLst>
              <a:ext uri="{FF2B5EF4-FFF2-40B4-BE49-F238E27FC236}">
                <a16:creationId xmlns:a16="http://schemas.microsoft.com/office/drawing/2014/main" id="{C0D5937B-A302-F78B-F225-038FBED1738B}"/>
              </a:ext>
            </a:extLst>
          </p:cNvPr>
          <p:cNvSpPr/>
          <p:nvPr/>
        </p:nvSpPr>
        <p:spPr>
          <a:xfrm>
            <a:off x="2553208" y="2778759"/>
            <a:ext cx="484632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4E3FE4D-CAA4-6608-9A9E-A9876345CF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4601" y="3555999"/>
            <a:ext cx="621846" cy="262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706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984919"/>
          </a:xfrm>
          <a:ln w="57150"/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КОГЕНЕРАЦИЈА У ЗАКОНУ О ЕНЕРГЕТИЦИ (ЗОЕ)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sr-Latn-RS" sz="2400" dirty="0"/>
          </a:p>
          <a:p>
            <a:r>
              <a:rPr lang="sr-Cyrl-RS" sz="2000" dirty="0">
                <a:latin typeface="Arial Narrow" panose="020B0606020202030204" pitchFamily="34" charset="0"/>
              </a:rPr>
              <a:t>комбинована производња електричне и топлотне енргије – енергетска делатност – </a:t>
            </a:r>
            <a:r>
              <a:rPr lang="sr-Cyrl-RS" sz="20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одвија се под тржишним условима</a:t>
            </a:r>
            <a:endParaRPr lang="sr-Latn-RS" sz="2000" b="1" dirty="0">
              <a:solidFill>
                <a:schemeClr val="accent1"/>
              </a:solidFill>
              <a:latin typeface="Arial Narrow" panose="020B0606020202030204" pitchFamily="34" charset="0"/>
            </a:endParaRPr>
          </a:p>
          <a:p>
            <a:r>
              <a:rPr lang="sr-Cyrl-RS" sz="2000" dirty="0">
                <a:latin typeface="Arial Narrow" panose="020B0606020202030204" pitchFamily="34" charset="0"/>
              </a:rPr>
              <a:t>мора да буде </a:t>
            </a:r>
            <a:r>
              <a:rPr lang="sr-Cyrl-RS" sz="20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елемент стратешких и планских аката</a:t>
            </a:r>
          </a:p>
          <a:p>
            <a:r>
              <a:rPr lang="sr-Cyrl-RS" sz="2000" dirty="0">
                <a:latin typeface="Arial Narrow" panose="020B0606020202030204" pitchFamily="34" charset="0"/>
              </a:rPr>
              <a:t>потребна је </a:t>
            </a:r>
            <a:r>
              <a:rPr lang="sr-Cyrl-RS" sz="20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лиценца за обављање енергетске делатности </a:t>
            </a:r>
            <a:r>
              <a:rPr lang="sr-Cyrl-RS" sz="2000" dirty="0">
                <a:latin typeface="Arial Narrow" panose="020B0606020202030204" pitchFamily="34" charset="0"/>
              </a:rPr>
              <a:t>за објекте </a:t>
            </a:r>
            <a:r>
              <a:rPr lang="ru-RU" sz="2000" dirty="0">
                <a:latin typeface="Arial Narrow" panose="020B0606020202030204" pitchFamily="34" charset="0"/>
              </a:rPr>
              <a:t>1 и више МW укупне одобрене електричне снаге прикључка и 1 МW и више укупне топлотне снаге – 30 година</a:t>
            </a:r>
          </a:p>
          <a:p>
            <a:r>
              <a:rPr lang="ru-RU" sz="2000" dirty="0">
                <a:latin typeface="Arial Narrow" panose="020B0606020202030204" pitchFamily="34" charset="0"/>
              </a:rPr>
              <a:t>потребна је </a:t>
            </a:r>
            <a:r>
              <a:rPr lang="ru-RU" sz="20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енергетска дозвола </a:t>
            </a:r>
            <a:r>
              <a:rPr lang="ru-RU" sz="2000" dirty="0">
                <a:latin typeface="Arial Narrow" panose="020B0606020202030204" pitchFamily="34" charset="0"/>
              </a:rPr>
              <a:t>за изградњу објеката 1 МW и више и укупне топлотне снаге 1 МW и више издаје енергетска дозвола (осим у прописаним случајевима)</a:t>
            </a:r>
          </a:p>
          <a:p>
            <a:r>
              <a:rPr lang="ru-RU" sz="2000" dirty="0">
                <a:latin typeface="Arial Narrow" panose="020B0606020202030204" pitchFamily="34" charset="0"/>
              </a:rPr>
              <a:t>АЕРС обезбеђује – </a:t>
            </a:r>
            <a:r>
              <a:rPr lang="ru-RU" sz="20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недискриминаторни поступак прикључења </a:t>
            </a:r>
            <a:r>
              <a:rPr lang="ru-RU" sz="2000" dirty="0">
                <a:latin typeface="Arial Narrow" panose="020B0606020202030204" pitchFamily="34" charset="0"/>
              </a:rPr>
              <a:t>на мреже</a:t>
            </a:r>
          </a:p>
          <a:p>
            <a:r>
              <a:rPr lang="ru-RU" sz="2000" dirty="0">
                <a:latin typeface="Arial Narrow" panose="020B0606020202030204" pitchFamily="34" charset="0"/>
              </a:rPr>
              <a:t>погонско гориво (деривати нафте и/или угаљ) опредељује потребу да обезбеде </a:t>
            </a:r>
            <a:r>
              <a:rPr lang="ru-RU" sz="20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15-то дхевне резерве ради сигурности снабдевања</a:t>
            </a:r>
            <a:endParaRPr lang="sr-Latn-RS" sz="2000" b="1" dirty="0">
              <a:solidFill>
                <a:schemeClr val="accent1"/>
              </a:solidFill>
              <a:latin typeface="Arial Narrow" panose="020B0606020202030204" pitchFamily="34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v"/>
            </a:pPr>
            <a:endParaRPr lang="en-US" sz="2000" dirty="0">
              <a:effectLst/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533400" y="9906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1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984919"/>
          </a:xfrm>
          <a:ln w="57150"/>
        </p:spPr>
        <p:txBody>
          <a:bodyPr>
            <a:normAutofit/>
          </a:bodyPr>
          <a:lstStyle/>
          <a:p>
            <a:pPr>
              <a:lnSpc>
                <a:spcPts val="2500"/>
              </a:lnSpc>
            </a:pP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КОГЕНЕРАЦИЈА У ЗАКОНУ О КОРИШЋЕЊУ ОБНОВЉИВИХ ИЗВОРА ЕНЕРГИЈЕ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sr-Latn-RS" sz="2400" dirty="0"/>
          </a:p>
          <a:p>
            <a:r>
              <a:rPr lang="ru-RU" sz="2000" dirty="0">
                <a:latin typeface="Arial Narrow" panose="020B0606020202030204" pitchFamily="34" charset="0"/>
              </a:rPr>
              <a:t>основи за подстицање производње топлотне енергије у високоефикасној когенерацији </a:t>
            </a:r>
          </a:p>
          <a:p>
            <a:r>
              <a:rPr lang="ru-RU" sz="2000" dirty="0">
                <a:latin typeface="Arial Narrow" panose="020B0606020202030204" pitchFamily="34" charset="0"/>
              </a:rPr>
              <a:t>услови и поступак прикључења објекта високоефикасне когенерације на систем за дистрибуцију топлотне енергије</a:t>
            </a: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ru-RU" sz="2000" dirty="0">
                <a:latin typeface="Arial Narrow" panose="020B0606020202030204" pitchFamily="34" charset="0"/>
              </a:rPr>
              <a:t>јединице локалне самоуправе, свака за своју територију, надлежне за утврђивање ових подстицаја и поступака</a:t>
            </a:r>
            <a:endParaRPr lang="sr-Latn-RS" sz="2000" dirty="0">
              <a:latin typeface="Arial Narrow" panose="020B0606020202030204" pitchFamily="34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v"/>
            </a:pPr>
            <a:endParaRPr lang="en-US" sz="2000" dirty="0">
              <a:effectLst/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533400" y="9906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256517CD-768C-DD86-0F98-103B3E00D5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3534990"/>
            <a:ext cx="621846" cy="262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359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458200" cy="984919"/>
          </a:xfrm>
          <a:ln w="57150"/>
        </p:spPr>
        <p:txBody>
          <a:bodyPr>
            <a:normAutofit/>
          </a:bodyPr>
          <a:lstStyle/>
          <a:p>
            <a:pPr>
              <a:lnSpc>
                <a:spcPts val="2500"/>
              </a:lnSpc>
            </a:pP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(1) КОГЕНЕРАЦИЈА У ЗЕЕРУЕ – појам и врсте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sr-Latn-RS" sz="2400" dirty="0"/>
          </a:p>
          <a:p>
            <a:r>
              <a:rPr lang="sr-Cyrl-RS" sz="20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КОГЕНЕРАЦИЈА</a:t>
            </a:r>
            <a:r>
              <a:rPr lang="sr-Cyrl-RS" sz="2000" dirty="0">
                <a:latin typeface="Arial Narrow" panose="020B0606020202030204" pitchFamily="34" charset="0"/>
              </a:rPr>
              <a:t> - </a:t>
            </a:r>
            <a:r>
              <a:rPr lang="ru-RU" sz="2000" dirty="0">
                <a:latin typeface="Arial Narrow" panose="020B0606020202030204" pitchFamily="34" charset="0"/>
              </a:rPr>
              <a:t>истовремена производња топлотне и електричне или механичке енергије у истом процесу</a:t>
            </a:r>
            <a:endParaRPr lang="sr-Latn-RS" sz="2000" dirty="0">
              <a:latin typeface="Arial Narrow" panose="020B0606020202030204" pitchFamily="34" charset="0"/>
            </a:endParaRPr>
          </a:p>
          <a:p>
            <a:r>
              <a:rPr lang="sr-Cyrl-RS" sz="20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Врсте</a:t>
            </a:r>
            <a:r>
              <a:rPr lang="sr-Cyrl-RS" sz="2000" dirty="0">
                <a:latin typeface="Arial Narrow" panose="020B0606020202030204" pitchFamily="34" charset="0"/>
              </a:rPr>
              <a:t>:</a:t>
            </a:r>
          </a:p>
          <a:p>
            <a:pPr lvl="1"/>
            <a:r>
              <a:rPr lang="sr-Cyrl-RS" dirty="0">
                <a:latin typeface="Arial Narrow" panose="020B0606020202030204" pitchFamily="34" charset="0"/>
              </a:rPr>
              <a:t>Когенерација</a:t>
            </a:r>
          </a:p>
          <a:p>
            <a:pPr lvl="1"/>
            <a:r>
              <a:rPr lang="sr-Cyrl-RS" dirty="0">
                <a:latin typeface="Arial Narrow" panose="020B0606020202030204" pitchFamily="34" charset="0"/>
              </a:rPr>
              <a:t>Високоефикасна когенрација:</a:t>
            </a:r>
          </a:p>
          <a:p>
            <a:pPr lvl="2"/>
            <a:r>
              <a:rPr lang="sr-Cyrl-RS" dirty="0">
                <a:latin typeface="Arial Narrow" panose="020B0606020202030204" pitchFamily="34" charset="0"/>
              </a:rPr>
              <a:t>високоефикасна когенерација инсталисане снаге 500 </a:t>
            </a:r>
            <a:r>
              <a:rPr lang="en-US" dirty="0" err="1">
                <a:latin typeface="Arial Narrow" panose="020B0606020202030204" pitchFamily="34" charset="0"/>
              </a:rPr>
              <a:t>kWe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sr-Cyrl-RS" dirty="0">
                <a:latin typeface="Arial Narrow" panose="020B0606020202030204" pitchFamily="34" charset="0"/>
              </a:rPr>
              <a:t>и више,</a:t>
            </a:r>
          </a:p>
          <a:p>
            <a:pPr lvl="2"/>
            <a:r>
              <a:rPr lang="sr-Cyrl-RS" dirty="0">
                <a:latin typeface="Arial Narrow" panose="020B0606020202030204" pitchFamily="34" charset="0"/>
              </a:rPr>
              <a:t>мала когенерације инсталисане снаге веће од 50 </a:t>
            </a:r>
            <a:r>
              <a:rPr lang="en-US" dirty="0" err="1">
                <a:latin typeface="Arial Narrow" panose="020B0606020202030204" pitchFamily="34" charset="0"/>
              </a:rPr>
              <a:t>kWe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sr-Cyrl-RS" dirty="0">
                <a:latin typeface="Arial Narrow" panose="020B0606020202030204" pitchFamily="34" charset="0"/>
              </a:rPr>
              <a:t>и мање од 500 </a:t>
            </a:r>
            <a:r>
              <a:rPr lang="en-US" dirty="0" err="1">
                <a:latin typeface="Arial Narrow" panose="020B0606020202030204" pitchFamily="34" charset="0"/>
              </a:rPr>
              <a:t>kWe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sr-Cyrl-RS" dirty="0">
                <a:latin typeface="Arial Narrow" panose="020B0606020202030204" pitchFamily="34" charset="0"/>
              </a:rPr>
              <a:t>и</a:t>
            </a:r>
          </a:p>
          <a:p>
            <a:pPr lvl="2"/>
            <a:r>
              <a:rPr lang="sr-Cyrl-RS" dirty="0">
                <a:latin typeface="Arial Narrow" panose="020B0606020202030204" pitchFamily="34" charset="0"/>
              </a:rPr>
              <a:t>микро-когенерацијска јединица инсталисане снаге мање од 50 </a:t>
            </a:r>
            <a:r>
              <a:rPr lang="en-US" dirty="0" err="1">
                <a:latin typeface="Arial Narrow" panose="020B0606020202030204" pitchFamily="34" charset="0"/>
              </a:rPr>
              <a:t>kWe</a:t>
            </a:r>
            <a:r>
              <a:rPr lang="en-US" dirty="0">
                <a:latin typeface="Arial Narrow" panose="020B0606020202030204" pitchFamily="34" charset="0"/>
              </a:rPr>
              <a:t>.</a:t>
            </a:r>
          </a:p>
          <a:p>
            <a:r>
              <a:rPr lang="ru-RU" sz="2000" dirty="0">
                <a:latin typeface="Arial Narrow" panose="020B0606020202030204" pitchFamily="34" charset="0"/>
              </a:rPr>
              <a:t>когенерација може определити </a:t>
            </a:r>
            <a:r>
              <a:rPr lang="ru-RU" sz="20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да ли се систем даљинског грејања/хлађења сматра ефикасним</a:t>
            </a:r>
            <a:r>
              <a:rPr lang="ru-RU" sz="2000" dirty="0">
                <a:latin typeface="Arial Narrow" panose="020B0606020202030204" pitchFamily="34" charset="0"/>
              </a:rPr>
              <a:t> - </a:t>
            </a:r>
            <a:r>
              <a:rPr lang="ru-RU" sz="1600" dirty="0">
                <a:latin typeface="Arial Narrow" panose="020B0606020202030204" pitchFamily="34" charset="0"/>
              </a:rPr>
              <a:t>користи најмање 50% енергије из обновљивих извора енергије, 50% отпадне топлоте, 75% топлотне енергије произведене у когенерацији или 50% комбинације тако произведене енергије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533400" y="9906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4994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458200" cy="984919"/>
          </a:xfrm>
          <a:ln w="57150"/>
        </p:spPr>
        <p:txBody>
          <a:bodyPr>
            <a:normAutofit/>
          </a:bodyPr>
          <a:lstStyle/>
          <a:p>
            <a:pPr>
              <a:lnSpc>
                <a:spcPts val="2500"/>
              </a:lnSpc>
            </a:pP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(2) КОГЕНЕРАЦИЈА У ЗЕЕРУЕ – подстицаји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0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Врсте подстицаја за (високоефикасну) когенерацију</a:t>
            </a:r>
          </a:p>
          <a:p>
            <a:pPr lvl="1"/>
            <a:r>
              <a:rPr lang="sr-Cyrl-RS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Нефинансијски</a:t>
            </a:r>
          </a:p>
          <a:p>
            <a:pPr lvl="2"/>
            <a:r>
              <a:rPr lang="ru-RU" sz="1400" dirty="0">
                <a:latin typeface="Arial Narrow" panose="020B0606020202030204" pitchFamily="34" charset="0"/>
              </a:rPr>
              <a:t>право на </a:t>
            </a:r>
            <a:r>
              <a:rPr lang="ru-RU" sz="14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гаранције порекла </a:t>
            </a:r>
            <a:r>
              <a:rPr lang="ru-RU" sz="1400" dirty="0">
                <a:latin typeface="Arial Narrow" panose="020B0606020202030204" pitchFamily="34" charset="0"/>
              </a:rPr>
              <a:t>за електричну енергију</a:t>
            </a:r>
          </a:p>
          <a:p>
            <a:pPr lvl="2"/>
            <a:r>
              <a:rPr lang="ru-RU" sz="1400" dirty="0">
                <a:latin typeface="Arial Narrow" panose="020B0606020202030204" pitchFamily="34" charset="0"/>
              </a:rPr>
              <a:t>право на </a:t>
            </a:r>
            <a:r>
              <a:rPr lang="ru-RU" sz="14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прикључење на дистрибутивни</a:t>
            </a:r>
            <a:r>
              <a:rPr lang="ru-RU" sz="1400" dirty="0">
                <a:latin typeface="Arial Narrow" panose="020B0606020202030204" pitchFamily="34" charset="0"/>
              </a:rPr>
              <a:t> и затворени дистрибутивни </a:t>
            </a:r>
            <a:r>
              <a:rPr lang="ru-RU" sz="14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систем електричне енергије</a:t>
            </a:r>
            <a:r>
              <a:rPr lang="ru-RU" sz="1400" b="1" dirty="0">
                <a:latin typeface="Arial Narrow" panose="020B0606020202030204" pitchFamily="34" charset="0"/>
              </a:rPr>
              <a:t> </a:t>
            </a:r>
            <a:r>
              <a:rPr lang="ru-RU" sz="1400" dirty="0">
                <a:latin typeface="Arial Narrow" panose="020B0606020202030204" pitchFamily="34" charset="0"/>
              </a:rPr>
              <a:t>и на </a:t>
            </a:r>
            <a:r>
              <a:rPr lang="ru-RU" sz="14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систем за дистрибуцију топлотне енергије</a:t>
            </a:r>
            <a:r>
              <a:rPr lang="ru-RU" sz="1400" dirty="0">
                <a:latin typeface="Arial Narrow" panose="020B0606020202030204" pitchFamily="34" charset="0"/>
              </a:rPr>
              <a:t>, у </a:t>
            </a:r>
            <a:r>
              <a:rPr lang="ru-RU" sz="14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ПОЈЕДНОСТАВЉЕНОЈ</a:t>
            </a:r>
            <a:r>
              <a:rPr lang="ru-RU" sz="1400" dirty="0">
                <a:latin typeface="Arial Narrow" panose="020B0606020202030204" pitchFamily="34" charset="0"/>
              </a:rPr>
              <a:t> процедури, у складу са ЗОЕ и његовим подзаконским актима</a:t>
            </a:r>
          </a:p>
          <a:p>
            <a:pPr lvl="2"/>
            <a:r>
              <a:rPr lang="ru-RU" sz="1400" dirty="0">
                <a:latin typeface="Arial Narrow" panose="020B0606020202030204" pitchFamily="34" charset="0"/>
              </a:rPr>
              <a:t>право на </a:t>
            </a:r>
            <a:r>
              <a:rPr lang="ru-RU" sz="14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приоритетни приступ преносном, дистрибутивном</a:t>
            </a:r>
            <a:r>
              <a:rPr lang="ru-RU" sz="1400" dirty="0">
                <a:latin typeface="Arial Narrow" panose="020B0606020202030204" pitchFamily="34" charset="0"/>
              </a:rPr>
              <a:t>, затвореном дистрибутивном систему електричне енергије </a:t>
            </a:r>
            <a:r>
              <a:rPr lang="ru-RU" sz="14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и систему за дистрибуцију топлотне енергије</a:t>
            </a:r>
            <a:r>
              <a:rPr lang="ru-RU" sz="1400" dirty="0">
                <a:latin typeface="Arial Narrow" panose="020B0606020202030204" pitchFamily="34" charset="0"/>
              </a:rPr>
              <a:t>, осим у случају када је угрожена сигурност рада енергетских система или сигурност снабдевања</a:t>
            </a:r>
          </a:p>
          <a:p>
            <a:pPr lvl="2"/>
            <a:r>
              <a:rPr lang="ru-RU" sz="1400" dirty="0">
                <a:latin typeface="Arial Narrow" panose="020B0606020202030204" pitchFamily="34" charset="0"/>
              </a:rPr>
              <a:t>уређивање </a:t>
            </a:r>
            <a:r>
              <a:rPr lang="ru-RU" sz="14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балансне одговорности </a:t>
            </a:r>
            <a:r>
              <a:rPr lang="ru-RU" sz="1400" dirty="0">
                <a:latin typeface="Arial Narrow" panose="020B0606020202030204" pitchFamily="34" charset="0"/>
              </a:rPr>
              <a:t>у складу са </a:t>
            </a:r>
            <a:r>
              <a:rPr lang="sr-Cyrl-RS" sz="1400" dirty="0">
                <a:latin typeface="Arial Narrow" panose="020B0606020202030204" pitchFamily="34" charset="0"/>
              </a:rPr>
              <a:t>ЗЕЕРУЕ</a:t>
            </a:r>
            <a:r>
              <a:rPr lang="ru-RU" sz="1400" dirty="0">
                <a:latin typeface="Arial Narrow" panose="020B0606020202030204" pitchFamily="34" charset="0"/>
              </a:rPr>
              <a:t>, ЗОЕ и уговором о фид-ин тарифи, односно уговором о тржишној премији</a:t>
            </a:r>
          </a:p>
          <a:p>
            <a:pPr lvl="2"/>
            <a:r>
              <a:rPr lang="ru-RU" sz="14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право</a:t>
            </a:r>
            <a:r>
              <a:rPr lang="ru-RU" sz="1400" dirty="0">
                <a:latin typeface="Arial Narrow" panose="020B0606020202030204" pitchFamily="34" charset="0"/>
              </a:rPr>
              <a:t> </a:t>
            </a:r>
            <a:r>
              <a:rPr lang="ru-RU" sz="14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на приступ било ком тржишту електричне енергије</a:t>
            </a:r>
            <a:r>
              <a:rPr lang="ru-RU" sz="1400" dirty="0">
                <a:latin typeface="Arial Narrow" panose="020B0606020202030204" pitchFamily="34" charset="0"/>
              </a:rPr>
              <a:t>, уважавајући техничке могућности и ограничења учесника на тржишту</a:t>
            </a:r>
            <a:endParaRPr lang="sr-Cyrl-RS" sz="1400" dirty="0">
              <a:latin typeface="Arial Narrow" panose="020B0606020202030204" pitchFamily="34" charset="0"/>
            </a:endParaRPr>
          </a:p>
          <a:p>
            <a:pPr lvl="1"/>
            <a:r>
              <a:rPr lang="sr-Cyrl-RS" b="1" dirty="0">
                <a:solidFill>
                  <a:schemeClr val="accent1"/>
                </a:solidFill>
                <a:latin typeface="Arial Narrow" panose="020B0606020202030204" pitchFamily="34" charset="0"/>
              </a:rPr>
              <a:t>Финансијски</a:t>
            </a:r>
          </a:p>
          <a:p>
            <a:pPr lvl="2"/>
            <a:r>
              <a:rPr lang="ru-RU" sz="1400" dirty="0">
                <a:latin typeface="Arial Narrow" panose="020B0606020202030204" pitchFamily="34" charset="0"/>
              </a:rPr>
              <a:t>систем финансирања преко </a:t>
            </a:r>
            <a:r>
              <a:rPr lang="ru-RU" sz="14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Управе за финансирање и подстицање енергетске ефикасности</a:t>
            </a:r>
          </a:p>
          <a:p>
            <a:pPr lvl="2"/>
            <a:r>
              <a:rPr lang="ru-RU" sz="1400" dirty="0">
                <a:latin typeface="Arial Narrow" panose="020B0606020202030204" pitchFamily="34" charset="0"/>
              </a:rPr>
              <a:t>подстицање високоефикасне когенерације у систему </a:t>
            </a:r>
            <a:r>
              <a:rPr lang="ru-RU" sz="14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„фид-ин тарифе“</a:t>
            </a:r>
          </a:p>
          <a:p>
            <a:pPr lvl="2"/>
            <a:r>
              <a:rPr lang="ru-RU" sz="1400" dirty="0">
                <a:latin typeface="Arial Narrow" panose="020B0606020202030204" pitchFamily="34" charset="0"/>
              </a:rPr>
              <a:t>подстицање високоефикасне когенерације у систему </a:t>
            </a:r>
            <a:r>
              <a:rPr lang="ru-RU" sz="14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„тржишне премије“</a:t>
            </a:r>
          </a:p>
          <a:p>
            <a:pPr lvl="1"/>
            <a:endParaRPr lang="sr-Cyrl-RS" sz="1200" dirty="0">
              <a:latin typeface="Arial Narrow" panose="020B0606020202030204" pitchFamily="34" charset="0"/>
            </a:endParaRPr>
          </a:p>
          <a:p>
            <a:pPr lvl="1"/>
            <a:endParaRPr lang="sr-Cyrl-RS" sz="12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533400" y="9906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6140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0"/>
            <a:ext cx="8229600" cy="984919"/>
          </a:xfrm>
          <a:ln w="57150"/>
        </p:spPr>
        <p:txBody>
          <a:bodyPr>
            <a:normAutofit/>
          </a:bodyPr>
          <a:lstStyle/>
          <a:p>
            <a:pPr>
              <a:lnSpc>
                <a:spcPts val="2500"/>
              </a:lnSpc>
            </a:pP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НЕКИ ИЗАЗОВИ ИЗГРАДЊЕ, ИНСТАЛАЦИЈЕ ОБЈЕКАТА И ОБАВЉАЊА ДЕЛАТНОСТИ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sr-Latn-RS" sz="2400" dirty="0"/>
          </a:p>
          <a:p>
            <a:r>
              <a:rPr lang="sr-Cyrl-RS" sz="2000" dirty="0">
                <a:latin typeface="Arial Narrow" panose="020B0606020202030204" pitchFamily="34" charset="0"/>
              </a:rPr>
              <a:t>Поједини </a:t>
            </a:r>
            <a:r>
              <a:rPr lang="sr-Cyrl-RS" sz="20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изазови изградње и обављања делатности</a:t>
            </a:r>
            <a:r>
              <a:rPr lang="sr-Cyrl-RS" sz="2000" dirty="0">
                <a:latin typeface="Arial Narrow" panose="020B0606020202030204" pitchFamily="34" charset="0"/>
              </a:rPr>
              <a:t>:</a:t>
            </a:r>
          </a:p>
          <a:p>
            <a:pPr lvl="1"/>
            <a:r>
              <a:rPr lang="ru-RU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адекватно лоцирање </a:t>
            </a:r>
            <a:r>
              <a:rPr lang="ru-RU" dirty="0">
                <a:latin typeface="Arial Narrow" panose="020B0606020202030204" pitchFamily="34" charset="0"/>
              </a:rPr>
              <a:t>овог производног објекта, </a:t>
            </a:r>
          </a:p>
          <a:p>
            <a:pPr lvl="1"/>
            <a:r>
              <a:rPr lang="ru-RU" b="1" dirty="0">
                <a:solidFill>
                  <a:schemeClr val="accent1"/>
                </a:solidFill>
                <a:latin typeface="Arial Narrow" panose="020B0606020202030204" pitchFamily="34" charset="0"/>
              </a:rPr>
              <a:t>његово прикључење на енергетске мреже </a:t>
            </a:r>
            <a:r>
              <a:rPr lang="ru-RU" dirty="0">
                <a:latin typeface="Arial Narrow" panose="020B0606020202030204" pitchFamily="34" charset="0"/>
              </a:rPr>
              <a:t>(којих некада, у зависности од пројекта, може бити и три: 1) гасовод ради снабдевања електране извором за производњу енергије, 2) електроенергетска мрежа ради продаје електричне енергије и 3) топловод ради продаје топлотне енергије) и </a:t>
            </a:r>
          </a:p>
          <a:p>
            <a:pPr lvl="1"/>
            <a:r>
              <a:rPr lang="ru-RU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продаја произведене електричне и/или топлотне енергије </a:t>
            </a:r>
            <a:r>
              <a:rPr lang="ru-RU" dirty="0">
                <a:latin typeface="Arial Narrow" panose="020B0606020202030204" pitchFamily="34" charset="0"/>
              </a:rPr>
              <a:t>уз адекватно управљање производњом у овом сложеном процесу.</a:t>
            </a:r>
          </a:p>
          <a:p>
            <a:r>
              <a:rPr lang="ru-RU" sz="20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одабир технологије </a:t>
            </a:r>
            <a:r>
              <a:rPr lang="ru-RU" sz="2000" dirty="0">
                <a:latin typeface="Arial Narrow" panose="020B0606020202030204" pitchFamily="34" charset="0"/>
              </a:rPr>
              <a:t>која ће обезбедити да електрана буде високоефикасна</a:t>
            </a:r>
          </a:p>
          <a:p>
            <a:r>
              <a:rPr lang="ru-RU" sz="2000" dirty="0">
                <a:latin typeface="Arial Narrow" panose="020B0606020202030204" pitchFamily="34" charset="0"/>
              </a:rPr>
              <a:t>право на </a:t>
            </a:r>
            <a:r>
              <a:rPr lang="ru-RU" sz="20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подстицаје</a:t>
            </a:r>
          </a:p>
          <a:p>
            <a:r>
              <a:rPr lang="ru-RU" sz="20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различит третман производње топлотне енергије </a:t>
            </a:r>
            <a:r>
              <a:rPr lang="ru-RU" sz="2000" dirty="0">
                <a:latin typeface="Arial Narrow" panose="020B0606020202030204" pitchFamily="34" charset="0"/>
              </a:rPr>
              <a:t>произведене из когенерације и оне произведене из топлане - објекта који производи «само» топлотну енергију?</a:t>
            </a:r>
            <a:endParaRPr lang="sr-Latn-RS" sz="2000" dirty="0">
              <a:latin typeface="Arial Narrow" panose="020B0606020202030204" pitchFamily="34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v"/>
            </a:pPr>
            <a:endParaRPr lang="en-US" sz="2000" dirty="0">
              <a:effectLst/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533400" y="9906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0195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984919"/>
          </a:xfrm>
          <a:ln w="57150"/>
        </p:spPr>
        <p:txBody>
          <a:bodyPr>
            <a:normAutofit/>
          </a:bodyPr>
          <a:lstStyle/>
          <a:p>
            <a:r>
              <a:rPr lang="sr-Cyrl-R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Закључак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endParaRPr lang="sr-Latn-RS" sz="2400" dirty="0"/>
          </a:p>
          <a:p>
            <a:r>
              <a:rPr lang="ru-RU" sz="2000" dirty="0">
                <a:latin typeface="Arial Narrow" panose="020B0606020202030204" pitchFamily="34" charset="0"/>
              </a:rPr>
              <a:t>позитивни ефекти:</a:t>
            </a:r>
          </a:p>
          <a:p>
            <a:pPr lvl="1"/>
            <a:r>
              <a:rPr lang="ru-RU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остваривање различитих циљева енергетске политике </a:t>
            </a:r>
            <a:r>
              <a:rPr lang="ru-RU" dirty="0">
                <a:latin typeface="Arial Narrow" panose="020B0606020202030204" pitchFamily="34" charset="0"/>
              </a:rPr>
              <a:t>: </a:t>
            </a:r>
          </a:p>
          <a:p>
            <a:pPr lvl="2"/>
            <a:r>
              <a:rPr lang="ru-RU" dirty="0">
                <a:latin typeface="Arial Narrow" panose="020B0606020202030204" pitchFamily="34" charset="0"/>
              </a:rPr>
              <a:t>одржива прозводња енергије</a:t>
            </a:r>
          </a:p>
          <a:p>
            <a:pPr lvl="2"/>
            <a:r>
              <a:rPr lang="ru-RU" dirty="0">
                <a:latin typeface="Arial Narrow" panose="020B0606020202030204" pitchFamily="34" charset="0"/>
              </a:rPr>
              <a:t>повећање енергетске ефикасности у енергетском портфолију</a:t>
            </a:r>
          </a:p>
          <a:p>
            <a:pPr lvl="2"/>
            <a:r>
              <a:rPr lang="ru-RU" dirty="0">
                <a:latin typeface="Arial Narrow" panose="020B0606020202030204" pitchFamily="34" charset="0"/>
              </a:rPr>
              <a:t>повећање обновљивих извора енергије</a:t>
            </a:r>
          </a:p>
          <a:p>
            <a:pPr lvl="2"/>
            <a:r>
              <a:rPr lang="ru-RU" dirty="0">
                <a:latin typeface="Arial Narrow" panose="020B0606020202030204" pitchFamily="34" charset="0"/>
              </a:rPr>
              <a:t>остваривање сигурности снабдевања</a:t>
            </a:r>
          </a:p>
          <a:p>
            <a:pPr lvl="2"/>
            <a:r>
              <a:rPr lang="ru-RU" dirty="0">
                <a:latin typeface="Arial Narrow" panose="020B0606020202030204" pitchFamily="34" charset="0"/>
              </a:rPr>
              <a:t>флексибилност електроенергетског система</a:t>
            </a:r>
          </a:p>
          <a:p>
            <a:pPr lvl="2"/>
            <a:r>
              <a:rPr lang="ru-RU" dirty="0">
                <a:latin typeface="Arial Narrow" panose="020B0606020202030204" pitchFamily="34" charset="0"/>
              </a:rPr>
              <a:t>заштита животне средине</a:t>
            </a:r>
          </a:p>
          <a:p>
            <a:pPr lvl="2"/>
            <a:r>
              <a:rPr lang="ru-RU" dirty="0">
                <a:latin typeface="Arial Narrow" panose="020B0606020202030204" pitchFamily="34" charset="0"/>
              </a:rPr>
              <a:t> социјални циљеви и друго</a:t>
            </a:r>
          </a:p>
          <a:p>
            <a:pPr lvl="1"/>
            <a:r>
              <a:rPr lang="ru-RU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атрактивност</a:t>
            </a:r>
          </a:p>
          <a:p>
            <a:r>
              <a:rPr lang="ru-RU" sz="2000" dirty="0">
                <a:latin typeface="Arial Narrow" panose="020B0606020202030204" pitchFamily="34" charset="0"/>
              </a:rPr>
              <a:t>комплексан </a:t>
            </a:r>
            <a:r>
              <a:rPr lang="ru-RU" sz="20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пословни и технолошки аранжман</a:t>
            </a:r>
          </a:p>
          <a:p>
            <a:r>
              <a:rPr lang="ru-RU" sz="20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организовати</a:t>
            </a:r>
            <a:r>
              <a:rPr lang="ru-RU" sz="2000" dirty="0">
                <a:latin typeface="Arial Narrow" panose="020B0606020202030204" pitchFamily="34" charset="0"/>
              </a:rPr>
              <a:t> когенерацију је </a:t>
            </a:r>
            <a:r>
              <a:rPr lang="ru-RU" sz="20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сложен задатак </a:t>
            </a:r>
            <a:r>
              <a:rPr lang="ru-RU" sz="2000" dirty="0">
                <a:latin typeface="Arial Narrow" panose="020B0606020202030204" pitchFamily="34" charset="0"/>
              </a:rPr>
              <a:t>са великим бројем учесника</a:t>
            </a: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ru-RU" sz="20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потребан је врло деликатан и ваљано усаглашен правни оквир!</a:t>
            </a:r>
            <a:endParaRPr lang="en-US" sz="2000" b="1" dirty="0">
              <a:solidFill>
                <a:schemeClr val="accent1"/>
              </a:solidFill>
              <a:effectLst/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533400" y="9906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CE226E24-BB2E-8187-EBB5-9AD0B38D44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5486400"/>
            <a:ext cx="621846" cy="262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7962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bit">
  <a:themeElements>
    <a:clrScheme name="Orbit 8">
      <a:dk1>
        <a:srgbClr val="000000"/>
      </a:dk1>
      <a:lt1>
        <a:srgbClr val="C5D9ED"/>
      </a:lt1>
      <a:dk2>
        <a:srgbClr val="000000"/>
      </a:dk2>
      <a:lt2>
        <a:srgbClr val="FFFFFF"/>
      </a:lt2>
      <a:accent1>
        <a:srgbClr val="F3F6FF"/>
      </a:accent1>
      <a:accent2>
        <a:srgbClr val="33CCCC"/>
      </a:accent2>
      <a:accent3>
        <a:srgbClr val="DFE9F4"/>
      </a:accent3>
      <a:accent4>
        <a:srgbClr val="000000"/>
      </a:accent4>
      <a:accent5>
        <a:srgbClr val="F8FAFF"/>
      </a:accent5>
      <a:accent6>
        <a:srgbClr val="2DB9B9"/>
      </a:accent6>
      <a:hlink>
        <a:srgbClr val="0000FF"/>
      </a:hlink>
      <a:folHlink>
        <a:srgbClr val="006699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75000"/>
          <a:buFont typeface="Wingdings" pitchFamily="2" charset="2"/>
          <a:buNone/>
          <a:tabLst/>
          <a:defRPr kumimoji="0" lang="sr-Latn-CS" altLang="en-US" sz="18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75000"/>
          <a:buFont typeface="Wingdings" pitchFamily="2" charset="2"/>
          <a:buNone/>
          <a:tabLst/>
          <a:defRPr kumimoji="0" lang="sr-Latn-CS" altLang="en-US" sz="18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13008</TotalTime>
  <Words>781</Words>
  <Application>Microsoft Office PowerPoint</Application>
  <PresentationFormat>On-screen Show (4:3)</PresentationFormat>
  <Paragraphs>94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Arial Narrow</vt:lpstr>
      <vt:lpstr>Cambria</vt:lpstr>
      <vt:lpstr>Century Gothic</vt:lpstr>
      <vt:lpstr>Courier New</vt:lpstr>
      <vt:lpstr>Palatino Linotype</vt:lpstr>
      <vt:lpstr>Wingdings</vt:lpstr>
      <vt:lpstr>Executive</vt:lpstr>
      <vt:lpstr>Orbit</vt:lpstr>
      <vt:lpstr>Стручно-научна конференција ТОПС 2023 Хотел Палисад, Златибор 28.05.2022. </vt:lpstr>
      <vt:lpstr>Увод – развој правног оквира</vt:lpstr>
      <vt:lpstr>ЕЛЕМЕНТИ УРЕЂЕЊА КОГЕНЕРАЦИЈЕ У ПРОПИСИМА ЕУ</vt:lpstr>
      <vt:lpstr>КОГЕНЕРАЦИЈА У ЗАКОНУ О ЕНЕРГЕТИЦИ (ЗОЕ)</vt:lpstr>
      <vt:lpstr>КОГЕНЕРАЦИЈА У ЗАКОНУ О КОРИШЋЕЊУ ОБНОВЉИВИХ ИЗВОРА ЕНЕРГИЈЕ</vt:lpstr>
      <vt:lpstr>(1) КОГЕНЕРАЦИЈА У ЗЕЕРУЕ – појам и врсте</vt:lpstr>
      <vt:lpstr>(2) КОГЕНЕРАЦИЈА У ЗЕЕРУЕ – подстицаји</vt:lpstr>
      <vt:lpstr>НЕКИ ИЗАЗОВИ ИЗГРАДЊЕ, ИНСТАЛАЦИЈЕ ОБЈЕКАТА И ОБАВЉАЊА ДЕЛАТНОСТИ</vt:lpstr>
      <vt:lpstr>Закључак</vt:lpstr>
      <vt:lpstr>      branislava.lepotickovacevic@upes.rs                          </vt:lpstr>
    </vt:vector>
  </TitlesOfParts>
  <Company>Dell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ECRB Investment Focus</dc:title>
  <dc:creator>Petar Maksimovic</dc:creator>
  <cp:lastModifiedBy>branislava__lepotic branislava__lepotic</cp:lastModifiedBy>
  <cp:revision>609</cp:revision>
  <cp:lastPrinted>2016-11-02T08:51:58Z</cp:lastPrinted>
  <dcterms:created xsi:type="dcterms:W3CDTF">2005-06-18T20:19:03Z</dcterms:created>
  <dcterms:modified xsi:type="dcterms:W3CDTF">2023-05-21T21:32:50Z</dcterms:modified>
</cp:coreProperties>
</file>