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69" r:id="rId4"/>
    <p:sldId id="288" r:id="rId5"/>
    <p:sldId id="296" r:id="rId6"/>
    <p:sldId id="297" r:id="rId7"/>
    <p:sldId id="293" r:id="rId8"/>
    <p:sldId id="272" r:id="rId9"/>
    <p:sldId id="294" r:id="rId10"/>
    <p:sldId id="295" r:id="rId11"/>
    <p:sldId id="270" r:id="rId12"/>
    <p:sldId id="263" r:id="rId13"/>
    <p:sldId id="276" r:id="rId14"/>
    <p:sldId id="273" r:id="rId15"/>
    <p:sldId id="259" r:id="rId16"/>
    <p:sldId id="278" r:id="rId17"/>
    <p:sldId id="279" r:id="rId18"/>
    <p:sldId id="287" r:id="rId19"/>
    <p:sldId id="281" r:id="rId20"/>
    <p:sldId id="292" r:id="rId21"/>
    <p:sldId id="284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E2376A01-BB10-46EA-B9EC-C1395C1F68FD}">
          <p14:sldIdLst>
            <p14:sldId id="256"/>
            <p14:sldId id="290"/>
            <p14:sldId id="269"/>
            <p14:sldId id="288"/>
          </p14:sldIdLst>
        </p14:section>
        <p14:section name="Untitled Section" id="{8865C831-4B10-4BA7-8BA0-9CEE5398EEAC}">
          <p14:sldIdLst>
            <p14:sldId id="294"/>
            <p14:sldId id="295"/>
            <p14:sldId id="296"/>
            <p14:sldId id="297"/>
            <p14:sldId id="293"/>
            <p14:sldId id="272"/>
            <p14:sldId id="270"/>
            <p14:sldId id="263"/>
            <p14:sldId id="276"/>
            <p14:sldId id="273"/>
            <p14:sldId id="259"/>
            <p14:sldId id="278"/>
            <p14:sldId id="279"/>
            <p14:sldId id="287"/>
            <p14:sldId id="281"/>
            <p14:sldId id="292"/>
            <p14:sldId id="28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b Doo" initials="KD" lastIdx="1" clrIdx="0">
    <p:extLst>
      <p:ext uri="{19B8F6BF-5375-455C-9EA6-DF929625EA0E}">
        <p15:presenceInfo xmlns="" xmlns:p15="http://schemas.microsoft.com/office/powerpoint/2012/main" userId="S::admin@klevente.onmicrosoft.com::b76384e5-a25f-4e35-958b-e72823c933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1B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32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868CC-9AFD-41DF-A463-AA0C55D14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87DAB77-4526-472F-ACA4-C95F5DE84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5BA0C9-7113-4142-BFD8-F6372F71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7BF4-74BA-4154-9394-01060335ED7D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2F060E-D8DA-464A-BBB2-858C06F2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5A472E-1C74-4AA8-A045-3AE07A39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27DB-F17F-4706-AEA0-C941B7BB1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753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A713A1-2B17-4102-B581-FA1E5091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C19CFC-AD2B-4192-BB4C-30EA0A383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43F71E-C663-49D3-B248-209E8B13F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7BF4-74BA-4154-9394-01060335ED7D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422331-C493-42F1-A8A8-15860B59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93FD42-01F4-4F2B-A7CA-5FAF5B99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27DB-F17F-4706-AEA0-C941B7BB1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6455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467A34B-DE55-40DB-B1C9-31DAEA10A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6EBC34-0364-4166-B881-650A4AAEF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A88060-D8C8-4C5B-8660-B13DA083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7BF4-74BA-4154-9394-01060335ED7D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7C5F77-B4B3-4BE0-BC62-9290022D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3C18CF-F709-4E5E-A65B-64A93018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27DB-F17F-4706-AEA0-C941B7BB1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7424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0E021-75ED-4C9C-A80E-AF0224E2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123218-E066-483D-AD7A-598322F88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7519E0-33FB-4738-A8F0-31BC3631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7BF4-74BA-4154-9394-01060335ED7D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862B78-9868-432F-B970-24180BB4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AE06FC-1A0B-49CD-9B6B-95378977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27DB-F17F-4706-AEA0-C941B7BB1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4703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72178E-D4AF-4CE4-BE21-BD83E76A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56FB06-2E33-46AB-8C79-816286C2D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55B66C-EB28-4F9D-8791-17908AEA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7BF4-74BA-4154-9394-01060335ED7D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EF1EAD-F476-4D04-9398-E6F166FD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9ED42E-345B-4F6E-B92D-D535C4D3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27DB-F17F-4706-AEA0-C941B7BB1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8580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10F5B7-4205-47D4-9672-1E65CBBB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91DDEA-BDCA-4701-9234-228E8AFCA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FCF4FE-08C1-40AF-9AD1-E85CD3F63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B090A1-8A85-4187-AA5A-0D3FCBF2A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7BF4-74BA-4154-9394-01060335ED7D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86A693-0C68-4542-B5C1-1C901600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7EC6E3-75E0-4928-A96F-7FB24A54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27DB-F17F-4706-AEA0-C941B7BB1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4370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57B4DA-E58A-4BDB-B1F2-31F4C58B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93A219-18A1-4622-B976-621345F90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153BFD0-E4FC-491C-9508-442136363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5BAE4F2-D3A2-42E1-8429-918FE140B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6C81EA1-B8A9-488D-A2D4-7C1FF8DDF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94F49A9-017E-4A08-B2B7-749F71C0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7BF4-74BA-4154-9394-01060335ED7D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72C8E1E-E092-404E-A45C-86688826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4AAD9DC-F128-4792-B455-2EFAA56C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27DB-F17F-4706-AEA0-C941B7BB1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3498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95DE09-5799-435A-9570-13AB1451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910E82A-28FB-40FD-9E0C-EEFBACF0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7BF4-74BA-4154-9394-01060335ED7D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CA9FC77-C1C7-4106-9D8A-8AB15679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FF9910-E570-454F-9A9E-FFDB2CC3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27DB-F17F-4706-AEA0-C941B7BB1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3575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6FA9550-425D-4529-BBA2-925B10B8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7BF4-74BA-4154-9394-01060335ED7D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4DC329C-61FA-49A4-B1B1-CBF3A2FF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6311C-4D61-4D05-A859-6005A486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27DB-F17F-4706-AEA0-C941B7BB1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3635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524B37-8FBC-4F1C-8F15-EC0F9731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42C4DA-EAAA-4757-84B5-EC1FD9735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29837D-3983-4421-98A2-0673C7600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76532F-28A1-4930-BEDC-833F68FC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7BF4-74BA-4154-9394-01060335ED7D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85D2DC-5468-4BC5-81AE-4395EFDF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DD4628-339A-470A-9C34-C6FD5E39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27DB-F17F-4706-AEA0-C941B7BB1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9779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25B903-9281-4539-A4A7-3FEE42B7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DB38565-0B96-4815-95B0-48356CDC0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6EABB59-B39C-4E53-80D8-B21F57A66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EE1BB0-99DD-4D91-9904-AB587BE0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7BF4-74BA-4154-9394-01060335ED7D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BCD67A-9EC3-4DF5-B27F-630D811F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7674A9-550B-49C1-A274-9FFEED52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27DB-F17F-4706-AEA0-C941B7BB1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2529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3824A39-26BA-4EB9-8F51-42223E6E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06E656-59AB-4086-898A-FF1012C4A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F6D195-B03B-44E3-952C-C878F46EA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37BF4-74BA-4154-9394-01060335ED7D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333B95-18E2-4336-AC29-F76D4A60F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08EDEF-E36F-4C30-BC79-48BA16C0C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627DB-F17F-4706-AEA0-C941B7BB1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5763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1">
            <a:extLst>
              <a:ext uri="{FF2B5EF4-FFF2-40B4-BE49-F238E27FC236}">
                <a16:creationId xmlns="" xmlns:a16="http://schemas.microsoft.com/office/drawing/2014/main" id="{3E443FD7-A66B-4AA0-872D-B088B9BC5F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D8AB1E-55B2-4529-828C-427405124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824" y="566861"/>
            <a:ext cx="5760285" cy="1575447"/>
          </a:xfrm>
        </p:spPr>
        <p:txBody>
          <a:bodyPr anchor="b">
            <a:no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sr-Latn-RS" sz="4000" b="1" dirty="0">
                <a:solidFill>
                  <a:srgbClr val="FF0000"/>
                </a:solidFill>
              </a:rPr>
              <a:t>Daljinski </a:t>
            </a:r>
            <a:r>
              <a:rPr lang="sr-Latn-CS" sz="4000" b="1" dirty="0">
                <a:solidFill>
                  <a:srgbClr val="FF0000"/>
                </a:solidFill>
                <a:cs typeface="Arial" pitchFamily="34" charset="0"/>
              </a:rPr>
              <a:t>sistem </a:t>
            </a:r>
            <a:br>
              <a:rPr lang="sr-Latn-CS" sz="4000" b="1" dirty="0">
                <a:solidFill>
                  <a:srgbClr val="FF0000"/>
                </a:solidFill>
                <a:cs typeface="Arial" pitchFamily="34" charset="0"/>
              </a:rPr>
            </a:br>
            <a:r>
              <a:rPr lang="sr-Latn-CS" sz="3600" b="1" dirty="0" err="1">
                <a:solidFill>
                  <a:srgbClr val="FF0000"/>
                </a:solidFill>
                <a:cs typeface="Arial" pitchFamily="34" charset="0"/>
              </a:rPr>
              <a:t>očitavanja</a:t>
            </a:r>
            <a:r>
              <a:rPr lang="sr-Latn-CS" sz="3600" b="1" dirty="0">
                <a:solidFill>
                  <a:srgbClr val="FF0000"/>
                </a:solidFill>
                <a:cs typeface="Arial" pitchFamily="34" charset="0"/>
              </a:rPr>
              <a:t> i raspodele potrošnje toplotne energije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eeform: Shape 33">
            <a:extLst>
              <a:ext uri="{FF2B5EF4-FFF2-40B4-BE49-F238E27FC236}">
                <a16:creationId xmlns="" xmlns:a16="http://schemas.microsoft.com/office/drawing/2014/main" id="{C04BE0EF-3561-49B4-9A29-F283168A9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720394F-3F2D-4E06-9F0E-3B667F351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03" y="3380044"/>
            <a:ext cx="3217333" cy="71585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B23AB4B-8AF9-F8C7-59CA-6E41DCA20066}"/>
              </a:ext>
            </a:extLst>
          </p:cNvPr>
          <p:cNvSpPr txBox="1"/>
          <p:nvPr/>
        </p:nvSpPr>
        <p:spPr>
          <a:xfrm>
            <a:off x="860140" y="6296345"/>
            <a:ext cx="3137093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92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CBD1D5C7-2529-431F-8068-B6413A44E578}"/>
              </a:ext>
            </a:extLst>
          </p:cNvPr>
          <p:cNvSpPr/>
          <p:nvPr/>
        </p:nvSpPr>
        <p:spPr>
          <a:xfrm>
            <a:off x="838200" y="358923"/>
            <a:ext cx="10515600" cy="84070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err="1"/>
              <a:t>Walk-By</a:t>
            </a:r>
            <a:r>
              <a:rPr lang="sr-Latn-RS" sz="3200" b="1" dirty="0"/>
              <a:t>/Drive-</a:t>
            </a:r>
            <a:r>
              <a:rPr lang="sr-Latn-RS" sz="3200" b="1" dirty="0" err="1"/>
              <a:t>By</a:t>
            </a:r>
            <a:r>
              <a:rPr lang="sr-Latn-RS" sz="3200" b="1" dirty="0"/>
              <a:t> uređaj za očitavanje merila toplotne energije iz pokretnog vozila</a:t>
            </a:r>
            <a:endParaRPr lang="en-GB" sz="3200" b="1" dirty="0"/>
          </a:p>
        </p:txBody>
      </p:sp>
      <p:pic>
        <p:nvPicPr>
          <p:cNvPr id="7" name="Picture 6" descr="A picture containing text, parking, meter, cellphone&#10;&#10;Description automatically generated">
            <a:extLst>
              <a:ext uri="{FF2B5EF4-FFF2-40B4-BE49-F238E27FC236}">
                <a16:creationId xmlns="" xmlns:a16="http://schemas.microsoft.com/office/drawing/2014/main" id="{0232F0E5-92D9-667B-CB0B-3781EB648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94205"/>
            <a:ext cx="2412423" cy="49075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58E0B8-0451-848B-4163-16658FB471A2}"/>
              </a:ext>
            </a:extLst>
          </p:cNvPr>
          <p:cNvSpPr txBox="1"/>
          <p:nvPr/>
        </p:nvSpPr>
        <p:spPr>
          <a:xfrm>
            <a:off x="3523376" y="1577129"/>
            <a:ext cx="7830424" cy="424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0185" marR="0">
              <a:spcBef>
                <a:spcPts val="120"/>
              </a:spcBef>
              <a:spcAft>
                <a:spcPts val="0"/>
              </a:spcAft>
              <a:tabLst>
                <a:tab pos="210185" algn="l"/>
              </a:tabLst>
            </a:pPr>
            <a:r>
              <a:rPr lang="sr-Latn-RS" sz="2400" b="1" spc="-1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Skup podataka koji se</a:t>
            </a:r>
            <a:r>
              <a:rPr lang="sr-Latn-RS" sz="2400" b="1" spc="-1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očitava </a:t>
            </a:r>
            <a:r>
              <a:rPr lang="sr-Latn-RS" sz="2400" b="1" spc="-1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 kalorimetara</a:t>
            </a:r>
            <a:r>
              <a:rPr lang="sr-Latn-RS" sz="18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350"/>
              <a:buFont typeface="Times New Roman" panose="02020603050405020304" pitchFamily="18" charset="0"/>
              <a:buChar char="•"/>
              <a:tabLst>
                <a:tab pos="210185" algn="l"/>
              </a:tabLst>
            </a:pPr>
            <a:r>
              <a:rPr lang="sr-Latn-R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R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erijski broj </a:t>
            </a:r>
            <a:r>
              <a:rPr lang="sr-Latn-R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kalorimetra</a:t>
            </a:r>
            <a:endParaRPr lang="en-GB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350"/>
              <a:buFont typeface="Times New Roman" panose="02020603050405020304" pitchFamily="18" charset="0"/>
              <a:buChar char="•"/>
              <a:tabLst>
                <a:tab pos="210185" algn="l"/>
              </a:tabLst>
            </a:pPr>
            <a:r>
              <a:rPr lang="sr-Latn-R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Vreme očitavanja </a:t>
            </a:r>
            <a:r>
              <a:rPr lang="sr-Latn-R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kalorimetra</a:t>
            </a:r>
            <a:endParaRPr lang="en-GB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350"/>
              <a:buFont typeface="Times New Roman" panose="02020603050405020304" pitchFamily="18" charset="0"/>
              <a:buChar char="•"/>
            </a:pPr>
            <a:r>
              <a:rPr lang="sr-Latn-RS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Kumulativno stanje energije u </a:t>
            </a:r>
            <a:r>
              <a:rPr lang="sr-Latn-RS" sz="24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kWh</a:t>
            </a:r>
            <a:r>
              <a:rPr lang="sr-Latn-RS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jedinicama</a:t>
            </a:r>
            <a:endParaRPr lang="en-GB" sz="24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350"/>
              <a:buFont typeface="Times New Roman" panose="02020603050405020304" pitchFamily="18" charset="0"/>
              <a:buChar char="•"/>
              <a:tabLst>
                <a:tab pos="210185" algn="l"/>
              </a:tabLst>
            </a:pPr>
            <a:r>
              <a:rPr lang="sr-Latn-RS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Kumulativni protok u m</a:t>
            </a:r>
            <a:r>
              <a:rPr lang="sr-Latn-RS" sz="2400" b="1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400" b="1" baseline="300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350"/>
              <a:buFont typeface="Times New Roman" panose="02020603050405020304" pitchFamily="18" charset="0"/>
              <a:buChar char="•"/>
            </a:pPr>
            <a:r>
              <a:rPr lang="sr-Latn-R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Trenutna snaga u prezentovanim jedinicama</a:t>
            </a:r>
            <a:endParaRPr lang="en-GB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350"/>
              <a:buFont typeface="Times New Roman" panose="02020603050405020304" pitchFamily="18" charset="0"/>
              <a:buChar char="•"/>
              <a:tabLst>
                <a:tab pos="210185" algn="l"/>
              </a:tabLst>
            </a:pPr>
            <a:r>
              <a:rPr lang="sr-Latn-R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Trenutni protok u m</a:t>
            </a:r>
            <a:r>
              <a:rPr lang="sr-Latn-RS" sz="24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endParaRPr lang="en-GB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350"/>
              <a:buFont typeface="Times New Roman" panose="02020603050405020304" pitchFamily="18" charset="0"/>
              <a:buChar char="•"/>
            </a:pPr>
            <a:r>
              <a:rPr lang="sr-Latn-R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Temperatura napojne vode u °C</a:t>
            </a:r>
            <a:endParaRPr lang="en-GB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350"/>
              <a:buFont typeface="Times New Roman" panose="02020603050405020304" pitchFamily="18" charset="0"/>
              <a:buChar char="•"/>
              <a:tabLst>
                <a:tab pos="210185" algn="l"/>
              </a:tabLst>
            </a:pPr>
            <a:r>
              <a:rPr lang="sr-Latn-R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Temperatura povratne vode u °C</a:t>
            </a:r>
            <a:endParaRPr lang="en-GB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350"/>
              <a:buFont typeface="Times New Roman" panose="02020603050405020304" pitchFamily="18" charset="0"/>
              <a:buChar char="•"/>
              <a:tabLst>
                <a:tab pos="210185" algn="l"/>
              </a:tabLst>
            </a:pPr>
            <a:r>
              <a:rPr lang="sr-Latn-RS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Specifični alarm uređaja</a:t>
            </a:r>
            <a:endParaRPr lang="en-GB" sz="24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"/>
              </a:spcBef>
              <a:spcAft>
                <a:spcPts val="0"/>
              </a:spcAft>
              <a:buSzPts val="1350"/>
              <a:buFont typeface="Times New Roman" panose="02020603050405020304" pitchFamily="18" charset="0"/>
              <a:buChar char="•"/>
              <a:tabLst>
                <a:tab pos="210185" algn="l"/>
              </a:tabLst>
            </a:pPr>
            <a:r>
              <a:rPr lang="sr-Latn-RS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Status alarma</a:t>
            </a:r>
            <a:endParaRPr lang="en-GB" sz="24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747C7E-0935-23F3-BEFF-9EFAAA5F1586}"/>
              </a:ext>
            </a:extLst>
          </p:cNvPr>
          <p:cNvSpPr txBox="1"/>
          <p:nvPr/>
        </p:nvSpPr>
        <p:spPr>
          <a:xfrm>
            <a:off x="838199" y="6296344"/>
            <a:ext cx="3080658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8DCAB02-C688-B906-20AC-4774E70664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6463" y="6137857"/>
            <a:ext cx="1797337" cy="398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44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8B052D-7CEF-E561-6E34-A4634FE83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b="1" dirty="0"/>
              <a:t> NIVOI PRISTUPA</a:t>
            </a:r>
            <a:r>
              <a:rPr lang="en-GB" b="1" dirty="0"/>
              <a:t> </a:t>
            </a:r>
            <a:endParaRPr lang="sr-Latn-RS" b="1" dirty="0"/>
          </a:p>
          <a:p>
            <a:r>
              <a:rPr lang="hu-HU" b="1" dirty="0">
                <a:solidFill>
                  <a:srgbClr val="FF0000"/>
                </a:solidFill>
              </a:rPr>
              <a:t>A</a:t>
            </a:r>
            <a:r>
              <a:rPr lang="en-GB" b="1" dirty="0" err="1">
                <a:solidFill>
                  <a:srgbClr val="FF0000"/>
                </a:solidFill>
              </a:rPr>
              <a:t>dminist</a:t>
            </a:r>
            <a:r>
              <a:rPr lang="sr-Latn-RS" b="1" dirty="0">
                <a:solidFill>
                  <a:srgbClr val="FF0000"/>
                </a:solidFill>
              </a:rPr>
              <a:t>r</a:t>
            </a:r>
            <a:r>
              <a:rPr lang="en-GB" b="1" dirty="0" err="1">
                <a:solidFill>
                  <a:srgbClr val="FF0000"/>
                </a:solidFill>
              </a:rPr>
              <a:t>ator</a:t>
            </a:r>
            <a:r>
              <a:rPr lang="sr-Latn-RS" b="1" dirty="0">
                <a:solidFill>
                  <a:srgbClr val="FF0000"/>
                </a:solidFill>
              </a:rPr>
              <a:t> sistema </a:t>
            </a:r>
            <a:r>
              <a:rPr lang="sr-Latn-RS" dirty="0"/>
              <a:t>ima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sr-Latn-RS" dirty="0"/>
              <a:t>pristup svim očitanjima merila toplotne energije </a:t>
            </a:r>
            <a:r>
              <a:rPr lang="sr-Latn-RS" b="1" dirty="0"/>
              <a:t>širom Srbije </a:t>
            </a:r>
            <a:r>
              <a:rPr lang="sr-Latn-RS" dirty="0"/>
              <a:t>(TRACO),</a:t>
            </a:r>
            <a:endParaRPr lang="hu-HU" dirty="0"/>
          </a:p>
          <a:p>
            <a:pPr marL="0" indent="0">
              <a:buNone/>
            </a:pPr>
            <a:endParaRPr lang="sr-Latn-RS" dirty="0"/>
          </a:p>
          <a:p>
            <a:r>
              <a:rPr lang="hu-HU" b="1" dirty="0">
                <a:solidFill>
                  <a:srgbClr val="FF0000"/>
                </a:solidFill>
              </a:rPr>
              <a:t>O</a:t>
            </a:r>
            <a:r>
              <a:rPr lang="en-GB" b="1" dirty="0">
                <a:solidFill>
                  <a:srgbClr val="FF0000"/>
                </a:solidFill>
              </a:rPr>
              <a:t>perator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sr-Latn-RS" dirty="0"/>
              <a:t>ima</a:t>
            </a:r>
            <a:r>
              <a:rPr lang="hu-HU" dirty="0"/>
              <a:t> pristup svim merilama toplonte energije u odre</a:t>
            </a:r>
            <a:r>
              <a:rPr lang="sr-Latn-RS" dirty="0"/>
              <a:t>đenim gradovima ili grupi koju definiše Administartor (predstavnik Toplane),</a:t>
            </a:r>
          </a:p>
          <a:p>
            <a:pPr marL="0" indent="0">
              <a:buNone/>
            </a:pPr>
            <a:endParaRPr lang="hu-HU" dirty="0"/>
          </a:p>
          <a:p>
            <a:r>
              <a:rPr lang="sr-Latn-RS" b="1" dirty="0">
                <a:solidFill>
                  <a:srgbClr val="FF0000"/>
                </a:solidFill>
              </a:rPr>
              <a:t>Korisnik</a:t>
            </a:r>
            <a:r>
              <a:rPr lang="sr-Latn-RS" dirty="0"/>
              <a:t> ima pristup samo podacima o merilima toplotne energije koji pripadaju njegovom stanu (stanar, korisnik).</a:t>
            </a:r>
            <a:endParaRPr lang="en-GB" dirty="0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="" xmlns:a16="http://schemas.microsoft.com/office/drawing/2014/main" id="{7F5F7E20-D954-8160-316F-D4FCC1887C7B}"/>
              </a:ext>
            </a:extLst>
          </p:cNvPr>
          <p:cNvSpPr/>
          <p:nvPr/>
        </p:nvSpPr>
        <p:spPr>
          <a:xfrm>
            <a:off x="838200" y="408374"/>
            <a:ext cx="10418685" cy="105295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 T</a:t>
            </a:r>
            <a:r>
              <a:rPr lang="sr-Latn-RS" sz="3200" b="1" dirty="0"/>
              <a:t>RACO</a:t>
            </a:r>
            <a:r>
              <a:rPr lang="en-GB" sz="3200" b="1" dirty="0"/>
              <a:t> web portal </a:t>
            </a:r>
            <a:r>
              <a:rPr lang="sr-Latn-RS" sz="3200" b="1" dirty="0"/>
              <a:t>podržava različite nivoe pristupa</a:t>
            </a:r>
            <a:r>
              <a:rPr lang="en-GB" sz="3200" b="1" dirty="0"/>
              <a:t>:</a:t>
            </a:r>
            <a:endParaRPr lang="sr-Latn-RS" sz="3200" b="1" dirty="0"/>
          </a:p>
          <a:p>
            <a:pPr algn="ctr"/>
            <a:r>
              <a:rPr lang="sr-Latn-RS" sz="3200" b="1" dirty="0">
                <a:solidFill>
                  <a:schemeClr val="bg1"/>
                </a:solidFill>
              </a:rPr>
              <a:t>www.t</a:t>
            </a:r>
            <a:r>
              <a:rPr lang="en-GB" sz="3200" b="1" dirty="0"/>
              <a:t>r</a:t>
            </a:r>
            <a:r>
              <a:rPr lang="sr-Latn-RS" sz="3200" b="1" dirty="0"/>
              <a:t>aco.rs-raspodela.rs</a:t>
            </a:r>
            <a:endParaRPr lang="sr-Latn-R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293E749-5D7E-7AD7-4598-48401E2E72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57575" y="6293425"/>
            <a:ext cx="1797337" cy="398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0D3322-48B1-88F9-76C3-CAE971F02F42}"/>
              </a:ext>
            </a:extLst>
          </p:cNvPr>
          <p:cNvSpPr txBox="1"/>
          <p:nvPr/>
        </p:nvSpPr>
        <p:spPr>
          <a:xfrm>
            <a:off x="860140" y="6296345"/>
            <a:ext cx="3163219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23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6EFED9A-916B-4EB3-88F1-335E5BD29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014" y="6207834"/>
            <a:ext cx="2362804" cy="523242"/>
          </a:xfrm>
          <a:prstGeom prst="rect">
            <a:avLst/>
          </a:prstGeom>
          <a:noFill/>
        </p:spPr>
      </p:pic>
      <p:sp>
        <p:nvSpPr>
          <p:cNvPr id="19" name="Rectangle: Diagonal Corners Rounded 18">
            <a:extLst>
              <a:ext uri="{FF2B5EF4-FFF2-40B4-BE49-F238E27FC236}">
                <a16:creationId xmlns="" xmlns:a16="http://schemas.microsoft.com/office/drawing/2014/main" id="{1671C9E6-8642-19E9-CA74-F9811F31A69C}"/>
              </a:ext>
            </a:extLst>
          </p:cNvPr>
          <p:cNvSpPr/>
          <p:nvPr/>
        </p:nvSpPr>
        <p:spPr>
          <a:xfrm>
            <a:off x="838200" y="408373"/>
            <a:ext cx="10418685" cy="78123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T</a:t>
            </a:r>
            <a:r>
              <a:rPr lang="sr-Latn-RS" sz="3600" b="1" dirty="0"/>
              <a:t>RACO</a:t>
            </a:r>
            <a:r>
              <a:rPr lang="en-GB" sz="3600" b="1" dirty="0"/>
              <a:t> </a:t>
            </a:r>
            <a:r>
              <a:rPr lang="sr-Latn-RS" sz="3600" b="1" dirty="0"/>
              <a:t>w</a:t>
            </a:r>
            <a:r>
              <a:rPr lang="en-GB" sz="3600" b="1" dirty="0"/>
              <a:t>eb </a:t>
            </a:r>
            <a:r>
              <a:rPr lang="sr-Latn-RS" sz="3600" b="1" dirty="0"/>
              <a:t>p</a:t>
            </a:r>
            <a:r>
              <a:rPr lang="en-GB" sz="3600" b="1" dirty="0" err="1"/>
              <a:t>ortal</a:t>
            </a:r>
            <a:r>
              <a:rPr lang="hu-HU" sz="3600" b="1" dirty="0"/>
              <a:t> -</a:t>
            </a:r>
            <a:r>
              <a:rPr lang="en-GB" sz="3600" b="1" dirty="0"/>
              <a:t> </a:t>
            </a:r>
            <a:r>
              <a:rPr lang="hu-HU" sz="3600" b="1" dirty="0" err="1"/>
              <a:t>admin</a:t>
            </a:r>
            <a:r>
              <a:rPr lang="hu-HU" sz="3600" b="1" dirty="0"/>
              <a:t> pristup</a:t>
            </a:r>
            <a:endParaRPr lang="sr-Latn-R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125A4A-F280-CD8D-3F59-1B712CFBE430}"/>
              </a:ext>
            </a:extLst>
          </p:cNvPr>
          <p:cNvSpPr txBox="1"/>
          <p:nvPr/>
        </p:nvSpPr>
        <p:spPr>
          <a:xfrm>
            <a:off x="860140" y="6296345"/>
            <a:ext cx="3555105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954" y="1243900"/>
            <a:ext cx="9704344" cy="492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423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7D670C38-C136-B42D-B893-28DE89295B0E}"/>
              </a:ext>
            </a:extLst>
          </p:cNvPr>
          <p:cNvSpPr/>
          <p:nvPr/>
        </p:nvSpPr>
        <p:spPr>
          <a:xfrm>
            <a:off x="838200" y="408373"/>
            <a:ext cx="10418685" cy="78123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T</a:t>
            </a:r>
            <a:r>
              <a:rPr lang="sr-Latn-RS" sz="3600" b="1" dirty="0"/>
              <a:t>RACO</a:t>
            </a:r>
            <a:r>
              <a:rPr lang="en-GB" sz="3600" b="1" dirty="0"/>
              <a:t> </a:t>
            </a:r>
            <a:r>
              <a:rPr lang="sr-Latn-RS" sz="3600" b="1" dirty="0"/>
              <a:t>w</a:t>
            </a:r>
            <a:r>
              <a:rPr lang="en-GB" sz="3600" b="1" dirty="0"/>
              <a:t>eb </a:t>
            </a:r>
            <a:r>
              <a:rPr lang="sr-Latn-RS" sz="3600" b="1" dirty="0"/>
              <a:t>p</a:t>
            </a:r>
            <a:r>
              <a:rPr lang="en-GB" sz="3600" b="1" dirty="0" err="1"/>
              <a:t>ortal</a:t>
            </a:r>
            <a:r>
              <a:rPr lang="sr-Latn-RS" sz="3600" b="1" dirty="0"/>
              <a:t> – </a:t>
            </a:r>
            <a:r>
              <a:rPr lang="hu-HU" sz="3600" b="1" dirty="0"/>
              <a:t>objekti grupisani po gradovima</a:t>
            </a:r>
            <a:r>
              <a:rPr lang="en-GB" sz="3600" b="1" dirty="0"/>
              <a:t> </a:t>
            </a:r>
            <a:endParaRPr lang="sr-Latn-RS" sz="36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545FD01-385F-15FC-B049-33F1086F57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2647" y="6294185"/>
            <a:ext cx="1797337" cy="3983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4B7F77-587F-7167-B74F-B661CB6F46E3}"/>
              </a:ext>
            </a:extLst>
          </p:cNvPr>
          <p:cNvSpPr txBox="1"/>
          <p:nvPr/>
        </p:nvSpPr>
        <p:spPr>
          <a:xfrm>
            <a:off x="860140" y="6296345"/>
            <a:ext cx="3045654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51E2BA-BBE8-D0C6-B02C-39A595C20C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2687" y="1289017"/>
            <a:ext cx="7286625" cy="12477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367" y="2625635"/>
            <a:ext cx="3055936" cy="363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korisnik\Dropbox\Screenshots\Screenshot 2023-03-30 13.37.5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17" y="2612571"/>
            <a:ext cx="3281999" cy="3667698"/>
          </a:xfrm>
          <a:prstGeom prst="rect">
            <a:avLst/>
          </a:prstGeom>
          <a:noFill/>
        </p:spPr>
      </p:pic>
      <p:pic>
        <p:nvPicPr>
          <p:cNvPr id="1026" name="Picture 2" descr="C:\Users\korisnik\Dropbox\Screenshots\Screenshot 2023-03-31 09.09.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0149" y="2594882"/>
            <a:ext cx="3165366" cy="363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764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51ADD12C-60AA-4E51-9DFB-04E86F884BD7}"/>
              </a:ext>
            </a:extLst>
          </p:cNvPr>
          <p:cNvSpPr/>
          <p:nvPr/>
        </p:nvSpPr>
        <p:spPr>
          <a:xfrm>
            <a:off x="838200" y="209184"/>
            <a:ext cx="10418685" cy="101703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T</a:t>
            </a:r>
            <a:r>
              <a:rPr lang="sr-Latn-RS" sz="3200" b="1" dirty="0"/>
              <a:t>RACO</a:t>
            </a:r>
            <a:r>
              <a:rPr lang="en-GB" sz="3200" b="1" dirty="0"/>
              <a:t> web portal </a:t>
            </a:r>
            <a:r>
              <a:rPr lang="hu-HU" sz="3200" b="1" dirty="0"/>
              <a:t>– </a:t>
            </a:r>
            <a:r>
              <a:rPr lang="hu-HU" sz="3200" b="1" dirty="0" err="1"/>
              <a:t>očitane</a:t>
            </a:r>
            <a:r>
              <a:rPr lang="hu-HU" sz="3200" b="1" dirty="0"/>
              <a:t> </a:t>
            </a:r>
            <a:r>
              <a:rPr lang="hu-HU" sz="3200" b="1" dirty="0" err="1"/>
              <a:t>vrednosti</a:t>
            </a:r>
            <a:r>
              <a:rPr lang="hu-HU" sz="3200" b="1" dirty="0"/>
              <a:t> </a:t>
            </a:r>
          </a:p>
          <a:p>
            <a:pPr algn="ctr"/>
            <a:r>
              <a:rPr lang="hu-HU" sz="3600" b="1" dirty="0" err="1"/>
              <a:t>Parkview</a:t>
            </a:r>
            <a:r>
              <a:rPr lang="hu-HU" sz="3600" b="1" dirty="0"/>
              <a:t> – Beograd na </a:t>
            </a:r>
            <a:r>
              <a:rPr lang="hu-HU" sz="3600" b="1" dirty="0" err="1"/>
              <a:t>vodi</a:t>
            </a:r>
            <a:r>
              <a:rPr lang="hu-HU" sz="3600" b="1" dirty="0"/>
              <a:t> </a:t>
            </a:r>
            <a:r>
              <a:rPr lang="hu-HU" sz="3600" b="1" dirty="0" err="1"/>
              <a:t>stanovi</a:t>
            </a:r>
            <a:endParaRPr lang="sr-Latn-R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FC7D2F-A994-E5BA-A742-358B1FFEEF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8285" y="6250438"/>
            <a:ext cx="1797337" cy="398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8EEF0D-3602-B0F9-456A-2AC78E9DA486}"/>
              </a:ext>
            </a:extLst>
          </p:cNvPr>
          <p:cNvSpPr txBox="1"/>
          <p:nvPr/>
        </p:nvSpPr>
        <p:spPr>
          <a:xfrm>
            <a:off x="860141" y="6296345"/>
            <a:ext cx="3058716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A7937B-E63D-0AFF-88DF-A5CA22CFAA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141" y="1386842"/>
            <a:ext cx="10418685" cy="478187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587608E-5481-0EE9-9A39-1D86FC4266AE}"/>
              </a:ext>
            </a:extLst>
          </p:cNvPr>
          <p:cNvSpPr/>
          <p:nvPr/>
        </p:nvSpPr>
        <p:spPr>
          <a:xfrm>
            <a:off x="9470205" y="1386842"/>
            <a:ext cx="993548" cy="4333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796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139F5B-3CBE-8348-5CBA-8A7729BF1B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026" y="1705407"/>
            <a:ext cx="10606788" cy="3977572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="" xmlns:a16="http://schemas.microsoft.com/office/drawing/2014/main" id="{7BF98320-B150-7D8B-E132-71BE28151C8B}"/>
              </a:ext>
            </a:extLst>
          </p:cNvPr>
          <p:cNvSpPr/>
          <p:nvPr/>
        </p:nvSpPr>
        <p:spPr>
          <a:xfrm>
            <a:off x="851026" y="371192"/>
            <a:ext cx="10511073" cy="98758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TRACO web portal – Promena energije u periodu od 01. do 15. marta 2022. god.,</a:t>
            </a:r>
          </a:p>
          <a:p>
            <a:pPr algn="ctr"/>
            <a:r>
              <a:rPr lang="hu-HU" sz="2800" b="1" dirty="0"/>
              <a:t>Stan  407 - Parkview Beograd na vodi  </a:t>
            </a:r>
            <a:endParaRPr lang="en-GB" sz="28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9B50B266-C553-84EC-AAF0-4F65C8907F10}"/>
              </a:ext>
            </a:extLst>
          </p:cNvPr>
          <p:cNvSpPr/>
          <p:nvPr/>
        </p:nvSpPr>
        <p:spPr>
          <a:xfrm>
            <a:off x="9656748" y="1743857"/>
            <a:ext cx="914400" cy="39054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C30722BD-6D9F-A721-B12A-D18A963C273C}"/>
              </a:ext>
            </a:extLst>
          </p:cNvPr>
          <p:cNvSpPr/>
          <p:nvPr/>
        </p:nvSpPr>
        <p:spPr>
          <a:xfrm>
            <a:off x="4497585" y="1741479"/>
            <a:ext cx="1281769" cy="3941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6AFB3558-93BA-A0F6-92F0-7DBBCE265566}"/>
              </a:ext>
            </a:extLst>
          </p:cNvPr>
          <p:cNvCxnSpPr/>
          <p:nvPr/>
        </p:nvCxnSpPr>
        <p:spPr>
          <a:xfrm>
            <a:off x="10005540" y="2185861"/>
            <a:ext cx="0" cy="34610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B252D69-DD2C-8FDC-34E5-63561FFBE8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3622" y="6139793"/>
            <a:ext cx="1798476" cy="402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E1FDC5-EE56-8D70-7C70-A04F188CF764}"/>
              </a:ext>
            </a:extLst>
          </p:cNvPr>
          <p:cNvSpPr txBox="1"/>
          <p:nvPr/>
        </p:nvSpPr>
        <p:spPr>
          <a:xfrm>
            <a:off x="860140" y="6296345"/>
            <a:ext cx="3176283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74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7ECD8D38-BECB-CBE0-F97C-9DEFB11AB3CE}"/>
              </a:ext>
            </a:extLst>
          </p:cNvPr>
          <p:cNvSpPr/>
          <p:nvPr/>
        </p:nvSpPr>
        <p:spPr>
          <a:xfrm>
            <a:off x="838200" y="365125"/>
            <a:ext cx="10515600" cy="7116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TRACO web </a:t>
            </a:r>
            <a:r>
              <a:rPr lang="hu-HU" sz="2800" b="1" dirty="0" err="1"/>
              <a:t>portal</a:t>
            </a:r>
            <a:r>
              <a:rPr lang="hu-HU" sz="2800" b="1" dirty="0"/>
              <a:t> – </a:t>
            </a:r>
            <a:r>
              <a:rPr lang="hu-HU" sz="2800" b="1" dirty="0" err="1"/>
              <a:t>Korisnički</a:t>
            </a:r>
            <a:r>
              <a:rPr lang="hu-HU" sz="2800" b="1" dirty="0"/>
              <a:t> pristup </a:t>
            </a:r>
            <a:r>
              <a:rPr lang="hu-HU" sz="2800" b="1" dirty="0" err="1"/>
              <a:t>podacima</a:t>
            </a:r>
            <a:r>
              <a:rPr lang="hu-HU" sz="2800" b="1" dirty="0"/>
              <a:t> (</a:t>
            </a:r>
            <a:r>
              <a:rPr lang="hu-HU" sz="2800" b="1" dirty="0" err="1"/>
              <a:t>opšte</a:t>
            </a:r>
            <a:r>
              <a:rPr lang="hu-HU" sz="2800" b="1" dirty="0"/>
              <a:t> </a:t>
            </a:r>
            <a:r>
              <a:rPr lang="hu-HU" sz="2800" b="1" dirty="0" err="1"/>
              <a:t>informacije</a:t>
            </a:r>
            <a:r>
              <a:rPr lang="hu-HU" sz="2800" b="1" dirty="0"/>
              <a:t>)</a:t>
            </a:r>
            <a:endParaRPr lang="en-GB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AE59C69-B283-646F-AFC9-92D26D4A76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5324" y="6201751"/>
            <a:ext cx="1798476" cy="402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EBB672-9190-F92C-759E-64A9852C889C}"/>
              </a:ext>
            </a:extLst>
          </p:cNvPr>
          <p:cNvSpPr txBox="1"/>
          <p:nvPr/>
        </p:nvSpPr>
        <p:spPr>
          <a:xfrm>
            <a:off x="838199" y="6201751"/>
            <a:ext cx="3093721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C855C43-F281-44F7-1D4F-1905D476EB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1016" y="1223170"/>
            <a:ext cx="9114992" cy="19181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377" y="4141697"/>
            <a:ext cx="91360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1379" y="3384052"/>
            <a:ext cx="91360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1378" y="3841251"/>
            <a:ext cx="3224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3377" y="3802062"/>
            <a:ext cx="45180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0602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06929D9-7F5E-9DF1-7CDA-04163AEAC4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4377" y="6196117"/>
            <a:ext cx="1797337" cy="398378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="" xmlns:a16="http://schemas.microsoft.com/office/drawing/2014/main" id="{F4A09219-BD16-6003-BC3E-39C4103C4438}"/>
              </a:ext>
            </a:extLst>
          </p:cNvPr>
          <p:cNvSpPr/>
          <p:nvPr/>
        </p:nvSpPr>
        <p:spPr>
          <a:xfrm>
            <a:off x="838200" y="365125"/>
            <a:ext cx="10515600" cy="7116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TRACO web </a:t>
            </a:r>
            <a:r>
              <a:rPr lang="hu-HU" sz="2800" b="1" dirty="0" err="1"/>
              <a:t>portal</a:t>
            </a:r>
            <a:r>
              <a:rPr lang="hu-HU" sz="2800" b="1" dirty="0"/>
              <a:t> – </a:t>
            </a:r>
            <a:r>
              <a:rPr lang="hu-HU" sz="2800" b="1" dirty="0" err="1"/>
              <a:t>Korisnički</a:t>
            </a:r>
            <a:r>
              <a:rPr lang="hu-HU" sz="2800" b="1" dirty="0"/>
              <a:t> pristup (</a:t>
            </a:r>
            <a:r>
              <a:rPr lang="hu-HU" sz="2800" b="1" dirty="0" err="1"/>
              <a:t>podaci</a:t>
            </a:r>
            <a:r>
              <a:rPr lang="hu-HU" sz="2800" b="1" dirty="0"/>
              <a:t> o </a:t>
            </a:r>
            <a:r>
              <a:rPr lang="hu-HU" sz="2800" b="1" dirty="0" err="1"/>
              <a:t>objektu</a:t>
            </a:r>
            <a:r>
              <a:rPr lang="hu-HU" sz="2800" b="1" dirty="0"/>
              <a:t>)</a:t>
            </a:r>
            <a:endParaRPr lang="en-GB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3CD943-737E-F66C-13B0-34EC8F57478B}"/>
              </a:ext>
            </a:extLst>
          </p:cNvPr>
          <p:cNvSpPr txBox="1"/>
          <p:nvPr/>
        </p:nvSpPr>
        <p:spPr>
          <a:xfrm>
            <a:off x="860140" y="6296345"/>
            <a:ext cx="3346100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C81B6F-8F4F-8197-43B0-9A6BF7001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0A9B35B-E615-4115-93DC-4FE3D880E2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141" y="1652863"/>
            <a:ext cx="10515599" cy="4297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4586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948EF32D-EF5D-EA73-237F-67B003F66978}"/>
              </a:ext>
            </a:extLst>
          </p:cNvPr>
          <p:cNvSpPr/>
          <p:nvPr/>
        </p:nvSpPr>
        <p:spPr>
          <a:xfrm>
            <a:off x="838200" y="365125"/>
            <a:ext cx="10515600" cy="7116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TRACO web </a:t>
            </a:r>
            <a:r>
              <a:rPr lang="hu-HU" sz="2800" b="1" dirty="0" err="1"/>
              <a:t>portal</a:t>
            </a:r>
            <a:r>
              <a:rPr lang="hu-HU" sz="2800" b="1" dirty="0"/>
              <a:t> – </a:t>
            </a:r>
            <a:r>
              <a:rPr lang="hu-HU" sz="2800" b="1" dirty="0" err="1"/>
              <a:t>Korisnički</a:t>
            </a:r>
            <a:r>
              <a:rPr lang="hu-HU" sz="2800" b="1" dirty="0"/>
              <a:t> pristup (</a:t>
            </a:r>
            <a:r>
              <a:rPr lang="hu-HU" sz="2800" b="1" dirty="0" err="1"/>
              <a:t>podaci</a:t>
            </a:r>
            <a:r>
              <a:rPr lang="hu-HU" sz="2800" b="1" dirty="0"/>
              <a:t> o </a:t>
            </a:r>
            <a:r>
              <a:rPr lang="hu-HU" sz="2800" b="1" dirty="0" err="1"/>
              <a:t>prostoru</a:t>
            </a:r>
            <a:r>
              <a:rPr lang="hu-HU" sz="2800" b="1" dirty="0"/>
              <a:t>)</a:t>
            </a:r>
            <a:endParaRPr lang="en-GB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101D854-446D-6319-8DD3-30C917D57A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107" y="1397577"/>
            <a:ext cx="10709786" cy="4485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A9920A-6B66-CE6B-5C75-190A23F5A4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3556" y="6204370"/>
            <a:ext cx="1797337" cy="398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C461BBF-0220-80E8-351C-554D0343F147}"/>
              </a:ext>
            </a:extLst>
          </p:cNvPr>
          <p:cNvSpPr txBox="1"/>
          <p:nvPr/>
        </p:nvSpPr>
        <p:spPr>
          <a:xfrm>
            <a:off x="741107" y="6265059"/>
            <a:ext cx="3504322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4BE4568A-1ACE-F20A-A0D6-0217EF0480F4}"/>
              </a:ext>
            </a:extLst>
          </p:cNvPr>
          <p:cNvSpPr/>
          <p:nvPr/>
        </p:nvSpPr>
        <p:spPr>
          <a:xfrm>
            <a:off x="951345" y="5009515"/>
            <a:ext cx="10289309" cy="8220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680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FC380D63-6CB3-8409-D6B0-BDD79809E9B5}"/>
              </a:ext>
            </a:extLst>
          </p:cNvPr>
          <p:cNvSpPr/>
          <p:nvPr/>
        </p:nvSpPr>
        <p:spPr>
          <a:xfrm>
            <a:off x="838200" y="365125"/>
            <a:ext cx="10515600" cy="7116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TRACO web </a:t>
            </a:r>
            <a:r>
              <a:rPr lang="hu-HU" sz="2800" b="1" dirty="0" err="1"/>
              <a:t>portal</a:t>
            </a:r>
            <a:r>
              <a:rPr lang="hu-HU" sz="2800" b="1" dirty="0"/>
              <a:t> – </a:t>
            </a:r>
            <a:r>
              <a:rPr lang="hu-HU" sz="2800" b="1" dirty="0" err="1"/>
              <a:t>Korisnički</a:t>
            </a:r>
            <a:r>
              <a:rPr lang="hu-HU" sz="2800" b="1" dirty="0"/>
              <a:t> pristup </a:t>
            </a:r>
            <a:endParaRPr lang="en-GB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34EE31-8E0C-A543-CA03-EA5A4DDEFA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4377" y="6196117"/>
            <a:ext cx="1797337" cy="3983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9F9BCE8-77AC-23D8-2692-18A28A2D30EA}"/>
              </a:ext>
            </a:extLst>
          </p:cNvPr>
          <p:cNvSpPr txBox="1"/>
          <p:nvPr/>
        </p:nvSpPr>
        <p:spPr>
          <a:xfrm>
            <a:off x="860140" y="6296345"/>
            <a:ext cx="3241597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6E43667-C550-B9D4-714D-9E8EEAA30F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1563" y="1207494"/>
            <a:ext cx="8960571" cy="49220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552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DF801D8-B400-ACDD-F4D5-BAA08AEDE97C}"/>
              </a:ext>
            </a:extLst>
          </p:cNvPr>
          <p:cNvSpPr/>
          <p:nvPr/>
        </p:nvSpPr>
        <p:spPr>
          <a:xfrm>
            <a:off x="1073792" y="3291035"/>
            <a:ext cx="4300756" cy="830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dirty="0"/>
              <a:t>Inženjering i montaža</a:t>
            </a:r>
            <a:endParaRPr lang="en-GB" sz="36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68BAB26-8822-A871-1685-FCC388902761}"/>
              </a:ext>
            </a:extLst>
          </p:cNvPr>
          <p:cNvSpPr/>
          <p:nvPr/>
        </p:nvSpPr>
        <p:spPr>
          <a:xfrm>
            <a:off x="6213796" y="3291035"/>
            <a:ext cx="4300756" cy="830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dirty="0"/>
              <a:t>Proizvodnja</a:t>
            </a:r>
            <a:endParaRPr lang="en-GB" sz="3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2657101-EB61-AE50-A705-1BA0ACB0772C}"/>
              </a:ext>
            </a:extLst>
          </p:cNvPr>
          <p:cNvSpPr/>
          <p:nvPr/>
        </p:nvSpPr>
        <p:spPr>
          <a:xfrm>
            <a:off x="6213796" y="4841045"/>
            <a:ext cx="4300756" cy="96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dirty="0" smtClean="0"/>
              <a:t>Trgovina</a:t>
            </a:r>
            <a:endParaRPr lang="en-GB" sz="36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D057A98-33D4-9F78-EF8B-6997307DE08D}"/>
              </a:ext>
            </a:extLst>
          </p:cNvPr>
          <p:cNvSpPr/>
          <p:nvPr/>
        </p:nvSpPr>
        <p:spPr>
          <a:xfrm>
            <a:off x="1073792" y="4841045"/>
            <a:ext cx="4300756" cy="951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dirty="0"/>
              <a:t>Očitavanje utroška toplotne energije</a:t>
            </a:r>
            <a:endParaRPr lang="en-GB" sz="360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0E573CF-E177-654F-76E4-691F979030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6463" y="6100699"/>
            <a:ext cx="1797337" cy="398378"/>
          </a:xfrm>
          <a:prstGeom prst="rect">
            <a:avLst/>
          </a:prstGeom>
        </p:spPr>
      </p:pic>
      <p:sp>
        <p:nvSpPr>
          <p:cNvPr id="18" name="Rectangle: Diagonal Corners Rounded 17">
            <a:extLst>
              <a:ext uri="{FF2B5EF4-FFF2-40B4-BE49-F238E27FC236}">
                <a16:creationId xmlns="" xmlns:a16="http://schemas.microsoft.com/office/drawing/2014/main" id="{53F0FF3B-FC2F-99EA-0B64-BB48CAE4CF59}"/>
              </a:ext>
            </a:extLst>
          </p:cNvPr>
          <p:cNvSpPr/>
          <p:nvPr/>
        </p:nvSpPr>
        <p:spPr>
          <a:xfrm>
            <a:off x="838200" y="358924"/>
            <a:ext cx="10515600" cy="88681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TR</a:t>
            </a:r>
            <a:r>
              <a:rPr lang="sr-Latn-RS" sz="3600" b="1" dirty="0"/>
              <a:t>ACO DOO</a:t>
            </a:r>
            <a:r>
              <a:rPr lang="en-GB" sz="3600" b="1" dirty="0"/>
              <a:t> </a:t>
            </a:r>
            <a:endParaRPr lang="sr-Latn-RS" sz="3600" b="1" dirty="0"/>
          </a:p>
          <a:p>
            <a:pPr algn="ctr"/>
            <a:r>
              <a:rPr lang="en-GB" sz="2600" dirty="0" err="1"/>
              <a:t>Privredno</a:t>
            </a:r>
            <a:r>
              <a:rPr lang="en-GB" sz="2600" dirty="0"/>
              <a:t> </a:t>
            </a:r>
            <a:r>
              <a:rPr lang="en-GB" sz="2600" dirty="0" err="1"/>
              <a:t>društvo</a:t>
            </a:r>
            <a:r>
              <a:rPr lang="en-GB" sz="2600" dirty="0"/>
              <a:t> za </a:t>
            </a:r>
            <a:r>
              <a:rPr lang="en-GB" sz="2600" dirty="0" err="1"/>
              <a:t>inženjering</a:t>
            </a:r>
            <a:r>
              <a:rPr lang="en-GB" sz="2600" dirty="0"/>
              <a:t>, </a:t>
            </a:r>
            <a:r>
              <a:rPr lang="en-GB" sz="2600" dirty="0" err="1"/>
              <a:t>montažu</a:t>
            </a:r>
            <a:r>
              <a:rPr lang="en-GB" sz="2600" dirty="0"/>
              <a:t>,</a:t>
            </a:r>
            <a:r>
              <a:rPr lang="sr-Latn-RS" sz="2600" dirty="0"/>
              <a:t> </a:t>
            </a:r>
            <a:r>
              <a:rPr lang="en-GB" sz="2600" dirty="0" err="1"/>
              <a:t>proizvodnju</a:t>
            </a:r>
            <a:r>
              <a:rPr lang="en-GB" sz="2600" dirty="0"/>
              <a:t> i </a:t>
            </a:r>
            <a:r>
              <a:rPr lang="en-GB" sz="2600" dirty="0" err="1"/>
              <a:t>trgovinu</a:t>
            </a:r>
            <a:r>
              <a:rPr lang="en-GB" sz="2600" dirty="0"/>
              <a:t> d.o.o</a:t>
            </a:r>
            <a:endParaRPr lang="en-GB" sz="2600" b="1" dirty="0"/>
          </a:p>
        </p:txBody>
      </p:sp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1812F7EB-135A-57C3-33D6-405A5DCBF93E}"/>
              </a:ext>
            </a:extLst>
          </p:cNvPr>
          <p:cNvSpPr txBox="1"/>
          <p:nvPr/>
        </p:nvSpPr>
        <p:spPr>
          <a:xfrm>
            <a:off x="860141" y="6296345"/>
            <a:ext cx="3306910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: Rounded Corners 4">
            <a:extLst>
              <a:ext uri="{FF2B5EF4-FFF2-40B4-BE49-F238E27FC236}">
                <a16:creationId xmlns="" xmlns:a16="http://schemas.microsoft.com/office/drawing/2014/main" id="{868BAB26-8822-A871-1685-FCC388902761}"/>
              </a:ext>
            </a:extLst>
          </p:cNvPr>
          <p:cNvSpPr/>
          <p:nvPr/>
        </p:nvSpPr>
        <p:spPr>
          <a:xfrm>
            <a:off x="6154375" y="1721302"/>
            <a:ext cx="4300756" cy="854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dirty="0"/>
              <a:t>Razvoj</a:t>
            </a:r>
            <a:endParaRPr lang="en-GB" sz="36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7A56A9F8-FCB2-085A-2299-7B119EB540B1}"/>
              </a:ext>
            </a:extLst>
          </p:cNvPr>
          <p:cNvCxnSpPr>
            <a:cxnSpLocks/>
          </p:cNvCxnSpPr>
          <p:nvPr/>
        </p:nvCxnSpPr>
        <p:spPr>
          <a:xfrm>
            <a:off x="8383400" y="2575762"/>
            <a:ext cx="0" cy="7218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41FA37CD-C15D-C202-55E0-742DD9821CA3}"/>
              </a:ext>
            </a:extLst>
          </p:cNvPr>
          <p:cNvCxnSpPr/>
          <p:nvPr/>
        </p:nvCxnSpPr>
        <p:spPr>
          <a:xfrm>
            <a:off x="3214385" y="4119239"/>
            <a:ext cx="0" cy="7218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411451E-C92C-B9B3-DFCE-256A6DEDA3A3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5374548" y="3706291"/>
            <a:ext cx="839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C265A043-7916-3EE8-9BD1-DCF0E79B2D54}"/>
              </a:ext>
            </a:extLst>
          </p:cNvPr>
          <p:cNvCxnSpPr>
            <a:stCxn id="6" idx="1"/>
            <a:endCxn id="7" idx="3"/>
          </p:cNvCxnSpPr>
          <p:nvPr/>
        </p:nvCxnSpPr>
        <p:spPr>
          <a:xfrm flipH="1" flipV="1">
            <a:off x="5374548" y="5316609"/>
            <a:ext cx="839248" cy="65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EC2173AC-BF77-051C-99EA-3C76D52F342F}"/>
              </a:ext>
            </a:extLst>
          </p:cNvPr>
          <p:cNvCxnSpPr/>
          <p:nvPr/>
        </p:nvCxnSpPr>
        <p:spPr>
          <a:xfrm>
            <a:off x="8383400" y="4119239"/>
            <a:ext cx="0" cy="7218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8246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CFE6E9F7-1144-5375-3543-EA38BA60C47C}"/>
              </a:ext>
            </a:extLst>
          </p:cNvPr>
          <p:cNvSpPr/>
          <p:nvPr/>
        </p:nvSpPr>
        <p:spPr>
          <a:xfrm>
            <a:off x="998899" y="245496"/>
            <a:ext cx="10194202" cy="56846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err="1">
                <a:solidFill>
                  <a:schemeClr val="bg1"/>
                </a:solidFill>
              </a:rPr>
              <a:t>Isporu</a:t>
            </a:r>
            <a:r>
              <a:rPr lang="sr-Latn-RS" sz="3200" b="1" dirty="0" err="1">
                <a:solidFill>
                  <a:schemeClr val="bg1"/>
                </a:solidFill>
              </a:rPr>
              <a:t>čeni</a:t>
            </a:r>
            <a:r>
              <a:rPr lang="sr-Latn-RS" sz="3200" b="1" dirty="0">
                <a:solidFill>
                  <a:schemeClr val="bg1"/>
                </a:solidFill>
              </a:rPr>
              <a:t> </a:t>
            </a:r>
            <a:r>
              <a:rPr lang="sr-Latn-RS" sz="3200" b="1" dirty="0" err="1">
                <a:solidFill>
                  <a:schemeClr val="bg1"/>
                </a:solidFill>
              </a:rPr>
              <a:t>kalorimetri</a:t>
            </a:r>
            <a:r>
              <a:rPr lang="sr-Latn-RS" sz="3200" b="1" dirty="0">
                <a:solidFill>
                  <a:schemeClr val="bg1"/>
                </a:solidFill>
              </a:rPr>
              <a:t> u periodu 2017.-2023</a:t>
            </a:r>
            <a:r>
              <a:rPr lang="sr-Latn-RS" sz="2800" dirty="0"/>
              <a:t>.</a:t>
            </a:r>
            <a:r>
              <a:rPr lang="en-GB" sz="2800" dirty="0"/>
              <a:t> </a:t>
            </a:r>
            <a:endParaRPr lang="hu-HU" sz="2800" dirty="0"/>
          </a:p>
        </p:txBody>
      </p:sp>
      <p:graphicFrame>
        <p:nvGraphicFramePr>
          <p:cNvPr id="3" name="Table 8">
            <a:extLst>
              <a:ext uri="{FF2B5EF4-FFF2-40B4-BE49-F238E27FC236}">
                <a16:creationId xmlns="" xmlns:a16="http://schemas.microsoft.com/office/drawing/2014/main" id="{2CA35286-3239-5713-3212-CAC172B64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0806940"/>
              </p:ext>
            </p:extLst>
          </p:nvPr>
        </p:nvGraphicFramePr>
        <p:xfrm>
          <a:off x="5521910" y="945781"/>
          <a:ext cx="5671191" cy="543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358">
                  <a:extLst>
                    <a:ext uri="{9D8B030D-6E8A-4147-A177-3AD203B41FA5}">
                      <a16:colId xmlns="" xmlns:a16="http://schemas.microsoft.com/office/drawing/2014/main" val="4154530440"/>
                    </a:ext>
                  </a:extLst>
                </a:gridCol>
                <a:gridCol w="2269833">
                  <a:extLst>
                    <a:ext uri="{9D8B030D-6E8A-4147-A177-3AD203B41FA5}">
                      <a16:colId xmlns="" xmlns:a16="http://schemas.microsoft.com/office/drawing/2014/main" val="3851159228"/>
                    </a:ext>
                  </a:extLst>
                </a:gridCol>
              </a:tblGrid>
              <a:tr h="498806">
                <a:tc>
                  <a:txBody>
                    <a:bodyPr/>
                    <a:lstStyle/>
                    <a:p>
                      <a:r>
                        <a:rPr lang="hu-HU" sz="2400" dirty="0" err="1"/>
                        <a:t>Toplane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dirty="0" err="1"/>
                        <a:t>Isporučena</a:t>
                      </a:r>
                      <a:r>
                        <a:rPr lang="hu-HU" sz="1800" dirty="0"/>
                        <a:t> </a:t>
                      </a:r>
                      <a:r>
                        <a:rPr lang="hu-HU" sz="1800" dirty="0" err="1"/>
                        <a:t>količina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68263453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JKP </a:t>
                      </a:r>
                      <a:r>
                        <a:rPr lang="hu-HU" sz="16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Beogradske</a:t>
                      </a:r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Elektrane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12.175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6098572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JEP </a:t>
                      </a:r>
                      <a:r>
                        <a:rPr lang="hu-HU" sz="16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Toplana</a:t>
                      </a:r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Kraljevo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947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1290582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solidFill>
                            <a:srgbClr val="FF0000"/>
                          </a:solidFill>
                        </a:rPr>
                        <a:t>Energetika Kragujevac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432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2244794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JP </a:t>
                      </a:r>
                      <a:r>
                        <a:rPr lang="hu-HU" sz="16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Toplifikacija</a:t>
                      </a:r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sr-Latn-RS" sz="16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žarevac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306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950766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r>
                        <a:rPr lang="sr-Latn-RS" sz="1600" dirty="0">
                          <a:solidFill>
                            <a:srgbClr val="FF0000"/>
                          </a:solidFill>
                        </a:rPr>
                        <a:t>JKP Novi Dom Vranje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298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0640875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r>
                        <a:rPr lang="sr-Latn-RS" sz="1600" dirty="0">
                          <a:solidFill>
                            <a:srgbClr val="FF0000"/>
                          </a:solidFill>
                        </a:rPr>
                        <a:t>Beo Gas Beograd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193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3631330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r>
                        <a:rPr lang="sr-Latn-RS" sz="1600" dirty="0">
                          <a:solidFill>
                            <a:srgbClr val="FF0000"/>
                          </a:solidFill>
                        </a:rPr>
                        <a:t>JKP Toplovod Obrenovac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117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0505445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JKP </a:t>
                      </a:r>
                      <a:r>
                        <a:rPr lang="hu-HU" sz="16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Gradska</a:t>
                      </a:r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Toplana</a:t>
                      </a:r>
                      <a:r>
                        <a:rPr lang="hu-HU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Kruševac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92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0259858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r>
                        <a:rPr lang="sr-Latn-RS" sz="1600" dirty="0">
                          <a:solidFill>
                            <a:srgbClr val="FF0000"/>
                          </a:solidFill>
                        </a:rPr>
                        <a:t>JKP Čačak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54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9056003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r>
                        <a:rPr lang="sr-Latn-RS" sz="1600" dirty="0">
                          <a:solidFill>
                            <a:srgbClr val="FF0000"/>
                          </a:solidFill>
                        </a:rPr>
                        <a:t>Toplana Banovci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38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3364390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r>
                        <a:rPr lang="sr-Latn-RS" sz="1600" dirty="0">
                          <a:solidFill>
                            <a:srgbClr val="FF0000"/>
                          </a:solidFill>
                        </a:rPr>
                        <a:t>JP Jedinstvo Kladovo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34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7714442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r>
                        <a:rPr lang="sr-Latn-RS" sz="1600" dirty="0">
                          <a:solidFill>
                            <a:srgbClr val="FF0000"/>
                          </a:solidFill>
                        </a:rPr>
                        <a:t>Toplotna pumpa Beograd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14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4703987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049377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dirty="0">
                          <a:solidFill>
                            <a:srgbClr val="FF0000"/>
                          </a:solidFill>
                        </a:rPr>
                        <a:t>UKUPNO: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dirty="0">
                          <a:solidFill>
                            <a:srgbClr val="FF0000"/>
                          </a:solidFill>
                        </a:rPr>
                        <a:t>14.700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1583371"/>
                  </a:ext>
                </a:extLst>
              </a:tr>
            </a:tbl>
          </a:graphicData>
        </a:graphic>
      </p:graphicFrame>
      <p:pic>
        <p:nvPicPr>
          <p:cNvPr id="4" name="Picture 3" descr="A map with red pins on it&#10;&#10;Description automatically generated with low confidence">
            <a:extLst>
              <a:ext uri="{FF2B5EF4-FFF2-40B4-BE49-F238E27FC236}">
                <a16:creationId xmlns="" xmlns:a16="http://schemas.microsoft.com/office/drawing/2014/main" id="{FFC14393-367A-5182-9A82-B93233D0E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01" y="813963"/>
            <a:ext cx="3643593" cy="5351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A38ADF-4103-CE09-3AF3-F530C598F30E}"/>
              </a:ext>
            </a:extLst>
          </p:cNvPr>
          <p:cNvSpPr txBox="1"/>
          <p:nvPr/>
        </p:nvSpPr>
        <p:spPr>
          <a:xfrm>
            <a:off x="998899" y="6165909"/>
            <a:ext cx="3241597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96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3F6F51-39D1-FFB3-81BF-763794DD60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0535" y="857036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631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4" y="169817"/>
            <a:ext cx="11768863" cy="668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0614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695952-2D4B-7A0B-DCD2-13CF8A0F7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593669"/>
            <a:ext cx="7511143" cy="4583294"/>
          </a:xfrm>
        </p:spPr>
        <p:txBody>
          <a:bodyPr>
            <a:normAutofit lnSpcReduction="10000"/>
          </a:bodyPr>
          <a:lstStyle/>
          <a:p>
            <a:r>
              <a:rPr lang="hu-HU" sz="2400" dirty="0" err="1"/>
              <a:t>Podržava</a:t>
            </a:r>
            <a:r>
              <a:rPr lang="hu-HU" sz="2400" dirty="0"/>
              <a:t> </a:t>
            </a:r>
            <a:r>
              <a:rPr lang="en-GB" sz="2400" dirty="0"/>
              <a:t>M-Bus </a:t>
            </a:r>
            <a:r>
              <a:rPr lang="sr-Latn-RS" sz="2400" dirty="0" err="1"/>
              <a:t>kalorimetre</a:t>
            </a:r>
            <a:r>
              <a:rPr lang="en-GB" sz="2400" dirty="0"/>
              <a:t> </a:t>
            </a:r>
            <a:r>
              <a:rPr lang="sr-Latn-RS" sz="2400" dirty="0"/>
              <a:t>po standardu</a:t>
            </a:r>
            <a:r>
              <a:rPr lang="en-GB" sz="2400" dirty="0"/>
              <a:t>  </a:t>
            </a:r>
            <a:r>
              <a:rPr lang="en-GB" sz="2400" b="1" dirty="0"/>
              <a:t>EN 13757-2, EN 13757-3</a:t>
            </a:r>
            <a:endParaRPr lang="hu-HU" sz="2400" b="1" dirty="0"/>
          </a:p>
          <a:p>
            <a:r>
              <a:rPr lang="hu-HU" sz="2400" dirty="0" err="1"/>
              <a:t>Podržava</a:t>
            </a:r>
            <a:r>
              <a:rPr lang="hu-HU" sz="2400" dirty="0"/>
              <a:t> </a:t>
            </a:r>
            <a:r>
              <a:rPr lang="en-GB" sz="2400" dirty="0"/>
              <a:t>Wireless M-Bus (</a:t>
            </a:r>
            <a:r>
              <a:rPr lang="sr-Latn-RS" sz="2400" b="1" dirty="0"/>
              <a:t>OMS </a:t>
            </a:r>
            <a:r>
              <a:rPr lang="en-GB" sz="2400" b="1" dirty="0"/>
              <a:t>radio</a:t>
            </a:r>
            <a:r>
              <a:rPr lang="en-GB" sz="2400" dirty="0"/>
              <a:t>) </a:t>
            </a:r>
            <a:r>
              <a:rPr lang="sr-Latn-RS" sz="2400" dirty="0" err="1"/>
              <a:t>kalorimetre</a:t>
            </a:r>
            <a:r>
              <a:rPr lang="en-GB" sz="2400" dirty="0"/>
              <a:t> </a:t>
            </a:r>
            <a:r>
              <a:rPr lang="sr-Latn-RS" sz="2400" dirty="0"/>
              <a:t>i delitelje po standardu</a:t>
            </a:r>
            <a:r>
              <a:rPr lang="en-GB" sz="2400" dirty="0"/>
              <a:t> </a:t>
            </a:r>
            <a:r>
              <a:rPr lang="sr-Latn-RS" sz="2400" dirty="0"/>
              <a:t> </a:t>
            </a:r>
            <a:r>
              <a:rPr lang="en-GB" sz="2400" b="1" dirty="0"/>
              <a:t>EN 13757-4</a:t>
            </a:r>
            <a:r>
              <a:rPr lang="sr-Latn-RS" sz="2400" b="1" dirty="0"/>
              <a:t> </a:t>
            </a:r>
            <a:endParaRPr lang="hu-HU" sz="2400" b="1" dirty="0"/>
          </a:p>
          <a:p>
            <a:pPr marL="0" indent="0">
              <a:buNone/>
            </a:pPr>
            <a:r>
              <a:rPr lang="sr-Latn-RS" sz="2400" b="1" dirty="0"/>
              <a:t>Namenski uređaj </a:t>
            </a:r>
            <a:r>
              <a:rPr lang="en-GB" sz="2400" b="1" dirty="0"/>
              <a:t>“</a:t>
            </a:r>
            <a:r>
              <a:rPr lang="sr-Latn-RS" sz="2400" b="1" dirty="0" smtClean="0"/>
              <a:t>TRACO-AMR</a:t>
            </a:r>
            <a:r>
              <a:rPr lang="en-GB" sz="2400" b="1" dirty="0" smtClean="0"/>
              <a:t>” </a:t>
            </a:r>
            <a:r>
              <a:rPr lang="sr-Latn-RS" sz="2400" b="1" dirty="0"/>
              <a:t>za daljinsko</a:t>
            </a:r>
            <a:r>
              <a:rPr lang="en-GB" sz="2400" b="1" dirty="0"/>
              <a:t> o</a:t>
            </a:r>
            <a:r>
              <a:rPr lang="sr-Latn-RS" sz="2400" b="1" dirty="0"/>
              <a:t>čitavanje merila utroška toplotne energije je razvijen i proizveden u privrednom društvu TRACO, istovremeno podržava očitavanja:</a:t>
            </a:r>
            <a:endParaRPr lang="hu-HU" sz="2400" b="1" dirty="0"/>
          </a:p>
          <a:p>
            <a:pPr marL="0" indent="0">
              <a:buNone/>
            </a:pPr>
            <a:r>
              <a:rPr lang="sr-Latn-RS" sz="2400" b="1" dirty="0"/>
              <a:t>k</a:t>
            </a:r>
            <a:r>
              <a:rPr lang="sr-Latn-RS" sz="2400" b="1" dirty="0" smtClean="0"/>
              <a:t>alorimetara</a:t>
            </a:r>
            <a:r>
              <a:rPr lang="sr-Latn-RS" sz="2400" dirty="0" smtClean="0"/>
              <a:t> </a:t>
            </a:r>
            <a:r>
              <a:rPr lang="sr-Latn-RS" sz="2400" dirty="0"/>
              <a:t>sa</a:t>
            </a:r>
            <a:r>
              <a:rPr lang="sr-Latn-RS" sz="2400" b="1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M-Bus</a:t>
            </a:r>
            <a:r>
              <a:rPr lang="sr-Latn-RS" sz="2400" b="1" dirty="0">
                <a:solidFill>
                  <a:srgbClr val="FF0000"/>
                </a:solidFill>
              </a:rPr>
              <a:t> komunikacijom</a:t>
            </a:r>
            <a:r>
              <a:rPr lang="en-GB" sz="2400" dirty="0"/>
              <a:t>, </a:t>
            </a:r>
            <a:r>
              <a:rPr lang="sr-Latn-RS" sz="2400" b="1" dirty="0"/>
              <a:t>RADIO</a:t>
            </a:r>
            <a:r>
              <a:rPr lang="sr-Latn-RS" sz="2400" dirty="0"/>
              <a:t> </a:t>
            </a:r>
            <a:r>
              <a:rPr lang="sr-Latn-RS" sz="2400" b="1" dirty="0" err="1"/>
              <a:t>kalorimetara</a:t>
            </a:r>
            <a:r>
              <a:rPr lang="sr-Latn-RS" sz="2400" dirty="0"/>
              <a:t> sa </a:t>
            </a:r>
            <a:r>
              <a:rPr lang="en-GB" sz="2400" b="1" dirty="0">
                <a:solidFill>
                  <a:srgbClr val="FF0000"/>
                </a:solidFill>
              </a:rPr>
              <a:t>Wireless M-Bus</a:t>
            </a:r>
            <a:r>
              <a:rPr lang="sr-Latn-RS" sz="2400" b="1" dirty="0">
                <a:solidFill>
                  <a:srgbClr val="FF0000"/>
                </a:solidFill>
              </a:rPr>
              <a:t> komunikacijom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sr-Latn-RS" sz="2400" dirty="0"/>
              <a:t>i </a:t>
            </a:r>
            <a:r>
              <a:rPr lang="sr-Latn-RS" sz="2400" b="1" dirty="0"/>
              <a:t>delitelja SonoHCA</a:t>
            </a:r>
            <a:r>
              <a:rPr lang="sr-Latn-RS" sz="2400" dirty="0"/>
              <a:t> sa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Wireless M-Bus</a:t>
            </a:r>
            <a:r>
              <a:rPr lang="en-GB" sz="2400" dirty="0"/>
              <a:t> </a:t>
            </a:r>
            <a:r>
              <a:rPr lang="sr-Latn-RS" sz="2400" b="1" dirty="0">
                <a:solidFill>
                  <a:srgbClr val="FF0000"/>
                </a:solidFill>
              </a:rPr>
              <a:t>komunikacijom</a:t>
            </a:r>
            <a:endParaRPr lang="hu-HU" sz="2400" dirty="0"/>
          </a:p>
          <a:p>
            <a:pPr marL="0" indent="0">
              <a:buNone/>
            </a:pPr>
            <a:r>
              <a:rPr lang="sr-Latn-RS" sz="2400" dirty="0"/>
              <a:t>Očitane podatke prosledi </a:t>
            </a:r>
            <a:r>
              <a:rPr lang="sr-Latn-RS" sz="2400" b="1" dirty="0">
                <a:solidFill>
                  <a:srgbClr val="FF0000"/>
                </a:solidFill>
              </a:rPr>
              <a:t>TRACO </a:t>
            </a:r>
            <a:r>
              <a:rPr lang="sr-Latn-RS" sz="2400" b="1" dirty="0" err="1">
                <a:solidFill>
                  <a:srgbClr val="FF0000"/>
                </a:solidFill>
              </a:rPr>
              <a:t>cloud</a:t>
            </a:r>
            <a:r>
              <a:rPr lang="sr-Latn-RS" sz="2400" b="1" dirty="0">
                <a:solidFill>
                  <a:srgbClr val="FF0000"/>
                </a:solidFill>
              </a:rPr>
              <a:t> serveru </a:t>
            </a:r>
            <a:r>
              <a:rPr lang="sr-Latn-RS" sz="2400" dirty="0"/>
              <a:t>preko jedne od sledećih komunikacija</a:t>
            </a:r>
            <a:r>
              <a:rPr lang="en-GB" sz="2400" dirty="0"/>
              <a:t>: </a:t>
            </a:r>
            <a:r>
              <a:rPr lang="en-GB" sz="2400" b="1" dirty="0">
                <a:solidFill>
                  <a:srgbClr val="FF0000"/>
                </a:solidFill>
              </a:rPr>
              <a:t>GPRS (4G), Ethernet, </a:t>
            </a:r>
            <a:r>
              <a:rPr lang="en-GB" sz="2400" b="1" dirty="0" err="1">
                <a:solidFill>
                  <a:srgbClr val="FF0000"/>
                </a:solidFill>
              </a:rPr>
              <a:t>WiFi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11640D1E-66D7-7F4A-632F-E048A32F0D10}"/>
              </a:ext>
            </a:extLst>
          </p:cNvPr>
          <p:cNvSpPr/>
          <p:nvPr/>
        </p:nvSpPr>
        <p:spPr>
          <a:xfrm>
            <a:off x="838200" y="358923"/>
            <a:ext cx="10515600" cy="99131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/>
              <a:t>Osobine </a:t>
            </a:r>
            <a:r>
              <a:rPr lang="en-GB" sz="3200" b="1" dirty="0"/>
              <a:t>TRACO</a:t>
            </a:r>
            <a:r>
              <a:rPr lang="sr-Latn-RS" sz="3200" b="1" dirty="0"/>
              <a:t> sistema za daljinsko očitavanje:</a:t>
            </a:r>
            <a:endParaRPr lang="en-GB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651CA9-F773-EDE1-FA48-E92BF07A7C4A}"/>
              </a:ext>
            </a:extLst>
          </p:cNvPr>
          <p:cNvSpPr txBox="1"/>
          <p:nvPr/>
        </p:nvSpPr>
        <p:spPr>
          <a:xfrm>
            <a:off x="860141" y="6296345"/>
            <a:ext cx="3542042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539226-C410-F4E0-56EA-198F717CD6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9404" y="6296345"/>
            <a:ext cx="1797337" cy="398378"/>
          </a:xfrm>
          <a:prstGeom prst="rect">
            <a:avLst/>
          </a:prstGeom>
        </p:spPr>
      </p:pic>
      <p:pic>
        <p:nvPicPr>
          <p:cNvPr id="6" name="Picture 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AFF412C-9888-4B33-C5F9-C45520BF9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52" y="1694996"/>
            <a:ext cx="3942859" cy="4075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525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lighter, set&#10;&#10;Description automatically generated">
            <a:extLst>
              <a:ext uri="{FF2B5EF4-FFF2-40B4-BE49-F238E27FC236}">
                <a16:creationId xmlns="" xmlns:a16="http://schemas.microsoft.com/office/drawing/2014/main" id="{CC0BDCA2-55DF-6F41-8149-A310E249F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6" y="4018328"/>
            <a:ext cx="1451504" cy="2172748"/>
          </a:xfrm>
          <a:prstGeom prst="rect">
            <a:avLst/>
          </a:prstGeom>
        </p:spPr>
      </p:pic>
      <p:sp>
        <p:nvSpPr>
          <p:cNvPr id="10" name="Rectangle: Diagonal Corners Rounded 9">
            <a:extLst>
              <a:ext uri="{FF2B5EF4-FFF2-40B4-BE49-F238E27FC236}">
                <a16:creationId xmlns="" xmlns:a16="http://schemas.microsoft.com/office/drawing/2014/main" id="{BFBE8776-8C4C-22AE-88C2-E293CB250A36}"/>
              </a:ext>
            </a:extLst>
          </p:cNvPr>
          <p:cNvSpPr/>
          <p:nvPr/>
        </p:nvSpPr>
        <p:spPr>
          <a:xfrm>
            <a:off x="838200" y="408374"/>
            <a:ext cx="10418685" cy="58991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/>
              <a:t>Delitelj troškova toplote SonoHCA</a:t>
            </a:r>
            <a:endParaRPr lang="sr-Latn-RS" sz="3200" b="1" dirty="0">
              <a:solidFill>
                <a:schemeClr val="bg1"/>
              </a:solidFill>
            </a:endParaRPr>
          </a:p>
        </p:txBody>
      </p:sp>
      <p:pic>
        <p:nvPicPr>
          <p:cNvPr id="14" name="Content Placeholder 1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7E7E7409-8B07-3585-D208-ECC383681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191871"/>
            <a:ext cx="1434338" cy="2606051"/>
          </a:xfr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09B477-8FA3-649B-8119-F7028F986C3F}"/>
              </a:ext>
            </a:extLst>
          </p:cNvPr>
          <p:cNvSpPr txBox="1"/>
          <p:nvPr/>
        </p:nvSpPr>
        <p:spPr>
          <a:xfrm>
            <a:off x="2793535" y="1317072"/>
            <a:ext cx="8463350" cy="48013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sr-Latn-RS" sz="2400" b="1" i="0" u="none" strike="noStrike" baseline="0" dirty="0">
                <a:solidFill>
                  <a:srgbClr val="000000"/>
                </a:solidFill>
              </a:rPr>
              <a:t>Karakteristike</a:t>
            </a:r>
            <a:r>
              <a:rPr lang="sr-Latn-R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sr-Latn-RS" sz="2400" b="1" i="0" u="none" strike="noStrike" baseline="0" dirty="0" err="1">
                <a:solidFill>
                  <a:srgbClr val="FF0000"/>
                </a:solidFill>
              </a:rPr>
              <a:t>SonoHCA</a:t>
            </a:r>
            <a:r>
              <a:rPr lang="sr-Latn-R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sr-Latn-RS" sz="2400" b="1" i="0" u="none" strike="noStrike" baseline="0" dirty="0">
                <a:solidFill>
                  <a:srgbClr val="000000"/>
                </a:solidFill>
              </a:rPr>
              <a:t>uređaja</a:t>
            </a:r>
            <a:endParaRPr lang="en-GB" sz="2400" b="1" i="0" u="none" strike="noStrike" baseline="0" dirty="0">
              <a:solidFill>
                <a:srgbClr val="000000"/>
              </a:solidFill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Dvosenzorski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metod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merenja</a:t>
            </a:r>
            <a:r>
              <a:rPr lang="en-GB" sz="2200" b="1" i="0" u="none" strike="noStrike" baseline="0" dirty="0">
                <a:solidFill>
                  <a:srgbClr val="221E1F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Merne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jedinice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ili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proizvoda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se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određuje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u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skladu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sa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načinom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obračuna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Odgovara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standardu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EN 834:2014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Dostupnost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različitih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softverskih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alata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Litijumska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baterija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sa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karakterističnim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životnim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vekom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od 10 + 1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godine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endParaRPr lang="en-GB" sz="2200" b="0" i="0" u="none" strike="noStrike" baseline="0" dirty="0">
              <a:solidFill>
                <a:srgbClr val="221E1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0" i="0" u="none" strike="noStrike" baseline="0" dirty="0">
                <a:solidFill>
                  <a:srgbClr val="221E1F"/>
                </a:solidFill>
              </a:rPr>
              <a:t>LCD panel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može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da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prikaže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do 15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vrednosti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(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rotirajući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meni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b="1" i="0" u="none" strike="noStrike" baseline="0" dirty="0">
                <a:solidFill>
                  <a:srgbClr val="FF0000"/>
                </a:solidFill>
              </a:rPr>
              <a:t>Čuva do 144 mesečnih i do 18 dvonedeljnih čitanja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Čuva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podatke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najviših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očitanih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temperatura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radijatora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u 18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meseci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Jednosmerna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radio-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komunikacija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preko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bežične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M-Bus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tehnologije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(868.95 MHz)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463CBC6-C535-6C30-E281-D4CEF962E9D8}"/>
              </a:ext>
            </a:extLst>
          </p:cNvPr>
          <p:cNvSpPr txBox="1"/>
          <p:nvPr/>
        </p:nvSpPr>
        <p:spPr>
          <a:xfrm>
            <a:off x="860141" y="6296345"/>
            <a:ext cx="3019528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0808091-7F6E-6DFF-DEEA-B008C40EF77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6463" y="6137857"/>
            <a:ext cx="1797337" cy="398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89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F55AAA-E951-86FE-C481-7971F06D5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364"/>
            <a:ext cx="10515600" cy="1269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600" dirty="0"/>
              <a:t>Da bismo dostigli odgovarajući efekat delitelja</a:t>
            </a:r>
            <a:r>
              <a:rPr lang="en-US" sz="2600" dirty="0"/>
              <a:t> </a:t>
            </a:r>
            <a:r>
              <a:rPr lang="sr-Latn-RS" sz="2600" b="1" dirty="0" err="1">
                <a:solidFill>
                  <a:srgbClr val="FF0000"/>
                </a:solidFill>
              </a:rPr>
              <a:t>SonoHCA</a:t>
            </a:r>
            <a:r>
              <a:rPr lang="sr-Latn-RS" sz="2600" b="1" dirty="0">
                <a:solidFill>
                  <a:srgbClr val="FF0000"/>
                </a:solidFill>
              </a:rPr>
              <a:t> </a:t>
            </a:r>
            <a:r>
              <a:rPr lang="en-US" sz="2600" dirty="0" err="1"/>
              <a:t>tro</a:t>
            </a:r>
            <a:r>
              <a:rPr lang="sr-Latn-RS" sz="2600" dirty="0"/>
              <a:t>škova </a:t>
            </a:r>
            <a:r>
              <a:rPr lang="sr-Latn-RS" sz="2600" dirty="0" smtClean="0"/>
              <a:t>toplote </a:t>
            </a:r>
            <a:r>
              <a:rPr lang="sr-Latn-RS" sz="2600" dirty="0"/>
              <a:t>i da raspodela bude fer, </a:t>
            </a:r>
            <a:r>
              <a:rPr lang="sr-Latn-RS" sz="2600" dirty="0" smtClean="0"/>
              <a:t>na svakom radijatoru </a:t>
            </a:r>
            <a:r>
              <a:rPr lang="sr-Latn-RS" sz="2600" dirty="0"/>
              <a:t>potrebno je ugraditi </a:t>
            </a:r>
            <a:r>
              <a:rPr lang="en-US" sz="2600" dirty="0"/>
              <a:t>“</a:t>
            </a:r>
            <a:r>
              <a:rPr lang="sr-Latn-RS" sz="2600" dirty="0"/>
              <a:t>dinamički ventil</a:t>
            </a:r>
            <a:r>
              <a:rPr lang="en-US" sz="2600" dirty="0"/>
              <a:t>”</a:t>
            </a:r>
            <a:r>
              <a:rPr lang="sr-Latn-RS" sz="2600" dirty="0"/>
              <a:t> </a:t>
            </a:r>
            <a:r>
              <a:rPr lang="sr-Latn-RS" sz="2600" b="1" dirty="0" smtClean="0">
                <a:solidFill>
                  <a:srgbClr val="FF0000"/>
                </a:solidFill>
              </a:rPr>
              <a:t>- </a:t>
            </a:r>
            <a:r>
              <a:rPr lang="en-GB" sz="2600" b="1" dirty="0" err="1" smtClean="0">
                <a:solidFill>
                  <a:srgbClr val="FF0000"/>
                </a:solidFill>
              </a:rPr>
              <a:t>radijatorski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>
                <a:solidFill>
                  <a:srgbClr val="FF0000"/>
                </a:solidFill>
              </a:rPr>
              <a:t>ventil </a:t>
            </a:r>
            <a:r>
              <a:rPr lang="en-GB" sz="2600" b="1" dirty="0" err="1">
                <a:solidFill>
                  <a:srgbClr val="FF0000"/>
                </a:solidFill>
              </a:rPr>
              <a:t>nezavisan</a:t>
            </a:r>
            <a:r>
              <a:rPr lang="en-GB" sz="2600" b="1" dirty="0">
                <a:solidFill>
                  <a:srgbClr val="FF0000"/>
                </a:solidFill>
              </a:rPr>
              <a:t> od </a:t>
            </a:r>
            <a:r>
              <a:rPr lang="en-GB" sz="2600" b="1" dirty="0" err="1">
                <a:solidFill>
                  <a:srgbClr val="FF0000"/>
                </a:solidFill>
              </a:rPr>
              <a:t>promena</a:t>
            </a:r>
            <a:r>
              <a:rPr lang="en-GB" sz="2600" b="1" dirty="0">
                <a:solidFill>
                  <a:srgbClr val="FF0000"/>
                </a:solidFill>
              </a:rPr>
              <a:t> </a:t>
            </a:r>
            <a:r>
              <a:rPr lang="en-GB" sz="2600" b="1" dirty="0" err="1">
                <a:solidFill>
                  <a:srgbClr val="FF0000"/>
                </a:solidFill>
              </a:rPr>
              <a:t>pritiska</a:t>
            </a:r>
            <a:r>
              <a:rPr lang="sr-Latn-RS" sz="2600" b="1" dirty="0">
                <a:solidFill>
                  <a:srgbClr val="FF0000"/>
                </a:solidFill>
              </a:rPr>
              <a:t> -</a:t>
            </a:r>
            <a:r>
              <a:rPr lang="sr-Latn-RS" sz="2600" b="1" dirty="0" err="1">
                <a:solidFill>
                  <a:srgbClr val="FF0000"/>
                </a:solidFill>
              </a:rPr>
              <a:t>Danfoss</a:t>
            </a:r>
            <a:r>
              <a:rPr lang="sr-Latn-RS" sz="2600" b="1" dirty="0">
                <a:solidFill>
                  <a:srgbClr val="FF0000"/>
                </a:solidFill>
              </a:rPr>
              <a:t> RA-DV 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="" xmlns:a16="http://schemas.microsoft.com/office/drawing/2014/main" id="{32F8970C-2BFD-DD36-E186-C7F53C5D5563}"/>
              </a:ext>
            </a:extLst>
          </p:cNvPr>
          <p:cNvSpPr/>
          <p:nvPr/>
        </p:nvSpPr>
        <p:spPr>
          <a:xfrm>
            <a:off x="838200" y="307665"/>
            <a:ext cx="10418685" cy="58991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 </a:t>
            </a:r>
            <a:r>
              <a:rPr lang="en-US" sz="3200" b="1" dirty="0" err="1"/>
              <a:t>Radijatorski</a:t>
            </a:r>
            <a:r>
              <a:rPr lang="en-US" sz="3200" b="1" dirty="0"/>
              <a:t> ventil </a:t>
            </a:r>
            <a:r>
              <a:rPr lang="en-US" sz="3200" b="1" dirty="0" err="1"/>
              <a:t>nezavisan</a:t>
            </a:r>
            <a:r>
              <a:rPr lang="en-US" sz="3200" b="1" dirty="0"/>
              <a:t> od </a:t>
            </a:r>
            <a:r>
              <a:rPr lang="en-US" sz="3200" b="1" dirty="0" err="1"/>
              <a:t>promena</a:t>
            </a:r>
            <a:r>
              <a:rPr lang="en-US" sz="3200" b="1" dirty="0"/>
              <a:t> </a:t>
            </a:r>
            <a:r>
              <a:rPr lang="en-US" sz="3200" b="1" dirty="0" err="1"/>
              <a:t>pritiska</a:t>
            </a:r>
            <a:endParaRPr lang="sr-Latn-RS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A close-up of a pipe&#10;&#10;Description automatically generated with low confidence">
            <a:extLst>
              <a:ext uri="{FF2B5EF4-FFF2-40B4-BE49-F238E27FC236}">
                <a16:creationId xmlns="" xmlns:a16="http://schemas.microsoft.com/office/drawing/2014/main" id="{23929E53-0D7A-ED40-97A8-68007B256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11" y="2350695"/>
            <a:ext cx="2818766" cy="2039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4959FD2-E123-4E4A-7BB9-A464B915B0B3}"/>
              </a:ext>
            </a:extLst>
          </p:cNvPr>
          <p:cNvSpPr txBox="1"/>
          <p:nvPr/>
        </p:nvSpPr>
        <p:spPr>
          <a:xfrm>
            <a:off x="4588778" y="2235454"/>
            <a:ext cx="72069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0" u="none" strike="noStrike" baseline="0" dirty="0">
                <a:solidFill>
                  <a:srgbClr val="FF0000"/>
                </a:solidFill>
              </a:rPr>
              <a:t>RA-DV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je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serija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radijatorskih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ventila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nezavisnih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od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promena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pritiska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,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dizajnirana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za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sisteme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dvocevnog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grejanja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uz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upotrebu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svih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termostatskih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glava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sa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Danfoss RA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spojem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endParaRPr lang="sr-Latn-RS" sz="2200" b="0" i="0" u="none" strike="noStrike" baseline="0" dirty="0">
              <a:solidFill>
                <a:srgbClr val="221E1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200" dirty="0">
              <a:solidFill>
                <a:srgbClr val="221E1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0" u="none" strike="noStrike" baseline="0" dirty="0">
                <a:solidFill>
                  <a:srgbClr val="FF0000"/>
                </a:solidFill>
              </a:rPr>
              <a:t>RA-DV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dinamički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1" i="0" u="none" strike="noStrike" baseline="0" dirty="0" err="1">
                <a:solidFill>
                  <a:srgbClr val="FF0000"/>
                </a:solidFill>
              </a:rPr>
              <a:t>ventili</a:t>
            </a:r>
            <a:r>
              <a:rPr lang="en-GB" sz="22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su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opremljeni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uređajem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za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limitiranje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i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podešavanje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maksimalnog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protoka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.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Ventili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su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raspoloživi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sa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maksimalnim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protokom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vode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od 10 - 135 l/h.</a:t>
            </a:r>
            <a:endParaRPr lang="sr-Latn-RS" sz="2200" b="0" i="0" u="none" strike="noStrike" baseline="0" dirty="0">
              <a:solidFill>
                <a:srgbClr val="221E1F"/>
              </a:solidFill>
            </a:endParaRPr>
          </a:p>
          <a:p>
            <a:pPr marL="342900" indent="-342900"/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0" u="none" strike="noStrike" baseline="0" dirty="0">
                <a:solidFill>
                  <a:srgbClr val="FF0000"/>
                </a:solidFill>
              </a:rPr>
              <a:t>RA-DV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ima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integrisani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regulator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pritiska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koji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održava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diferencijalni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pritisak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na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konstantnom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nivou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od 0.1 bar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i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tako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održava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podešeni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GB" sz="2200" b="0" i="0" u="none" strike="noStrike" baseline="0" dirty="0" err="1">
                <a:solidFill>
                  <a:srgbClr val="221E1F"/>
                </a:solidFill>
              </a:rPr>
              <a:t>protok</a:t>
            </a:r>
            <a:r>
              <a:rPr lang="en-GB" sz="2200" b="0" i="0" u="none" strike="noStrike" baseline="0" dirty="0">
                <a:solidFill>
                  <a:srgbClr val="221E1F"/>
                </a:solidFill>
              </a:rPr>
              <a:t> </a:t>
            </a:r>
            <a:endParaRPr lang="en-GB" sz="2200" dirty="0"/>
          </a:p>
        </p:txBody>
      </p:sp>
      <p:pic>
        <p:nvPicPr>
          <p:cNvPr id="13" name="Picture 12" descr="A picture containing indoor, silver&#10;&#10;Description automatically generated">
            <a:extLst>
              <a:ext uri="{FF2B5EF4-FFF2-40B4-BE49-F238E27FC236}">
                <a16:creationId xmlns="" xmlns:a16="http://schemas.microsoft.com/office/drawing/2014/main" id="{8ED7E1E2-6F5E-1D3C-1F29-1C50959D6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9" y="3333737"/>
            <a:ext cx="2419595" cy="27433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8B25434-99DC-AB85-7490-D4AF41C78047}"/>
              </a:ext>
            </a:extLst>
          </p:cNvPr>
          <p:cNvSpPr txBox="1"/>
          <p:nvPr/>
        </p:nvSpPr>
        <p:spPr>
          <a:xfrm>
            <a:off x="860141" y="6296345"/>
            <a:ext cx="3019528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4190842-7F61-AF0D-F110-352CED5C2CF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6463" y="6137857"/>
            <a:ext cx="1797337" cy="398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045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8C2C7A-D130-D377-98F0-1E71A77AB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err="1"/>
              <a:t>ugrađuje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BAŽDARENA </a:t>
            </a:r>
            <a:r>
              <a:rPr lang="sr-Latn-RS" altLang="en-US" b="1" dirty="0" smtClean="0">
                <a:solidFill>
                  <a:srgbClr val="FF0000"/>
                </a:solidFill>
              </a:rPr>
              <a:t>DANFOSS </a:t>
            </a:r>
            <a:r>
              <a:rPr lang="en-US" altLang="en-US" b="1" dirty="0" smtClean="0">
                <a:solidFill>
                  <a:srgbClr val="FF0000"/>
                </a:solidFill>
              </a:rPr>
              <a:t>ULTRAZVUČNA  </a:t>
            </a:r>
            <a:r>
              <a:rPr lang="en-US" altLang="en-US" dirty="0" err="1"/>
              <a:t>merila</a:t>
            </a:r>
            <a:r>
              <a:rPr lang="en-US" altLang="en-US" dirty="0"/>
              <a:t> </a:t>
            </a:r>
            <a:r>
              <a:rPr lang="en-US" altLang="en-US" dirty="0" err="1"/>
              <a:t>utroška</a:t>
            </a:r>
            <a:r>
              <a:rPr lang="en-US" altLang="en-US" dirty="0"/>
              <a:t> </a:t>
            </a:r>
            <a:r>
              <a:rPr lang="en-US" altLang="en-US" dirty="0" err="1"/>
              <a:t>toplotne</a:t>
            </a:r>
            <a:r>
              <a:rPr lang="en-US" altLang="en-US" dirty="0"/>
              <a:t> </a:t>
            </a:r>
            <a:r>
              <a:rPr lang="en-US" altLang="en-US" dirty="0" err="1"/>
              <a:t>energije</a:t>
            </a:r>
            <a:r>
              <a:rPr lang="en-US" altLang="en-US" dirty="0"/>
              <a:t> za </a:t>
            </a:r>
            <a:r>
              <a:rPr lang="en-US" altLang="en-US" dirty="0" err="1"/>
              <a:t>potrebe</a:t>
            </a:r>
            <a:r>
              <a:rPr lang="en-US" altLang="en-US" dirty="0"/>
              <a:t> </a:t>
            </a:r>
            <a:r>
              <a:rPr lang="en-US" altLang="en-US" dirty="0" err="1"/>
              <a:t>raspodele</a:t>
            </a:r>
            <a:r>
              <a:rPr lang="sr-Latn-RS" altLang="en-US" dirty="0"/>
              <a:t>  </a:t>
            </a:r>
            <a:endParaRPr lang="en-US" altLang="en-US" dirty="0"/>
          </a:p>
          <a:p>
            <a:pPr marL="0" indent="0">
              <a:buNone/>
            </a:pPr>
            <a:endParaRPr lang="sr-Latn-RS" sz="1000" dirty="0"/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dirty="0"/>
              <a:t>vrši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daljinsko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 err="1"/>
              <a:t>očitavanje</a:t>
            </a:r>
            <a:r>
              <a:rPr lang="en-US" altLang="en-US" dirty="0"/>
              <a:t> </a:t>
            </a:r>
            <a:r>
              <a:rPr lang="en-US" altLang="en-US" dirty="0" err="1"/>
              <a:t>ugrađenih</a:t>
            </a:r>
            <a:r>
              <a:rPr lang="en-US" altLang="en-US" dirty="0"/>
              <a:t> </a:t>
            </a:r>
            <a:r>
              <a:rPr lang="en-US" altLang="en-US" dirty="0" err="1"/>
              <a:t>merila</a:t>
            </a:r>
            <a:r>
              <a:rPr lang="en-US" altLang="en-US" dirty="0"/>
              <a:t> </a:t>
            </a:r>
            <a:r>
              <a:rPr lang="en-US" altLang="en-US" dirty="0" err="1"/>
              <a:t>utroška</a:t>
            </a:r>
            <a:r>
              <a:rPr lang="en-US" altLang="en-US" dirty="0"/>
              <a:t> </a:t>
            </a:r>
            <a:r>
              <a:rPr lang="en-US" altLang="en-US" dirty="0" err="1"/>
              <a:t>toplotne</a:t>
            </a:r>
            <a:r>
              <a:rPr lang="en-US" altLang="en-US" dirty="0"/>
              <a:t> </a:t>
            </a:r>
            <a:r>
              <a:rPr lang="en-US" altLang="en-US" dirty="0" err="1"/>
              <a:t>energije</a:t>
            </a:r>
            <a:r>
              <a:rPr lang="en-US" altLang="en-US" dirty="0"/>
              <a:t> </a:t>
            </a:r>
            <a:r>
              <a:rPr lang="sr-Latn-RS" altLang="en-US" dirty="0" smtClean="0"/>
              <a:t>svih proizvođača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bez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dolaska</a:t>
            </a:r>
            <a:r>
              <a:rPr lang="en-US" altLang="en-US" b="1" dirty="0">
                <a:solidFill>
                  <a:srgbClr val="FF0000"/>
                </a:solidFill>
              </a:rPr>
              <a:t> na </a:t>
            </a:r>
            <a:r>
              <a:rPr lang="en-US" altLang="en-US" b="1" dirty="0" err="1">
                <a:solidFill>
                  <a:srgbClr val="FF0000"/>
                </a:solidFill>
              </a:rPr>
              <a:t>lokaciju</a:t>
            </a:r>
            <a:endParaRPr lang="en-US" altLang="en-US" b="1" dirty="0">
              <a:solidFill>
                <a:srgbClr val="FF0000"/>
              </a:solidFill>
            </a:endParaRPr>
          </a:p>
          <a:p>
            <a:endParaRPr lang="sr-Latn-RS" sz="1100" b="1" dirty="0">
              <a:solidFill>
                <a:srgbClr val="FF000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vrši </a:t>
            </a:r>
            <a:r>
              <a:rPr lang="en-US" altLang="en-US" b="1" dirty="0" err="1">
                <a:solidFill>
                  <a:srgbClr val="FF0000"/>
                </a:solidFill>
              </a:rPr>
              <a:t>proveru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ispravnosti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sistema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 err="1"/>
              <a:t>redovnim</a:t>
            </a:r>
            <a:r>
              <a:rPr lang="en-US" altLang="en-US" dirty="0"/>
              <a:t>  </a:t>
            </a:r>
            <a:r>
              <a:rPr lang="en-US" altLang="en-US" dirty="0" err="1"/>
              <a:t>očitavanjem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dva</a:t>
            </a:r>
            <a:r>
              <a:rPr lang="en-US" altLang="en-US" b="1" dirty="0">
                <a:solidFill>
                  <a:srgbClr val="FF0000"/>
                </a:solidFill>
              </a:rPr>
              <a:t> puta u </a:t>
            </a:r>
            <a:r>
              <a:rPr lang="en-US" altLang="en-US" b="1" dirty="0" err="1">
                <a:solidFill>
                  <a:srgbClr val="FF0000"/>
                </a:solidFill>
              </a:rPr>
              <a:t>toku</a:t>
            </a:r>
            <a:r>
              <a:rPr lang="en-US" altLang="en-US" b="1" dirty="0">
                <a:solidFill>
                  <a:srgbClr val="FF0000"/>
                </a:solidFill>
              </a:rPr>
              <a:t> dana </a:t>
            </a:r>
            <a:r>
              <a:rPr lang="sr-Latn-RS" altLang="en-US" b="1" dirty="0">
                <a:solidFill>
                  <a:srgbClr val="FF0000"/>
                </a:solidFill>
              </a:rPr>
              <a:t> (po zahtevu korisnika i više puta)</a:t>
            </a:r>
            <a:r>
              <a:rPr lang="sr-Latn-RS" altLang="en-US" dirty="0"/>
              <a:t> </a:t>
            </a:r>
            <a:r>
              <a:rPr lang="en-US" altLang="en-US" dirty="0"/>
              <a:t>i </a:t>
            </a:r>
            <a:r>
              <a:rPr lang="en-US" altLang="en-US" dirty="0" err="1"/>
              <a:t>ima</a:t>
            </a:r>
            <a:r>
              <a:rPr lang="en-US" altLang="en-US" dirty="0"/>
              <a:t> </a:t>
            </a:r>
            <a:r>
              <a:rPr lang="en-US" altLang="en-US" dirty="0" err="1"/>
              <a:t>zapis</a:t>
            </a:r>
            <a:r>
              <a:rPr lang="en-US" altLang="en-US" dirty="0"/>
              <a:t> na </a:t>
            </a:r>
            <a:r>
              <a:rPr lang="en-US" altLang="en-US" dirty="0" err="1"/>
              <a:t>serveru</a:t>
            </a:r>
            <a:r>
              <a:rPr lang="en-US" altLang="en-US" dirty="0"/>
              <a:t>, </a:t>
            </a:r>
            <a:r>
              <a:rPr lang="en-US" altLang="en-US" dirty="0" err="1"/>
              <a:t>čime</a:t>
            </a:r>
            <a:r>
              <a:rPr lang="en-US" altLang="en-US" dirty="0"/>
              <a:t> se </a:t>
            </a:r>
            <a:r>
              <a:rPr lang="en-US" altLang="en-US" dirty="0" err="1"/>
              <a:t>lako</a:t>
            </a:r>
            <a:r>
              <a:rPr lang="en-US" altLang="en-US" dirty="0"/>
              <a:t> </a:t>
            </a:r>
            <a:r>
              <a:rPr lang="en-US" altLang="en-US" dirty="0" err="1"/>
              <a:t>utvrđuje</a:t>
            </a:r>
            <a:r>
              <a:rPr lang="en-US" altLang="en-US" dirty="0"/>
              <a:t> </a:t>
            </a:r>
            <a:r>
              <a:rPr lang="en-US" altLang="en-US" dirty="0" err="1"/>
              <a:t>zloupotreba</a:t>
            </a:r>
            <a:r>
              <a:rPr lang="en-US" altLang="en-US" dirty="0"/>
              <a:t> </a:t>
            </a:r>
            <a:r>
              <a:rPr lang="en-US" altLang="en-US" dirty="0" err="1"/>
              <a:t>vađenja</a:t>
            </a:r>
            <a:r>
              <a:rPr lang="en-US" altLang="en-US" dirty="0"/>
              <a:t> </a:t>
            </a:r>
            <a:r>
              <a:rPr lang="en-US" altLang="en-US" dirty="0" err="1"/>
              <a:t>sondi</a:t>
            </a:r>
            <a:r>
              <a:rPr lang="en-US" altLang="en-US" dirty="0"/>
              <a:t> </a:t>
            </a:r>
            <a:r>
              <a:rPr lang="en-US" altLang="en-US" dirty="0" err="1"/>
              <a:t>radi</a:t>
            </a:r>
            <a:r>
              <a:rPr lang="en-US" altLang="en-US" dirty="0"/>
              <a:t> </a:t>
            </a:r>
            <a:r>
              <a:rPr lang="en-US" altLang="en-US" dirty="0" err="1"/>
              <a:t>smanjivanja</a:t>
            </a:r>
            <a:r>
              <a:rPr lang="en-US" altLang="en-US" dirty="0"/>
              <a:t> </a:t>
            </a:r>
            <a:r>
              <a:rPr lang="en-US" altLang="en-US" dirty="0" err="1"/>
              <a:t>računa</a:t>
            </a:r>
            <a:r>
              <a:rPr lang="sr-Latn-RS" altLang="en-US" dirty="0"/>
              <a:t> ili na neki drugi način</a:t>
            </a:r>
            <a:r>
              <a:rPr lang="en-US" altLang="en-US" dirty="0"/>
              <a:t> 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="" xmlns:a16="http://schemas.microsoft.com/office/drawing/2014/main" id="{38E90083-BE5B-E14E-37BE-0EBD34881F04}"/>
              </a:ext>
            </a:extLst>
          </p:cNvPr>
          <p:cNvSpPr/>
          <p:nvPr/>
        </p:nvSpPr>
        <p:spPr>
          <a:xfrm>
            <a:off x="838200" y="343389"/>
            <a:ext cx="10515600" cy="120339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/>
              <a:t>Prednosti</a:t>
            </a:r>
            <a:r>
              <a:rPr lang="en-GB" sz="2800" b="1" dirty="0"/>
              <a:t>  TRACO </a:t>
            </a:r>
            <a:r>
              <a:rPr lang="en-GB" sz="2800" b="1" dirty="0" err="1"/>
              <a:t>sistema</a:t>
            </a:r>
            <a:r>
              <a:rPr lang="en-GB" sz="2800" b="1" dirty="0"/>
              <a:t> </a:t>
            </a:r>
            <a:r>
              <a:rPr lang="en-GB" sz="2800" b="1" dirty="0" err="1"/>
              <a:t>očitavanja</a:t>
            </a:r>
            <a:r>
              <a:rPr lang="en-GB" sz="2800" b="1" dirty="0"/>
              <a:t> </a:t>
            </a:r>
            <a:r>
              <a:rPr lang="en-GB" sz="2800" b="1" dirty="0" err="1"/>
              <a:t>i</a:t>
            </a:r>
            <a:r>
              <a:rPr lang="en-GB" sz="2800" b="1" dirty="0"/>
              <a:t> </a:t>
            </a:r>
            <a:r>
              <a:rPr lang="en-GB" sz="2800" b="1" dirty="0" err="1"/>
              <a:t>raspodele</a:t>
            </a:r>
            <a:r>
              <a:rPr lang="en-GB" sz="2800" b="1" dirty="0"/>
              <a:t>  </a:t>
            </a:r>
            <a:r>
              <a:rPr lang="en-GB" sz="2800" b="1" dirty="0" err="1"/>
              <a:t>potrošnje</a:t>
            </a:r>
            <a:r>
              <a:rPr lang="en-GB" sz="2800" b="1" dirty="0"/>
              <a:t> </a:t>
            </a:r>
            <a:r>
              <a:rPr lang="en-GB" sz="2800" b="1" dirty="0" err="1"/>
              <a:t>toplotne</a:t>
            </a:r>
            <a:r>
              <a:rPr lang="en-GB" sz="2800" b="1" dirty="0"/>
              <a:t> </a:t>
            </a:r>
            <a:r>
              <a:rPr lang="en-GB" sz="2800" b="1" dirty="0" err="1"/>
              <a:t>energije</a:t>
            </a:r>
            <a:r>
              <a:rPr lang="en-GB" sz="2800" b="1" dirty="0"/>
              <a:t> u </a:t>
            </a:r>
            <a:r>
              <a:rPr lang="en-GB" sz="2800" b="1" dirty="0" err="1"/>
              <a:t>dinamičkim</a:t>
            </a:r>
            <a:r>
              <a:rPr lang="en-GB" sz="2800" b="1" dirty="0"/>
              <a:t> </a:t>
            </a:r>
            <a:r>
              <a:rPr lang="en-GB" sz="2800" b="1" dirty="0" err="1"/>
              <a:t>sistemima</a:t>
            </a:r>
            <a:r>
              <a:rPr lang="en-GB" sz="2800" b="1" dirty="0"/>
              <a:t> u </a:t>
            </a:r>
            <a:r>
              <a:rPr lang="en-GB" sz="2800" b="1" dirty="0" err="1"/>
              <a:t>odnosu</a:t>
            </a:r>
            <a:r>
              <a:rPr lang="en-GB" sz="2800" b="1" dirty="0"/>
              <a:t> na </a:t>
            </a:r>
            <a:r>
              <a:rPr lang="en-GB" sz="2800" b="1" dirty="0" err="1"/>
              <a:t>druge</a:t>
            </a:r>
            <a:r>
              <a:rPr lang="en-GB" sz="2800" b="1" dirty="0"/>
              <a:t> </a:t>
            </a:r>
            <a:r>
              <a:rPr lang="en-GB" sz="2800" b="1" dirty="0" err="1"/>
              <a:t>kompanije</a:t>
            </a:r>
            <a:r>
              <a:rPr lang="en-GB" sz="2800" b="1" dirty="0"/>
              <a:t> </a:t>
            </a:r>
            <a:r>
              <a:rPr lang="en-GB" sz="2800" b="1" dirty="0" err="1"/>
              <a:t>koje</a:t>
            </a:r>
            <a:r>
              <a:rPr lang="en-GB" sz="2800" b="1" dirty="0"/>
              <a:t> se </a:t>
            </a:r>
            <a:r>
              <a:rPr lang="en-GB" sz="2800" b="1" dirty="0" err="1"/>
              <a:t>bave</a:t>
            </a:r>
            <a:r>
              <a:rPr lang="en-GB" sz="2800" b="1" dirty="0"/>
              <a:t> </a:t>
            </a:r>
            <a:r>
              <a:rPr lang="en-GB" sz="2800" b="1" dirty="0" err="1"/>
              <a:t>istom</a:t>
            </a:r>
            <a:r>
              <a:rPr lang="en-GB" sz="2800" b="1" dirty="0"/>
              <a:t> </a:t>
            </a:r>
            <a:r>
              <a:rPr lang="en-GB" sz="2800" b="1" dirty="0" err="1"/>
              <a:t>delatnošću</a:t>
            </a:r>
            <a:endParaRPr lang="en-GB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18B363-6EE7-DE41-F439-51BBFB4771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6463" y="6137857"/>
            <a:ext cx="1797337" cy="398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12F7EB-135A-57C3-33D6-405A5DCBF93E}"/>
              </a:ext>
            </a:extLst>
          </p:cNvPr>
          <p:cNvSpPr txBox="1"/>
          <p:nvPr/>
        </p:nvSpPr>
        <p:spPr>
          <a:xfrm>
            <a:off x="860141" y="6296345"/>
            <a:ext cx="3306910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19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364E88-CACF-7D95-F6B6-7A8D1A0DB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000" dirty="0"/>
              <a:t>može </a:t>
            </a:r>
            <a:r>
              <a:rPr lang="en-US" altLang="en-US" sz="3000" b="1" dirty="0">
                <a:solidFill>
                  <a:srgbClr val="FF0000"/>
                </a:solidFill>
              </a:rPr>
              <a:t>u </a:t>
            </a:r>
            <a:r>
              <a:rPr lang="en-US" altLang="en-US" sz="3000" b="1" dirty="0" err="1">
                <a:solidFill>
                  <a:srgbClr val="FF0000"/>
                </a:solidFill>
              </a:rPr>
              <a:t>svakom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trenutku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dirty="0"/>
              <a:t>da </a:t>
            </a:r>
            <a:r>
              <a:rPr lang="en-US" altLang="en-US" sz="3000" dirty="0" err="1"/>
              <a:t>izvrši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kontrolno</a:t>
            </a:r>
            <a:r>
              <a:rPr lang="en-US" altLang="en-US" sz="3000" dirty="0"/>
              <a:t> </a:t>
            </a:r>
            <a:r>
              <a:rPr lang="en-US" altLang="en-US" sz="3000" dirty="0" err="1"/>
              <a:t>očitavanje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svih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ugrađenih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merila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utroška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toplotne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energije</a:t>
            </a:r>
            <a:r>
              <a:rPr lang="en-US" altLang="en-US" sz="3000" dirty="0"/>
              <a:t> </a:t>
            </a:r>
            <a:r>
              <a:rPr lang="sr-Latn-RS" altLang="en-US" sz="3000" dirty="0"/>
              <a:t>sa </a:t>
            </a:r>
            <a:r>
              <a:rPr lang="en-GB" sz="3200" b="1" dirty="0">
                <a:solidFill>
                  <a:srgbClr val="FF0000"/>
                </a:solidFill>
              </a:rPr>
              <a:t>M-Bus</a:t>
            </a:r>
            <a:r>
              <a:rPr lang="sr-Latn-RS" sz="3200" b="1" dirty="0">
                <a:solidFill>
                  <a:srgbClr val="FF0000"/>
                </a:solidFill>
              </a:rPr>
              <a:t> komunikacijom</a:t>
            </a:r>
            <a:endParaRPr lang="en-US" altLang="en-US" sz="3000" dirty="0"/>
          </a:p>
          <a:p>
            <a:endParaRPr lang="sr-Latn-RS" sz="30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000" dirty="0"/>
              <a:t>može da </a:t>
            </a:r>
            <a:r>
              <a:rPr lang="en-US" altLang="en-US" sz="3000" dirty="0" err="1"/>
              <a:t>ponudi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rešenje</a:t>
            </a:r>
            <a:r>
              <a:rPr lang="en-US" altLang="en-US" sz="3000" dirty="0"/>
              <a:t> </a:t>
            </a:r>
            <a:r>
              <a:rPr lang="sr-Latn-RS" altLang="en-US" sz="3000" dirty="0"/>
              <a:t>za </a:t>
            </a:r>
            <a:r>
              <a:rPr lang="en-US" altLang="en-US" sz="3000" b="1" dirty="0" err="1">
                <a:solidFill>
                  <a:srgbClr val="FF0000"/>
                </a:solidFill>
              </a:rPr>
              <a:t>prekomern</a:t>
            </a:r>
            <a:r>
              <a:rPr lang="sr-Latn-RS" altLang="en-US" sz="3000" b="1" dirty="0">
                <a:solidFill>
                  <a:srgbClr val="FF0000"/>
                </a:solidFill>
              </a:rPr>
              <a:t>i </a:t>
            </a:r>
            <a:r>
              <a:rPr lang="en-US" altLang="en-US" sz="3000" b="1" dirty="0" err="1">
                <a:solidFill>
                  <a:srgbClr val="FF0000"/>
                </a:solidFill>
              </a:rPr>
              <a:t>protok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sr-Latn-RS" altLang="en-US" sz="3000" b="1" dirty="0">
                <a:solidFill>
                  <a:srgbClr val="FF0000"/>
                </a:solidFill>
              </a:rPr>
              <a:t>i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sr-Latn-RS" altLang="en-US" sz="3000" dirty="0"/>
              <a:t>obezbeđenje </a:t>
            </a:r>
            <a:r>
              <a:rPr lang="en-US" altLang="en-US" sz="3000" b="1" dirty="0" err="1">
                <a:solidFill>
                  <a:srgbClr val="FF0000"/>
                </a:solidFill>
              </a:rPr>
              <a:t>fer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raspodel</a:t>
            </a:r>
            <a:r>
              <a:rPr lang="sr-Latn-RS" altLang="en-US" sz="3000" b="1" dirty="0">
                <a:solidFill>
                  <a:srgbClr val="FF0000"/>
                </a:solidFill>
              </a:rPr>
              <a:t>e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dirty="0"/>
              <a:t>za </a:t>
            </a:r>
            <a:r>
              <a:rPr lang="en-US" altLang="en-US" sz="3000" dirty="0" err="1"/>
              <a:t>objekte</a:t>
            </a:r>
            <a:r>
              <a:rPr lang="en-US" altLang="en-US" sz="3000" dirty="0"/>
              <a:t> u </a:t>
            </a:r>
            <a:r>
              <a:rPr lang="en-US" altLang="en-US" sz="3000" dirty="0" err="1"/>
              <a:t>izgradnji</a:t>
            </a:r>
            <a:r>
              <a:rPr lang="en-US" altLang="en-US" sz="3000" dirty="0"/>
              <a:t> i za </a:t>
            </a:r>
            <a:r>
              <a:rPr lang="en-US" altLang="en-US" sz="3000" dirty="0" err="1"/>
              <a:t>završene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objekte</a:t>
            </a:r>
            <a:r>
              <a:rPr lang="en-US" altLang="en-US" sz="3000" dirty="0"/>
              <a:t> </a:t>
            </a:r>
          </a:p>
          <a:p>
            <a:pPr>
              <a:buNone/>
            </a:pPr>
            <a:endParaRPr lang="sr-Latn-RS" sz="3000" dirty="0"/>
          </a:p>
          <a:p>
            <a:r>
              <a:rPr lang="en-GB" sz="3000" dirty="0" err="1"/>
              <a:t>vlasnici</a:t>
            </a:r>
            <a:r>
              <a:rPr lang="en-GB" sz="3000" dirty="0"/>
              <a:t> </a:t>
            </a:r>
            <a:r>
              <a:rPr lang="en-GB" sz="3000" dirty="0" err="1"/>
              <a:t>stanova</a:t>
            </a:r>
            <a:r>
              <a:rPr lang="en-GB" sz="3000" dirty="0"/>
              <a:t> </a:t>
            </a:r>
            <a:r>
              <a:rPr lang="en-GB" sz="3000" dirty="0" err="1"/>
              <a:t>imaju</a:t>
            </a:r>
            <a:r>
              <a:rPr lang="en-GB" sz="3000" dirty="0"/>
              <a:t> </a:t>
            </a:r>
            <a:r>
              <a:rPr lang="en-GB" sz="3000" dirty="0" err="1"/>
              <a:t>mogućnost</a:t>
            </a:r>
            <a:r>
              <a:rPr lang="en-GB" sz="3000" dirty="0"/>
              <a:t> </a:t>
            </a:r>
            <a:r>
              <a:rPr lang="en-GB" sz="3000" dirty="0" err="1"/>
              <a:t>prijave</a:t>
            </a:r>
            <a:r>
              <a:rPr lang="en-GB" sz="3000" dirty="0"/>
              <a:t> na </a:t>
            </a:r>
            <a:r>
              <a:rPr lang="en-GB" sz="3000" b="1" dirty="0">
                <a:solidFill>
                  <a:srgbClr val="FF0000"/>
                </a:solidFill>
              </a:rPr>
              <a:t>TRACO web portal </a:t>
            </a:r>
            <a:r>
              <a:rPr lang="en-GB" sz="3000" dirty="0"/>
              <a:t>na </a:t>
            </a:r>
            <a:r>
              <a:rPr lang="en-GB" sz="3000" dirty="0" err="1"/>
              <a:t>kojem</a:t>
            </a:r>
            <a:r>
              <a:rPr lang="en-GB" sz="3000" dirty="0"/>
              <a:t> </a:t>
            </a:r>
            <a:r>
              <a:rPr lang="en-GB" sz="3000" dirty="0" err="1"/>
              <a:t>mogu</a:t>
            </a:r>
            <a:r>
              <a:rPr lang="en-GB" sz="3000" dirty="0"/>
              <a:t> </a:t>
            </a:r>
            <a:r>
              <a:rPr lang="en-GB" sz="3000" dirty="0" err="1"/>
              <a:t>saznati</a:t>
            </a:r>
            <a:r>
              <a:rPr lang="en-GB" sz="3000" dirty="0"/>
              <a:t> </a:t>
            </a:r>
            <a:r>
              <a:rPr lang="en-GB" sz="3000" dirty="0" err="1"/>
              <a:t>podatke</a:t>
            </a:r>
            <a:r>
              <a:rPr lang="en-GB" sz="3000" dirty="0"/>
              <a:t> o </a:t>
            </a:r>
            <a:r>
              <a:rPr lang="en-GB" sz="3000" dirty="0" err="1"/>
              <a:t>spostvenoj</a:t>
            </a:r>
            <a:r>
              <a:rPr lang="en-GB" sz="3000" dirty="0"/>
              <a:t> </a:t>
            </a:r>
            <a:r>
              <a:rPr lang="en-GB" sz="3000" dirty="0" err="1"/>
              <a:t>mesečnoj</a:t>
            </a:r>
            <a:r>
              <a:rPr lang="en-GB" sz="3000" dirty="0"/>
              <a:t> </a:t>
            </a:r>
            <a:r>
              <a:rPr lang="en-GB" sz="3000" dirty="0" err="1"/>
              <a:t>potrošnji</a:t>
            </a:r>
            <a:r>
              <a:rPr lang="en-GB" sz="3000" dirty="0"/>
              <a:t> (kWh),  </a:t>
            </a:r>
            <a:r>
              <a:rPr lang="en-GB" sz="3000" b="1" dirty="0" err="1">
                <a:solidFill>
                  <a:srgbClr val="FF0000"/>
                </a:solidFill>
              </a:rPr>
              <a:t>trenutnoj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potrošnji</a:t>
            </a:r>
            <a:r>
              <a:rPr lang="en-GB" sz="3000" dirty="0"/>
              <a:t>, </a:t>
            </a:r>
            <a:r>
              <a:rPr lang="en-GB" sz="3000" dirty="0" err="1"/>
              <a:t>udelu</a:t>
            </a:r>
            <a:r>
              <a:rPr lang="en-GB" sz="3000" dirty="0"/>
              <a:t> u </a:t>
            </a:r>
            <a:r>
              <a:rPr lang="en-GB" sz="3000" dirty="0" err="1"/>
              <a:t>zajedničkoj</a:t>
            </a:r>
            <a:r>
              <a:rPr lang="en-GB" sz="3000" dirty="0"/>
              <a:t> </a:t>
            </a:r>
            <a:r>
              <a:rPr lang="en-GB" sz="3000" dirty="0" err="1"/>
              <a:t>potrošnji</a:t>
            </a:r>
            <a:r>
              <a:rPr lang="en-GB" sz="3000" dirty="0"/>
              <a:t> </a:t>
            </a:r>
            <a:r>
              <a:rPr lang="en-GB" sz="3000" dirty="0" err="1"/>
              <a:t>i</a:t>
            </a:r>
            <a:r>
              <a:rPr lang="en-GB" sz="3000" dirty="0"/>
              <a:t> </a:t>
            </a:r>
            <a:r>
              <a:rPr lang="en-GB" sz="3000" dirty="0" err="1"/>
              <a:t>mesečnoj</a:t>
            </a:r>
            <a:r>
              <a:rPr lang="en-GB" sz="3000" dirty="0"/>
              <a:t> </a:t>
            </a:r>
            <a:r>
              <a:rPr lang="en-GB" sz="3000" dirty="0" err="1"/>
              <a:t>potrošnji</a:t>
            </a:r>
            <a:r>
              <a:rPr lang="en-GB" sz="3000" dirty="0"/>
              <a:t> </a:t>
            </a:r>
            <a:r>
              <a:rPr lang="en-GB" sz="3000" dirty="0" err="1"/>
              <a:t>celog</a:t>
            </a:r>
            <a:r>
              <a:rPr lang="en-GB" sz="3000" dirty="0"/>
              <a:t> </a:t>
            </a:r>
            <a:r>
              <a:rPr lang="en-GB" sz="3000" dirty="0" err="1"/>
              <a:t>objekta</a:t>
            </a:r>
            <a:r>
              <a:rPr lang="en-GB" sz="3000" dirty="0"/>
              <a:t> za </a:t>
            </a:r>
            <a:r>
              <a:rPr lang="en-GB" sz="3000" dirty="0" err="1"/>
              <a:t>isti</a:t>
            </a:r>
            <a:r>
              <a:rPr lang="en-GB" sz="3000" dirty="0"/>
              <a:t> </a:t>
            </a:r>
            <a:r>
              <a:rPr lang="en-GB" sz="3000" dirty="0" err="1"/>
              <a:t>mesec</a:t>
            </a:r>
            <a:r>
              <a:rPr lang="en-GB" sz="3000" dirty="0"/>
              <a:t> </a:t>
            </a:r>
            <a:r>
              <a:rPr lang="en-GB" sz="3000" dirty="0" err="1"/>
              <a:t>pretrage</a:t>
            </a:r>
            <a:r>
              <a:rPr lang="en-GB" sz="3000" dirty="0"/>
              <a:t> (</a:t>
            </a:r>
            <a:r>
              <a:rPr lang="en-GB" sz="3000" dirty="0" err="1"/>
              <a:t>mesečni</a:t>
            </a:r>
            <a:r>
              <a:rPr lang="en-GB" sz="3000" dirty="0"/>
              <a:t> </a:t>
            </a:r>
            <a:r>
              <a:rPr lang="en-GB" sz="3000" dirty="0" err="1"/>
              <a:t>zapisi</a:t>
            </a:r>
            <a:r>
              <a:rPr lang="en-GB" sz="3000" dirty="0"/>
              <a:t> </a:t>
            </a:r>
            <a:r>
              <a:rPr lang="en-GB" sz="3000" dirty="0" err="1"/>
              <a:t>prethodnih</a:t>
            </a:r>
            <a:r>
              <a:rPr lang="en-GB" sz="3000" dirty="0"/>
              <a:t> </a:t>
            </a:r>
            <a:r>
              <a:rPr lang="en-GB" sz="3000" dirty="0" err="1"/>
              <a:t>grejnih</a:t>
            </a:r>
            <a:r>
              <a:rPr lang="en-GB" sz="3000" dirty="0"/>
              <a:t> </a:t>
            </a:r>
            <a:r>
              <a:rPr lang="en-GB" sz="3000" dirty="0" err="1"/>
              <a:t>sezona</a:t>
            </a:r>
            <a:r>
              <a:rPr lang="en-GB" sz="3000" dirty="0"/>
              <a:t> </a:t>
            </a:r>
            <a:r>
              <a:rPr lang="en-GB" sz="3000" dirty="0" err="1"/>
              <a:t>su</a:t>
            </a:r>
            <a:r>
              <a:rPr lang="en-GB" sz="3000" dirty="0"/>
              <a:t> </a:t>
            </a:r>
            <a:r>
              <a:rPr lang="en-GB" sz="3000" dirty="0" err="1"/>
              <a:t>dostupni</a:t>
            </a:r>
            <a:r>
              <a:rPr lang="en-GB" sz="3000" dirty="0"/>
              <a:t>)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35822F-9A73-43A4-64BF-412D065171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6463" y="6235655"/>
            <a:ext cx="1797337" cy="398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98C64E-9D92-8CF3-E136-CB7AAB18CB90}"/>
              </a:ext>
            </a:extLst>
          </p:cNvPr>
          <p:cNvSpPr txBox="1"/>
          <p:nvPr/>
        </p:nvSpPr>
        <p:spPr>
          <a:xfrm>
            <a:off x="860141" y="6296345"/>
            <a:ext cx="3019528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="" xmlns:a16="http://schemas.microsoft.com/office/drawing/2014/main" id="{53197253-834C-BAD6-A3CA-04B33D06AEF3}"/>
              </a:ext>
            </a:extLst>
          </p:cNvPr>
          <p:cNvSpPr/>
          <p:nvPr/>
        </p:nvSpPr>
        <p:spPr>
          <a:xfrm>
            <a:off x="838200" y="343389"/>
            <a:ext cx="10515600" cy="120339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/>
              <a:t>Prednosti</a:t>
            </a:r>
            <a:r>
              <a:rPr lang="en-GB" sz="2800" b="1" dirty="0"/>
              <a:t>  TRACO </a:t>
            </a:r>
            <a:r>
              <a:rPr lang="en-GB" sz="2800" b="1" dirty="0" err="1"/>
              <a:t>sistema</a:t>
            </a:r>
            <a:r>
              <a:rPr lang="en-GB" sz="2800" b="1" dirty="0"/>
              <a:t> </a:t>
            </a:r>
            <a:r>
              <a:rPr lang="en-GB" sz="2800" b="1" dirty="0" err="1"/>
              <a:t>očitavanja</a:t>
            </a:r>
            <a:r>
              <a:rPr lang="en-GB" sz="2800" b="1" dirty="0"/>
              <a:t> </a:t>
            </a:r>
            <a:r>
              <a:rPr lang="en-GB" sz="2800" b="1" dirty="0" err="1"/>
              <a:t>i</a:t>
            </a:r>
            <a:r>
              <a:rPr lang="en-GB" sz="2800" b="1" dirty="0"/>
              <a:t> </a:t>
            </a:r>
            <a:r>
              <a:rPr lang="en-GB" sz="2800" b="1" dirty="0" err="1"/>
              <a:t>raspodele</a:t>
            </a:r>
            <a:r>
              <a:rPr lang="en-GB" sz="2800" b="1" dirty="0"/>
              <a:t>  </a:t>
            </a:r>
            <a:r>
              <a:rPr lang="en-GB" sz="2800" b="1" dirty="0" err="1"/>
              <a:t>potrošnje</a:t>
            </a:r>
            <a:r>
              <a:rPr lang="en-GB" sz="2800" b="1" dirty="0"/>
              <a:t> </a:t>
            </a:r>
            <a:r>
              <a:rPr lang="en-GB" sz="2800" b="1" dirty="0" err="1"/>
              <a:t>toplotne</a:t>
            </a:r>
            <a:r>
              <a:rPr lang="en-GB" sz="2800" b="1" dirty="0"/>
              <a:t> </a:t>
            </a:r>
            <a:r>
              <a:rPr lang="en-GB" sz="2800" b="1" dirty="0" err="1"/>
              <a:t>energije</a:t>
            </a:r>
            <a:r>
              <a:rPr lang="en-GB" sz="2800" b="1" dirty="0"/>
              <a:t> u </a:t>
            </a:r>
            <a:r>
              <a:rPr lang="en-GB" sz="2800" b="1" dirty="0" err="1"/>
              <a:t>dinamičkim</a:t>
            </a:r>
            <a:r>
              <a:rPr lang="en-GB" sz="2800" b="1" dirty="0"/>
              <a:t> </a:t>
            </a:r>
            <a:r>
              <a:rPr lang="en-GB" sz="2800" b="1" dirty="0" err="1"/>
              <a:t>sistemima</a:t>
            </a:r>
            <a:r>
              <a:rPr lang="en-GB" sz="2800" b="1" dirty="0"/>
              <a:t> u </a:t>
            </a:r>
            <a:r>
              <a:rPr lang="en-GB" sz="2800" b="1" dirty="0" err="1"/>
              <a:t>odnosu</a:t>
            </a:r>
            <a:r>
              <a:rPr lang="en-GB" sz="2800" b="1" dirty="0"/>
              <a:t> na </a:t>
            </a:r>
            <a:r>
              <a:rPr lang="en-GB" sz="2800" b="1" dirty="0" err="1"/>
              <a:t>druge</a:t>
            </a:r>
            <a:r>
              <a:rPr lang="en-GB" sz="2800" b="1" dirty="0"/>
              <a:t> </a:t>
            </a:r>
            <a:r>
              <a:rPr lang="en-GB" sz="2800" b="1" dirty="0" err="1"/>
              <a:t>kompanije</a:t>
            </a:r>
            <a:r>
              <a:rPr lang="en-GB" sz="2800" b="1" dirty="0"/>
              <a:t> </a:t>
            </a:r>
            <a:r>
              <a:rPr lang="en-GB" sz="2800" b="1" dirty="0" err="1"/>
              <a:t>koje</a:t>
            </a:r>
            <a:r>
              <a:rPr lang="en-GB" sz="2800" b="1" dirty="0"/>
              <a:t> se </a:t>
            </a:r>
            <a:r>
              <a:rPr lang="en-GB" sz="2800" b="1" dirty="0" err="1"/>
              <a:t>bave</a:t>
            </a:r>
            <a:r>
              <a:rPr lang="en-GB" sz="2800" b="1" dirty="0"/>
              <a:t> </a:t>
            </a:r>
            <a:r>
              <a:rPr lang="en-GB" sz="2800" b="1" dirty="0" err="1"/>
              <a:t>istom</a:t>
            </a:r>
            <a:r>
              <a:rPr lang="en-GB" sz="2800" b="1" dirty="0"/>
              <a:t> </a:t>
            </a:r>
            <a:r>
              <a:rPr lang="en-GB" sz="2800" b="1" dirty="0" err="1"/>
              <a:t>delatnošću</a:t>
            </a:r>
            <a:endParaRPr lang="en-GB" sz="2800" b="1" dirty="0"/>
          </a:p>
        </p:txBody>
      </p:sp>
    </p:spTree>
    <p:extLst>
      <p:ext uri="{BB962C8B-B14F-4D97-AF65-F5344CB8AC3E}">
        <p14:creationId xmlns="" xmlns:p14="http://schemas.microsoft.com/office/powerpoint/2010/main" val="24134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F63C0FF3-1EEA-3F8F-7785-92DCBDB2B7DC}"/>
              </a:ext>
            </a:extLst>
          </p:cNvPr>
          <p:cNvSpPr/>
          <p:nvPr/>
        </p:nvSpPr>
        <p:spPr>
          <a:xfrm>
            <a:off x="838200" y="358923"/>
            <a:ext cx="10515600" cy="4883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/>
              <a:t>Očitavanje merila toplotne energije iz pokretnog vozila</a:t>
            </a:r>
            <a:endParaRPr lang="en-GB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822542-B4CA-D966-366D-2A89FD038C52}"/>
              </a:ext>
            </a:extLst>
          </p:cNvPr>
          <p:cNvSpPr txBox="1"/>
          <p:nvPr/>
        </p:nvSpPr>
        <p:spPr>
          <a:xfrm>
            <a:off x="838199" y="4874183"/>
            <a:ext cx="10243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Sistem za očitavanje merila iz p</a:t>
            </a:r>
            <a:r>
              <a:rPr lang="en-US" b="1" dirty="0"/>
              <a:t>o</a:t>
            </a:r>
            <a:r>
              <a:rPr lang="sr-Latn-RS" b="1" dirty="0"/>
              <a:t>kretnog vozila je razvijen i proizveden u privrednom društvu TRACO.</a:t>
            </a:r>
            <a:endParaRPr lang="sr-Latn-RS" dirty="0"/>
          </a:p>
          <a:p>
            <a:r>
              <a:rPr lang="sr-Latn-RS" dirty="0" err="1"/>
              <a:t>Traco</a:t>
            </a:r>
            <a:r>
              <a:rPr lang="sr-Latn-RS" dirty="0"/>
              <a:t> AMR sistem podržava očitavanja merila toplotne energije</a:t>
            </a:r>
            <a:r>
              <a:rPr lang="en-GB" dirty="0"/>
              <a:t> </a:t>
            </a:r>
            <a:r>
              <a:rPr lang="sr-Latn-RS" b="1" dirty="0" err="1">
                <a:solidFill>
                  <a:srgbClr val="FF0000"/>
                </a:solidFill>
              </a:rPr>
              <a:t>Walk-By</a:t>
            </a:r>
            <a:r>
              <a:rPr lang="en-GB" b="1" dirty="0"/>
              <a:t> </a:t>
            </a:r>
            <a:r>
              <a:rPr lang="en-GB" dirty="0" err="1"/>
              <a:t>mobilnog</a:t>
            </a:r>
            <a:r>
              <a:rPr lang="en-GB" dirty="0"/>
              <a:t> </a:t>
            </a:r>
            <a:r>
              <a:rPr lang="en-GB" dirty="0" err="1"/>
              <a:t>uređaja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Drive-</a:t>
            </a:r>
            <a:r>
              <a:rPr lang="sr-Latn-RS" b="1" dirty="0" err="1">
                <a:solidFill>
                  <a:srgbClr val="FF0000"/>
                </a:solidFill>
              </a:rPr>
              <a:t>By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/>
              <a:t>očitavanja</a:t>
            </a:r>
            <a:r>
              <a:rPr lang="en-GB" dirty="0"/>
              <a:t> do </a:t>
            </a:r>
            <a:r>
              <a:rPr lang="sr-Latn-RS" dirty="0"/>
              <a:t>4</a:t>
            </a:r>
            <a:r>
              <a:rPr lang="en-GB" dirty="0"/>
              <a:t>0 km/h.</a:t>
            </a:r>
            <a:r>
              <a:rPr lang="sr-Latn-RS" dirty="0"/>
              <a:t> </a:t>
            </a:r>
            <a:r>
              <a:rPr lang="sr-Latn-RS" b="1" dirty="0">
                <a:solidFill>
                  <a:srgbClr val="FF0000"/>
                </a:solidFill>
              </a:rPr>
              <a:t>Očitani podaci o toplotnoj energiji se šalju snabdevaču toplotne energije </a:t>
            </a:r>
            <a:r>
              <a:rPr lang="sr-Latn-RS" dirty="0"/>
              <a:t>prema unapred definisanoj strukturi podataka.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FE0E0D-4D50-F517-E256-26B191B5641F}"/>
              </a:ext>
            </a:extLst>
          </p:cNvPr>
          <p:cNvSpPr txBox="1"/>
          <p:nvPr/>
        </p:nvSpPr>
        <p:spPr>
          <a:xfrm>
            <a:off x="838199" y="6296344"/>
            <a:ext cx="3080658" cy="276999"/>
          </a:xfrm>
          <a:prstGeom prst="rect">
            <a:avLst/>
          </a:prstGeom>
          <a:solidFill>
            <a:srgbClr val="3028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TRACO daljinski sistem očitavanja i raspodele  </a:t>
            </a:r>
            <a:endParaRPr lang="en-GB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1C8140F-651F-DB95-1A7A-18BBEB7FEE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6463" y="6137857"/>
            <a:ext cx="1797337" cy="398378"/>
          </a:xfrm>
          <a:prstGeom prst="rect">
            <a:avLst/>
          </a:prstGeom>
        </p:spPr>
      </p:pic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="" xmlns:a16="http://schemas.microsoft.com/office/drawing/2014/main" id="{34654C7D-D31C-6943-5F43-8E2BDB764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57" y="1014932"/>
            <a:ext cx="10134600" cy="3677393"/>
          </a:xfrm>
        </p:spPr>
      </p:pic>
    </p:spTree>
    <p:extLst>
      <p:ext uri="{BB962C8B-B14F-4D97-AF65-F5344CB8AC3E}">
        <p14:creationId xmlns="" xmlns:p14="http://schemas.microsoft.com/office/powerpoint/2010/main" val="2498199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976</Words>
  <Application>Microsoft Office PowerPoint</Application>
  <PresentationFormat>Prilagođavanje</PresentationFormat>
  <Paragraphs>126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Office Theme</vt:lpstr>
      <vt:lpstr>Daljinski sistem  očitavanja i raspodele potrošnje toplotne energije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Provera stanja utrošene toplotne energije putem interneta pomoću webportala ili mobilne aplikacije</dc:title>
  <dc:creator>Klab Doo</dc:creator>
  <cp:lastModifiedBy>korisnik</cp:lastModifiedBy>
  <cp:revision>317</cp:revision>
  <dcterms:created xsi:type="dcterms:W3CDTF">2020-02-15T16:34:21Z</dcterms:created>
  <dcterms:modified xsi:type="dcterms:W3CDTF">2023-05-23T17:08:21Z</dcterms:modified>
</cp:coreProperties>
</file>