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2" r:id="rId1"/>
    <p:sldMasterId id="2147484274" r:id="rId2"/>
  </p:sldMasterIdLst>
  <p:notesMasterIdLst>
    <p:notesMasterId r:id="rId28"/>
  </p:notesMasterIdLst>
  <p:handoutMasterIdLst>
    <p:handoutMasterId r:id="rId29"/>
  </p:handoutMasterIdLst>
  <p:sldIdLst>
    <p:sldId id="315" r:id="rId3"/>
    <p:sldId id="266" r:id="rId4"/>
    <p:sldId id="310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14" r:id="rId27"/>
  </p:sldIdLst>
  <p:sldSz cx="9144000" cy="6858000" type="screen4x3"/>
  <p:notesSz cx="6980238" cy="9144000"/>
  <p:defaultTextStyle>
    <a:defPPr>
      <a:defRPr lang="sr-Latn-CS"/>
    </a:defPPr>
    <a:lvl1pPr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hlink"/>
      </a:buClr>
      <a:buSzPct val="75000"/>
      <a:buFont typeface="Wingdings" pitchFamily="2" charset="2"/>
      <a:defRPr b="1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000066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2A74BE-663E-41EA-A91E-4B51893AB8AD}">
          <p14:sldIdLst>
            <p14:sldId id="315"/>
            <p14:sldId id="266"/>
            <p14:sldId id="310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14"/>
          </p14:sldIdLst>
        </p14:section>
        <p14:section name="Untitled Section" id="{A8640820-41CE-47CA-936F-AD03E673102A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9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CC66"/>
    <a:srgbClr val="7799FF"/>
    <a:srgbClr val="FFFF00"/>
    <a:srgbClr val="000066"/>
    <a:srgbClr val="FF7C80"/>
    <a:srgbClr val="99FFCC"/>
    <a:srgbClr val="009900"/>
    <a:srgbClr val="0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9" autoAdjust="0"/>
    <p:restoredTop sz="99338" autoAdjust="0"/>
  </p:normalViewPr>
  <p:slideViewPr>
    <p:cSldViewPr>
      <p:cViewPr>
        <p:scale>
          <a:sx n="124" d="100"/>
          <a:sy n="124" d="100"/>
        </p:scale>
        <p:origin x="-12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566" y="276"/>
      </p:cViewPr>
      <p:guideLst>
        <p:guide orient="horz" pos="2880"/>
        <p:guide pos="219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Miroslav\OneDrive\Documents\Organizacije\TOPS\Analiza%20za%202021\Mera%20realnosti%202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oleObject" Target="file:///C:\Users\Miroslav\OneDrive\Documents\Organizacije\TOPS\Susreti%20toplana\Tabele%20i%20slike%2021.xlsx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oleObject" Target="file:///C:\Users\Miroslav\OneDrive\Documents\Organizacije\TOPS\Susreti%20toplana\Tabele%20i%20slike%2021.xlsx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openxmlformats.org/officeDocument/2006/relationships/oleObject" Target="file:///C:\Users\Miroslav\OneDrive\Documents\Organizacije\TOPS\Susreti%20toplana\Tabele%20i%20slike%2021.xlsx" TargetMode="External"/><Relationship Id="rId1" Type="http://schemas.openxmlformats.org/officeDocument/2006/relationships/themeOverride" Target="../theme/themeOverride3.xml"/><Relationship Id="rId4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4.xml"/><Relationship Id="rId4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Kretanje kursa i inflacije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Sheet1!$B$5</c:f>
              <c:strCache>
                <c:ptCount val="1"/>
                <c:pt idx="0">
                  <c:v>Srednji kurs EUR 31.12.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(Sheet1!$D$3:$J$3,Sheet1!$K$3)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(Sheet1!$D$5:$I$5,Sheet1!$J$5,Sheet1!$K$5)</c:f>
              <c:numCache>
                <c:formatCode>General</c:formatCode>
                <c:ptCount val="8"/>
                <c:pt idx="0">
                  <c:v>120.95829999999999</c:v>
                </c:pt>
                <c:pt idx="1">
                  <c:v>121.62609999999999</c:v>
                </c:pt>
                <c:pt idx="2">
                  <c:v>123.4723</c:v>
                </c:pt>
                <c:pt idx="3">
                  <c:v>118.4727</c:v>
                </c:pt>
                <c:pt idx="4">
                  <c:v>118.19459999999999</c:v>
                </c:pt>
                <c:pt idx="5">
                  <c:v>117.5928</c:v>
                </c:pt>
                <c:pt idx="6">
                  <c:v>117.5802</c:v>
                </c:pt>
                <c:pt idx="7">
                  <c:v>117.5821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9BB-489F-92AE-7EC55352A2AA}"/>
            </c:ext>
          </c:extLst>
        </c:ser>
        <c:ser>
          <c:idx val="3"/>
          <c:order val="2"/>
          <c:tx>
            <c:strRef>
              <c:f>Sheet1!$B$12</c:f>
              <c:strCache>
                <c:ptCount val="1"/>
                <c:pt idx="0">
                  <c:v>Kurs EUR da se kretao prema inflaciji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(Sheet1!$D$3:$J$3,Sheet1!$K$3)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(Sheet1!$D$12:$I$12,Sheet1!$J$12,Sheet1!$K$12)</c:f>
              <c:numCache>
                <c:formatCode>General</c:formatCode>
                <c:ptCount val="8"/>
                <c:pt idx="0">
                  <c:v>120.95829999999999</c:v>
                </c:pt>
                <c:pt idx="1">
                  <c:v>122.77267449999998</c:v>
                </c:pt>
                <c:pt idx="2">
                  <c:v>124.73703729199998</c:v>
                </c:pt>
                <c:pt idx="3" formatCode="0.0000">
                  <c:v>128.47914841075999</c:v>
                </c:pt>
                <c:pt idx="4" formatCode="0.0000">
                  <c:v>131.04873137897519</c:v>
                </c:pt>
                <c:pt idx="5">
                  <c:v>133.53865727517569</c:v>
                </c:pt>
                <c:pt idx="6">
                  <c:v>135.67527579157851</c:v>
                </c:pt>
                <c:pt idx="7">
                  <c:v>146.39362257911321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9BB-489F-92AE-7EC55352A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739520"/>
        <c:axId val="66454080"/>
      </c:lineChart>
      <c:lineChart>
        <c:grouping val="standard"/>
        <c:varyColors val="0"/>
        <c:ser>
          <c:idx val="1"/>
          <c:order val="1"/>
          <c:tx>
            <c:strRef>
              <c:f>Sheet1!$B$10</c:f>
              <c:strCache>
                <c:ptCount val="1"/>
                <c:pt idx="0">
                  <c:v>Kumulativna inflacija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Sheet1!$D$3:$I$3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(Sheet1!$D$10:$I$10,Sheet1!$J$10,Sheet1!$K$10)</c:f>
              <c:numCache>
                <c:formatCode>0.00%</c:formatCode>
                <c:ptCount val="8"/>
                <c:pt idx="0">
                  <c:v>1.7000000000000001E-2</c:v>
                </c:pt>
                <c:pt idx="1">
                  <c:v>3.2254999999999701E-2</c:v>
                </c:pt>
                <c:pt idx="2">
                  <c:v>4.8771079999999634E-2</c:v>
                </c:pt>
                <c:pt idx="3">
                  <c:v>8.0234212399999727E-2</c:v>
                </c:pt>
                <c:pt idx="4">
                  <c:v>0.10183889664799972</c:v>
                </c:pt>
                <c:pt idx="5">
                  <c:v>0.12277383568431155</c:v>
                </c:pt>
                <c:pt idx="6">
                  <c:v>0.14073821705526046</c:v>
                </c:pt>
                <c:pt idx="7">
                  <c:v>0.23085653620262603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9BB-489F-92AE-7EC55352A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978112"/>
        <c:axId val="66479232"/>
      </c:lineChart>
      <c:catAx>
        <c:axId val="45739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454080"/>
        <c:crosses val="autoZero"/>
        <c:auto val="1"/>
        <c:lblAlgn val="ctr"/>
        <c:lblOffset val="100"/>
        <c:noMultiLvlLbl val="0"/>
      </c:catAx>
      <c:valAx>
        <c:axId val="66454080"/>
        <c:scaling>
          <c:orientation val="minMax"/>
          <c:min val="11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accent1">
                        <a:lumMod val="75000"/>
                      </a:schemeClr>
                    </a:solidFill>
                  </a:rPr>
                  <a:t>Kurs EUR u dinarima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39520"/>
        <c:crosses val="autoZero"/>
        <c:crossBetween val="between"/>
      </c:valAx>
      <c:valAx>
        <c:axId val="66479232"/>
        <c:scaling>
          <c:orientation val="minMax"/>
          <c:min val="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solidFill>
                      <a:schemeClr val="accent2">
                        <a:lumMod val="75000"/>
                      </a:schemeClr>
                    </a:solidFill>
                  </a:rPr>
                  <a:t>Inflacija u %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78112"/>
        <c:crosses val="max"/>
        <c:crossBetween val="between"/>
      </c:valAx>
      <c:catAx>
        <c:axId val="45978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792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621755613881589E-2"/>
          <c:y val="7.4876137058210182E-2"/>
          <c:w val="0.71993584135316402"/>
          <c:h val="0.8875921331751337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AC3-42FA-B43F-B86838B7D6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AC3-42FA-B43F-B86838B7D6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AC3-42FA-B43F-B86838B7D6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AC3-42FA-B43F-B86838B7D679}"/>
              </c:ext>
            </c:extLst>
          </c:dPt>
          <c:dLbls>
            <c:dLbl>
              <c:idx val="0"/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1.7938538932633422E-2"/>
                  <c:y val="-0.1222393554972295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C3-42FA-B43F-B86838B7D679}"/>
                </c:ext>
              </c:extLst>
            </c:dLbl>
            <c:dLbl>
              <c:idx val="2"/>
              <c:layout>
                <c:manualLayout>
                  <c:x val="-4.2553263409772071E-2"/>
                  <c:y val="1.02868353505644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0654959716108984"/>
                      <c:h val="0.118119468734749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AC3-42FA-B43F-B86838B7D679}"/>
                </c:ext>
              </c:extLst>
            </c:dLbl>
            <c:dLbl>
              <c:idx val="3"/>
              <c:layout>
                <c:manualLayout>
                  <c:x val="4.0403543307086509E-2"/>
                  <c:y val="0.1481758530183727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AC3-42FA-B43F-B86838B7D6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'[1]Revenues Nom  Analiza'!$AY$5:$BB$5</c:f>
              <c:strCache>
                <c:ptCount val="4"/>
                <c:pt idx="0">
                  <c:v>Od grejanja</c:v>
                </c:pt>
                <c:pt idx="1">
                  <c:v>Prodaja robe</c:v>
                </c:pt>
                <c:pt idx="2">
                  <c:v>Premije*</c:v>
                </c:pt>
                <c:pt idx="3">
                  <c:v>Ostali prihodi</c:v>
                </c:pt>
              </c:strCache>
            </c:strRef>
          </c:cat>
          <c:val>
            <c:numRef>
              <c:f>'[1]Revenues Nom  Analiza'!$AY$60:$BB$60</c:f>
              <c:numCache>
                <c:formatCode>General</c:formatCode>
                <c:ptCount val="4"/>
                <c:pt idx="0">
                  <c:v>0.90496036277162972</c:v>
                </c:pt>
                <c:pt idx="1">
                  <c:v>1.4187633873904296E-2</c:v>
                </c:pt>
                <c:pt idx="2">
                  <c:v>2.9100621489343281E-2</c:v>
                </c:pt>
                <c:pt idx="3">
                  <c:v>3.2048692305273636E-2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AC3-42FA-B43F-B86838B7D67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87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1.221380744292958E-2"/>
          <c:y val="8.158925363362049E-2"/>
          <c:w val="0.77294629735078135"/>
          <c:h val="0.7000800222681877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9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09A-4C9F-ABD4-88BE4C2EEA69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09A-4C9F-ABD4-88BE4C2EEA69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09A-4C9F-ABD4-88BE4C2EEA69}"/>
              </c:ext>
            </c:extLst>
          </c:dPt>
          <c:dPt>
            <c:idx val="3"/>
            <c:bubble3D val="0"/>
            <c:spPr>
              <a:solidFill>
                <a:srgbClr val="FFF2CC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09A-4C9F-ABD4-88BE4C2EEA69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09A-4C9F-ABD4-88BE4C2EEA69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09A-4C9F-ABD4-88BE4C2EEA6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09A-4C9F-ABD4-88BE4C2EEA69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'[1]Revenues Nom  Analiza'!$C$61:$C$67</c:f>
              <c:strCache>
                <c:ptCount val="7"/>
                <c:pt idx="0">
                  <c:v>Beograd (1)</c:v>
                </c:pt>
                <c:pt idx="1">
                  <c:v>Novi Sad (1)</c:v>
                </c:pt>
                <c:pt idx="2">
                  <c:v>100-500 MW (6)</c:v>
                </c:pt>
                <c:pt idx="3">
                  <c:v>50-100 MW (10)</c:v>
                </c:pt>
                <c:pt idx="4">
                  <c:v>10-50 MW (24)</c:v>
                </c:pt>
                <c:pt idx="5">
                  <c:v>&gt;10 MW (8)</c:v>
                </c:pt>
                <c:pt idx="6">
                  <c:v>Bez kotlova (2)</c:v>
                </c:pt>
              </c:strCache>
            </c:strRef>
          </c:cat>
          <c:val>
            <c:numRef>
              <c:f>'[1]Revenues Nom  Analiza'!$AP$61:$AP$67</c:f>
              <c:numCache>
                <c:formatCode>General</c:formatCode>
                <c:ptCount val="7"/>
                <c:pt idx="0">
                  <c:v>0.50980443911114404</c:v>
                </c:pt>
                <c:pt idx="1">
                  <c:v>0.13754115229439359</c:v>
                </c:pt>
                <c:pt idx="2">
                  <c:v>0.13545621469960775</c:v>
                </c:pt>
                <c:pt idx="3">
                  <c:v>8.1835687159433193E-2</c:v>
                </c:pt>
                <c:pt idx="4">
                  <c:v>9.4227225876423154E-2</c:v>
                </c:pt>
                <c:pt idx="5">
                  <c:v>2.0331303051538949E-2</c:v>
                </c:pt>
                <c:pt idx="6">
                  <c:v>2.0803977807459337E-2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709A-4C9F-ABD4-88BE4C2EEA6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10"/>
      </c:pieChart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'C:\Users\Miroslav\OneDrive\Documents\Organizacije\TOPS\Analiza za 2021\[Revenues 21.xlsx]Revenues in real terms'!$AG$34</c:f>
              <c:strCache>
                <c:ptCount val="1"/>
                <c:pt idx="0">
                  <c:v>Realno</c:v>
                </c:pt>
              </c:strCache>
            </c:strRef>
          </c:tx>
          <c:spPr>
            <a:ln w="50800" cap="rnd">
              <a:solidFill>
                <a:schemeClr val="accent6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'[1]Revenues in real terms'!$AG$54:$AN$54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('[1]Revenues in real terms'!$D$64,'[1]Revenues in real terms'!$F$64,'[1]Revenues in real terms'!$H$64,'[1]Revenues in real terms'!$J$64,'[1]Revenues in real terms'!$L$64,'[1]Revenues in real terms'!$N$64,'[1]Revenues in real terms'!$R$64,'[1]Revenues in real terms'!$V$64)</c:f>
              <c:numCache>
                <c:formatCode>General</c:formatCode>
                <c:ptCount val="8"/>
                <c:pt idx="0">
                  <c:v>53681869</c:v>
                </c:pt>
                <c:pt idx="1">
                  <c:v>56379552.140000008</c:v>
                </c:pt>
                <c:pt idx="2">
                  <c:v>53504711.926184073</c:v>
                </c:pt>
                <c:pt idx="3">
                  <c:v>53105815.068187535</c:v>
                </c:pt>
                <c:pt idx="4">
                  <c:v>50470700.996589407</c:v>
                </c:pt>
                <c:pt idx="5">
                  <c:v>47895924.863833763</c:v>
                </c:pt>
                <c:pt idx="6">
                  <c:v>47487414.346468247</c:v>
                </c:pt>
                <c:pt idx="7">
                  <c:v>44642644.154313765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F61-4E3E-AE38-ABE7D0D18E7E}"/>
            </c:ext>
          </c:extLst>
        </c:ser>
        <c:ser>
          <c:idx val="1"/>
          <c:order val="1"/>
          <c:tx>
            <c:strRef>
              <c:f>'C:\Users\Miroslav\OneDrive\Documents\Organizacije\TOPS\Analiza za 2021\[Revenues 21.xlsx]Revenues in real terms'!$AG$35</c:f>
              <c:strCache>
                <c:ptCount val="1"/>
                <c:pt idx="0">
                  <c:v>Nominalno</c:v>
                </c:pt>
              </c:strCache>
            </c:strRef>
          </c:tx>
          <c:spPr>
            <a:ln w="508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'[1]Revenues in real terms'!$AG$54:$AN$54</c:f>
              <c:numCache>
                <c:formatCode>General</c:formatCode>
                <c:ptCount val="8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numCache>
            </c:numRef>
          </c:cat>
          <c:val>
            <c:numRef>
              <c:f>('[1]Revenues Nom  Analiza'!$D$60,'[1]Revenues Nom  Analiza'!$G$60,'[1]Revenues Nom  Analiza'!$J$60,'[1]Revenues Nom  Analiza'!$M$60,'[1]Revenues Nom  Analiza'!$P$60,'[1]Revenues Nom  Analiza'!$S$60,'[1]Revenues Nom  Analiza'!$AB$60,'[1]Revenues Nom  Analiza'!$AK$60)</c:f>
              <c:numCache>
                <c:formatCode>General</c:formatCode>
                <c:ptCount val="8"/>
                <c:pt idx="0">
                  <c:v>53681869</c:v>
                </c:pt>
                <c:pt idx="1">
                  <c:v>57238124</c:v>
                </c:pt>
                <c:pt idx="2">
                  <c:v>56247987</c:v>
                </c:pt>
                <c:pt idx="3">
                  <c:v>57738411</c:v>
                </c:pt>
                <c:pt idx="4">
                  <c:v>56193372</c:v>
                </c:pt>
                <c:pt idx="5">
                  <c:v>54599289</c:v>
                </c:pt>
                <c:pt idx="6">
                  <c:v>55265363</c:v>
                </c:pt>
                <c:pt idx="7">
                  <c:v>58042025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F61-4E3E-AE38-ABE7D0D18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040576"/>
        <c:axId val="69902336"/>
      </c:lineChart>
      <c:catAx>
        <c:axId val="4604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02336"/>
        <c:crosses val="autoZero"/>
        <c:auto val="1"/>
        <c:lblAlgn val="ctr"/>
        <c:lblOffset val="100"/>
        <c:noMultiLvlLbl val="0"/>
      </c:catAx>
      <c:valAx>
        <c:axId val="69902336"/>
        <c:scaling>
          <c:orientation val="minMax"/>
          <c:max val="60000000"/>
          <c:min val="4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000 RSD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40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'[1]Real-Nom Inc per MW test'!$Q$26:$Q$31</c:f>
              <c:strCache>
                <c:ptCount val="6"/>
                <c:pt idx="0">
                  <c:v>Beograd</c:v>
                </c:pt>
                <c:pt idx="1">
                  <c:v>Novi Sad</c:v>
                </c:pt>
                <c:pt idx="2">
                  <c:v>100-500 MW (6)</c:v>
                </c:pt>
                <c:pt idx="3">
                  <c:v>50-100 MW (10)</c:v>
                </c:pt>
                <c:pt idx="4">
                  <c:v>10-50 MW (24)</c:v>
                </c:pt>
                <c:pt idx="5">
                  <c:v>&gt;10 MW (8)</c:v>
                </c:pt>
              </c:strCache>
            </c:strRef>
          </c:cat>
          <c:val>
            <c:numRef>
              <c:f>'[1]Real-Nom Inc per MW test'!$R$26:$R$31</c:f>
              <c:numCache>
                <c:formatCode>General</c:formatCode>
                <c:ptCount val="6"/>
                <c:pt idx="0">
                  <c:v>10176.410220511025</c:v>
                </c:pt>
                <c:pt idx="1">
                  <c:v>9879.5979381443303</c:v>
                </c:pt>
                <c:pt idx="2">
                  <c:v>6085.8298918223018</c:v>
                </c:pt>
                <c:pt idx="3">
                  <c:v>6220.6495899621614</c:v>
                </c:pt>
                <c:pt idx="4">
                  <c:v>7055.0476816836563</c:v>
                </c:pt>
                <c:pt idx="5">
                  <c:v>5797.9607998416159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629-4605-9205-003C98485E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096384"/>
        <c:axId val="69905216"/>
      </c:barChart>
      <c:catAx>
        <c:axId val="4609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905216"/>
        <c:crosses val="autoZero"/>
        <c:auto val="1"/>
        <c:lblAlgn val="ctr"/>
        <c:lblOffset val="100"/>
        <c:noMultiLvlLbl val="0"/>
      </c:catAx>
      <c:valAx>
        <c:axId val="69905216"/>
        <c:scaling>
          <c:orientation val="minMax"/>
          <c:max val="11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U 000 RSD/MW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9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3078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3078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fld id="{DD216A1D-DF1D-4987-9958-7CC377A2C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287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3078" y="0"/>
            <a:ext cx="3025531" cy="456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685800"/>
            <a:ext cx="4573588" cy="34305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699" y="4343912"/>
            <a:ext cx="5584842" cy="4115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3078" y="8684899"/>
            <a:ext cx="3025531" cy="457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</a:defRPr>
            </a:lvl1pPr>
          </a:lstStyle>
          <a:p>
            <a:fld id="{44429785-2374-4A44-B5D6-2868FDAD69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8222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>
              <a:buClr>
                <a:srgbClr val="0000FF"/>
              </a:buClr>
            </a:pPr>
            <a:fld id="{D16DDA12-11CD-420C-B519-A4A6FBF5038C}" type="slidenum">
              <a:rPr lang="en-US" altLang="en-US"/>
              <a:pPr>
                <a:buClr>
                  <a:srgbClr val="0000FF"/>
                </a:buClr>
              </a:pPr>
              <a:t>1</a:t>
            </a:fld>
            <a:endParaRPr lang="en-US" altLang="en-US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7D4E9-E165-4DB0-B2DE-194352C82004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CF5F07-F0ED-43BA-80D8-728E025A6A6C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Latn-C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4C731-1DFE-4E08-919E-1C16A63B74A2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31E29-E4BA-4849-982A-1D1F3FAB30D0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CC0C-8852-421C-8AFD-170BBAA1696F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FC1B0-83E6-4BD4-B035-ED00C7C88F65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584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584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</p:grpSp>
      <p:sp>
        <p:nvSpPr>
          <p:cNvPr id="3585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sr-Latn-CS" altLang="en-US" noProof="0"/>
              <a:t>Click to edit Master title style</a:t>
            </a:r>
          </a:p>
        </p:txBody>
      </p:sp>
      <p:sp>
        <p:nvSpPr>
          <p:cNvPr id="3585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sr-Latn-CS" altLang="en-US" noProof="0"/>
              <a:t>Click to edit Master subtitle style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04C7D4E9-E165-4DB0-B2DE-194352C82004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CF5F07-F0ED-43BA-80D8-728E025A6A6C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8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A3AE31-A367-4AB5-828B-3044AD53BF33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E25EC-EFBF-46CA-9693-BFBC79988B8C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065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2B6728-2D68-4414-997A-76EF09B659FC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3CD06-E3C5-4E31-96F7-C9E8B4EE254E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19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0F8D53-87A8-4B11-BA08-66495FF93C4B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71998-B8A8-4DF1-B546-250986E34D7B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4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725E61-BE44-4023-8920-F8764EB666A2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1658B-58F3-425C-AEB7-A522CE41614A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4209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B0532D-03F7-4C3A-809F-EA3EF0F57EB6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E430B-A60D-4E33-94B4-440027777917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1517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743402-F1E2-410D-BEE6-CABF2AEAE7A5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F9DD6-A6C5-4A73-805C-8E1C73E2BFED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2288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C85B72-6C4A-44CC-8866-4A2CE95D73D0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3536D0-011F-4E37-951E-E026895542F8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31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3AE31-A367-4AB5-828B-3044AD53BF33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A6792C-F9F5-49FF-8B96-F0C8E57258FA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8CEAB-E690-4BE2-8F86-777B172366BB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771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94C731-1DFE-4E08-919E-1C16A63B74A2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31E29-E4BA-4849-982A-1D1F3FAB30D0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514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718CC0C-8852-421C-8AFD-170BBAA1696F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FC1B0-83E6-4BD4-B035-ED00C7C88F65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7229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576AF76-0BA2-4041-8D83-121732FE18C0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67853C5-C965-4FEE-AC72-64DE0CB90582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27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B6728-2D68-4414-997A-76EF09B659FC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3CD06-E3C5-4E31-96F7-C9E8B4EE254E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F8D53-87A8-4B11-BA08-66495FF93C4B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1998-B8A8-4DF1-B546-250986E34D7B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25E61-BE44-4023-8920-F8764EB666A2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658B-58F3-425C-AEB7-A522CE41614A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0532D-03F7-4C3A-809F-EA3EF0F57EB6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E430B-A60D-4E33-94B4-440027777917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3402-F1E2-410D-BEE6-CABF2AEAE7A5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F9DD6-A6C5-4A73-805C-8E1C73E2BFED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85B72-6C4A-44CC-8866-4A2CE95D73D0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536D0-011F-4E37-951E-E026895542F8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6792C-F9F5-49FF-8B96-F0C8E57258FA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8CEAB-E690-4BE2-8F86-777B172366BB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3847373-B0DF-42F3-BFD2-53527A1DBFBA}" type="datetime1">
              <a:rPr lang="sr-Latn-CS" altLang="en-US" smtClean="0"/>
              <a:pPr/>
              <a:t>22.5.2023.</a:t>
            </a:fld>
            <a:endParaRPr lang="sr-Latn-C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r-Latn-C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C096A3-BC62-4A0A-B737-BBBCFC7D9BB7}" type="slidenum">
              <a:rPr lang="sr-Latn-CS" altLang="en-US" smtClean="0"/>
              <a:pPr/>
              <a:t>‹#›</a:t>
            </a:fld>
            <a:endParaRPr lang="sr-Latn-CS" alt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3" r:id="rId1"/>
    <p:sldLayoutId id="2147484264" r:id="rId2"/>
    <p:sldLayoutId id="2147484265" r:id="rId3"/>
    <p:sldLayoutId id="2147484266" r:id="rId4"/>
    <p:sldLayoutId id="2147484267" r:id="rId5"/>
    <p:sldLayoutId id="2147484268" r:id="rId6"/>
    <p:sldLayoutId id="2147484269" r:id="rId7"/>
    <p:sldLayoutId id="2147484270" r:id="rId8"/>
    <p:sldLayoutId id="2147484271" r:id="rId9"/>
    <p:sldLayoutId id="2147484272" r:id="rId10"/>
    <p:sldLayoutId id="2147484273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3481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>
                <a:gd name="T0" fmla="*/ 329 w 2135"/>
                <a:gd name="T1" fmla="*/ 66 h 1804"/>
                <a:gd name="T2" fmla="*/ 161 w 2135"/>
                <a:gd name="T3" fmla="*/ 30 h 1804"/>
                <a:gd name="T4" fmla="*/ 0 w 2135"/>
                <a:gd name="T5" fmla="*/ 0 h 1804"/>
                <a:gd name="T6" fmla="*/ 0 w 2135"/>
                <a:gd name="T7" fmla="*/ 12 h 1804"/>
                <a:gd name="T8" fmla="*/ 161 w 2135"/>
                <a:gd name="T9" fmla="*/ 42 h 1804"/>
                <a:gd name="T10" fmla="*/ 323 w 2135"/>
                <a:gd name="T11" fmla="*/ 78 h 1804"/>
                <a:gd name="T12" fmla="*/ 556 w 2135"/>
                <a:gd name="T13" fmla="*/ 150 h 1804"/>
                <a:gd name="T14" fmla="*/ 777 w 2135"/>
                <a:gd name="T15" fmla="*/ 245 h 1804"/>
                <a:gd name="T16" fmla="*/ 993 w 2135"/>
                <a:gd name="T17" fmla="*/ 365 h 1804"/>
                <a:gd name="T18" fmla="*/ 1196 w 2135"/>
                <a:gd name="T19" fmla="*/ 503 h 1804"/>
                <a:gd name="T20" fmla="*/ 1381 w 2135"/>
                <a:gd name="T21" fmla="*/ 653 h 1804"/>
                <a:gd name="T22" fmla="*/ 1555 w 2135"/>
                <a:gd name="T23" fmla="*/ 827 h 1804"/>
                <a:gd name="T24" fmla="*/ 1710 w 2135"/>
                <a:gd name="T25" fmla="*/ 1019 h 1804"/>
                <a:gd name="T26" fmla="*/ 1854 w 2135"/>
                <a:gd name="T27" fmla="*/ 1229 h 1804"/>
                <a:gd name="T28" fmla="*/ 1937 w 2135"/>
                <a:gd name="T29" fmla="*/ 1366 h 1804"/>
                <a:gd name="T30" fmla="*/ 2009 w 2135"/>
                <a:gd name="T31" fmla="*/ 1510 h 1804"/>
                <a:gd name="T32" fmla="*/ 2069 w 2135"/>
                <a:gd name="T33" fmla="*/ 1654 h 1804"/>
                <a:gd name="T34" fmla="*/ 2123 w 2135"/>
                <a:gd name="T35" fmla="*/ 1804 h 1804"/>
                <a:gd name="T36" fmla="*/ 2135 w 2135"/>
                <a:gd name="T37" fmla="*/ 1804 h 1804"/>
                <a:gd name="T38" fmla="*/ 2081 w 2135"/>
                <a:gd name="T39" fmla="*/ 1654 h 1804"/>
                <a:gd name="T40" fmla="*/ 2021 w 2135"/>
                <a:gd name="T41" fmla="*/ 1510 h 1804"/>
                <a:gd name="T42" fmla="*/ 1949 w 2135"/>
                <a:gd name="T43" fmla="*/ 1366 h 1804"/>
                <a:gd name="T44" fmla="*/ 1866 w 2135"/>
                <a:gd name="T45" fmla="*/ 1223 h 1804"/>
                <a:gd name="T46" fmla="*/ 1722 w 2135"/>
                <a:gd name="T47" fmla="*/ 1013 h 1804"/>
                <a:gd name="T48" fmla="*/ 1561 w 2135"/>
                <a:gd name="T49" fmla="*/ 821 h 1804"/>
                <a:gd name="T50" fmla="*/ 1387 w 2135"/>
                <a:gd name="T51" fmla="*/ 647 h 1804"/>
                <a:gd name="T52" fmla="*/ 1202 w 2135"/>
                <a:gd name="T53" fmla="*/ 491 h 1804"/>
                <a:gd name="T54" fmla="*/ 999 w 2135"/>
                <a:gd name="T55" fmla="*/ 353 h 1804"/>
                <a:gd name="T56" fmla="*/ 783 w 2135"/>
                <a:gd name="T57" fmla="*/ 239 h 1804"/>
                <a:gd name="T58" fmla="*/ 562 w 2135"/>
                <a:gd name="T59" fmla="*/ 138 h 1804"/>
                <a:gd name="T60" fmla="*/ 329 w 2135"/>
                <a:gd name="T61" fmla="*/ 66 h 1804"/>
                <a:gd name="T62" fmla="*/ 329 w 2135"/>
                <a:gd name="T63" fmla="*/ 66 h 1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>
                <a:gd name="T0" fmla="*/ 1854 w 1854"/>
                <a:gd name="T1" fmla="*/ 1858 h 1858"/>
                <a:gd name="T2" fmla="*/ 0 w 1854"/>
                <a:gd name="T3" fmla="*/ 1858 h 1858"/>
                <a:gd name="T4" fmla="*/ 0 w 1854"/>
                <a:gd name="T5" fmla="*/ 0 h 1858"/>
                <a:gd name="T6" fmla="*/ 1854 w 1854"/>
                <a:gd name="T7" fmla="*/ 1858 h 1858"/>
                <a:gd name="T8" fmla="*/ 1854 w 1854"/>
                <a:gd name="T9" fmla="*/ 1858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>
                <a:gd name="T0" fmla="*/ 1640 w 1745"/>
                <a:gd name="T1" fmla="*/ 1377 h 1577"/>
                <a:gd name="T2" fmla="*/ 1692 w 1745"/>
                <a:gd name="T3" fmla="*/ 1479 h 1577"/>
                <a:gd name="T4" fmla="*/ 1732 w 1745"/>
                <a:gd name="T5" fmla="*/ 1577 h 1577"/>
                <a:gd name="T6" fmla="*/ 1745 w 1745"/>
                <a:gd name="T7" fmla="*/ 1577 h 1577"/>
                <a:gd name="T8" fmla="*/ 1703 w 1745"/>
                <a:gd name="T9" fmla="*/ 1469 h 1577"/>
                <a:gd name="T10" fmla="*/ 1649 w 1745"/>
                <a:gd name="T11" fmla="*/ 1367 h 1577"/>
                <a:gd name="T12" fmla="*/ 1535 w 1745"/>
                <a:gd name="T13" fmla="*/ 1157 h 1577"/>
                <a:gd name="T14" fmla="*/ 1395 w 1745"/>
                <a:gd name="T15" fmla="*/ 951 h 1577"/>
                <a:gd name="T16" fmla="*/ 1236 w 1745"/>
                <a:gd name="T17" fmla="*/ 756 h 1577"/>
                <a:gd name="T18" fmla="*/ 1061 w 1745"/>
                <a:gd name="T19" fmla="*/ 582 h 1577"/>
                <a:gd name="T20" fmla="*/ 876 w 1745"/>
                <a:gd name="T21" fmla="*/ 426 h 1577"/>
                <a:gd name="T22" fmla="*/ 672 w 1745"/>
                <a:gd name="T23" fmla="*/ 294 h 1577"/>
                <a:gd name="T24" fmla="*/ 455 w 1745"/>
                <a:gd name="T25" fmla="*/ 174 h 1577"/>
                <a:gd name="T26" fmla="*/ 234 w 1745"/>
                <a:gd name="T27" fmla="*/ 78 h 1577"/>
                <a:gd name="T28" fmla="*/ 0 w 1745"/>
                <a:gd name="T29" fmla="*/ 0 h 1577"/>
                <a:gd name="T30" fmla="*/ 0 w 1745"/>
                <a:gd name="T31" fmla="*/ 12 h 1577"/>
                <a:gd name="T32" fmla="*/ 222 w 1745"/>
                <a:gd name="T33" fmla="*/ 89 h 1577"/>
                <a:gd name="T34" fmla="*/ 446 w 1745"/>
                <a:gd name="T35" fmla="*/ 185 h 1577"/>
                <a:gd name="T36" fmla="*/ 662 w 1745"/>
                <a:gd name="T37" fmla="*/ 305 h 1577"/>
                <a:gd name="T38" fmla="*/ 866 w 1745"/>
                <a:gd name="T39" fmla="*/ 437 h 1577"/>
                <a:gd name="T40" fmla="*/ 1052 w 1745"/>
                <a:gd name="T41" fmla="*/ 593 h 1577"/>
                <a:gd name="T42" fmla="*/ 1226 w 1745"/>
                <a:gd name="T43" fmla="*/ 767 h 1577"/>
                <a:gd name="T44" fmla="*/ 1385 w 1745"/>
                <a:gd name="T45" fmla="*/ 960 h 1577"/>
                <a:gd name="T46" fmla="*/ 1526 w 1745"/>
                <a:gd name="T47" fmla="*/ 1167 h 1577"/>
                <a:gd name="T48" fmla="*/ 1640 w 1745"/>
                <a:gd name="T49" fmla="*/ 1377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>
                <a:gd name="T0" fmla="*/ 0 w 1745"/>
                <a:gd name="T1" fmla="*/ 0 h 1768"/>
                <a:gd name="T2" fmla="*/ 0 w 1745"/>
                <a:gd name="T3" fmla="*/ 12 h 1768"/>
                <a:gd name="T4" fmla="*/ 210 w 1745"/>
                <a:gd name="T5" fmla="*/ 88 h 1768"/>
                <a:gd name="T6" fmla="*/ 426 w 1745"/>
                <a:gd name="T7" fmla="*/ 190 h 1768"/>
                <a:gd name="T8" fmla="*/ 630 w 1745"/>
                <a:gd name="T9" fmla="*/ 304 h 1768"/>
                <a:gd name="T10" fmla="*/ 818 w 1745"/>
                <a:gd name="T11" fmla="*/ 442 h 1768"/>
                <a:gd name="T12" fmla="*/ 998 w 1745"/>
                <a:gd name="T13" fmla="*/ 592 h 1768"/>
                <a:gd name="T14" fmla="*/ 1164 w 1745"/>
                <a:gd name="T15" fmla="*/ 766 h 1768"/>
                <a:gd name="T16" fmla="*/ 1310 w 1745"/>
                <a:gd name="T17" fmla="*/ 942 h 1768"/>
                <a:gd name="T18" fmla="*/ 1454 w 1745"/>
                <a:gd name="T19" fmla="*/ 1146 h 1768"/>
                <a:gd name="T20" fmla="*/ 1536 w 1745"/>
                <a:gd name="T21" fmla="*/ 1298 h 1768"/>
                <a:gd name="T22" fmla="*/ 1614 w 1745"/>
                <a:gd name="T23" fmla="*/ 1456 h 1768"/>
                <a:gd name="T24" fmla="*/ 1682 w 1745"/>
                <a:gd name="T25" fmla="*/ 1616 h 1768"/>
                <a:gd name="T26" fmla="*/ 1733 w 1745"/>
                <a:gd name="T27" fmla="*/ 1768 h 1768"/>
                <a:gd name="T28" fmla="*/ 1745 w 1745"/>
                <a:gd name="T29" fmla="*/ 1768 h 1768"/>
                <a:gd name="T30" fmla="*/ 1691 w 1745"/>
                <a:gd name="T31" fmla="*/ 1606 h 1768"/>
                <a:gd name="T32" fmla="*/ 1623 w 1745"/>
                <a:gd name="T33" fmla="*/ 1445 h 1768"/>
                <a:gd name="T34" fmla="*/ 1547 w 1745"/>
                <a:gd name="T35" fmla="*/ 1288 h 1768"/>
                <a:gd name="T36" fmla="*/ 1463 w 1745"/>
                <a:gd name="T37" fmla="*/ 1136 h 1768"/>
                <a:gd name="T38" fmla="*/ 1320 w 1745"/>
                <a:gd name="T39" fmla="*/ 932 h 1768"/>
                <a:gd name="T40" fmla="*/ 1173 w 1745"/>
                <a:gd name="T41" fmla="*/ 755 h 1768"/>
                <a:gd name="T42" fmla="*/ 1008 w 1745"/>
                <a:gd name="T43" fmla="*/ 581 h 1768"/>
                <a:gd name="T44" fmla="*/ 827 w 1745"/>
                <a:gd name="T45" fmla="*/ 431 h 1768"/>
                <a:gd name="T46" fmla="*/ 642 w 1745"/>
                <a:gd name="T47" fmla="*/ 293 h 1768"/>
                <a:gd name="T48" fmla="*/ 437 w 1745"/>
                <a:gd name="T49" fmla="*/ 179 h 1768"/>
                <a:gd name="T50" fmla="*/ 222 w 1745"/>
                <a:gd name="T51" fmla="*/ 78 h 1768"/>
                <a:gd name="T52" fmla="*/ 0 w 1745"/>
                <a:gd name="T53" fmla="*/ 0 h 1768"/>
                <a:gd name="T54" fmla="*/ 0 w 1745"/>
                <a:gd name="T55" fmla="*/ 0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  <p:sp>
          <p:nvSpPr>
            <p:cNvPr id="3482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buClr>
                  <a:srgbClr val="0000FF"/>
                </a:buClr>
              </a:pPr>
              <a:endParaRPr lang="en-GB"/>
            </a:p>
          </p:txBody>
        </p:sp>
      </p:grpSp>
      <p:sp>
        <p:nvSpPr>
          <p:cNvPr id="3482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title style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CS" altLang="en-US"/>
              <a:t>Click to edit Master text styles</a:t>
            </a:r>
          </a:p>
          <a:p>
            <a:pPr lvl="1"/>
            <a:r>
              <a:rPr lang="sr-Latn-CS" altLang="en-US"/>
              <a:t>Second level</a:t>
            </a:r>
          </a:p>
          <a:p>
            <a:pPr lvl="2"/>
            <a:r>
              <a:rPr lang="sr-Latn-CS" altLang="en-US"/>
              <a:t>Third level</a:t>
            </a:r>
          </a:p>
          <a:p>
            <a:pPr lvl="3"/>
            <a:r>
              <a:rPr lang="sr-Latn-CS" altLang="en-US"/>
              <a:t>Fourth level</a:t>
            </a:r>
          </a:p>
          <a:p>
            <a:pPr lvl="4"/>
            <a:r>
              <a:rPr lang="sr-Latn-CS" altLang="en-US"/>
              <a:t>Fifth level</a:t>
            </a:r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73847373-B0DF-42F3-BFD2-53527A1DBFBA}" type="datetime1">
              <a:rPr lang="sr-Latn-CS" altLang="en-US">
                <a:solidFill>
                  <a:srgbClr val="000000"/>
                </a:solidFill>
              </a:rPr>
              <a:pPr/>
              <a:t>22.5.2023.</a:t>
            </a:fld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sr-Latn-CS" altLang="en-US">
              <a:solidFill>
                <a:srgbClr val="000000"/>
              </a:solidFill>
            </a:endParaRPr>
          </a:p>
        </p:txBody>
      </p:sp>
      <p:sp>
        <p:nvSpPr>
          <p:cNvPr id="3483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0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1DC096A3-BC62-4A0A-B737-BBBCFC7D9BB7}" type="slidenum">
              <a:rPr lang="sr-Latn-CS" altLang="en-US">
                <a:solidFill>
                  <a:srgbClr val="000000"/>
                </a:solidFill>
              </a:rPr>
              <a:pPr/>
              <a:t>‹#›</a:t>
            </a:fld>
            <a:endParaRPr lang="sr-Latn-C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75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5" r:id="rId1"/>
    <p:sldLayoutId id="2147484276" r:id="rId2"/>
    <p:sldLayoutId id="2147484277" r:id="rId3"/>
    <p:sldLayoutId id="2147484278" r:id="rId4"/>
    <p:sldLayoutId id="2147484279" r:id="rId5"/>
    <p:sldLayoutId id="214748428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86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Стручно-научна конференција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ТОПС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2022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/>
            </a:r>
            <a:b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Хотел Палисад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, </a:t>
            </a:r>
            <a:r>
              <a:rPr lang="sr-Cyrl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Златибор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31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.0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5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.202</a:t>
            </a:r>
            <a:r>
              <a:rPr lang="sr-Latn-RS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2</a:t>
            </a:r>
            <a:r>
              <a:rPr lang="ru-RU" sz="28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.</a:t>
            </a:r>
            <a:r>
              <a:rPr lang="ru-RU" dirty="0">
                <a:latin typeface="Arial Narrow" panose="020B0606020202030204" pitchFamily="34" charset="0"/>
              </a:rPr>
              <a:t/>
            </a:r>
            <a:br>
              <a:rPr lang="ru-RU" dirty="0">
                <a:latin typeface="Arial Narrow" panose="020B0606020202030204" pitchFamily="34" charset="0"/>
              </a:rPr>
            </a:b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239212"/>
            <a:ext cx="1082348" cy="435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sr-Cyrl-RS" altLang="en-US" sz="2000" b="0" dirty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sr-Latn-RS" altLang="en-US" sz="2000" b="0" dirty="0">
                <a:solidFill>
                  <a:srgbClr val="4F81BD"/>
                </a:solidFill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       </a:t>
            </a:r>
          </a:p>
        </p:txBody>
      </p:sp>
      <p:sp>
        <p:nvSpPr>
          <p:cNvPr id="12" name="Rectangle 4"/>
          <p:cNvSpPr txBox="1">
            <a:spLocks noChangeArrowheads="1"/>
          </p:cNvSpPr>
          <p:nvPr/>
        </p:nvSpPr>
        <p:spPr>
          <a:xfrm>
            <a:off x="709448" y="2743200"/>
            <a:ext cx="7772400" cy="1621904"/>
          </a:xfrm>
          <a:prstGeom prst="rect">
            <a:avLst/>
          </a:prstGeom>
          <a:noFill/>
        </p:spPr>
        <p:txBody>
          <a:bodyPr vert="horz" lIns="0" tIns="45720" rIns="0" bIns="45720" rtlCol="0" anchor="b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80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Tx/>
              <a:buSzTx/>
            </a:pPr>
            <a:r>
              <a:rPr lang="sr-Cyrl-CS" sz="2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Економско -финансијска анализа Система даљинског грејања у Републици Србији </a:t>
            </a:r>
            <a:r>
              <a:rPr lang="sr-Cyrl-RS" sz="2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за</a:t>
            </a:r>
            <a:r>
              <a:rPr lang="en-US" sz="2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2021.</a:t>
            </a:r>
            <a:r>
              <a:rPr lang="sr-Cyrl-RS" sz="28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 годину</a:t>
            </a:r>
            <a:endParaRPr lang="en-US" sz="2800" dirty="0">
              <a:solidFill>
                <a:srgbClr val="002060"/>
              </a:solidFill>
              <a:effectLst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5661248"/>
            <a:ext cx="9144000" cy="1052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1pPr>
            <a:lvl2pPr>
              <a:buClr>
                <a:schemeClr val="tx2"/>
              </a:buClr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2pPr>
            <a:lvl3pPr>
              <a:buClr>
                <a:schemeClr val="accent2"/>
              </a:buClr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3pPr>
            <a:lvl4pPr>
              <a:buClr>
                <a:schemeClr val="folHlink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4pPr>
            <a:lvl5pPr>
              <a:buClr>
                <a:schemeClr val="tx1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Tx/>
              <a:buFontTx/>
              <a:buNone/>
              <a:tabLst/>
              <a:defRPr/>
            </a:pPr>
            <a: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/>
            </a:r>
            <a:br>
              <a:rPr kumimoji="0" lang="en-US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</a:br>
            <a:r>
              <a:rPr lang="sr-Cyrl-CS" sz="2800" b="0" kern="0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Мирослав </a:t>
            </a:r>
            <a:r>
              <a:rPr lang="sr-Cyrl-CS" sz="2800" b="0" kern="0" dirty="0" err="1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Вујновић</a:t>
            </a:r>
            <a:endParaRPr kumimoji="0" lang="sr-Latn-R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99FF"/>
              </a:buClr>
              <a:buSzTx/>
              <a:buFontTx/>
              <a:buNone/>
              <a:tabLst/>
              <a:defRPr/>
            </a:pPr>
            <a:endParaRPr kumimoji="0" lang="en-US" altLang="en-US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</a:endParaRPr>
          </a:p>
        </p:txBody>
      </p:sp>
      <p:pic>
        <p:nvPicPr>
          <p:cNvPr id="20" name="Picture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48" y="609600"/>
            <a:ext cx="457200" cy="457200"/>
          </a:xfrm>
          <a:prstGeom prst="rect">
            <a:avLst/>
          </a:prstGeom>
          <a:noFill/>
        </p:spPr>
      </p:pic>
      <p:pic>
        <p:nvPicPr>
          <p:cNvPr id="21" name="Picture 20" descr="C:\Users\Toplane Srbije 2\OneDrive\Desktop\Zlatibor 2022\EBRD blue 15mm (E)_Crop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57200"/>
            <a:ext cx="1546860" cy="812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E:\Zlatibor 2022, LOGO\SECO\BL_En_WBF_SECO_CMYK_pos_hoch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93547"/>
            <a:ext cx="1676400" cy="954253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 descr="C:\Users\TOPLAN~1\AppData\Local\Temp\pid-6836\Horizontal_RGB_294.pn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609600"/>
            <a:ext cx="1512570" cy="5632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48321"/>
            <a:ext cx="457200" cy="42235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6705600" y="1066800"/>
            <a:ext cx="19812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050" dirty="0"/>
              <a:t>Društvo termičara Srbije</a:t>
            </a:r>
            <a:endParaRPr lang="en-GB" sz="105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1066800"/>
            <a:ext cx="2209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050" dirty="0"/>
              <a:t>Пословно удружење „Топлане Србије“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3489594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4F084-EB85-FD03-033A-A981105E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533400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од грејања по </a:t>
            </a:r>
            <a:r>
              <a:rPr lang="sr-Latn-R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</a:t>
            </a:r>
            <a:r>
              <a:rPr lang="sr-Latn-R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²</a:t>
            </a:r>
            <a:r>
              <a:rPr lang="sr-Cyrl-R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 2021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DAFAFE1-3595-2BEB-FA41-C0A39CE92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10</a:t>
            </a:fld>
            <a:endParaRPr lang="sr-Latn-C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DFB3FCE-4F85-FEDE-C003-EC711450B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011" y="533401"/>
            <a:ext cx="4502719" cy="60416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Straight Connector 4"/>
          <p:cNvCxnSpPr/>
          <p:nvPr/>
        </p:nvCxnSpPr>
        <p:spPr>
          <a:xfrm>
            <a:off x="304800" y="4572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126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D267B7-D6D2-E0ED-2A2C-3297066E0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од грејања по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MW</a:t>
            </a:r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у 2021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19B6A40-C09B-F12B-20DD-667F08605E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831526"/>
              </p:ext>
            </p:extLst>
          </p:nvPr>
        </p:nvGraphicFramePr>
        <p:xfrm>
          <a:off x="437444" y="1166015"/>
          <a:ext cx="3893302" cy="4525969"/>
        </p:xfrm>
        <a:graphic>
          <a:graphicData uri="http://schemas.openxmlformats.org/drawingml/2006/table">
            <a:tbl>
              <a:tblPr/>
              <a:tblGrid>
                <a:gridCol w="255179">
                  <a:extLst>
                    <a:ext uri="{9D8B030D-6E8A-4147-A177-3AD203B41FA5}">
                      <a16:colId xmlns:a16="http://schemas.microsoft.com/office/drawing/2014/main" xmlns="" val="1459898411"/>
                    </a:ext>
                  </a:extLst>
                </a:gridCol>
                <a:gridCol w="867608">
                  <a:extLst>
                    <a:ext uri="{9D8B030D-6E8A-4147-A177-3AD203B41FA5}">
                      <a16:colId xmlns:a16="http://schemas.microsoft.com/office/drawing/2014/main" xmlns="" val="2817469083"/>
                    </a:ext>
                  </a:extLst>
                </a:gridCol>
                <a:gridCol w="517649">
                  <a:extLst>
                    <a:ext uri="{9D8B030D-6E8A-4147-A177-3AD203B41FA5}">
                      <a16:colId xmlns:a16="http://schemas.microsoft.com/office/drawing/2014/main" xmlns="" val="209035248"/>
                    </a:ext>
                  </a:extLst>
                </a:gridCol>
                <a:gridCol w="466613">
                  <a:extLst>
                    <a:ext uri="{9D8B030D-6E8A-4147-A177-3AD203B41FA5}">
                      <a16:colId xmlns:a16="http://schemas.microsoft.com/office/drawing/2014/main" xmlns="" val="4072729692"/>
                    </a:ext>
                  </a:extLst>
                </a:gridCol>
                <a:gridCol w="167689">
                  <a:extLst>
                    <a:ext uri="{9D8B030D-6E8A-4147-A177-3AD203B41FA5}">
                      <a16:colId xmlns:a16="http://schemas.microsoft.com/office/drawing/2014/main" xmlns="" val="1785531318"/>
                    </a:ext>
                  </a:extLst>
                </a:gridCol>
                <a:gridCol w="627011">
                  <a:extLst>
                    <a:ext uri="{9D8B030D-6E8A-4147-A177-3AD203B41FA5}">
                      <a16:colId xmlns:a16="http://schemas.microsoft.com/office/drawing/2014/main" xmlns="" val="1389415503"/>
                    </a:ext>
                  </a:extLst>
                </a:gridCol>
                <a:gridCol w="524940">
                  <a:extLst>
                    <a:ext uri="{9D8B030D-6E8A-4147-A177-3AD203B41FA5}">
                      <a16:colId xmlns:a16="http://schemas.microsoft.com/office/drawing/2014/main" xmlns="" val="1965370498"/>
                    </a:ext>
                  </a:extLst>
                </a:gridCol>
                <a:gridCol w="466613">
                  <a:extLst>
                    <a:ext uri="{9D8B030D-6E8A-4147-A177-3AD203B41FA5}">
                      <a16:colId xmlns:a16="http://schemas.microsoft.com/office/drawing/2014/main" xmlns="" val="1783601887"/>
                    </a:ext>
                  </a:extLst>
                </a:gridCol>
              </a:tblGrid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sa najvišim prihodom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v-SE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sa najvišom stopom rasta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2425512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Nominalno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Nominalno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2600557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6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 RSD/MW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2014-21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06449130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Sremska Mitrovica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33,963.2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26,122.6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Priboj 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17.16%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12.85%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6498409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Beograd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10,176.4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7,827.1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Trstenik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15.06%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10.82%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5902835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Sad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9,879.6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7,598.8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Nova Varoš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11.73%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7865930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Kovin  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9,801.0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7,538.4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Bajina Bašta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7.80%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3.83%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66996484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Pirot  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9,527.3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7,327.8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Pirot  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9049335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35432316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sa najmanjim prihodom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sv-SE" sz="8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sa najmanjom stopom rasta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43460699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8696439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Kladovo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4,708.0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3,621.1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Zaječar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-17.94%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-20.96%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9771495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Žitište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4,618.4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3,552.2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Vrbas  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-20.24%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-23.17%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62959025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Temerin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3,624.2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2,787.6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Gornji Milanovac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-20.39%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-23.32%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2949660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Kosjerić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3,356.0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2,581.2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Srbobran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-23.50%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-26.31%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4797225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Knjaževac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3,170.9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2,438.9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Temerin                  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-25.34%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-28.09%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8707707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5873694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Toplane ukupno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8,738.9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6,721.5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-0.65%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-4.31%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2470560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Beograd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10,176.4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7,827.1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-3.10%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773042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Sad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9,879.6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7,598.8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-3.25%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-6.81%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826484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100-500 MW (6)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6,085.8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4,680.9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-0.87%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-4.52%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4097622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50-100 MW (10)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6,220.6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4,784.6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-2.91%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-6.48%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7842983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10-50 MW (24)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7,055.0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5,426.3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-0.50%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-4.17%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63153479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&gt;10 MW (8)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5,798.0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4,459.5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-13.98%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-17.14%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854090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Bez kotlova (2)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87402016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Ukupno bez Bgd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7,436.6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5,719.8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-2.04%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-5.64%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96904798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Maksimum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33,963.2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26,122.6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17.16%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12.85%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17611963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Minimum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3,170.9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2,438.9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-25.34%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-28.09%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30739341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Prosečno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6,948.1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5,344.1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-3.47%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-7.02%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82890316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Prosečno bez Bgd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6,882.2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5,293.4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-3.57%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-7.12%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03648098"/>
                  </a:ext>
                </a:extLst>
              </a:tr>
              <a:tr h="14599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Mediana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6,378.3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4,905.8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-1.27%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-4.90%</a:t>
                      </a:r>
                    </a:p>
                  </a:txBody>
                  <a:tcPr marL="7300" marR="7300" marT="730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820348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B66779-0E92-E9D6-5042-F5A9E1AB3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11</a:t>
            </a:fld>
            <a:endParaRPr lang="sr-Latn-CS" alt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21A51798-3AAA-4F81-B9A3-9499B17A90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4518397"/>
              </p:ext>
            </p:extLst>
          </p:nvPr>
        </p:nvGraphicFramePr>
        <p:xfrm>
          <a:off x="4724400" y="1676400"/>
          <a:ext cx="3818878" cy="266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381000" y="5334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176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2AA531-1344-F4D9-17CD-72EC68CE7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 anchor="b">
            <a:normAutofit/>
          </a:bodyPr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- Закључак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50CF46B-EAEF-1057-81B4-A49874031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3278" y="6356350"/>
            <a:ext cx="561975" cy="365125"/>
          </a:xfrm>
        </p:spPr>
        <p:txBody>
          <a:bodyPr anchor="ctr">
            <a:normAutofit/>
          </a:bodyPr>
          <a:lstStyle/>
          <a:p>
            <a:fld id="{998E25EC-EFBF-46CA-9693-BFBC79988B8C}" type="slidenum">
              <a:rPr lang="sr-Latn-CS" altLang="en-US" smtClean="0"/>
              <a:pPr/>
              <a:t>12</a:t>
            </a:fld>
            <a:endParaRPr lang="sr-Latn-CS" altLang="en-US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xmlns="" id="{73197548-7DD2-2F35-4FA3-713E8C795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7732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Сумирајући наведено, можемо да констатујемо: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Огромне међусобне разлике у величини прихода – 1061 пута.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посматраном периоду приходи су мало номинално расли (1,12%), а више реално опадали (-2,6%).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Већина топлана бави се и другим услугама и трговином, тако да је учешће прихода од грејања у укупном приходу 90,5%. Постоје и топлане којима је услуга грејања споредна делатност (Темерин, Житиште, Пећинци, …)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Уочавају се велике диспропорције у цени грејања (1:3) и цене су у све већем заостатку за инфлацијом.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 мерена приходом по запосленом је смањила разлике између топлана, али се и овде уочава њихов реалан пад.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Упркос малом просечном расту грејане површине од 1,75% (2021/2020), приходи по м2 су опадали по стопи од -0,24%.</a:t>
            </a:r>
          </a:p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Инсталисана снага топлана се већ дуго не мења, а приход по MW је то већи што је инсталисана снага већа.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7620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722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0FA215-4B53-8496-0A0F-8EE26F8C3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Трошкови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13B3F2F-6E7E-DF44-79B0-A933E41F04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0472" y="1219200"/>
            <a:ext cx="7183055" cy="4830763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F639A5-95ED-B4FC-B247-E14A82467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13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641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A64E5D-00B9-853A-5D82-12588E253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Трошкови – цена коштања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2B267BEE-F899-81E4-0471-B434E09AAF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804829"/>
              </p:ext>
            </p:extLst>
          </p:nvPr>
        </p:nvGraphicFramePr>
        <p:xfrm>
          <a:off x="457200" y="1447800"/>
          <a:ext cx="4000500" cy="3459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248">
                  <a:extLst>
                    <a:ext uri="{9D8B030D-6E8A-4147-A177-3AD203B41FA5}">
                      <a16:colId xmlns:a16="http://schemas.microsoft.com/office/drawing/2014/main" xmlns="" val="3316739623"/>
                    </a:ext>
                  </a:extLst>
                </a:gridCol>
                <a:gridCol w="1094506">
                  <a:extLst>
                    <a:ext uri="{9D8B030D-6E8A-4147-A177-3AD203B41FA5}">
                      <a16:colId xmlns:a16="http://schemas.microsoft.com/office/drawing/2014/main" xmlns="" val="1386503760"/>
                    </a:ext>
                  </a:extLst>
                </a:gridCol>
                <a:gridCol w="812155">
                  <a:extLst>
                    <a:ext uri="{9D8B030D-6E8A-4147-A177-3AD203B41FA5}">
                      <a16:colId xmlns:a16="http://schemas.microsoft.com/office/drawing/2014/main" xmlns="" val="3393566547"/>
                    </a:ext>
                  </a:extLst>
                </a:gridCol>
                <a:gridCol w="558357">
                  <a:extLst>
                    <a:ext uri="{9D8B030D-6E8A-4147-A177-3AD203B41FA5}">
                      <a16:colId xmlns:a16="http://schemas.microsoft.com/office/drawing/2014/main" xmlns="" val="2301393314"/>
                    </a:ext>
                  </a:extLst>
                </a:gridCol>
                <a:gridCol w="609117">
                  <a:extLst>
                    <a:ext uri="{9D8B030D-6E8A-4147-A177-3AD203B41FA5}">
                      <a16:colId xmlns:a16="http://schemas.microsoft.com/office/drawing/2014/main" xmlns="" val="1185175416"/>
                    </a:ext>
                  </a:extLst>
                </a:gridCol>
                <a:gridCol w="609117">
                  <a:extLst>
                    <a:ext uri="{9D8B030D-6E8A-4147-A177-3AD203B41FA5}">
                      <a16:colId xmlns:a16="http://schemas.microsoft.com/office/drawing/2014/main" xmlns="" val="3194923498"/>
                    </a:ext>
                  </a:extLst>
                </a:gridCol>
              </a:tblGrid>
              <a:tr h="43815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 zaposlenom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 m²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 MWh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 MW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181878747"/>
                  </a:ext>
                </a:extLst>
              </a:tr>
              <a:tr h="1905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Nominalni iznosi, u 000 RSD</a:t>
                      </a:r>
                      <a:endParaRPr lang="pl-P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478503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Toplane ukupno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9,163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9,046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578396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Beograd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13,563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9,300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230386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Novi Sad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23,300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11,187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8189734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100-500 MW (6)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7,109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6,573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502676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50-100 MW (10)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7,197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6,682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124011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10-50 MW (24)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4,165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10,466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782263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&gt;10 MW (8)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3,005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21,893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546423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VII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Bez kotlova (2)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4,987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2.64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654192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Ukupno bez Bgd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6,994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8.60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8,816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348830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Maksimum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23,300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11.28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109.05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44,044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338846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Minimum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1,767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3,857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3389065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6,357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16.59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12,185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865564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 bez Bgd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6,215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16.72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12,244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16362779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Mediana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6,016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8,060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4467436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2F1B7C7-AC93-125C-5577-840265DA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14</a:t>
            </a:fld>
            <a:endParaRPr lang="sr-Latn-CS" alt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B39FD8D-917E-068C-5CAE-6434DE84F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158955"/>
              </p:ext>
            </p:extLst>
          </p:nvPr>
        </p:nvGraphicFramePr>
        <p:xfrm>
          <a:off x="4953000" y="2879057"/>
          <a:ext cx="3149601" cy="3459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960">
                  <a:extLst>
                    <a:ext uri="{9D8B030D-6E8A-4147-A177-3AD203B41FA5}">
                      <a16:colId xmlns:a16="http://schemas.microsoft.com/office/drawing/2014/main" xmlns="" val="2200733094"/>
                    </a:ext>
                  </a:extLst>
                </a:gridCol>
                <a:gridCol w="782628">
                  <a:extLst>
                    <a:ext uri="{9D8B030D-6E8A-4147-A177-3AD203B41FA5}">
                      <a16:colId xmlns:a16="http://schemas.microsoft.com/office/drawing/2014/main" xmlns="" val="1070274117"/>
                    </a:ext>
                  </a:extLst>
                </a:gridCol>
                <a:gridCol w="419947">
                  <a:extLst>
                    <a:ext uri="{9D8B030D-6E8A-4147-A177-3AD203B41FA5}">
                      <a16:colId xmlns:a16="http://schemas.microsoft.com/office/drawing/2014/main" xmlns="" val="106181186"/>
                    </a:ext>
                  </a:extLst>
                </a:gridCol>
                <a:gridCol w="1021234">
                  <a:extLst>
                    <a:ext uri="{9D8B030D-6E8A-4147-A177-3AD203B41FA5}">
                      <a16:colId xmlns:a16="http://schemas.microsoft.com/office/drawing/2014/main" xmlns="" val="4230183267"/>
                    </a:ext>
                  </a:extLst>
                </a:gridCol>
                <a:gridCol w="610832">
                  <a:extLst>
                    <a:ext uri="{9D8B030D-6E8A-4147-A177-3AD203B41FA5}">
                      <a16:colId xmlns:a16="http://schemas.microsoft.com/office/drawing/2014/main" xmlns="" val="1609140374"/>
                    </a:ext>
                  </a:extLst>
                </a:gridCol>
              </a:tblGrid>
              <a:tr h="19050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effectLst/>
                        </a:rPr>
                        <a:t>5 sa najvećom cenom koštanja po zaposlenom</a:t>
                      </a:r>
                      <a:endParaRPr lang="pl-PL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100" u="none" strike="noStrike">
                          <a:effectLst/>
                        </a:rPr>
                        <a:t>5 sa najvećom cenom koštanja po MW</a:t>
                      </a:r>
                      <a:endParaRPr lang="pl-PL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86604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u="none" strike="noStrike">
                          <a:effectLst/>
                        </a:rPr>
                        <a:t>000 RSD</a:t>
                      </a:r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791982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Novi Sad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23,300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Srbobran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44,044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51539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Beograd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13,563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Gornji Milanovac</a:t>
                      </a:r>
                      <a:r>
                        <a:rPr lang="en-US" sz="1100" u="none" strike="noStrike">
                          <a:effectLst/>
                        </a:rPr>
                        <a:t>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39,422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571625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Subotica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12,261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Temerin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35,818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878483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Majdanpek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11,679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Žitište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35,332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888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Šabac  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9,641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Sremska Mitrovica</a:t>
                      </a:r>
                      <a:r>
                        <a:rPr lang="en-US" sz="1100" u="none" strike="noStrike">
                          <a:effectLst/>
                        </a:rPr>
                        <a:t>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31,306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774524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03680304"/>
                  </a:ext>
                </a:extLst>
              </a:tr>
              <a:tr h="200025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>
                          <a:effectLst/>
                        </a:rPr>
                        <a:t>5 sa najmanjom cenom koštanja po zaposlenom</a:t>
                      </a:r>
                      <a:endParaRPr lang="pl-PL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1100" u="none" strike="noStrike">
                          <a:effectLst/>
                        </a:rPr>
                        <a:t>5 sa najmanjom cenom koštanja po MW</a:t>
                      </a:r>
                      <a:endParaRPr lang="pl-PL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0257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537386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Mali Zvornik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2,468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Kosjerić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5,547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185611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Prijepolje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2,305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Smederevo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5,478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013067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Temerin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2,096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Kragujevac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4,955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21696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Negotin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1,892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Kikinda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4,851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034307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Žitište  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1,767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Knjaževac               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3,857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4382569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B7A16D2-3152-9763-2A7E-D579693C5409}"/>
              </a:ext>
            </a:extLst>
          </p:cNvPr>
          <p:cNvSpPr txBox="1"/>
          <p:nvPr/>
        </p:nvSpPr>
        <p:spPr>
          <a:xfrm>
            <a:off x="4937166" y="2057400"/>
            <a:ext cx="31496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1200" b="0" dirty="0">
                <a:solidFill>
                  <a:schemeClr val="tx1"/>
                </a:solidFill>
              </a:rPr>
              <a:t>Рангирање цене коштања по запосленом и по MW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53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721608-888A-7119-1C9A-8B7757CDA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Трошкови енергената по MW 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0BFCA75D-4310-B14F-1746-AF6B1CE3AC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528" y="1447800"/>
            <a:ext cx="6096943" cy="39624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0846564-4A88-9691-1A15-9421B5DD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15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1675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A98CE-69F7-4CD3-54A8-E7EBB7105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Количина </a:t>
            </a:r>
            <a:r>
              <a:rPr lang="sr-Latn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</a:t>
            </a:r>
            <a:r>
              <a:rPr lang="sr-Latn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²</a:t>
            </a:r>
            <a:r>
              <a:rPr lang="sr-Cyrl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sr-Latn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/</a:t>
            </a:r>
            <a:r>
              <a:rPr lang="sr-Cyrl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MW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F216ED77-D919-6107-C0DE-46642669F7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219398"/>
              </p:ext>
            </p:extLst>
          </p:nvPr>
        </p:nvGraphicFramePr>
        <p:xfrm>
          <a:off x="1828798" y="1524000"/>
          <a:ext cx="5486403" cy="41910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465">
                  <a:extLst>
                    <a:ext uri="{9D8B030D-6E8A-4147-A177-3AD203B41FA5}">
                      <a16:colId xmlns:a16="http://schemas.microsoft.com/office/drawing/2014/main" xmlns="" val="2454399887"/>
                    </a:ext>
                  </a:extLst>
                </a:gridCol>
                <a:gridCol w="1622323">
                  <a:extLst>
                    <a:ext uri="{9D8B030D-6E8A-4147-A177-3AD203B41FA5}">
                      <a16:colId xmlns:a16="http://schemas.microsoft.com/office/drawing/2014/main" xmlns="" val="829364941"/>
                    </a:ext>
                  </a:extLst>
                </a:gridCol>
                <a:gridCol w="707923">
                  <a:extLst>
                    <a:ext uri="{9D8B030D-6E8A-4147-A177-3AD203B41FA5}">
                      <a16:colId xmlns:a16="http://schemas.microsoft.com/office/drawing/2014/main" xmlns="" val="4041500888"/>
                    </a:ext>
                  </a:extLst>
                </a:gridCol>
                <a:gridCol w="707923">
                  <a:extLst>
                    <a:ext uri="{9D8B030D-6E8A-4147-A177-3AD203B41FA5}">
                      <a16:colId xmlns:a16="http://schemas.microsoft.com/office/drawing/2014/main" xmlns="" val="179788351"/>
                    </a:ext>
                  </a:extLst>
                </a:gridCol>
                <a:gridCol w="707923">
                  <a:extLst>
                    <a:ext uri="{9D8B030D-6E8A-4147-A177-3AD203B41FA5}">
                      <a16:colId xmlns:a16="http://schemas.microsoft.com/office/drawing/2014/main" xmlns="" val="112018088"/>
                    </a:ext>
                  </a:extLst>
                </a:gridCol>
                <a:gridCol w="707923">
                  <a:extLst>
                    <a:ext uri="{9D8B030D-6E8A-4147-A177-3AD203B41FA5}">
                      <a16:colId xmlns:a16="http://schemas.microsoft.com/office/drawing/2014/main" xmlns="" val="3929181372"/>
                    </a:ext>
                  </a:extLst>
                </a:gridCol>
                <a:gridCol w="707923">
                  <a:extLst>
                    <a:ext uri="{9D8B030D-6E8A-4147-A177-3AD203B41FA5}">
                      <a16:colId xmlns:a16="http://schemas.microsoft.com/office/drawing/2014/main" xmlns="" val="443426082"/>
                    </a:ext>
                  </a:extLst>
                </a:gridCol>
              </a:tblGrid>
              <a:tr h="26178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2014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2020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2021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2021/20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Stopa rasta</a:t>
                      </a:r>
                      <a:endParaRPr lang="en-US" sz="8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195224484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205117650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Toplane ukupno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7,063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7,504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7,582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101.03%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748807939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Beograd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7,637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7,865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7,976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101.41%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0.62%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894435711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Novi Sad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7,526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9,668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10,356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107.11%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4.66%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5109523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100-500 MW (6)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6,350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5,535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5,592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101.04%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-1.80%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955480253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IV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50-100 MW (10)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5,744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5,807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5,574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95.99%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-0.43%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246899672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10-50 MW (24)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4,588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5,997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5,723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95.43%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3.21%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106161026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&gt;10 MW (8)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3,452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5,171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5,193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469654260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VII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Bez kotlova (2)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472673805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Ukupno bez Beograda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6,533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7,173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7,224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100.71%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1.45%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660792050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Maksimum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7,637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9,668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10,356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107.11%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87922328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Minimum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3,452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5,171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5,193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95.43%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-1.80%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92605340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5,883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6,674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6,736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100.23%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2.05%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6596855"/>
                  </a:ext>
                </a:extLst>
              </a:tr>
              <a:tr h="43879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 bez Beograda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5,532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6,436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6,488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2.33%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282895633"/>
                  </a:ext>
                </a:extLst>
              </a:tr>
              <a:tr h="2493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Mediana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6,047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5,902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5,658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100.74%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1.91%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59461427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D21E53C-B0E5-89B7-C7F4-19197B8BF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16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8382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5940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7B75D0-ABD0-8E51-A3C6-53C8CA76E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Испоручена </a:t>
            </a:r>
            <a:r>
              <a:rPr lang="sr-Cyrl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топлотна енергија </a:t>
            </a:r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MWh</a:t>
            </a:r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) по запосленом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F3017451-DBEC-75A9-E978-D48CF12A23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8534" y="1752600"/>
            <a:ext cx="6366932" cy="3810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74C30E0-F3C2-4A5A-E36C-850649C5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17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7620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991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444A21-4269-6252-83B4-BF7BBB519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Месечни трошкови рада по запосленом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7CC5F12C-08C1-360D-C9C3-9FAD4E003F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0722" y="1295399"/>
            <a:ext cx="2904478" cy="419690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2C324B3-58B8-5A89-08EE-0478E48E3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18</a:t>
            </a:fld>
            <a:endParaRPr lang="sr-Latn-C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851ED16-4D24-A37E-AD61-A9428F5C8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1270659"/>
            <a:ext cx="3742678" cy="24517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998B203-6B50-DDF5-7EE4-746B44FFA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7966" y="3902286"/>
            <a:ext cx="3781672" cy="2454064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389878" y="7620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7598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CC958A-CF82-0DA0-7FBE-420D66A0A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Трошкови – </a:t>
            </a:r>
            <a:r>
              <a:rPr lang="sr-Cyrl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Закључци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48CDB8-C78E-D8CF-2E62-6381511B4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001000" cy="426720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sr-Cyrl-R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Сумирајући преглед трошкова, констатујемо основно:</a:t>
            </a:r>
          </a:p>
          <a:p>
            <a:pPr marL="450215" indent="-450215" algn="just">
              <a:lnSpc>
                <a:spcPct val="107000"/>
              </a:lnSpc>
              <a:spcAft>
                <a:spcPts val="800"/>
              </a:spcAft>
            </a:pPr>
            <a:r>
              <a:rPr lang="sr-Cyrl-R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Укупни трошкови у 2021. години расту као и приходи, мало номинално расту, а мало реално опадају. За разлику од прошле године, када је дошло до већег раста трошкова од прихода, ове године су се ове две величине ускладиле, али на нижем нивоу. </a:t>
            </a:r>
          </a:p>
          <a:p>
            <a:pPr marL="450215" indent="-450215" algn="just">
              <a:lnSpc>
                <a:spcPct val="107000"/>
              </a:lnSpc>
              <a:spcAft>
                <a:spcPts val="800"/>
              </a:spcAft>
            </a:pPr>
            <a:r>
              <a:rPr lang="sr-Cyrl-R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Главни део трошкова су трошкови енергената и енергије и чине просечно 59,37% укупних трошкова. Они представљају опадајућу величину у односу на грејану површину, али и растућу у односу на број запослених, што говори о општем повећању продуктивности у топланама.</a:t>
            </a:r>
          </a:p>
          <a:p>
            <a:pPr marL="450215" indent="-450215" algn="just">
              <a:lnSpc>
                <a:spcPct val="107000"/>
              </a:lnSpc>
              <a:spcAft>
                <a:spcPts val="800"/>
              </a:spcAft>
            </a:pPr>
            <a:r>
              <a:rPr lang="sr-Cyrl-R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Трошкови запослених чине просечно 17% укупних трошкова и у реалном су смањењу тог (просечна стопа -0,82%), али и повећању сагледавано по м2 (просечна стопа 1,01%).</a:t>
            </a:r>
          </a:p>
          <a:p>
            <a:r>
              <a:rPr lang="sr-Cyrl-R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Анализа ефикасности, продуктивности, економичности и рентабилности показују велике разлике између топлана, али и једну законитост – што већа топлана то бољи резултати.</a:t>
            </a:r>
            <a:endParaRPr lang="sr-Cyrl-R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747F749-BA97-7F6A-AEAF-52735F6F0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19</a:t>
            </a:fld>
            <a:endParaRPr lang="sr-Latn-CS" alt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70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984919"/>
          </a:xfrm>
          <a:ln w="57150"/>
        </p:spPr>
        <p:txBody>
          <a:bodyPr>
            <a:normAutofit/>
          </a:bodyPr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Увод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l" rtl="0" latinLnBrk="0">
              <a:spcBef>
                <a:spcPts val="600"/>
              </a:spcBef>
              <a:spcAft>
                <a:spcPts val="1400"/>
              </a:spcAft>
              <a:buNone/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Два су основна проблема са којим смо се срели правећи ову анализу:</a:t>
            </a: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 marL="347472" indent="-347472" algn="l" rtl="0" latinLnBrk="0">
              <a:spcBef>
                <a:spcPts val="600"/>
              </a:spcBef>
              <a:spcAft>
                <a:spcPts val="1400"/>
              </a:spcAft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Како да податке из различитог временског оквира учинимо упоредивим и</a:t>
            </a: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 marL="347472" indent="-347472" algn="l" rtl="0" latinLnBrk="0">
              <a:spcBef>
                <a:spcPts val="600"/>
              </a:spcBef>
              <a:spcAft>
                <a:spcPts val="1400"/>
              </a:spcAft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Како да укупност дешавања из последње две године изразимо што јасније:</a:t>
            </a: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 marL="740664" indent="-347472" algn="l" rtl="0" latinLnBrk="0">
              <a:spcBef>
                <a:spcPts val="600"/>
              </a:spcBef>
              <a:spcAft>
                <a:spcPts val="1400"/>
              </a:spcAft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Очекиване промене на тржишту енергената у први план стављају унутрашње резерве, дакле економичност и продуктивност</a:t>
            </a: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 marL="740664" indent="-347472" algn="l" rtl="0" latinLnBrk="0">
              <a:spcBef>
                <a:spcPts val="600"/>
              </a:spcBef>
              <a:spcAft>
                <a:spcPts val="1400"/>
              </a:spcAft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Инфлација наглашава значај обртног капитала и тиме проблеми ликвидности и дугова добијају сасвим нову димензију</a:t>
            </a:r>
          </a:p>
          <a:p>
            <a:pPr marL="393192" indent="0" algn="l" rtl="0" latinLnBrk="0">
              <a:spcBef>
                <a:spcPts val="600"/>
              </a:spcBef>
              <a:spcAft>
                <a:spcPts val="1400"/>
              </a:spcAft>
              <a:buNone/>
            </a:pP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 marL="0" indent="0" algn="l" rtl="0" latinLnBrk="0">
              <a:spcBef>
                <a:spcPts val="288"/>
              </a:spcBef>
              <a:spcAft>
                <a:spcPts val="0"/>
              </a:spcAft>
              <a:buNone/>
            </a:pP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Свето тројство коме се данас нужно покоравамо зове се </a:t>
            </a:r>
            <a:r>
              <a:rPr lang="ru-RU" sz="16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екологија, технологија и економија</a:t>
            </a:r>
            <a:r>
              <a:rPr lang="ru-RU" sz="1600" b="0" i="0" dirty="0">
                <a:solidFill>
                  <a:srgbClr val="7F7F7F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1600" b="0" i="0" dirty="0">
              <a:solidFill>
                <a:srgbClr val="52525B"/>
              </a:solidFill>
              <a:effectLst/>
              <a:latin typeface="-apple-system"/>
            </a:endParaRPr>
          </a:p>
          <a:p>
            <a:pPr>
              <a:buFont typeface="Wingdings" panose="05000000000000000000" pitchFamily="2" charset="2"/>
              <a:buChar char="§"/>
            </a:pPr>
            <a:endParaRPr lang="sr-Latn-RS" sz="2400" dirty="0"/>
          </a:p>
          <a:p>
            <a:pPr marL="0" indent="0">
              <a:buNone/>
            </a:pPr>
            <a:endParaRPr lang="sr-Latn-RS" sz="2000" dirty="0"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066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918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D5C683-5B3C-4BBA-255C-844C4866C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Нето добитак и губитак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EC4C9B59-B681-674E-801E-7092682148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7282" y="940594"/>
            <a:ext cx="6189435" cy="541575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4486143-D3EF-24E0-7678-CA6C1CC0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20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609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504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44E293-682E-96F1-2EAF-4034185B8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Нето добитак и губитак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A21B56C-81FE-952F-0082-AF4806215D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31837"/>
            <a:ext cx="4584589" cy="275563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FDDCAE6-7238-4AD5-85FC-63F04DD5E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21</a:t>
            </a:fld>
            <a:endParaRPr lang="sr-Latn-C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C626BB2-B3CE-5202-52DB-7EA5CB726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8689" y="3533657"/>
            <a:ext cx="4584589" cy="2822693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28600" y="609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00795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286F8-5B09-7144-DAD8-7D96F5D79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Нето добитак и губитак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9CA0BE0B-5A9C-B09C-4112-2B31A7566F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2397" y="1524000"/>
            <a:ext cx="6039205" cy="4191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9390F8E-8554-7F55-0FA5-9C3945619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22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30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300FE5-F453-BB83-F0A4-5AC9FDDB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Екстраполација прихода и трошкова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650FDE05-9C2D-53B3-F23E-132E1FD199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998" y="1295400"/>
            <a:ext cx="7614004" cy="487679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DC8F3A7-82FA-E3D1-CC5A-2F4CDA91C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23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304800" y="7620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9382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8C8FFF-9901-B9AA-8721-1EF158E43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sr-Cyrl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Нето добитак и губитак</a:t>
            </a:r>
            <a:r>
              <a:rPr lang="sr-Latn-R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– </a:t>
            </a:r>
            <a:r>
              <a:rPr lang="sr-Cyrl-R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Закључци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BB7A86-53C5-2643-7A53-5110892B0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Сумирајући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преглед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коначних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пословних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резултата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топлана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констатујемо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</a:t>
            </a:r>
            <a:r>
              <a:rPr lang="en-US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buFont typeface="Times New Roman" panose="02020603050405020304" pitchFamily="18" charset="0"/>
              <a:buChar char="•"/>
            </a:pPr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Велике разлике између појединих предузећа, са Београдом који чини и преко 50% Сектора (због чега смо морали да анализирамо пословање са и без Београда);</a:t>
            </a:r>
            <a:endParaRPr lang="en-US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•"/>
            </a:pPr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Током посматраног периода није било већих промена у приходима и трошковима. Разлике између њих су се смањиле, тј. дошло је до усаглашавања, али на нижем нивоу;</a:t>
            </a:r>
            <a:endParaRPr lang="en-US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•"/>
            </a:pPr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Ако изузмемо највеће, Београд и Нови Сад, коначан резултат пословања углавном је негативан. У шест од осам анализираних година добит Београда је била већа од укупне добити осталих топлана;</a:t>
            </a:r>
            <a:endParaRPr lang="en-US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•"/>
            </a:pPr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Недостатак обртних средстава и кроз то све већи финансијски утицај страних донатора, али и друштвене заједнице (Република и општине). Овај последњи утицај није само финансијски;</a:t>
            </a:r>
            <a:endParaRPr lang="en-US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•"/>
            </a:pPr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Огромне разлике у инсталисаним капацитетима захтевају да се проблемима и стратегији њиховог решавања приступа другачије од групе до групе.</a:t>
            </a:r>
            <a:endParaRPr lang="en-US" sz="1800" dirty="0">
              <a:solidFill>
                <a:srgbClr val="FF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Cyrl-R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Питање увођења технолошких иновација и зелене енергије су питања која чекају хитан одговор.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B6C1C0-1263-C522-CEFA-EBDE895C6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24</a:t>
            </a:fld>
            <a:endParaRPr lang="sr-Latn-CS" alt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533400" y="1066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010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3455987"/>
          </a:xfrm>
        </p:spPr>
        <p:txBody>
          <a:bodyPr/>
          <a:lstStyle/>
          <a:p>
            <a:r>
              <a:rPr lang="sr-Cyrl-RS" sz="2400" b="1" dirty="0">
                <a:solidFill>
                  <a:srgbClr val="002060"/>
                </a:solidFill>
                <a:effectLst/>
              </a:rPr>
              <a:t>                                       </a:t>
            </a:r>
            <a:r>
              <a:rPr lang="sr-Cyrl-RS" sz="24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</a:rPr>
              <a:t>Хвала на пажњи</a:t>
            </a:r>
            <a:r>
              <a:rPr lang="sr-Latn-RS" sz="28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cs typeface="Arial" panose="020B0604020202020204" pitchFamily="34" charset="0"/>
              </a:rPr>
              <a:t>!</a:t>
            </a:r>
            <a:endParaRPr lang="en-US" sz="2800" b="1" dirty="0">
              <a:solidFill>
                <a:srgbClr val="002060"/>
              </a:solidFill>
              <a:effectLst/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838200" y="3982998"/>
            <a:ext cx="6934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98362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363272" cy="980728"/>
          </a:xfrm>
          <a:ln w="57150"/>
        </p:spPr>
        <p:txBody>
          <a:bodyPr>
            <a:normAutofit/>
          </a:bodyPr>
          <a:lstStyle/>
          <a:p>
            <a:pPr>
              <a:tabLst>
                <a:tab pos="87313" algn="l"/>
              </a:tabLst>
            </a:pPr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Увод – Подела топлана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Због великих разлика између топлана, закључци Сектора даљинског грејања често добијају различита значења у различитим сегментима. Због тога смо ове године продубили сегментацију и поделили топлане у седам група. Критеријум поделе је инсталисана снага грејања, тј. сопствени производни. То су следеће групе:</a:t>
            </a:r>
            <a:b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sr-Latn-RS" sz="2400" dirty="0"/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1: Београд – 2857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2: Нови Сад – 679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3: 100–500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топлана - Крагујевац, Ниш, Суботица, Крушевац, Панчево 	     и Бор;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4: 50–100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топлана - Чачак, Краљево, Ужице, Ваљево, Зрењанин, 	    Шабац, Смедерево, Лесковац, Јагодина и Кикинда;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5: 10–50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 топлане  </a:t>
            </a:r>
            <a:r>
              <a:rPr lang="sr-Cyrl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Врање, Лозница, Сомбор, Зајечар, Земун, Пирот, 	     Кладово, Рума, Прибој, Трстеник, Врбас, Нови Пазар, Неготин, 	  	     Мајданпек, Бечеј, Стара Пазова, Пријепоље, Књажевац, Нова Варош, 	     Сента, Беочин, Бајина Башта, Сремска Митровица и Горњи Милановац;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Times New Roman" panose="02020603050405020304" pitchFamily="18" charset="0"/>
              <a:buChar char="•"/>
            </a:pP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6: мање од 10 М</a:t>
            </a:r>
            <a:r>
              <a:rPr lang="sr-Latn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sr-Cyrl-RS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 топлана – Велика Плана, Темерин, Ковин, Косјерић, 	    Србобран, Мали Зворник, Пећинци и Житиште;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r-Cyrl-R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Група 7: без сопствених капацитета, Обреновац и Пожаревац. 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Latn-RS" sz="2000" dirty="0">
              <a:latin typeface="Arial Narrow" panose="020B0606020202030204" pitchFamily="34" charset="0"/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v"/>
            </a:pPr>
            <a:endParaRPr lang="en-US" sz="2000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990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70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8AE3AB-684E-0383-7486-CE5BCB5ED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8937"/>
            <a:ext cx="8229600" cy="685800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Увод – питање упоредивости података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FC619984-24C2-C014-17C0-F819F52EE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866675"/>
              </p:ext>
            </p:extLst>
          </p:nvPr>
        </p:nvGraphicFramePr>
        <p:xfrm>
          <a:off x="736600" y="1907857"/>
          <a:ext cx="7950200" cy="3042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775">
                  <a:extLst>
                    <a:ext uri="{9D8B030D-6E8A-4147-A177-3AD203B41FA5}">
                      <a16:colId xmlns:a16="http://schemas.microsoft.com/office/drawing/2014/main" xmlns="" val="1792663875"/>
                    </a:ext>
                  </a:extLst>
                </a:gridCol>
                <a:gridCol w="2250596">
                  <a:extLst>
                    <a:ext uri="{9D8B030D-6E8A-4147-A177-3AD203B41FA5}">
                      <a16:colId xmlns:a16="http://schemas.microsoft.com/office/drawing/2014/main" xmlns="" val="244011545"/>
                    </a:ext>
                  </a:extLst>
                </a:gridCol>
                <a:gridCol w="677086">
                  <a:extLst>
                    <a:ext uri="{9D8B030D-6E8A-4147-A177-3AD203B41FA5}">
                      <a16:colId xmlns:a16="http://schemas.microsoft.com/office/drawing/2014/main" xmlns="" val="2087033214"/>
                    </a:ext>
                  </a:extLst>
                </a:gridCol>
                <a:gridCol w="581722">
                  <a:extLst>
                    <a:ext uri="{9D8B030D-6E8A-4147-A177-3AD203B41FA5}">
                      <a16:colId xmlns:a16="http://schemas.microsoft.com/office/drawing/2014/main" xmlns="" val="3848956225"/>
                    </a:ext>
                  </a:extLst>
                </a:gridCol>
                <a:gridCol w="581722">
                  <a:extLst>
                    <a:ext uri="{9D8B030D-6E8A-4147-A177-3AD203B41FA5}">
                      <a16:colId xmlns:a16="http://schemas.microsoft.com/office/drawing/2014/main" xmlns="" val="2295767868"/>
                    </a:ext>
                  </a:extLst>
                </a:gridCol>
                <a:gridCol w="581722">
                  <a:extLst>
                    <a:ext uri="{9D8B030D-6E8A-4147-A177-3AD203B41FA5}">
                      <a16:colId xmlns:a16="http://schemas.microsoft.com/office/drawing/2014/main" xmlns="" val="199732613"/>
                    </a:ext>
                  </a:extLst>
                </a:gridCol>
                <a:gridCol w="581722">
                  <a:extLst>
                    <a:ext uri="{9D8B030D-6E8A-4147-A177-3AD203B41FA5}">
                      <a16:colId xmlns:a16="http://schemas.microsoft.com/office/drawing/2014/main" xmlns="" val="1026009747"/>
                    </a:ext>
                  </a:extLst>
                </a:gridCol>
                <a:gridCol w="581722">
                  <a:extLst>
                    <a:ext uri="{9D8B030D-6E8A-4147-A177-3AD203B41FA5}">
                      <a16:colId xmlns:a16="http://schemas.microsoft.com/office/drawing/2014/main" xmlns="" val="3321762630"/>
                    </a:ext>
                  </a:extLst>
                </a:gridCol>
                <a:gridCol w="584901">
                  <a:extLst>
                    <a:ext uri="{9D8B030D-6E8A-4147-A177-3AD203B41FA5}">
                      <a16:colId xmlns:a16="http://schemas.microsoft.com/office/drawing/2014/main" xmlns="" val="813661222"/>
                    </a:ext>
                  </a:extLst>
                </a:gridCol>
                <a:gridCol w="584901">
                  <a:extLst>
                    <a:ext uri="{9D8B030D-6E8A-4147-A177-3AD203B41FA5}">
                      <a16:colId xmlns:a16="http://schemas.microsoft.com/office/drawing/2014/main" xmlns="" val="3597167029"/>
                    </a:ext>
                  </a:extLst>
                </a:gridCol>
                <a:gridCol w="610331">
                  <a:extLst>
                    <a:ext uri="{9D8B030D-6E8A-4147-A177-3AD203B41FA5}">
                      <a16:colId xmlns:a16="http://schemas.microsoft.com/office/drawing/2014/main" xmlns="" val="357306351"/>
                    </a:ext>
                  </a:extLst>
                </a:gridCol>
              </a:tblGrid>
              <a:tr h="23812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pl-PL" sz="1400" u="none" strike="noStrike">
                          <a:effectLst/>
                        </a:rPr>
                        <a:t>Međusobni odnosi kursa dinara i inflacije</a:t>
                      </a:r>
                      <a:endParaRPr lang="pl-PL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855524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238588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R.br.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Opis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Jed.mere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2014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2016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2018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2019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2021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4547326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222962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Srednji kurs EUR 31.12.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 eur = din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120.9583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121.6261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123.4723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118.4727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118.1946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117.5928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117.5802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117.5821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008709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Lančani indeks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koef.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1.005521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1.015179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0.959508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0.997653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0.994908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0.999893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1.000016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58751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Bazni indeks (2014=100)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koef.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1.005521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1.020784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0.979451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0.977152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0.972176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0.972072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0.972088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574167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742359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Inflacija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1.70%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1.50%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2.00%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1.90%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7.90%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822513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Kumulativna inflacija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1.70%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3.23%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4.88%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8.02%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10.18%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12.28%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14.07%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23.09%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758955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128720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>
                          <a:effectLst/>
                        </a:rPr>
                        <a:t>Kurs EUR da se kretao prema inflaciji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 eur = din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120.9583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122.7727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124.737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128.4791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131.0487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133.5387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135.6753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146.3936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442821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Razlika 6-1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12.85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15.95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28.81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3687364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Razlika 6-1 u procentima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0.943%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1.024%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8.446%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10.875%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13.560%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15.390%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24.503%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47025855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217D0A7-2514-DBD3-3E78-9061E6FBF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4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1066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405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B3E14C-C97E-9C2E-AE78-63E7EB94B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609600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Увод – питање упоредивости података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866844A-F213-6C5D-0BCB-2D4220F3A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5</a:t>
            </a:fld>
            <a:endParaRPr lang="sr-Latn-CS" alt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xmlns="" id="{A51C9F5F-42FF-4517-800C-6F0EACEA0D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33400" y="7620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357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D0B29D-67C5-C72E-38D9-A66574A48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127FCF30-7C5C-C7BE-EF02-34E0293791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9367496"/>
              </p:ext>
            </p:extLst>
          </p:nvPr>
        </p:nvGraphicFramePr>
        <p:xfrm>
          <a:off x="603248" y="1600200"/>
          <a:ext cx="7937503" cy="3880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355">
                  <a:extLst>
                    <a:ext uri="{9D8B030D-6E8A-4147-A177-3AD203B41FA5}">
                      <a16:colId xmlns:a16="http://schemas.microsoft.com/office/drawing/2014/main" xmlns="" val="1309145050"/>
                    </a:ext>
                  </a:extLst>
                </a:gridCol>
                <a:gridCol w="1072892">
                  <a:extLst>
                    <a:ext uri="{9D8B030D-6E8A-4147-A177-3AD203B41FA5}">
                      <a16:colId xmlns:a16="http://schemas.microsoft.com/office/drawing/2014/main" xmlns="" val="1067200652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2204880248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2540033278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231518282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382158238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3864643115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3776088545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2099082233"/>
                    </a:ext>
                  </a:extLst>
                </a:gridCol>
                <a:gridCol w="674118">
                  <a:extLst>
                    <a:ext uri="{9D8B030D-6E8A-4147-A177-3AD203B41FA5}">
                      <a16:colId xmlns:a16="http://schemas.microsoft.com/office/drawing/2014/main" xmlns="" val="3550574774"/>
                    </a:ext>
                  </a:extLst>
                </a:gridCol>
                <a:gridCol w="607656">
                  <a:extLst>
                    <a:ext uri="{9D8B030D-6E8A-4147-A177-3AD203B41FA5}">
                      <a16:colId xmlns:a16="http://schemas.microsoft.com/office/drawing/2014/main" xmlns="" val="55131352"/>
                    </a:ext>
                  </a:extLst>
                </a:gridCol>
                <a:gridCol w="607656">
                  <a:extLst>
                    <a:ext uri="{9D8B030D-6E8A-4147-A177-3AD203B41FA5}">
                      <a16:colId xmlns:a16="http://schemas.microsoft.com/office/drawing/2014/main" xmlns="" val="3562552974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 000 RSD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62469106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Toplane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2014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2015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2016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2017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2018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2019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2020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2021</a:t>
                      </a:r>
                      <a:endParaRPr lang="en-US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Stopa rasta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u="none" strike="noStrike">
                          <a:effectLst/>
                        </a:rPr>
                        <a:t>Stopa rasta</a:t>
                      </a:r>
                      <a:endParaRPr lang="en-US" sz="9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5827666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Nominalno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Realno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3148250"/>
                  </a:ext>
                </a:extLst>
              </a:tr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Nominalne vrednosti</a:t>
                      </a:r>
                      <a:endParaRPr lang="en-US" sz="11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58670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Toplane ukupno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53,681,869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57,238,124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56,247,987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57,738,411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56,193,372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54,599,289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55,265,363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58,042,025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-2.60%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88928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Beograd (1)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27,490,330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29,227,488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29,175,875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30,661,161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29,288,007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28,770,102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28,480,936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29,590,082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1.06%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-2.66%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042437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Novi Sad (1)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7,723,907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7,797,429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7,909,282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8,020,353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7,845,110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6,560,751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7,540,268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7,983,167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0.47%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-3.22%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309380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III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100-500 MW (6)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7,091,012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7,640,926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7,134,678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7,215,858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7,015,044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7,135,024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7,369,503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7,862,153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1.49%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-2.25%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86078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50-100 MW (10)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5,364,350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5,612,363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5,215,758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5,192,104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5,223,914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5,234,563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4,791,526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4,749,909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-1.72%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-5.34%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355855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10-50 MW (24)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4,275,847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5,095,353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4,756,935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4,765,186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4,868,329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4,862,986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4,946,462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5,469,139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3.58%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-0.23%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358506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&gt;10 MW (8)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781,466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972,121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926,443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879,428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924,583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994,339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1,067,993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1,180,070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6.06%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2.16%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437512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VII 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Bez kotlova (2)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954,957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892,444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1,129,016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1,004,321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1,028,385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1,041,524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1,068,675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1,207,505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3.41%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-0.40%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301678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Ukupno bez Bgd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26,191,539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28,010,636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27,072,112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27,077,250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26,905,365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25,829,187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26,784,427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28,451,943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1.19%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-2.53%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862451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Maksimum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27,490,330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29,227,488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29,175,875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30,661,161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29,288,007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28,770,102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28,480,936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29,590,082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27921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Minimum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27,244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26,929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25,024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25,221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26,046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27,248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27,305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27,879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787078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1,166,997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1,100,733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1,081,692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1,110,354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1,080,642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1,049,986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1,062,795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1,116,193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2774388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Prosečno bez Bgd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582,034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549,228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530,826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530,926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527,556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506,455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525,185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557,881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879372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Mediana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310,825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303,528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279,769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266,885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275,751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276,567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286,541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311,322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4548923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BDE1EF1-1AFC-E092-A9CE-2A15CAC40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6</a:t>
            </a:fld>
            <a:endParaRPr lang="sr-Latn-CS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533400" y="6096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78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315753-17E3-30F6-C647-4D73CF7A1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у 2021 – извори и структура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10026F8-C4F1-7C69-6567-44459F174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7</a:t>
            </a:fld>
            <a:endParaRPr lang="sr-Latn-CS" alt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3D91A18-082D-4180-B8B6-5198A394C0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672660"/>
              </p:ext>
            </p:extLst>
          </p:nvPr>
        </p:nvGraphicFramePr>
        <p:xfrm>
          <a:off x="457200" y="2057399"/>
          <a:ext cx="3200400" cy="3352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xmlns="" id="{64CE5936-3A70-4CFF-9272-D950A80C1B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8164937"/>
              </p:ext>
            </p:extLst>
          </p:nvPr>
        </p:nvGraphicFramePr>
        <p:xfrm>
          <a:off x="4577644" y="2211288"/>
          <a:ext cx="2808111" cy="3100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F0A6B94-C7FB-7A91-9EAD-B666EF64687F}"/>
              </a:ext>
            </a:extLst>
          </p:cNvPr>
          <p:cNvSpPr txBox="1"/>
          <p:nvPr/>
        </p:nvSpPr>
        <p:spPr>
          <a:xfrm>
            <a:off x="685800" y="1524000"/>
            <a:ext cx="335421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dirty="0" err="1"/>
              <a:t>Структура</a:t>
            </a:r>
            <a:r>
              <a:rPr lang="en-US" sz="1400" b="0" dirty="0"/>
              <a:t> </a:t>
            </a:r>
            <a:r>
              <a:rPr lang="en-US" sz="1400" b="0" dirty="0" err="1"/>
              <a:t>прихода</a:t>
            </a:r>
            <a:r>
              <a:rPr lang="en-US" sz="1400" b="0" dirty="0"/>
              <a:t> </a:t>
            </a:r>
            <a:r>
              <a:rPr lang="en-US" sz="1400" b="0" dirty="0" err="1"/>
              <a:t>по</a:t>
            </a:r>
            <a:r>
              <a:rPr lang="en-US" sz="1400" b="0" dirty="0"/>
              <a:t> </a:t>
            </a:r>
            <a:r>
              <a:rPr lang="en-US" sz="1400" b="0" dirty="0" err="1"/>
              <a:t>изворима</a:t>
            </a:r>
            <a:endParaRPr lang="en-US" sz="1400" b="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242E5EDC-F249-2377-1AEB-3A23D8DDC38A}"/>
              </a:ext>
            </a:extLst>
          </p:cNvPr>
          <p:cNvSpPr txBox="1"/>
          <p:nvPr/>
        </p:nvSpPr>
        <p:spPr>
          <a:xfrm>
            <a:off x="4040010" y="1546325"/>
            <a:ext cx="38946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dirty="0" err="1"/>
              <a:t>Структура</a:t>
            </a:r>
            <a:r>
              <a:rPr lang="en-US" sz="1400" b="0" dirty="0"/>
              <a:t> </a:t>
            </a:r>
            <a:r>
              <a:rPr lang="en-US" sz="1400" b="0" dirty="0" err="1"/>
              <a:t>прихода</a:t>
            </a:r>
            <a:r>
              <a:rPr lang="en-US" sz="1400" b="0" dirty="0"/>
              <a:t> </a:t>
            </a:r>
            <a:r>
              <a:rPr lang="en-US" sz="1400" b="0" dirty="0" err="1"/>
              <a:t>по</a:t>
            </a:r>
            <a:r>
              <a:rPr lang="en-US" sz="1400" b="0" dirty="0"/>
              <a:t> </a:t>
            </a:r>
            <a:r>
              <a:rPr lang="en-US" sz="1400" b="0" dirty="0" err="1"/>
              <a:t>групама</a:t>
            </a:r>
            <a:endParaRPr lang="en-US" sz="1400" b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334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33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22C224-6771-2D9E-8EC1-C628C7C52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– кретање у периоду 2014-21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F5626C9-D857-0D8E-3E63-BEA1AA6B3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8</a:t>
            </a:fld>
            <a:endParaRPr lang="sr-Latn-CS" alt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3796DA1C-6AC8-4D3B-A5A5-EC43C6740E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54914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334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543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F6A05D-72A4-B6B7-67A2-EC3D3A9F3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31837"/>
          </a:xfrm>
        </p:spPr>
        <p:txBody>
          <a:bodyPr/>
          <a:lstStyle/>
          <a:p>
            <a:r>
              <a:rPr lang="sr-Cyrl-R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Приходи по запосленом у 2021 – 10 највећих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FC738B6-1B1C-75ED-815A-3EBF5A989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E25EC-EFBF-46CA-9693-BFBC79988B8C}" type="slidenum">
              <a:rPr lang="sr-Latn-CS" altLang="en-US" smtClean="0"/>
              <a:pPr/>
              <a:t>9</a:t>
            </a:fld>
            <a:endParaRPr lang="sr-Latn-CS" altLang="en-US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xmlns="" id="{EDF98B1A-2957-770C-5637-CF574CA975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2863229"/>
              </p:ext>
            </p:extLst>
          </p:nvPr>
        </p:nvGraphicFramePr>
        <p:xfrm>
          <a:off x="1676400" y="1981200"/>
          <a:ext cx="5492749" cy="3377400"/>
        </p:xfrm>
        <a:graphic>
          <a:graphicData uri="http://schemas.openxmlformats.org/drawingml/2006/table">
            <a:tbl>
              <a:tblPr/>
              <a:tblGrid>
                <a:gridCol w="443995">
                  <a:extLst>
                    <a:ext uri="{9D8B030D-6E8A-4147-A177-3AD203B41FA5}">
                      <a16:colId xmlns:a16="http://schemas.microsoft.com/office/drawing/2014/main" xmlns="" val="609344091"/>
                    </a:ext>
                  </a:extLst>
                </a:gridCol>
                <a:gridCol w="746718">
                  <a:extLst>
                    <a:ext uri="{9D8B030D-6E8A-4147-A177-3AD203B41FA5}">
                      <a16:colId xmlns:a16="http://schemas.microsoft.com/office/drawing/2014/main" xmlns="" val="179187687"/>
                    </a:ext>
                  </a:extLst>
                </a:gridCol>
                <a:gridCol w="716445">
                  <a:extLst>
                    <a:ext uri="{9D8B030D-6E8A-4147-A177-3AD203B41FA5}">
                      <a16:colId xmlns:a16="http://schemas.microsoft.com/office/drawing/2014/main" xmlns="" val="1334601278"/>
                    </a:ext>
                  </a:extLst>
                </a:gridCol>
                <a:gridCol w="191724">
                  <a:extLst>
                    <a:ext uri="{9D8B030D-6E8A-4147-A177-3AD203B41FA5}">
                      <a16:colId xmlns:a16="http://schemas.microsoft.com/office/drawing/2014/main" xmlns="" val="4063294827"/>
                    </a:ext>
                  </a:extLst>
                </a:gridCol>
                <a:gridCol w="1019169">
                  <a:extLst>
                    <a:ext uri="{9D8B030D-6E8A-4147-A177-3AD203B41FA5}">
                      <a16:colId xmlns:a16="http://schemas.microsoft.com/office/drawing/2014/main" xmlns="" val="2511308729"/>
                    </a:ext>
                  </a:extLst>
                </a:gridCol>
                <a:gridCol w="443995">
                  <a:extLst>
                    <a:ext uri="{9D8B030D-6E8A-4147-A177-3AD203B41FA5}">
                      <a16:colId xmlns:a16="http://schemas.microsoft.com/office/drawing/2014/main" xmlns="" val="2847478948"/>
                    </a:ext>
                  </a:extLst>
                </a:gridCol>
                <a:gridCol w="174907">
                  <a:extLst>
                    <a:ext uri="{9D8B030D-6E8A-4147-A177-3AD203B41FA5}">
                      <a16:colId xmlns:a16="http://schemas.microsoft.com/office/drawing/2014/main" xmlns="" val="3355395453"/>
                    </a:ext>
                  </a:extLst>
                </a:gridCol>
                <a:gridCol w="1109986">
                  <a:extLst>
                    <a:ext uri="{9D8B030D-6E8A-4147-A177-3AD203B41FA5}">
                      <a16:colId xmlns:a16="http://schemas.microsoft.com/office/drawing/2014/main" xmlns="" val="966728890"/>
                    </a:ext>
                  </a:extLst>
                </a:gridCol>
                <a:gridCol w="645810">
                  <a:extLst>
                    <a:ext uri="{9D8B030D-6E8A-4147-A177-3AD203B41FA5}">
                      <a16:colId xmlns:a16="http://schemas.microsoft.com/office/drawing/2014/main" xmlns="" val="3641430107"/>
                    </a:ext>
                  </a:extLst>
                </a:gridCol>
              </a:tblGrid>
              <a:tr h="225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Realan prihod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Broj zaposlenih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Realan prihod po zaposlenom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6626171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86830459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 000 RSD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 000 RSD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109857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Beograd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25,015,665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Beograd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Novi Sad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18,835.0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7402265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Novi Sad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22,759,018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Kragujevac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Beograd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11,617.7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09459552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Kragujevac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6,140,201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Novi Sad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Majdanpek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10,294.9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47948939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Niš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1,627,564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Niš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Subotica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9,425.0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4434754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  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1,406,380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Negotin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Šabac 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7,575.2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2339960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Pančevo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927,642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Kruševac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Bor    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7,191.0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5328083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Kruševac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779,602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Zaječar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Zrenjanin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7,038.5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81127978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Subotica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683,883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Gornji Milanovac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Senta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6,694.8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16604355"/>
                  </a:ext>
                </a:extLst>
              </a:tr>
              <a:tr h="3549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Šabac    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622,052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Temerin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Sremska Mitrovica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6,661.3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60311387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Obrenovac             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537,842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Obrenovac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Valjevo                 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6,470.0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952355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Prosečno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6,049,985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9,180.3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6560473"/>
                  </a:ext>
                </a:extLst>
              </a:tr>
              <a:tr h="21512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1,167,011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7,383.1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8963977"/>
                  </a:ext>
                </a:extLst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33400" y="685800"/>
            <a:ext cx="8153400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7912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bit">
  <a:themeElements>
    <a:clrScheme name="Orbit 8">
      <a:dk1>
        <a:srgbClr val="000000"/>
      </a:dk1>
      <a:lt1>
        <a:srgbClr val="C5D9ED"/>
      </a:lt1>
      <a:dk2>
        <a:srgbClr val="000000"/>
      </a:dk2>
      <a:lt2>
        <a:srgbClr val="FFFFFF"/>
      </a:lt2>
      <a:accent1>
        <a:srgbClr val="F3F6FF"/>
      </a:accent1>
      <a:accent2>
        <a:srgbClr val="33CCCC"/>
      </a:accent2>
      <a:accent3>
        <a:srgbClr val="DFE9F4"/>
      </a:accent3>
      <a:accent4>
        <a:srgbClr val="000000"/>
      </a:accent4>
      <a:accent5>
        <a:srgbClr val="F8FAFF"/>
      </a:accent5>
      <a:accent6>
        <a:srgbClr val="2DB9B9"/>
      </a:accent6>
      <a:hlink>
        <a:srgbClr val="0000FF"/>
      </a:hlink>
      <a:folHlink>
        <a:srgbClr val="006699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None/>
          <a:tabLst/>
          <a:defRPr kumimoji="0" lang="sr-Latn-CS" alt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75000"/>
          <a:buFont typeface="Wingdings" pitchFamily="2" charset="2"/>
          <a:buNone/>
          <a:tabLst/>
          <a:defRPr kumimoji="0" lang="sr-Latn-CS" altLang="en-US" sz="1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13165</TotalTime>
  <Words>1719</Words>
  <Application>Microsoft Office PowerPoint</Application>
  <PresentationFormat>On-screen Show (4:3)</PresentationFormat>
  <Paragraphs>844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Executive</vt:lpstr>
      <vt:lpstr>Orbit</vt:lpstr>
      <vt:lpstr>Стручно-научна конференција ТОПС 2022 Хотел Палисад, Златибор 31.05.2022. </vt:lpstr>
      <vt:lpstr>Увод</vt:lpstr>
      <vt:lpstr>Увод – Подела топлана</vt:lpstr>
      <vt:lpstr>Увод – питање упоредивости података</vt:lpstr>
      <vt:lpstr>Увод – питање упоредивости података</vt:lpstr>
      <vt:lpstr>Приходи</vt:lpstr>
      <vt:lpstr>Приходи у 2021 – извори и структура</vt:lpstr>
      <vt:lpstr>Приходи – кретање у периоду 2014-21</vt:lpstr>
      <vt:lpstr>Приходи по запосленом у 2021 – 10 највећих</vt:lpstr>
      <vt:lpstr>Приходи од грејања по m² у 2021</vt:lpstr>
      <vt:lpstr>Приходи од грејања по MW у 2021</vt:lpstr>
      <vt:lpstr>Приходи - Закључак</vt:lpstr>
      <vt:lpstr>Трошкови</vt:lpstr>
      <vt:lpstr>Трошкови – цена коштања</vt:lpstr>
      <vt:lpstr>Трошкови енергената по MW </vt:lpstr>
      <vt:lpstr>Количина m² / MW</vt:lpstr>
      <vt:lpstr>Испоручена топлотна енергија (MWh) по запосленом</vt:lpstr>
      <vt:lpstr>Месечни трошкови рада по запосленом</vt:lpstr>
      <vt:lpstr>Трошкови – Закључци</vt:lpstr>
      <vt:lpstr>Нето добитак и губитак</vt:lpstr>
      <vt:lpstr>Нето добитак и губитак</vt:lpstr>
      <vt:lpstr>Нето добитак и губитак</vt:lpstr>
      <vt:lpstr>Екстраполација прихода и трошкова</vt:lpstr>
      <vt:lpstr>Нето добитак и губитак – Закључци</vt:lpstr>
      <vt:lpstr>                                       Хвала на пажњи!</vt:lpstr>
    </vt:vector>
  </TitlesOfParts>
  <Company>Dell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ECRB Investment Focus</dc:title>
  <dc:creator>Petar Maksimovic</dc:creator>
  <cp:lastModifiedBy>Windows User</cp:lastModifiedBy>
  <cp:revision>632</cp:revision>
  <cp:lastPrinted>2016-11-02T08:51:58Z</cp:lastPrinted>
  <dcterms:created xsi:type="dcterms:W3CDTF">2005-06-18T20:19:03Z</dcterms:created>
  <dcterms:modified xsi:type="dcterms:W3CDTF">2023-05-22T11:58:59Z</dcterms:modified>
</cp:coreProperties>
</file>