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2" r:id="rId1"/>
    <p:sldMasterId id="2147484274" r:id="rId2"/>
  </p:sldMasterIdLst>
  <p:notesMasterIdLst>
    <p:notesMasterId r:id="rId12"/>
  </p:notesMasterIdLst>
  <p:handoutMasterIdLst>
    <p:handoutMasterId r:id="rId13"/>
  </p:handoutMasterIdLst>
  <p:sldIdLst>
    <p:sldId id="315" r:id="rId3"/>
    <p:sldId id="266" r:id="rId4"/>
    <p:sldId id="310" r:id="rId5"/>
    <p:sldId id="319" r:id="rId6"/>
    <p:sldId id="316" r:id="rId7"/>
    <p:sldId id="317" r:id="rId8"/>
    <p:sldId id="318" r:id="rId9"/>
    <p:sldId id="312" r:id="rId10"/>
    <p:sldId id="314" r:id="rId11"/>
  </p:sldIdLst>
  <p:sldSz cx="9144000" cy="6858000" type="screen4x3"/>
  <p:notesSz cx="6980238" cy="9144000"/>
  <p:defaultTextStyle>
    <a:defPPr>
      <a:defRPr lang="sr-Latn-CS"/>
    </a:defPPr>
    <a:lvl1pPr algn="ctr" rtl="0" fontAlgn="base">
      <a:spcBef>
        <a:spcPct val="20000"/>
      </a:spcBef>
      <a:spcAft>
        <a:spcPct val="0"/>
      </a:spcAft>
      <a:buClr>
        <a:schemeClr val="hlink"/>
      </a:buClr>
      <a:buSzPct val="75000"/>
      <a:buFont typeface="Wingdings" pitchFamily="2" charset="2"/>
      <a:defRPr b="1" kern="1200">
        <a:solidFill>
          <a:srgbClr val="000066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buClr>
        <a:schemeClr val="hlink"/>
      </a:buClr>
      <a:buSzPct val="75000"/>
      <a:buFont typeface="Wingdings" pitchFamily="2" charset="2"/>
      <a:defRPr b="1" kern="1200">
        <a:solidFill>
          <a:srgbClr val="000066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buClr>
        <a:schemeClr val="hlink"/>
      </a:buClr>
      <a:buSzPct val="75000"/>
      <a:buFont typeface="Wingdings" pitchFamily="2" charset="2"/>
      <a:defRPr b="1" kern="1200">
        <a:solidFill>
          <a:srgbClr val="000066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buClr>
        <a:schemeClr val="hlink"/>
      </a:buClr>
      <a:buSzPct val="75000"/>
      <a:buFont typeface="Wingdings" pitchFamily="2" charset="2"/>
      <a:defRPr b="1" kern="1200">
        <a:solidFill>
          <a:srgbClr val="000066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buClr>
        <a:schemeClr val="hlink"/>
      </a:buClr>
      <a:buSzPct val="75000"/>
      <a:buFont typeface="Wingdings" pitchFamily="2" charset="2"/>
      <a:defRPr b="1" kern="1200">
        <a:solidFill>
          <a:srgbClr val="00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rgbClr val="00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rgbClr val="00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rgbClr val="00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rgbClr val="000066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12A74BE-663E-41EA-A91E-4B51893AB8AD}">
          <p14:sldIdLst>
            <p14:sldId id="315"/>
            <p14:sldId id="266"/>
            <p14:sldId id="310"/>
            <p14:sldId id="319"/>
            <p14:sldId id="316"/>
            <p14:sldId id="317"/>
            <p14:sldId id="318"/>
            <p14:sldId id="312"/>
            <p14:sldId id="314"/>
          </p14:sldIdLst>
        </p14:section>
        <p14:section name="Untitled Section" id="{A8640820-41CE-47CA-936F-AD03E673102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9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" initials="MSOffic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CC66"/>
    <a:srgbClr val="7799FF"/>
    <a:srgbClr val="FFFF00"/>
    <a:srgbClr val="000066"/>
    <a:srgbClr val="FF7C80"/>
    <a:srgbClr val="99FFCC"/>
    <a:srgbClr val="009900"/>
    <a:srgbClr val="00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9" autoAdjust="0"/>
    <p:restoredTop sz="99338" autoAdjust="0"/>
  </p:normalViewPr>
  <p:slideViewPr>
    <p:cSldViewPr>
      <p:cViewPr>
        <p:scale>
          <a:sx n="70" d="100"/>
          <a:sy n="70" d="100"/>
        </p:scale>
        <p:origin x="1224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566" y="276"/>
      </p:cViewPr>
      <p:guideLst>
        <p:guide orient="horz" pos="2880"/>
        <p:guide pos="21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531" cy="45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3078" y="0"/>
            <a:ext cx="3025531" cy="45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4899"/>
            <a:ext cx="3025531" cy="457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3078" y="8684899"/>
            <a:ext cx="3025531" cy="457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fld id="{DD216A1D-DF1D-4987-9958-7CC377A2C1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6287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531" cy="45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3078" y="0"/>
            <a:ext cx="3025531" cy="45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3325" y="685800"/>
            <a:ext cx="4573588" cy="34305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7699" y="4343912"/>
            <a:ext cx="5584842" cy="4115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4899"/>
            <a:ext cx="3025531" cy="457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3078" y="8684899"/>
            <a:ext cx="3025531" cy="457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fld id="{44429785-2374-4A44-B5D6-2868FDAD69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82229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buClr>
                <a:srgbClr val="0000FF"/>
              </a:buClr>
            </a:pPr>
            <a:fld id="{D16DDA12-11CD-420C-B519-A4A6FBF5038C}" type="slidenum">
              <a:rPr lang="en-US" altLang="en-US"/>
              <a:pPr>
                <a:buClr>
                  <a:srgbClr val="0000FF"/>
                </a:buClr>
              </a:pPr>
              <a:t>1</a:t>
            </a:fld>
            <a:endParaRPr lang="en-US" alt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7D4E9-E165-4DB0-B2DE-194352C82004}" type="datetime1">
              <a:rPr lang="sr-Latn-CS" altLang="en-US" smtClean="0"/>
              <a:pPr/>
              <a:t>22.5.2023.</a:t>
            </a:fld>
            <a:endParaRPr lang="sr-Latn-C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CF5F07-F0ED-43BA-80D8-728E025A6A6C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r-Latn-C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4C731-1DFE-4E08-919E-1C16A63B74A2}" type="datetime1">
              <a:rPr lang="sr-Latn-CS" altLang="en-US" smtClean="0"/>
              <a:pPr/>
              <a:t>22.5.2023.</a:t>
            </a:fld>
            <a:endParaRPr lang="sr-Latn-C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1E29-E4BA-4849-982A-1D1F3FAB30D0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8CC0C-8852-421C-8AFD-170BBAA1696F}" type="datetime1">
              <a:rPr lang="sr-Latn-CS" altLang="en-US" smtClean="0"/>
              <a:pPr/>
              <a:t>22.5.2023.</a:t>
            </a:fld>
            <a:endParaRPr lang="sr-Latn-C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FC1B0-83E6-4BD4-B035-ED00C7C88F65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584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584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584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584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5847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5848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5849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</p:grpSp>
      <p:sp>
        <p:nvSpPr>
          <p:cNvPr id="35850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sr-Latn-CS" altLang="en-US" noProof="0" smtClean="0"/>
              <a:t>Click to edit Master title style</a:t>
            </a:r>
          </a:p>
        </p:txBody>
      </p:sp>
      <p:sp>
        <p:nvSpPr>
          <p:cNvPr id="35851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sr-Latn-CS" altLang="en-US" noProof="0" smtClean="0"/>
              <a:t>Click to edit Master subtitle style</a:t>
            </a:r>
          </a:p>
        </p:txBody>
      </p:sp>
      <p:sp>
        <p:nvSpPr>
          <p:cNvPr id="35852" name="Rectangle 1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04C7D4E9-E165-4DB0-B2DE-194352C82004}" type="datetime1">
              <a:rPr lang="sr-Latn-CS" altLang="en-US">
                <a:solidFill>
                  <a:srgbClr val="000000"/>
                </a:solidFill>
              </a:rPr>
              <a:pPr/>
              <a:t>22.5.2023.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35853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35854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1CF5F07-F0ED-43BA-80D8-728E025A6A6C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68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A3AE31-A367-4AB5-828B-3044AD53BF33}" type="datetime1">
              <a:rPr lang="sr-Latn-CS" altLang="en-US">
                <a:solidFill>
                  <a:srgbClr val="000000"/>
                </a:solidFill>
              </a:rPr>
              <a:pPr/>
              <a:t>22.5.2023.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8E25EC-EFBF-46CA-9693-BFBC79988B8C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065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2B6728-2D68-4414-997A-76EF09B659FC}" type="datetime1">
              <a:rPr lang="sr-Latn-CS" altLang="en-US">
                <a:solidFill>
                  <a:srgbClr val="000000"/>
                </a:solidFill>
              </a:rPr>
              <a:pPr/>
              <a:t>22.5.2023.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C3CD06-E3C5-4E31-96F7-C9E8B4EE254E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19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0F8D53-87A8-4B11-BA08-66495FF93C4B}" type="datetime1">
              <a:rPr lang="sr-Latn-CS" altLang="en-US">
                <a:solidFill>
                  <a:srgbClr val="000000"/>
                </a:solidFill>
              </a:rPr>
              <a:pPr/>
              <a:t>22.5.2023.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B71998-B8A8-4DF1-B546-250986E34D7B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44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725E61-BE44-4023-8920-F8764EB666A2}" type="datetime1">
              <a:rPr lang="sr-Latn-CS" altLang="en-US">
                <a:solidFill>
                  <a:srgbClr val="000000"/>
                </a:solidFill>
              </a:rPr>
              <a:pPr/>
              <a:t>22.5.2023.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1658B-58F3-425C-AEB7-A522CE41614A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420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B0532D-03F7-4C3A-809F-EA3EF0F57EB6}" type="datetime1">
              <a:rPr lang="sr-Latn-CS" altLang="en-US">
                <a:solidFill>
                  <a:srgbClr val="000000"/>
                </a:solidFill>
              </a:rPr>
              <a:pPr/>
              <a:t>22.5.2023.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AE430B-A60D-4E33-94B4-440027777917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1517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743402-F1E2-410D-BEE6-CABF2AEAE7A5}" type="datetime1">
              <a:rPr lang="sr-Latn-CS" altLang="en-US">
                <a:solidFill>
                  <a:srgbClr val="000000"/>
                </a:solidFill>
              </a:rPr>
              <a:pPr/>
              <a:t>22.5.2023.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4F9DD6-A6C5-4A73-805C-8E1C73E2BFED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288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C85B72-6C4A-44CC-8866-4A2CE95D73D0}" type="datetime1">
              <a:rPr lang="sr-Latn-CS" altLang="en-US">
                <a:solidFill>
                  <a:srgbClr val="000000"/>
                </a:solidFill>
              </a:rPr>
              <a:pPr/>
              <a:t>22.5.2023.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3536D0-011F-4E37-951E-E026895542F8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314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3AE31-A367-4AB5-828B-3044AD53BF33}" type="datetime1">
              <a:rPr lang="sr-Latn-CS" altLang="en-US" smtClean="0"/>
              <a:pPr/>
              <a:t>22.5.2023.</a:t>
            </a:fld>
            <a:endParaRPr lang="sr-Latn-C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25EC-EFBF-46CA-9693-BFBC79988B8C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A6792C-F9F5-49FF-8B96-F0C8E57258FA}" type="datetime1">
              <a:rPr lang="sr-Latn-CS" altLang="en-US">
                <a:solidFill>
                  <a:srgbClr val="000000"/>
                </a:solidFill>
              </a:rPr>
              <a:pPr/>
              <a:t>22.5.2023.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A8CEAB-E690-4BE2-8F86-777B172366BB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0771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94C731-1DFE-4E08-919E-1C16A63B74A2}" type="datetime1">
              <a:rPr lang="sr-Latn-CS" altLang="en-US">
                <a:solidFill>
                  <a:srgbClr val="000000"/>
                </a:solidFill>
              </a:rPr>
              <a:pPr/>
              <a:t>22.5.2023.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31E29-E4BA-4849-982A-1D1F3FAB30D0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514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18CC0C-8852-421C-8AFD-170BBAA1696F}" type="datetime1">
              <a:rPr lang="sr-Latn-CS" altLang="en-US">
                <a:solidFill>
                  <a:srgbClr val="000000"/>
                </a:solidFill>
              </a:rPr>
              <a:pPr/>
              <a:t>22.5.2023.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FC1B0-83E6-4BD4-B035-ED00C7C88F65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7229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576AF76-0BA2-4041-8D83-121732FE18C0}" type="datetime1">
              <a:rPr lang="sr-Latn-CS" altLang="en-US">
                <a:solidFill>
                  <a:srgbClr val="000000"/>
                </a:solidFill>
              </a:rPr>
              <a:pPr/>
              <a:t>22.5.2023.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67853C5-C965-4FEE-AC72-64DE0CB90582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270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6728-2D68-4414-997A-76EF09B659FC}" type="datetime1">
              <a:rPr lang="sr-Latn-CS" altLang="en-US" smtClean="0"/>
              <a:pPr/>
              <a:t>22.5.2023.</a:t>
            </a:fld>
            <a:endParaRPr lang="sr-Latn-C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3CD06-E3C5-4E31-96F7-C9E8B4EE254E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F8D53-87A8-4B11-BA08-66495FF93C4B}" type="datetime1">
              <a:rPr lang="sr-Latn-CS" altLang="en-US" smtClean="0"/>
              <a:pPr/>
              <a:t>22.5.2023.</a:t>
            </a:fld>
            <a:endParaRPr lang="sr-Latn-C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71998-B8A8-4DF1-B546-250986E34D7B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25E61-BE44-4023-8920-F8764EB666A2}" type="datetime1">
              <a:rPr lang="sr-Latn-CS" altLang="en-US" smtClean="0"/>
              <a:pPr/>
              <a:t>22.5.2023.</a:t>
            </a:fld>
            <a:endParaRPr lang="sr-Latn-C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658B-58F3-425C-AEB7-A522CE41614A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0532D-03F7-4C3A-809F-EA3EF0F57EB6}" type="datetime1">
              <a:rPr lang="sr-Latn-CS" altLang="en-US" smtClean="0"/>
              <a:pPr/>
              <a:t>22.5.2023.</a:t>
            </a:fld>
            <a:endParaRPr lang="sr-Latn-C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430B-A60D-4E33-94B4-440027777917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3402-F1E2-410D-BEE6-CABF2AEAE7A5}" type="datetime1">
              <a:rPr lang="sr-Latn-CS" altLang="en-US" smtClean="0"/>
              <a:pPr/>
              <a:t>22.5.2023.</a:t>
            </a:fld>
            <a:endParaRPr lang="sr-Latn-C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F9DD6-A6C5-4A73-805C-8E1C73E2BFED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85B72-6C4A-44CC-8866-4A2CE95D73D0}" type="datetime1">
              <a:rPr lang="sr-Latn-CS" altLang="en-US" smtClean="0"/>
              <a:pPr/>
              <a:t>22.5.2023.</a:t>
            </a:fld>
            <a:endParaRPr lang="sr-Latn-C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536D0-011F-4E37-951E-E026895542F8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6792C-F9F5-49FF-8B96-F0C8E57258FA}" type="datetime1">
              <a:rPr lang="sr-Latn-CS" altLang="en-US" smtClean="0"/>
              <a:pPr/>
              <a:t>22.5.2023.</a:t>
            </a:fld>
            <a:endParaRPr lang="sr-Latn-C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8CEAB-E690-4BE2-8F86-777B172366BB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3847373-B0DF-42F3-BFD2-53527A1DBFBA}" type="datetime1">
              <a:rPr lang="sr-Latn-CS" altLang="en-US" smtClean="0"/>
              <a:pPr/>
              <a:t>22.5.2023.</a:t>
            </a:fld>
            <a:endParaRPr lang="sr-Latn-C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sr-Latn-C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C096A3-BC62-4A0A-B737-BBBCFC7D9BB7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3" r:id="rId1"/>
    <p:sldLayoutId id="2147484264" r:id="rId2"/>
    <p:sldLayoutId id="2147484265" r:id="rId3"/>
    <p:sldLayoutId id="2147484266" r:id="rId4"/>
    <p:sldLayoutId id="2147484267" r:id="rId5"/>
    <p:sldLayoutId id="2147484268" r:id="rId6"/>
    <p:sldLayoutId id="2147484269" r:id="rId7"/>
    <p:sldLayoutId id="2147484270" r:id="rId8"/>
    <p:sldLayoutId id="2147484271" r:id="rId9"/>
    <p:sldLayoutId id="2147484272" r:id="rId10"/>
    <p:sldLayoutId id="2147484273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4819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4820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4821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4822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4823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4824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4825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</p:grpSp>
      <p:sp>
        <p:nvSpPr>
          <p:cNvPr id="3482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sr-Latn-CS" altLang="en-US" smtClean="0"/>
              <a:t>Click to edit Master title style</a:t>
            </a:r>
          </a:p>
        </p:txBody>
      </p:sp>
      <p:sp>
        <p:nvSpPr>
          <p:cNvPr id="3482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r-Latn-CS" altLang="en-US" smtClean="0"/>
              <a:t>Click to edit Master text styles</a:t>
            </a:r>
          </a:p>
          <a:p>
            <a:pPr lvl="1"/>
            <a:r>
              <a:rPr lang="sr-Latn-CS" altLang="en-US" smtClean="0"/>
              <a:t>Second level</a:t>
            </a:r>
          </a:p>
          <a:p>
            <a:pPr lvl="2"/>
            <a:r>
              <a:rPr lang="sr-Latn-CS" altLang="en-US" smtClean="0"/>
              <a:t>Third level</a:t>
            </a:r>
          </a:p>
          <a:p>
            <a:pPr lvl="3"/>
            <a:r>
              <a:rPr lang="sr-Latn-CS" altLang="en-US" smtClean="0"/>
              <a:t>Fourth level</a:t>
            </a:r>
          </a:p>
          <a:p>
            <a:pPr lvl="4"/>
            <a:r>
              <a:rPr lang="sr-Latn-CS" altLang="en-US" smtClean="0"/>
              <a:t>Fifth level</a:t>
            </a:r>
          </a:p>
        </p:txBody>
      </p:sp>
      <p:sp>
        <p:nvSpPr>
          <p:cNvPr id="3482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73847373-B0DF-42F3-BFD2-53527A1DBFBA}" type="datetime1">
              <a:rPr lang="sr-Latn-CS" altLang="en-US">
                <a:solidFill>
                  <a:srgbClr val="000000"/>
                </a:solidFill>
              </a:rPr>
              <a:pPr/>
              <a:t>22.5.2023.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348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3483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1DC096A3-BC62-4A0A-B737-BBBCFC7D9BB7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775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5" r:id="rId1"/>
    <p:sldLayoutId id="2147484276" r:id="rId2"/>
    <p:sldLayoutId id="2147484277" r:id="rId3"/>
    <p:sldLayoutId id="2147484278" r:id="rId4"/>
    <p:sldLayoutId id="2147484279" r:id="rId5"/>
    <p:sldLayoutId id="2147484280" r:id="rId6"/>
    <p:sldLayoutId id="2147484281" r:id="rId7"/>
    <p:sldLayoutId id="2147484282" r:id="rId8"/>
    <p:sldLayoutId id="2147484283" r:id="rId9"/>
    <p:sldLayoutId id="2147484284" r:id="rId10"/>
    <p:sldLayoutId id="2147484285" r:id="rId11"/>
    <p:sldLayoutId id="214748428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ergy-community.org/" TargetMode="External"/><Relationship Id="rId2" Type="http://schemas.openxmlformats.org/officeDocument/2006/relationships/hyperlink" Target="mailto:biljana.grbic@energy-community.org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sr-Cyrl-RS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Стручно-научна конференција</a:t>
            </a:r>
            <a:r>
              <a:rPr lang="sr-Latn-RS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sr-Cyrl-RS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ТОПС</a:t>
            </a:r>
            <a:r>
              <a:rPr lang="sr-Latn-RS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2023</a:t>
            </a:r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Хотел Палисад</a:t>
            </a:r>
            <a:r>
              <a:rPr lang="sr-Latn-RS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, </a:t>
            </a:r>
            <a:r>
              <a:rPr lang="sr-Cyrl-RS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Златибор</a:t>
            </a:r>
            <a:r>
              <a:rPr 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sr-Latn-RS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28</a:t>
            </a:r>
            <a:r>
              <a:rPr 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.0</a:t>
            </a:r>
            <a:r>
              <a:rPr lang="sr-Latn-RS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5</a:t>
            </a:r>
            <a:r>
              <a:rPr 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.202</a:t>
            </a:r>
            <a:r>
              <a:rPr lang="sr-Latn-RS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</a:t>
            </a:r>
            <a:r>
              <a:rPr 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  <a:r>
              <a:rPr lang="ru-RU" dirty="0">
                <a:latin typeface="Arial Narrow" panose="020B0606020202030204" pitchFamily="34" charset="0"/>
              </a:rPr>
              <a:t/>
            </a:r>
            <a:br>
              <a:rPr lang="ru-RU" dirty="0">
                <a:latin typeface="Arial Narrow" panose="020B0606020202030204" pitchFamily="34" charset="0"/>
              </a:rPr>
            </a:br>
            <a:endParaRPr lang="en-GB" dirty="0">
              <a:latin typeface="Arial Narrow" panose="020B0606020202030204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239212"/>
            <a:ext cx="1082348" cy="435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sr-Cyrl-RS" altLang="en-US" sz="2000" b="0" dirty="0" smtClean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sr-Latn-RS" altLang="en-US" sz="2000" b="0" dirty="0" smtClean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        </a:t>
            </a: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684229" y="3425518"/>
            <a:ext cx="7772400" cy="1621904"/>
          </a:xfrm>
          <a:prstGeom prst="rect">
            <a:avLst/>
          </a:prstGeom>
          <a:noFill/>
        </p:spPr>
        <p:txBody>
          <a:bodyPr vert="horz" lIns="0" tIns="45720" rIns="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buClrTx/>
              <a:buSzTx/>
              <a:buFontTx/>
            </a:pPr>
            <a:r>
              <a:rPr lang="ru-RU" altLang="en-US" sz="28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РАЗВОЈ СИСТЕМА ДАЉИНСКОГ ГРЕЈАЊА У КОНТЕКСТУ</a:t>
            </a:r>
          </a:p>
          <a:p>
            <a:pPr fontAlgn="auto">
              <a:spcAft>
                <a:spcPts val="0"/>
              </a:spcAft>
              <a:buClrTx/>
              <a:buSzTx/>
              <a:buFontTx/>
            </a:pPr>
            <a:r>
              <a:rPr lang="ru-RU" altLang="en-US" sz="28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ЕВРОПСКИХ ПРОПИСА У ОБЛАСТИ ЕНЕРГЕТИКЕ И КЛИМЕ</a:t>
            </a:r>
            <a:endParaRPr lang="sr-Latn-CS" altLang="en-US" sz="2800" b="1" dirty="0">
              <a:solidFill>
                <a:srgbClr val="002060"/>
              </a:solidFill>
              <a:effectLst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5661248"/>
            <a:ext cx="9144000" cy="1052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  <a:lvl2pPr>
              <a:buClr>
                <a:schemeClr val="tx2"/>
              </a:buClr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>
              <a:buClr>
                <a:schemeClr val="folHlink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>
              <a:buClr>
                <a:schemeClr val="tx1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9FF"/>
              </a:buClr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/>
            </a:r>
            <a:b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</a:br>
            <a:r>
              <a:rPr lang="sr-Cyrl-RS" altLang="en-US" sz="2800" b="0" kern="0" dirty="0" smtClean="0">
                <a:solidFill>
                  <a:srgbClr val="002060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Грбић Биљана, Секретаријат Енергетске заједнице</a:t>
            </a:r>
            <a:endParaRPr kumimoji="0" lang="sr-Latn-RS" alt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9FF"/>
              </a:buClr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20" name="Picture 1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48" y="609600"/>
            <a:ext cx="457200" cy="457200"/>
          </a:xfrm>
          <a:prstGeom prst="rect">
            <a:avLst/>
          </a:prstGeom>
          <a:noFill/>
        </p:spPr>
      </p:pic>
      <p:pic>
        <p:nvPicPr>
          <p:cNvPr id="21" name="Picture 20" descr="C:\Users\Toplane Srbije 2\OneDrive\Desktop\Zlatibor 2022\EBRD blue 15mm (E)_Crop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57200"/>
            <a:ext cx="1546860" cy="812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E:\Zlatibor 2022, LOGO\SECO\BL_En_WBF_SECO_CMYK_pos_hoch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93547"/>
            <a:ext cx="1676400" cy="954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C:\Users\TOPLAN~1\AppData\Local\Temp\pid-6836\Horizontal_RGB_294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609600"/>
            <a:ext cx="1512570" cy="563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48321"/>
            <a:ext cx="457200" cy="422351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705600" y="1066800"/>
            <a:ext cx="1981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050" dirty="0" smtClean="0"/>
              <a:t>Društvo termičara Srbije</a:t>
            </a:r>
            <a:endParaRPr lang="en-GB" sz="1050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1066800"/>
            <a:ext cx="2209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050" dirty="0" smtClean="0"/>
              <a:t>Пословно удружење „Топлане Србије“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348959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984919"/>
          </a:xfrm>
          <a:ln w="57150"/>
        </p:spPr>
        <p:txBody>
          <a:bodyPr>
            <a:normAutofit/>
          </a:bodyPr>
          <a:lstStyle/>
          <a:p>
            <a:r>
              <a:rPr lang="sr-Cyrl-R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Увод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sr-Cyrl-RS" dirty="0" smtClean="0"/>
              <a:t>Пар речи о Енергетској заједници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Cyrl-RS" dirty="0" smtClean="0"/>
              <a:t>Системи даљинскиг грејања (СДГ) у Енергетској заједници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Cyrl-RS" dirty="0" smtClean="0"/>
              <a:t>Правни оквир за декарбонизацију СДГ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Cyrl-RS" dirty="0" smtClean="0"/>
              <a:t>Права потрошача даљинског грејања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Cyrl-RS" dirty="0" smtClean="0"/>
              <a:t>Шта није део правног оквира, али битно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Cyrl-RS" dirty="0" smtClean="0"/>
              <a:t>Пример из ЕУ </a:t>
            </a:r>
            <a:r>
              <a:rPr lang="en-AT" dirty="0" smtClean="0"/>
              <a:t>–</a:t>
            </a:r>
            <a:r>
              <a:rPr lang="sr-Cyrl-RS" dirty="0" smtClean="0"/>
              <a:t> Страсбург </a:t>
            </a:r>
          </a:p>
          <a:p>
            <a:pPr>
              <a:buFont typeface="Wingdings" panose="05000000000000000000" pitchFamily="2" charset="2"/>
              <a:buChar char="v"/>
            </a:pPr>
            <a:endParaRPr lang="sr-Latn-RS" sz="2400" dirty="0" smtClean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2000" dirty="0" smtClean="0">
              <a:effectLst/>
            </a:endParaRP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33400" y="10668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9188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/>
          </a:bodyPr>
          <a:lstStyle/>
          <a:p>
            <a:pPr>
              <a:tabLst>
                <a:tab pos="87313" algn="l"/>
              </a:tabLst>
            </a:pPr>
            <a:r>
              <a:rPr lang="sr-Cyrl-R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Енргетска заједница 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6480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sr-Latn-RS" sz="2400" dirty="0" smtClean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2000" dirty="0" smtClean="0">
              <a:effectLst/>
            </a:endParaRP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FB0BAB50-0F4E-4444-9574-1EBB6E1FD7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" y="1343708"/>
            <a:ext cx="9067800" cy="5491566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63756" y="3427592"/>
            <a:ext cx="449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sr-Cyrl-RS" sz="2800" spc="-1" dirty="0" smtClean="0">
                <a:solidFill>
                  <a:srgbClr val="FDD204"/>
                </a:solidFill>
                <a:latin typeface="Arial" panose="020B0604020202020204"/>
                <a:ea typeface="DejaVu Sans"/>
              </a:rPr>
              <a:t>Наши чланови: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81270" y="4089491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sr-Cyrl-RS" b="0" spc="-1" dirty="0" smtClean="0">
                <a:solidFill>
                  <a:srgbClr val="FFFFFF"/>
                </a:solidFill>
                <a:latin typeface="Arial" panose="020B0604020202020204"/>
                <a:ea typeface="DejaVu Sans"/>
              </a:rPr>
              <a:t>Уговорне стране</a:t>
            </a:r>
            <a:endParaRPr lang="en-US" b="0" spc="-1" dirty="0">
              <a:solidFill>
                <a:prstClr val="black"/>
              </a:solidFill>
              <a:latin typeface="Arial" panose="020B0604020202020204"/>
            </a:endParaRPr>
          </a:p>
          <a:p>
            <a:pPr lvl="0" algn="l"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sr-Cyrl-RS" b="0" spc="-1" dirty="0" smtClean="0">
                <a:solidFill>
                  <a:srgbClr val="FFFFFF"/>
                </a:solidFill>
                <a:latin typeface="Arial" panose="020B0604020202020204"/>
                <a:ea typeface="DejaVu Sans"/>
              </a:rPr>
              <a:t>Европска Унија</a:t>
            </a:r>
            <a:endParaRPr lang="en-US" b="0" spc="-1" dirty="0">
              <a:solidFill>
                <a:prstClr val="black"/>
              </a:solidFill>
              <a:latin typeface="Arial" panose="020B0604020202020204"/>
            </a:endParaRPr>
          </a:p>
          <a:p>
            <a:pPr lvl="0" algn="l"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sr-Cyrl-RS" b="0" spc="-1" dirty="0" smtClean="0">
                <a:solidFill>
                  <a:srgbClr val="FFFFFF"/>
                </a:solidFill>
                <a:latin typeface="Arial" panose="020B0604020202020204"/>
                <a:ea typeface="DejaVu Sans"/>
              </a:rPr>
              <a:t>Посматрачи </a:t>
            </a:r>
            <a:endParaRPr lang="en-US" b="0" spc="-1" dirty="0">
              <a:solidFill>
                <a:prstClr val="black"/>
              </a:solidFill>
              <a:latin typeface="Arial" panose="020B0604020202020204"/>
            </a:endParaRPr>
          </a:p>
        </p:txBody>
      </p:sp>
      <p:grpSp>
        <p:nvGrpSpPr>
          <p:cNvPr id="22" name="Group 3"/>
          <p:cNvGrpSpPr/>
          <p:nvPr/>
        </p:nvGrpSpPr>
        <p:grpSpPr>
          <a:xfrm>
            <a:off x="624318" y="4125743"/>
            <a:ext cx="176400" cy="752879"/>
            <a:chOff x="858960" y="3255840"/>
            <a:chExt cx="176400" cy="752879"/>
          </a:xfrm>
        </p:grpSpPr>
        <p:sp>
          <p:nvSpPr>
            <p:cNvPr id="23" name="CustomShape 4"/>
            <p:cNvSpPr/>
            <p:nvPr/>
          </p:nvSpPr>
          <p:spPr>
            <a:xfrm>
              <a:off x="858960" y="3255840"/>
              <a:ext cx="176400" cy="176400"/>
            </a:xfrm>
            <a:prstGeom prst="rect">
              <a:avLst/>
            </a:prstGeom>
            <a:solidFill>
              <a:srgbClr val="FCD403"/>
            </a:solidFill>
            <a:ln>
              <a:noFill/>
            </a:ln>
            <a:effectLst/>
          </p:spPr>
        </p:sp>
        <p:sp>
          <p:nvSpPr>
            <p:cNvPr id="24" name="CustomShape 5"/>
            <p:cNvSpPr/>
            <p:nvPr/>
          </p:nvSpPr>
          <p:spPr>
            <a:xfrm>
              <a:off x="858960" y="3552306"/>
              <a:ext cx="176400" cy="176400"/>
            </a:xfrm>
            <a:prstGeom prst="rect">
              <a:avLst/>
            </a:prstGeom>
            <a:solidFill>
              <a:srgbClr val="3465A4"/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" name="CustomShape 6"/>
            <p:cNvSpPr/>
            <p:nvPr/>
          </p:nvSpPr>
          <p:spPr>
            <a:xfrm>
              <a:off x="858960" y="3832319"/>
              <a:ext cx="176400" cy="176400"/>
            </a:xfrm>
            <a:prstGeom prst="rect">
              <a:avLst/>
            </a:prstGeom>
            <a:solidFill>
              <a:srgbClr val="F78F00"/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23528" y="2154393"/>
            <a:ext cx="40479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r-Cyrl-RS" dirty="0" smtClean="0"/>
              <a:t>Међународна организација </a:t>
            </a:r>
            <a:r>
              <a:rPr lang="sr-Cyrl-RS" b="0" dirty="0" smtClean="0"/>
              <a:t>основана 2005. године потписивањем Споразума о оснивању Енергетске заједнице</a:t>
            </a:r>
            <a:endParaRPr lang="en-GB" b="0" dirty="0"/>
          </a:p>
        </p:txBody>
      </p:sp>
      <p:sp>
        <p:nvSpPr>
          <p:cNvPr id="28" name="TextBox 27"/>
          <p:cNvSpPr txBox="1"/>
          <p:nvPr/>
        </p:nvSpPr>
        <p:spPr>
          <a:xfrm>
            <a:off x="381000" y="5147831"/>
            <a:ext cx="40479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r-Cyrl-RS" dirty="0" smtClean="0"/>
              <a:t>Циљ: </a:t>
            </a:r>
            <a:r>
              <a:rPr lang="sr-Cyrl-RS" b="0" dirty="0" smtClean="0"/>
              <a:t>усклађивање енергетског сектора са циљевима и прописима ЕУ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211870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 additive="repl"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206" y="3843403"/>
            <a:ext cx="3812330" cy="26771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/>
          </a:bodyPr>
          <a:lstStyle/>
          <a:p>
            <a:pPr>
              <a:tabLst>
                <a:tab pos="87313" algn="l"/>
              </a:tabLst>
            </a:pPr>
            <a:r>
              <a:rPr lang="sr-Cyrl-R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Декарбонизација СДГ 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6480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sr-Latn-RS" sz="2400" dirty="0" smtClean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2000" dirty="0" smtClean="0">
              <a:effectLst/>
            </a:endParaRP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-457200" y="1582820"/>
            <a:ext cx="7782874" cy="3440510"/>
            <a:chOff x="919242" y="1227960"/>
            <a:chExt cx="4719105" cy="3440510"/>
          </a:xfrm>
        </p:grpSpPr>
        <p:sp>
          <p:nvSpPr>
            <p:cNvPr id="7" name="Freeform 6"/>
            <p:cNvSpPr/>
            <p:nvPr/>
          </p:nvSpPr>
          <p:spPr>
            <a:xfrm>
              <a:off x="3064729" y="1227960"/>
              <a:ext cx="1181163" cy="1310862"/>
            </a:xfrm>
            <a:custGeom>
              <a:avLst/>
              <a:gdLst>
                <a:gd name="connsiteX0" fmla="*/ 0 w 1310862"/>
                <a:gd name="connsiteY0" fmla="*/ 570225 h 1140450"/>
                <a:gd name="connsiteX1" fmla="*/ 285113 w 1310862"/>
                <a:gd name="connsiteY1" fmla="*/ 0 h 1140450"/>
                <a:gd name="connsiteX2" fmla="*/ 1025750 w 1310862"/>
                <a:gd name="connsiteY2" fmla="*/ 0 h 1140450"/>
                <a:gd name="connsiteX3" fmla="*/ 1310862 w 1310862"/>
                <a:gd name="connsiteY3" fmla="*/ 570225 h 1140450"/>
                <a:gd name="connsiteX4" fmla="*/ 1025750 w 1310862"/>
                <a:gd name="connsiteY4" fmla="*/ 1140450 h 1140450"/>
                <a:gd name="connsiteX5" fmla="*/ 285113 w 1310862"/>
                <a:gd name="connsiteY5" fmla="*/ 1140450 h 1140450"/>
                <a:gd name="connsiteX6" fmla="*/ 0 w 1310862"/>
                <a:gd name="connsiteY6" fmla="*/ 570225 h 11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0862" h="1140450">
                  <a:moveTo>
                    <a:pt x="655431" y="0"/>
                  </a:moveTo>
                  <a:lnTo>
                    <a:pt x="1310862" y="248048"/>
                  </a:lnTo>
                  <a:lnTo>
                    <a:pt x="1310862" y="892403"/>
                  </a:lnTo>
                  <a:lnTo>
                    <a:pt x="655431" y="1140450"/>
                  </a:lnTo>
                  <a:lnTo>
                    <a:pt x="0" y="892403"/>
                  </a:lnTo>
                  <a:lnTo>
                    <a:pt x="0" y="248048"/>
                  </a:lnTo>
                  <a:lnTo>
                    <a:pt x="655431" y="0"/>
                  </a:lnTo>
                  <a:close/>
                </a:path>
              </a:pathLst>
            </a:custGeom>
            <a:solidFill>
              <a:srgbClr val="C000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5820" tIns="242376" rIns="215820" bIns="242376" numCol="1" spcCol="1270" anchor="ctr" anchorCtr="0">
              <a:noAutofit/>
            </a:bodyPr>
            <a:lstStyle/>
            <a:p>
              <a:pPr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1200" dirty="0" smtClean="0">
                  <a:solidFill>
                    <a:schemeClr val="bg1"/>
                  </a:solidFill>
                </a:rPr>
                <a:t>Екикасни Системи </a:t>
              </a:r>
              <a:r>
                <a:rPr lang="sr-Cyrl-RS" sz="1200" dirty="0">
                  <a:solidFill>
                    <a:schemeClr val="bg1"/>
                  </a:solidFill>
                </a:rPr>
                <a:t>Даљинских Грејања</a:t>
              </a:r>
              <a:endParaRPr lang="en-US" sz="1200" dirty="0">
                <a:solidFill>
                  <a:schemeClr val="bg1"/>
                </a:solidFill>
              </a:endParaRP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1200" dirty="0" smtClean="0"/>
                <a:t> </a:t>
              </a:r>
              <a:endParaRPr lang="en-US" sz="1200" kern="12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175425" y="1656633"/>
              <a:ext cx="1462922" cy="78651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1825501" y="1245113"/>
              <a:ext cx="1140450" cy="1310862"/>
            </a:xfrm>
            <a:custGeom>
              <a:avLst/>
              <a:gdLst>
                <a:gd name="connsiteX0" fmla="*/ 0 w 1310862"/>
                <a:gd name="connsiteY0" fmla="*/ 570225 h 1140450"/>
                <a:gd name="connsiteX1" fmla="*/ 285113 w 1310862"/>
                <a:gd name="connsiteY1" fmla="*/ 0 h 1140450"/>
                <a:gd name="connsiteX2" fmla="*/ 1025750 w 1310862"/>
                <a:gd name="connsiteY2" fmla="*/ 0 h 1140450"/>
                <a:gd name="connsiteX3" fmla="*/ 1310862 w 1310862"/>
                <a:gd name="connsiteY3" fmla="*/ 570225 h 1140450"/>
                <a:gd name="connsiteX4" fmla="*/ 1025750 w 1310862"/>
                <a:gd name="connsiteY4" fmla="*/ 1140450 h 1140450"/>
                <a:gd name="connsiteX5" fmla="*/ 285113 w 1310862"/>
                <a:gd name="connsiteY5" fmla="*/ 1140450 h 1140450"/>
                <a:gd name="connsiteX6" fmla="*/ 0 w 1310862"/>
                <a:gd name="connsiteY6" fmla="*/ 570225 h 11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0862" h="1140450">
                  <a:moveTo>
                    <a:pt x="655431" y="0"/>
                  </a:moveTo>
                  <a:lnTo>
                    <a:pt x="1310862" y="248048"/>
                  </a:lnTo>
                  <a:lnTo>
                    <a:pt x="1310862" y="892403"/>
                  </a:lnTo>
                  <a:lnTo>
                    <a:pt x="655431" y="1140450"/>
                  </a:lnTo>
                  <a:lnTo>
                    <a:pt x="0" y="892403"/>
                  </a:lnTo>
                  <a:lnTo>
                    <a:pt x="0" y="248048"/>
                  </a:lnTo>
                  <a:lnTo>
                    <a:pt x="655431" y="0"/>
                  </a:lnTo>
                  <a:close/>
                </a:path>
              </a:pathLst>
            </a:custGeom>
            <a:solidFill>
              <a:schemeClr val="accent3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936304"/>
                <a:satOff val="-1168"/>
                <a:lumOff val="275"/>
                <a:alphaOff val="0"/>
              </a:schemeClr>
            </a:fillRef>
            <a:effectRef idx="2">
              <a:schemeClr val="accent2">
                <a:hueOff val="936304"/>
                <a:satOff val="-1168"/>
                <a:lumOff val="27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720" tIns="204276" rIns="177720" bIns="204276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1300" dirty="0" smtClean="0"/>
                <a:t>Интеграција ОИЕ и отподне топлоте </a:t>
              </a:r>
              <a:endParaRPr lang="en-US" sz="1300" kern="12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471267" y="2367383"/>
              <a:ext cx="1214111" cy="1310862"/>
            </a:xfrm>
            <a:custGeom>
              <a:avLst/>
              <a:gdLst>
                <a:gd name="connsiteX0" fmla="*/ 0 w 1310862"/>
                <a:gd name="connsiteY0" fmla="*/ 570225 h 1140450"/>
                <a:gd name="connsiteX1" fmla="*/ 285113 w 1310862"/>
                <a:gd name="connsiteY1" fmla="*/ 0 h 1140450"/>
                <a:gd name="connsiteX2" fmla="*/ 1025750 w 1310862"/>
                <a:gd name="connsiteY2" fmla="*/ 0 h 1140450"/>
                <a:gd name="connsiteX3" fmla="*/ 1310862 w 1310862"/>
                <a:gd name="connsiteY3" fmla="*/ 570225 h 1140450"/>
                <a:gd name="connsiteX4" fmla="*/ 1025750 w 1310862"/>
                <a:gd name="connsiteY4" fmla="*/ 1140450 h 1140450"/>
                <a:gd name="connsiteX5" fmla="*/ 285113 w 1310862"/>
                <a:gd name="connsiteY5" fmla="*/ 1140450 h 1140450"/>
                <a:gd name="connsiteX6" fmla="*/ 0 w 1310862"/>
                <a:gd name="connsiteY6" fmla="*/ 570225 h 11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0862" h="1140450">
                  <a:moveTo>
                    <a:pt x="655431" y="0"/>
                  </a:moveTo>
                  <a:lnTo>
                    <a:pt x="1310862" y="248048"/>
                  </a:lnTo>
                  <a:lnTo>
                    <a:pt x="1310862" y="892403"/>
                  </a:lnTo>
                  <a:lnTo>
                    <a:pt x="655431" y="1140450"/>
                  </a:lnTo>
                  <a:lnTo>
                    <a:pt x="0" y="892403"/>
                  </a:lnTo>
                  <a:lnTo>
                    <a:pt x="0" y="248048"/>
                  </a:lnTo>
                  <a:lnTo>
                    <a:pt x="655431" y="0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1872608"/>
                <a:satOff val="-2336"/>
                <a:lumOff val="54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8680" tIns="265236" rIns="238680" bIns="265236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1200" kern="1200" dirty="0" smtClean="0">
                  <a:solidFill>
                    <a:schemeClr val="accent1">
                      <a:lumMod val="75000"/>
                    </a:schemeClr>
                  </a:solidFill>
                </a:rPr>
                <a:t>Декарбонизација Система Даљинских Грејања</a:t>
              </a:r>
              <a:endParaRPr lang="en-US" sz="1200" kern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19242" y="2769293"/>
              <a:ext cx="1415731" cy="78651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3759192" y="2340620"/>
              <a:ext cx="1299999" cy="1399978"/>
            </a:xfrm>
            <a:custGeom>
              <a:avLst/>
              <a:gdLst>
                <a:gd name="connsiteX0" fmla="*/ 0 w 1310862"/>
                <a:gd name="connsiteY0" fmla="*/ 570225 h 1140450"/>
                <a:gd name="connsiteX1" fmla="*/ 285113 w 1310862"/>
                <a:gd name="connsiteY1" fmla="*/ 0 h 1140450"/>
                <a:gd name="connsiteX2" fmla="*/ 1025750 w 1310862"/>
                <a:gd name="connsiteY2" fmla="*/ 0 h 1140450"/>
                <a:gd name="connsiteX3" fmla="*/ 1310862 w 1310862"/>
                <a:gd name="connsiteY3" fmla="*/ 570225 h 1140450"/>
                <a:gd name="connsiteX4" fmla="*/ 1025750 w 1310862"/>
                <a:gd name="connsiteY4" fmla="*/ 1140450 h 1140450"/>
                <a:gd name="connsiteX5" fmla="*/ 285113 w 1310862"/>
                <a:gd name="connsiteY5" fmla="*/ 1140450 h 1140450"/>
                <a:gd name="connsiteX6" fmla="*/ 0 w 1310862"/>
                <a:gd name="connsiteY6" fmla="*/ 570225 h 11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0862" h="1140450">
                  <a:moveTo>
                    <a:pt x="655431" y="0"/>
                  </a:moveTo>
                  <a:lnTo>
                    <a:pt x="1310862" y="248048"/>
                  </a:lnTo>
                  <a:lnTo>
                    <a:pt x="1310862" y="892403"/>
                  </a:lnTo>
                  <a:lnTo>
                    <a:pt x="655431" y="1140450"/>
                  </a:lnTo>
                  <a:lnTo>
                    <a:pt x="0" y="892403"/>
                  </a:lnTo>
                  <a:lnTo>
                    <a:pt x="0" y="248048"/>
                  </a:lnTo>
                  <a:lnTo>
                    <a:pt x="655431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2808911"/>
                <a:satOff val="-3503"/>
                <a:lumOff val="824"/>
                <a:alphaOff val="0"/>
              </a:schemeClr>
            </a:fillRef>
            <a:effectRef idx="2">
              <a:schemeClr val="accent2">
                <a:hueOff val="2808911"/>
                <a:satOff val="-3503"/>
                <a:lumOff val="82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720" tIns="204276" rIns="177720" bIns="204276" numCol="1" spcCol="1270" anchor="ctr" anchorCtr="0">
              <a:noAutofit/>
            </a:bodyPr>
            <a:lstStyle/>
            <a:p>
              <a:pPr algn="ctr"/>
              <a:r>
                <a:rPr lang="sr-Cyrl-RS" sz="1100" dirty="0" smtClean="0"/>
                <a:t>Свеобухватна процена потенцијала за развој ефикасног грејања и хлађења</a:t>
              </a:r>
              <a:endParaRPr lang="en-GB" sz="1100" dirty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175425" y="3881953"/>
              <a:ext cx="1462922" cy="78651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4" name="Freeform 13"/>
          <p:cNvSpPr/>
          <p:nvPr/>
        </p:nvSpPr>
        <p:spPr>
          <a:xfrm>
            <a:off x="114516" y="2722243"/>
            <a:ext cx="1884881" cy="1399977"/>
          </a:xfrm>
          <a:custGeom>
            <a:avLst/>
            <a:gdLst>
              <a:gd name="connsiteX0" fmla="*/ 0 w 1310862"/>
              <a:gd name="connsiteY0" fmla="*/ 570225 h 1140450"/>
              <a:gd name="connsiteX1" fmla="*/ 285113 w 1310862"/>
              <a:gd name="connsiteY1" fmla="*/ 0 h 1140450"/>
              <a:gd name="connsiteX2" fmla="*/ 1025750 w 1310862"/>
              <a:gd name="connsiteY2" fmla="*/ 0 h 1140450"/>
              <a:gd name="connsiteX3" fmla="*/ 1310862 w 1310862"/>
              <a:gd name="connsiteY3" fmla="*/ 570225 h 1140450"/>
              <a:gd name="connsiteX4" fmla="*/ 1025750 w 1310862"/>
              <a:gd name="connsiteY4" fmla="*/ 1140450 h 1140450"/>
              <a:gd name="connsiteX5" fmla="*/ 285113 w 1310862"/>
              <a:gd name="connsiteY5" fmla="*/ 1140450 h 1140450"/>
              <a:gd name="connsiteX6" fmla="*/ 0 w 1310862"/>
              <a:gd name="connsiteY6" fmla="*/ 570225 h 114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0862" h="1140450">
                <a:moveTo>
                  <a:pt x="655431" y="0"/>
                </a:moveTo>
                <a:lnTo>
                  <a:pt x="1310862" y="248048"/>
                </a:lnTo>
                <a:lnTo>
                  <a:pt x="1310862" y="892403"/>
                </a:lnTo>
                <a:lnTo>
                  <a:pt x="655431" y="1140450"/>
                </a:lnTo>
                <a:lnTo>
                  <a:pt x="0" y="892403"/>
                </a:lnTo>
                <a:lnTo>
                  <a:pt x="0" y="248048"/>
                </a:lnTo>
                <a:lnTo>
                  <a:pt x="655431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2808911"/>
              <a:satOff val="-3503"/>
              <a:lumOff val="824"/>
              <a:alphaOff val="0"/>
            </a:schemeClr>
          </a:fillRef>
          <a:effectRef idx="2">
            <a:schemeClr val="accent2">
              <a:hueOff val="2808911"/>
              <a:satOff val="-3503"/>
              <a:lumOff val="82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720" tIns="204276" rIns="177720" bIns="204276" numCol="1" spcCol="1270" anchor="ctr" anchorCtr="0">
            <a:noAutofit/>
          </a:bodyPr>
          <a:lstStyle/>
          <a:p>
            <a:pPr algn="ctr"/>
            <a:r>
              <a:rPr lang="sr-Cyrl-RS" sz="1100" dirty="0" smtClean="0"/>
              <a:t>Национални План за Енергетику и Климу </a:t>
            </a:r>
            <a:endParaRPr lang="en-US" sz="1200" kern="1200" dirty="0"/>
          </a:p>
        </p:txBody>
      </p:sp>
      <p:sp>
        <p:nvSpPr>
          <p:cNvPr id="15" name="Freeform 14"/>
          <p:cNvSpPr/>
          <p:nvPr/>
        </p:nvSpPr>
        <p:spPr>
          <a:xfrm>
            <a:off x="1118252" y="3868171"/>
            <a:ext cx="1914689" cy="1564303"/>
          </a:xfrm>
          <a:custGeom>
            <a:avLst/>
            <a:gdLst>
              <a:gd name="connsiteX0" fmla="*/ 0 w 1310862"/>
              <a:gd name="connsiteY0" fmla="*/ 570225 h 1140450"/>
              <a:gd name="connsiteX1" fmla="*/ 285113 w 1310862"/>
              <a:gd name="connsiteY1" fmla="*/ 0 h 1140450"/>
              <a:gd name="connsiteX2" fmla="*/ 1025750 w 1310862"/>
              <a:gd name="connsiteY2" fmla="*/ 0 h 1140450"/>
              <a:gd name="connsiteX3" fmla="*/ 1310862 w 1310862"/>
              <a:gd name="connsiteY3" fmla="*/ 570225 h 1140450"/>
              <a:gd name="connsiteX4" fmla="*/ 1025750 w 1310862"/>
              <a:gd name="connsiteY4" fmla="*/ 1140450 h 1140450"/>
              <a:gd name="connsiteX5" fmla="*/ 285113 w 1310862"/>
              <a:gd name="connsiteY5" fmla="*/ 1140450 h 1140450"/>
              <a:gd name="connsiteX6" fmla="*/ 0 w 1310862"/>
              <a:gd name="connsiteY6" fmla="*/ 570225 h 114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0862" h="1140450">
                <a:moveTo>
                  <a:pt x="655431" y="0"/>
                </a:moveTo>
                <a:lnTo>
                  <a:pt x="1310862" y="248048"/>
                </a:lnTo>
                <a:lnTo>
                  <a:pt x="1310862" y="892403"/>
                </a:lnTo>
                <a:lnTo>
                  <a:pt x="655431" y="1140450"/>
                </a:lnTo>
                <a:lnTo>
                  <a:pt x="0" y="892403"/>
                </a:lnTo>
                <a:lnTo>
                  <a:pt x="0" y="248048"/>
                </a:lnTo>
                <a:lnTo>
                  <a:pt x="655431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2808911"/>
              <a:satOff val="-3503"/>
              <a:lumOff val="824"/>
              <a:alphaOff val="0"/>
            </a:schemeClr>
          </a:fillRef>
          <a:effectRef idx="2">
            <a:schemeClr val="accent2">
              <a:hueOff val="2808911"/>
              <a:satOff val="-3503"/>
              <a:lumOff val="82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720" tIns="204276" rIns="177720" bIns="204276" numCol="1" spcCol="1270" anchor="ctr" anchorCtr="0">
            <a:noAutofit/>
          </a:bodyPr>
          <a:lstStyle/>
          <a:p>
            <a:pPr algn="ctr"/>
            <a:r>
              <a:rPr lang="sr-Cyrl-RS" sz="1100" dirty="0" smtClean="0"/>
              <a:t>Систем трговине Емисијама (ЕТС)</a:t>
            </a:r>
          </a:p>
          <a:p>
            <a:pPr algn="ctr"/>
            <a:r>
              <a:rPr lang="sr-Cyrl-RS" sz="1100" dirty="0" smtClean="0"/>
              <a:t> и мерење, верификација и извештавање о емисијама </a:t>
            </a:r>
            <a:endParaRPr lang="en-US" sz="1200" kern="1200" dirty="0"/>
          </a:p>
        </p:txBody>
      </p:sp>
      <p:sp>
        <p:nvSpPr>
          <p:cNvPr id="16" name="Freeform 15"/>
          <p:cNvSpPr/>
          <p:nvPr/>
        </p:nvSpPr>
        <p:spPr>
          <a:xfrm>
            <a:off x="3144724" y="3845765"/>
            <a:ext cx="2016597" cy="1533185"/>
          </a:xfrm>
          <a:custGeom>
            <a:avLst/>
            <a:gdLst>
              <a:gd name="connsiteX0" fmla="*/ 0 w 1310862"/>
              <a:gd name="connsiteY0" fmla="*/ 570225 h 1140450"/>
              <a:gd name="connsiteX1" fmla="*/ 285113 w 1310862"/>
              <a:gd name="connsiteY1" fmla="*/ 0 h 1140450"/>
              <a:gd name="connsiteX2" fmla="*/ 1025750 w 1310862"/>
              <a:gd name="connsiteY2" fmla="*/ 0 h 1140450"/>
              <a:gd name="connsiteX3" fmla="*/ 1310862 w 1310862"/>
              <a:gd name="connsiteY3" fmla="*/ 570225 h 1140450"/>
              <a:gd name="connsiteX4" fmla="*/ 1025750 w 1310862"/>
              <a:gd name="connsiteY4" fmla="*/ 1140450 h 1140450"/>
              <a:gd name="connsiteX5" fmla="*/ 285113 w 1310862"/>
              <a:gd name="connsiteY5" fmla="*/ 1140450 h 1140450"/>
              <a:gd name="connsiteX6" fmla="*/ 0 w 1310862"/>
              <a:gd name="connsiteY6" fmla="*/ 570225 h 114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0862" h="1140450">
                <a:moveTo>
                  <a:pt x="655431" y="0"/>
                </a:moveTo>
                <a:lnTo>
                  <a:pt x="1310862" y="248048"/>
                </a:lnTo>
                <a:lnTo>
                  <a:pt x="1310862" y="892403"/>
                </a:lnTo>
                <a:lnTo>
                  <a:pt x="655431" y="1140450"/>
                </a:lnTo>
                <a:lnTo>
                  <a:pt x="0" y="892403"/>
                </a:lnTo>
                <a:lnTo>
                  <a:pt x="0" y="248048"/>
                </a:lnTo>
                <a:lnTo>
                  <a:pt x="655431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3745215"/>
              <a:satOff val="-4671"/>
              <a:lumOff val="1098"/>
              <a:alphaOff val="0"/>
            </a:schemeClr>
          </a:fillRef>
          <a:effectRef idx="2">
            <a:schemeClr val="accent2">
              <a:hueOff val="3745215"/>
              <a:satOff val="-4671"/>
              <a:lumOff val="109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2010" tIns="238566" rIns="212010" bIns="238566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r-Cyrl-RS" sz="1200" kern="1200" dirty="0" smtClean="0">
                <a:latin typeface="+mj-lt"/>
              </a:rPr>
              <a:t>Развојни планови система даљинских грејања </a:t>
            </a:r>
            <a:endParaRPr lang="en-US" sz="1200" kern="1200" dirty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45832" y="6546250"/>
            <a:ext cx="4255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r-Cyrl-RS" sz="1400" dirty="0" smtClean="0"/>
              <a:t>Извор: ЈКП Грејање Панчево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63999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95400"/>
            <a:ext cx="8763000" cy="51804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/>
          </a:bodyPr>
          <a:lstStyle/>
          <a:p>
            <a:pPr>
              <a:tabLst>
                <a:tab pos="87313" algn="l"/>
              </a:tabLst>
            </a:pPr>
            <a:r>
              <a:rPr lang="sr-Cyrl-R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СДГ усмерени на потрошаче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sr-Latn-RS" sz="2400" dirty="0" smtClean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2000" dirty="0" smtClean="0">
              <a:effectLst/>
            </a:endParaRP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613727" y="2142925"/>
            <a:ext cx="5406073" cy="3440511"/>
            <a:chOff x="919242" y="1227959"/>
            <a:chExt cx="4719105" cy="3440511"/>
          </a:xfrm>
        </p:grpSpPr>
        <p:sp>
          <p:nvSpPr>
            <p:cNvPr id="7" name="Freeform 6"/>
            <p:cNvSpPr/>
            <p:nvPr/>
          </p:nvSpPr>
          <p:spPr>
            <a:xfrm>
              <a:off x="2977667" y="1227959"/>
              <a:ext cx="1529891" cy="1350643"/>
            </a:xfrm>
            <a:custGeom>
              <a:avLst/>
              <a:gdLst>
                <a:gd name="connsiteX0" fmla="*/ 0 w 1310862"/>
                <a:gd name="connsiteY0" fmla="*/ 570225 h 1140450"/>
                <a:gd name="connsiteX1" fmla="*/ 285113 w 1310862"/>
                <a:gd name="connsiteY1" fmla="*/ 0 h 1140450"/>
                <a:gd name="connsiteX2" fmla="*/ 1025750 w 1310862"/>
                <a:gd name="connsiteY2" fmla="*/ 0 h 1140450"/>
                <a:gd name="connsiteX3" fmla="*/ 1310862 w 1310862"/>
                <a:gd name="connsiteY3" fmla="*/ 570225 h 1140450"/>
                <a:gd name="connsiteX4" fmla="*/ 1025750 w 1310862"/>
                <a:gd name="connsiteY4" fmla="*/ 1140450 h 1140450"/>
                <a:gd name="connsiteX5" fmla="*/ 285113 w 1310862"/>
                <a:gd name="connsiteY5" fmla="*/ 1140450 h 1140450"/>
                <a:gd name="connsiteX6" fmla="*/ 0 w 1310862"/>
                <a:gd name="connsiteY6" fmla="*/ 570225 h 11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0862" h="1140450">
                  <a:moveTo>
                    <a:pt x="655431" y="0"/>
                  </a:moveTo>
                  <a:lnTo>
                    <a:pt x="1310862" y="248048"/>
                  </a:lnTo>
                  <a:lnTo>
                    <a:pt x="1310862" y="892403"/>
                  </a:lnTo>
                  <a:lnTo>
                    <a:pt x="655431" y="1140450"/>
                  </a:lnTo>
                  <a:lnTo>
                    <a:pt x="0" y="892403"/>
                  </a:lnTo>
                  <a:lnTo>
                    <a:pt x="0" y="248048"/>
                  </a:lnTo>
                  <a:lnTo>
                    <a:pt x="655431" y="0"/>
                  </a:lnTo>
                  <a:close/>
                </a:path>
              </a:pathLst>
            </a:custGeom>
            <a:solidFill>
              <a:srgbClr val="C000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5820" tIns="242376" rIns="215820" bIns="242376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1400" dirty="0" smtClean="0"/>
                <a:t> Наплата по потрошњи </a:t>
              </a:r>
              <a:endParaRPr lang="en-US" sz="1400" kern="12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175425" y="1656633"/>
              <a:ext cx="1462922" cy="78651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1075313" y="1267741"/>
              <a:ext cx="1671382" cy="1310862"/>
            </a:xfrm>
            <a:custGeom>
              <a:avLst/>
              <a:gdLst>
                <a:gd name="connsiteX0" fmla="*/ 0 w 1310862"/>
                <a:gd name="connsiteY0" fmla="*/ 570225 h 1140450"/>
                <a:gd name="connsiteX1" fmla="*/ 285113 w 1310862"/>
                <a:gd name="connsiteY1" fmla="*/ 0 h 1140450"/>
                <a:gd name="connsiteX2" fmla="*/ 1025750 w 1310862"/>
                <a:gd name="connsiteY2" fmla="*/ 0 h 1140450"/>
                <a:gd name="connsiteX3" fmla="*/ 1310862 w 1310862"/>
                <a:gd name="connsiteY3" fmla="*/ 570225 h 1140450"/>
                <a:gd name="connsiteX4" fmla="*/ 1025750 w 1310862"/>
                <a:gd name="connsiteY4" fmla="*/ 1140450 h 1140450"/>
                <a:gd name="connsiteX5" fmla="*/ 285113 w 1310862"/>
                <a:gd name="connsiteY5" fmla="*/ 1140450 h 1140450"/>
                <a:gd name="connsiteX6" fmla="*/ 0 w 1310862"/>
                <a:gd name="connsiteY6" fmla="*/ 570225 h 11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0862" h="1140450">
                  <a:moveTo>
                    <a:pt x="655431" y="0"/>
                  </a:moveTo>
                  <a:lnTo>
                    <a:pt x="1310862" y="248048"/>
                  </a:lnTo>
                  <a:lnTo>
                    <a:pt x="1310862" y="892403"/>
                  </a:lnTo>
                  <a:lnTo>
                    <a:pt x="655431" y="1140450"/>
                  </a:lnTo>
                  <a:lnTo>
                    <a:pt x="0" y="892403"/>
                  </a:lnTo>
                  <a:lnTo>
                    <a:pt x="0" y="248048"/>
                  </a:lnTo>
                  <a:lnTo>
                    <a:pt x="655431" y="0"/>
                  </a:lnTo>
                  <a:close/>
                </a:path>
              </a:pathLst>
            </a:custGeom>
            <a:solidFill>
              <a:schemeClr val="accent3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936304"/>
                <a:satOff val="-1168"/>
                <a:lumOff val="275"/>
                <a:alphaOff val="0"/>
              </a:schemeClr>
            </a:fillRef>
            <a:effectRef idx="2">
              <a:schemeClr val="accent2">
                <a:hueOff val="936304"/>
                <a:satOff val="-1168"/>
                <a:lumOff val="27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720" tIns="204276" rIns="177720" bIns="204276" numCol="1" spcCol="1270" anchor="ctr" anchorCtr="0">
              <a:noAutofit/>
            </a:bodyPr>
            <a:lstStyle/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1400" dirty="0"/>
                <a:t>Право потрошча да буду  </a:t>
              </a:r>
              <a:r>
                <a:rPr lang="sr-Cyrl-RS" sz="1400" dirty="0" smtClean="0"/>
                <a:t>информисани</a:t>
              </a:r>
              <a:endParaRPr lang="en-US" sz="16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046429" y="2367383"/>
              <a:ext cx="1638949" cy="1310862"/>
            </a:xfrm>
            <a:custGeom>
              <a:avLst/>
              <a:gdLst>
                <a:gd name="connsiteX0" fmla="*/ 0 w 1310862"/>
                <a:gd name="connsiteY0" fmla="*/ 570225 h 1140450"/>
                <a:gd name="connsiteX1" fmla="*/ 285113 w 1310862"/>
                <a:gd name="connsiteY1" fmla="*/ 0 h 1140450"/>
                <a:gd name="connsiteX2" fmla="*/ 1025750 w 1310862"/>
                <a:gd name="connsiteY2" fmla="*/ 0 h 1140450"/>
                <a:gd name="connsiteX3" fmla="*/ 1310862 w 1310862"/>
                <a:gd name="connsiteY3" fmla="*/ 570225 h 1140450"/>
                <a:gd name="connsiteX4" fmla="*/ 1025750 w 1310862"/>
                <a:gd name="connsiteY4" fmla="*/ 1140450 h 1140450"/>
                <a:gd name="connsiteX5" fmla="*/ 285113 w 1310862"/>
                <a:gd name="connsiteY5" fmla="*/ 1140450 h 1140450"/>
                <a:gd name="connsiteX6" fmla="*/ 0 w 1310862"/>
                <a:gd name="connsiteY6" fmla="*/ 570225 h 11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0862" h="1140450">
                  <a:moveTo>
                    <a:pt x="655431" y="0"/>
                  </a:moveTo>
                  <a:lnTo>
                    <a:pt x="1310862" y="248048"/>
                  </a:lnTo>
                  <a:lnTo>
                    <a:pt x="1310862" y="892403"/>
                  </a:lnTo>
                  <a:lnTo>
                    <a:pt x="655431" y="1140450"/>
                  </a:lnTo>
                  <a:lnTo>
                    <a:pt x="0" y="892403"/>
                  </a:lnTo>
                  <a:lnTo>
                    <a:pt x="0" y="248048"/>
                  </a:lnTo>
                  <a:lnTo>
                    <a:pt x="655431" y="0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1872608"/>
                <a:satOff val="-2336"/>
                <a:lumOff val="54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8680" tIns="265236" rIns="238680" bIns="265236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1600" kern="1200" dirty="0" smtClean="0">
                  <a:solidFill>
                    <a:schemeClr val="accent1">
                      <a:lumMod val="75000"/>
                    </a:schemeClr>
                  </a:solidFill>
                </a:rPr>
                <a:t>Потрошачи</a:t>
              </a:r>
              <a:endParaRPr lang="en-US" sz="1600" kern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19242" y="2769293"/>
              <a:ext cx="1415731" cy="78651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4175425" y="3881953"/>
              <a:ext cx="1462922" cy="78651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5" name="Freeform 14"/>
          <p:cNvSpPr/>
          <p:nvPr/>
        </p:nvSpPr>
        <p:spPr>
          <a:xfrm>
            <a:off x="748958" y="4396097"/>
            <a:ext cx="1914689" cy="1471303"/>
          </a:xfrm>
          <a:custGeom>
            <a:avLst/>
            <a:gdLst>
              <a:gd name="connsiteX0" fmla="*/ 0 w 1310862"/>
              <a:gd name="connsiteY0" fmla="*/ 570225 h 1140450"/>
              <a:gd name="connsiteX1" fmla="*/ 285113 w 1310862"/>
              <a:gd name="connsiteY1" fmla="*/ 0 h 1140450"/>
              <a:gd name="connsiteX2" fmla="*/ 1025750 w 1310862"/>
              <a:gd name="connsiteY2" fmla="*/ 0 h 1140450"/>
              <a:gd name="connsiteX3" fmla="*/ 1310862 w 1310862"/>
              <a:gd name="connsiteY3" fmla="*/ 570225 h 1140450"/>
              <a:gd name="connsiteX4" fmla="*/ 1025750 w 1310862"/>
              <a:gd name="connsiteY4" fmla="*/ 1140450 h 1140450"/>
              <a:gd name="connsiteX5" fmla="*/ 285113 w 1310862"/>
              <a:gd name="connsiteY5" fmla="*/ 1140450 h 1140450"/>
              <a:gd name="connsiteX6" fmla="*/ 0 w 1310862"/>
              <a:gd name="connsiteY6" fmla="*/ 570225 h 114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0862" h="1140450">
                <a:moveTo>
                  <a:pt x="655431" y="0"/>
                </a:moveTo>
                <a:lnTo>
                  <a:pt x="1310862" y="248048"/>
                </a:lnTo>
                <a:lnTo>
                  <a:pt x="1310862" y="892403"/>
                </a:lnTo>
                <a:lnTo>
                  <a:pt x="655431" y="1140450"/>
                </a:lnTo>
                <a:lnTo>
                  <a:pt x="0" y="892403"/>
                </a:lnTo>
                <a:lnTo>
                  <a:pt x="0" y="248048"/>
                </a:lnTo>
                <a:lnTo>
                  <a:pt x="655431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2808911"/>
              <a:satOff val="-3503"/>
              <a:lumOff val="824"/>
              <a:alphaOff val="0"/>
            </a:schemeClr>
          </a:fillRef>
          <a:effectRef idx="2">
            <a:schemeClr val="accent2">
              <a:hueOff val="2808911"/>
              <a:satOff val="-3503"/>
              <a:lumOff val="82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720" tIns="204276" rIns="177720" bIns="204276" numCol="1" spcCol="1270" anchor="ctr" anchorCtr="0">
            <a:noAutofit/>
          </a:bodyPr>
          <a:lstStyle/>
          <a:p>
            <a:pPr lvl="0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r-Cyrl-RS" sz="1400" dirty="0"/>
              <a:t>Енергетско сиромаштво </a:t>
            </a:r>
            <a:endParaRPr lang="en-US" sz="1400" dirty="0"/>
          </a:p>
        </p:txBody>
      </p:sp>
      <p:sp>
        <p:nvSpPr>
          <p:cNvPr id="16" name="Freeform 15"/>
          <p:cNvSpPr/>
          <p:nvPr/>
        </p:nvSpPr>
        <p:spPr>
          <a:xfrm>
            <a:off x="2878419" y="4396097"/>
            <a:ext cx="1845981" cy="1471303"/>
          </a:xfrm>
          <a:custGeom>
            <a:avLst/>
            <a:gdLst>
              <a:gd name="connsiteX0" fmla="*/ 0 w 1310862"/>
              <a:gd name="connsiteY0" fmla="*/ 570225 h 1140450"/>
              <a:gd name="connsiteX1" fmla="*/ 285113 w 1310862"/>
              <a:gd name="connsiteY1" fmla="*/ 0 h 1140450"/>
              <a:gd name="connsiteX2" fmla="*/ 1025750 w 1310862"/>
              <a:gd name="connsiteY2" fmla="*/ 0 h 1140450"/>
              <a:gd name="connsiteX3" fmla="*/ 1310862 w 1310862"/>
              <a:gd name="connsiteY3" fmla="*/ 570225 h 1140450"/>
              <a:gd name="connsiteX4" fmla="*/ 1025750 w 1310862"/>
              <a:gd name="connsiteY4" fmla="*/ 1140450 h 1140450"/>
              <a:gd name="connsiteX5" fmla="*/ 285113 w 1310862"/>
              <a:gd name="connsiteY5" fmla="*/ 1140450 h 1140450"/>
              <a:gd name="connsiteX6" fmla="*/ 0 w 1310862"/>
              <a:gd name="connsiteY6" fmla="*/ 570225 h 114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0862" h="1140450">
                <a:moveTo>
                  <a:pt x="655431" y="0"/>
                </a:moveTo>
                <a:lnTo>
                  <a:pt x="1310862" y="248048"/>
                </a:lnTo>
                <a:lnTo>
                  <a:pt x="1310862" y="892403"/>
                </a:lnTo>
                <a:lnTo>
                  <a:pt x="655431" y="1140450"/>
                </a:lnTo>
                <a:lnTo>
                  <a:pt x="0" y="892403"/>
                </a:lnTo>
                <a:lnTo>
                  <a:pt x="0" y="248048"/>
                </a:lnTo>
                <a:lnTo>
                  <a:pt x="655431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3745215"/>
              <a:satOff val="-4671"/>
              <a:lumOff val="1098"/>
              <a:alphaOff val="0"/>
            </a:schemeClr>
          </a:fillRef>
          <a:effectRef idx="2">
            <a:schemeClr val="accent2">
              <a:hueOff val="3745215"/>
              <a:satOff val="-4671"/>
              <a:lumOff val="109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2010" tIns="238566" rIns="212010" bIns="238566" numCol="1" spcCol="1270" anchor="ctr" anchorCtr="0">
            <a:noAutofit/>
          </a:bodyPr>
          <a:lstStyle/>
          <a:p>
            <a:pPr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r-Cyrl-RS" sz="1400" dirty="0">
                <a:solidFill>
                  <a:schemeClr val="bg1"/>
                </a:solidFill>
              </a:rPr>
              <a:t>Угрожени купци </a:t>
            </a:r>
            <a:r>
              <a:rPr lang="sr-Cyrl-RS" sz="1400" dirty="0" smtClean="0">
                <a:solidFill>
                  <a:schemeClr val="bg1"/>
                </a:solidFill>
              </a:rPr>
              <a:t>даљинског грејања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85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/>
          </a:bodyPr>
          <a:lstStyle/>
          <a:p>
            <a:pPr>
              <a:tabLst>
                <a:tab pos="87313" algn="l"/>
              </a:tabLst>
            </a:pPr>
            <a:r>
              <a:rPr lang="sr-Cyrl-R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Ван правног оквира Енергетске заједднице 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006" y="1672988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sr-Latn-RS" sz="2400" dirty="0" smtClean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2000" dirty="0" smtClean="0">
              <a:effectLst/>
            </a:endParaRP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457200" y="1710650"/>
            <a:ext cx="7782874" cy="3382413"/>
            <a:chOff x="919242" y="1656633"/>
            <a:chExt cx="4719105" cy="3382413"/>
          </a:xfrm>
        </p:grpSpPr>
        <p:sp>
          <p:nvSpPr>
            <p:cNvPr id="8" name="Rectangle 7"/>
            <p:cNvSpPr/>
            <p:nvPr/>
          </p:nvSpPr>
          <p:spPr>
            <a:xfrm>
              <a:off x="4175425" y="1656633"/>
              <a:ext cx="1462922" cy="78651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1057853" y="2961154"/>
              <a:ext cx="1376798" cy="1992880"/>
            </a:xfrm>
            <a:custGeom>
              <a:avLst/>
              <a:gdLst>
                <a:gd name="connsiteX0" fmla="*/ 0 w 1310862"/>
                <a:gd name="connsiteY0" fmla="*/ 570225 h 1140450"/>
                <a:gd name="connsiteX1" fmla="*/ 285113 w 1310862"/>
                <a:gd name="connsiteY1" fmla="*/ 0 h 1140450"/>
                <a:gd name="connsiteX2" fmla="*/ 1025750 w 1310862"/>
                <a:gd name="connsiteY2" fmla="*/ 0 h 1140450"/>
                <a:gd name="connsiteX3" fmla="*/ 1310862 w 1310862"/>
                <a:gd name="connsiteY3" fmla="*/ 570225 h 1140450"/>
                <a:gd name="connsiteX4" fmla="*/ 1025750 w 1310862"/>
                <a:gd name="connsiteY4" fmla="*/ 1140450 h 1140450"/>
                <a:gd name="connsiteX5" fmla="*/ 285113 w 1310862"/>
                <a:gd name="connsiteY5" fmla="*/ 1140450 h 1140450"/>
                <a:gd name="connsiteX6" fmla="*/ 0 w 1310862"/>
                <a:gd name="connsiteY6" fmla="*/ 570225 h 11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0862" h="1140450">
                  <a:moveTo>
                    <a:pt x="655431" y="0"/>
                  </a:moveTo>
                  <a:lnTo>
                    <a:pt x="1310862" y="248048"/>
                  </a:lnTo>
                  <a:lnTo>
                    <a:pt x="1310862" y="892403"/>
                  </a:lnTo>
                  <a:lnTo>
                    <a:pt x="655431" y="1140450"/>
                  </a:lnTo>
                  <a:lnTo>
                    <a:pt x="0" y="892403"/>
                  </a:lnTo>
                  <a:lnTo>
                    <a:pt x="0" y="248048"/>
                  </a:lnTo>
                  <a:lnTo>
                    <a:pt x="655431" y="0"/>
                  </a:lnTo>
                  <a:close/>
                </a:path>
              </a:pathLst>
            </a:custGeom>
            <a:solidFill>
              <a:schemeClr val="accent3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936304"/>
                <a:satOff val="-1168"/>
                <a:lumOff val="275"/>
                <a:alphaOff val="0"/>
              </a:schemeClr>
            </a:fillRef>
            <a:effectRef idx="2">
              <a:schemeClr val="accent2">
                <a:hueOff val="936304"/>
                <a:satOff val="-1168"/>
                <a:lumOff val="27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720" tIns="204276" rIns="177720" bIns="204276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1600" dirty="0" smtClean="0"/>
                <a:t>Регулација и усклађивање </a:t>
              </a:r>
              <a:r>
                <a:rPr lang="sr-Cyrl-RS" sz="1600" dirty="0" smtClean="0"/>
                <a:t>цена </a:t>
              </a:r>
              <a:endParaRPr lang="en-US" sz="1600" kern="12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612194" y="2876142"/>
              <a:ext cx="1389183" cy="2162904"/>
            </a:xfrm>
            <a:custGeom>
              <a:avLst/>
              <a:gdLst>
                <a:gd name="connsiteX0" fmla="*/ 0 w 1310862"/>
                <a:gd name="connsiteY0" fmla="*/ 570225 h 1140450"/>
                <a:gd name="connsiteX1" fmla="*/ 285113 w 1310862"/>
                <a:gd name="connsiteY1" fmla="*/ 0 h 1140450"/>
                <a:gd name="connsiteX2" fmla="*/ 1025750 w 1310862"/>
                <a:gd name="connsiteY2" fmla="*/ 0 h 1140450"/>
                <a:gd name="connsiteX3" fmla="*/ 1310862 w 1310862"/>
                <a:gd name="connsiteY3" fmla="*/ 570225 h 1140450"/>
                <a:gd name="connsiteX4" fmla="*/ 1025750 w 1310862"/>
                <a:gd name="connsiteY4" fmla="*/ 1140450 h 1140450"/>
                <a:gd name="connsiteX5" fmla="*/ 285113 w 1310862"/>
                <a:gd name="connsiteY5" fmla="*/ 1140450 h 1140450"/>
                <a:gd name="connsiteX6" fmla="*/ 0 w 1310862"/>
                <a:gd name="connsiteY6" fmla="*/ 570225 h 11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0862" h="1140450">
                  <a:moveTo>
                    <a:pt x="655431" y="0"/>
                  </a:moveTo>
                  <a:lnTo>
                    <a:pt x="1310862" y="248048"/>
                  </a:lnTo>
                  <a:lnTo>
                    <a:pt x="1310862" y="892403"/>
                  </a:lnTo>
                  <a:lnTo>
                    <a:pt x="655431" y="1140450"/>
                  </a:lnTo>
                  <a:lnTo>
                    <a:pt x="0" y="892403"/>
                  </a:lnTo>
                  <a:lnTo>
                    <a:pt x="0" y="248048"/>
                  </a:lnTo>
                  <a:lnTo>
                    <a:pt x="655431" y="0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1872608"/>
                <a:satOff val="-2336"/>
                <a:lumOff val="54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8680" tIns="265236" rIns="238680" bIns="265236" numCol="1" spcCol="1270" anchor="ctr" anchorCtr="0">
              <a:noAutofit/>
            </a:bodyPr>
            <a:lstStyle/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Регулаторни оквир </a:t>
              </a:r>
              <a:endParaRPr lang="en-US" kern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19242" y="2769293"/>
              <a:ext cx="1415731" cy="78651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4175425" y="3881953"/>
              <a:ext cx="1462922" cy="78651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6" name="Freeform 15"/>
          <p:cNvSpPr/>
          <p:nvPr/>
        </p:nvSpPr>
        <p:spPr>
          <a:xfrm>
            <a:off x="5799094" y="2971800"/>
            <a:ext cx="2485701" cy="2079622"/>
          </a:xfrm>
          <a:custGeom>
            <a:avLst/>
            <a:gdLst>
              <a:gd name="connsiteX0" fmla="*/ 0 w 1310862"/>
              <a:gd name="connsiteY0" fmla="*/ 570225 h 1140450"/>
              <a:gd name="connsiteX1" fmla="*/ 285113 w 1310862"/>
              <a:gd name="connsiteY1" fmla="*/ 0 h 1140450"/>
              <a:gd name="connsiteX2" fmla="*/ 1025750 w 1310862"/>
              <a:gd name="connsiteY2" fmla="*/ 0 h 1140450"/>
              <a:gd name="connsiteX3" fmla="*/ 1310862 w 1310862"/>
              <a:gd name="connsiteY3" fmla="*/ 570225 h 1140450"/>
              <a:gd name="connsiteX4" fmla="*/ 1025750 w 1310862"/>
              <a:gd name="connsiteY4" fmla="*/ 1140450 h 1140450"/>
              <a:gd name="connsiteX5" fmla="*/ 285113 w 1310862"/>
              <a:gd name="connsiteY5" fmla="*/ 1140450 h 1140450"/>
              <a:gd name="connsiteX6" fmla="*/ 0 w 1310862"/>
              <a:gd name="connsiteY6" fmla="*/ 570225 h 114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0862" h="1140450">
                <a:moveTo>
                  <a:pt x="655431" y="0"/>
                </a:moveTo>
                <a:lnTo>
                  <a:pt x="1310862" y="248048"/>
                </a:lnTo>
                <a:lnTo>
                  <a:pt x="1310862" y="892403"/>
                </a:lnTo>
                <a:lnTo>
                  <a:pt x="655431" y="1140450"/>
                </a:lnTo>
                <a:lnTo>
                  <a:pt x="0" y="892403"/>
                </a:lnTo>
                <a:lnTo>
                  <a:pt x="0" y="248048"/>
                </a:lnTo>
                <a:lnTo>
                  <a:pt x="655431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3745215"/>
              <a:satOff val="-4671"/>
              <a:lumOff val="1098"/>
              <a:alphaOff val="0"/>
            </a:schemeClr>
          </a:fillRef>
          <a:effectRef idx="2">
            <a:schemeClr val="accent2">
              <a:hueOff val="3745215"/>
              <a:satOff val="-4671"/>
              <a:lumOff val="109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2010" tIns="238566" rIns="212010" bIns="238566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r-Cyrl-RS" sz="1400" dirty="0" smtClean="0">
                <a:latin typeface="+mj-lt"/>
              </a:rPr>
              <a:t>Структура СДГ </a:t>
            </a:r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r-Cyrl-RS" sz="1400" dirty="0" smtClean="0">
                <a:latin typeface="+mj-lt"/>
              </a:rPr>
              <a:t>(вертикално интегрисани/</a:t>
            </a:r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r-Cyrl-RS" sz="1400" dirty="0" smtClean="0">
                <a:latin typeface="+mj-lt"/>
              </a:rPr>
              <a:t>раздвојени</a:t>
            </a:r>
            <a:r>
              <a:rPr lang="sr-Cyrl-RS" sz="1200" dirty="0" smtClean="0">
                <a:latin typeface="+mj-lt"/>
              </a:rPr>
              <a:t>)</a:t>
            </a:r>
            <a:endParaRPr lang="en-US" sz="1200" kern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8092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/>
          </a:bodyPr>
          <a:lstStyle/>
          <a:p>
            <a:pPr algn="l">
              <a:tabLst>
                <a:tab pos="87313" algn="l"/>
              </a:tabLst>
            </a:pPr>
            <a:r>
              <a:rPr lang="sr-Cyrl-R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Пример из ЕУ </a:t>
            </a:r>
            <a:r>
              <a:rPr lang="en-A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–</a:t>
            </a:r>
            <a:r>
              <a:rPr lang="sr-Cyrl-R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Страсбург Декарбонизација 2050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rgbClr val="FF0000"/>
              </a:buClr>
              <a:buNone/>
            </a:pPr>
            <a:endParaRPr lang="en-US" sz="2000" dirty="0" smtClean="0">
              <a:effectLst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r-Cyrl-RS" sz="1600" b="1" u="sng" dirty="0" smtClean="0"/>
              <a:t>Мапа пута за 2050 </a:t>
            </a:r>
            <a:r>
              <a:rPr lang="sr-Cyrl-RS" sz="1600" dirty="0" smtClean="0"/>
              <a:t>- </a:t>
            </a:r>
            <a:r>
              <a:rPr lang="sr-Cyrl-RS" sz="1600" b="1" u="sng" dirty="0" smtClean="0">
                <a:sym typeface="Wingdings" panose="05000000000000000000" pitchFamily="2" charset="2"/>
              </a:rPr>
              <a:t>СДГ -</a:t>
            </a:r>
            <a:r>
              <a:rPr lang="sr-Cyrl-RS" sz="1600" b="1" dirty="0" smtClean="0">
                <a:sym typeface="Wingdings" panose="05000000000000000000" pitchFamily="2" charset="2"/>
              </a:rPr>
              <a:t>  </a:t>
            </a:r>
            <a:r>
              <a:rPr lang="sr-Cyrl-RS" sz="1600" dirty="0" smtClean="0"/>
              <a:t>један од пилара енергетске декарбонизације</a:t>
            </a:r>
          </a:p>
          <a:p>
            <a:pPr marL="0" indent="0">
              <a:buNone/>
            </a:pPr>
            <a:endParaRPr lang="sr-Cyrl-RS" sz="1600" b="1" u="sng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sr-Cyrl-RS" sz="1600" u="sng" dirty="0" smtClean="0"/>
              <a:t>2050 циљ </a:t>
            </a:r>
            <a:r>
              <a:rPr lang="en-AT" sz="1600" dirty="0" smtClean="0"/>
              <a:t>–</a:t>
            </a:r>
            <a:r>
              <a:rPr lang="sr-Cyrl-RS" sz="1600" dirty="0" smtClean="0"/>
              <a:t> </a:t>
            </a:r>
            <a:r>
              <a:rPr lang="sr-Cyrl-RS" sz="1600" b="1" u="sng" dirty="0" smtClean="0"/>
              <a:t>100% ОИЕ и отпадна топлота </a:t>
            </a:r>
            <a:r>
              <a:rPr lang="en-AT" sz="1600" dirty="0" smtClean="0"/>
              <a:t>–</a:t>
            </a:r>
            <a:r>
              <a:rPr lang="sr-Cyrl-RS" sz="1600" dirty="0" smtClean="0"/>
              <a:t> </a:t>
            </a:r>
          </a:p>
          <a:p>
            <a:pPr marL="0" indent="0">
              <a:buNone/>
            </a:pPr>
            <a:r>
              <a:rPr lang="sr-Cyrl-RS" sz="1600" dirty="0" smtClean="0"/>
              <a:t>      геотермал</a:t>
            </a:r>
            <a:r>
              <a:rPr lang="sr-Cyrl-RS" sz="1600" dirty="0"/>
              <a:t>, </a:t>
            </a:r>
            <a:r>
              <a:rPr lang="sr-Cyrl-RS" sz="1600" dirty="0" smtClean="0"/>
              <a:t>солар, отпадна </a:t>
            </a:r>
            <a:r>
              <a:rPr lang="sr-Cyrl-RS" sz="1600" dirty="0"/>
              <a:t>топлота из фабрике челика </a:t>
            </a:r>
            <a:endParaRPr lang="sr-Cyrl-RS" sz="1600" dirty="0" smtClean="0"/>
          </a:p>
          <a:p>
            <a:pPr marL="0" indent="0">
              <a:buNone/>
            </a:pPr>
            <a:r>
              <a:rPr lang="sr-Cyrl-RS" sz="1600" dirty="0"/>
              <a:t> </a:t>
            </a:r>
            <a:r>
              <a:rPr lang="sr-Cyrl-RS" sz="1600" dirty="0" smtClean="0"/>
              <a:t>      (</a:t>
            </a:r>
            <a:r>
              <a:rPr lang="sr-Cyrl-RS" sz="1600" dirty="0"/>
              <a:t>налази се у </a:t>
            </a:r>
            <a:r>
              <a:rPr lang="sr-Cyrl-RS" sz="1600" dirty="0" smtClean="0"/>
              <a:t>Немачкој  поред </a:t>
            </a:r>
            <a:r>
              <a:rPr lang="sr-Cyrl-RS" sz="1600" dirty="0"/>
              <a:t>границе) и </a:t>
            </a:r>
            <a:r>
              <a:rPr lang="sr-Cyrl-RS" sz="1600" dirty="0" smtClean="0"/>
              <a:t>биомаса</a:t>
            </a:r>
          </a:p>
          <a:p>
            <a:pPr>
              <a:buFont typeface="Wingdings" panose="05000000000000000000" pitchFamily="2" charset="2"/>
              <a:buChar char="§"/>
            </a:pPr>
            <a:endParaRPr lang="sr-Cyrl-RS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sr-Cyrl-RS" sz="1600" u="sng" dirty="0" smtClean="0"/>
              <a:t>О</a:t>
            </a:r>
            <a:r>
              <a:rPr lang="sr-Cyrl-RS" sz="1600" u="sng" dirty="0" smtClean="0"/>
              <a:t>бавезно прикључење </a:t>
            </a:r>
            <a:r>
              <a:rPr lang="sr-Cyrl-RS" sz="1600" dirty="0" smtClean="0"/>
              <a:t>нових </a:t>
            </a:r>
          </a:p>
          <a:p>
            <a:pPr marL="0" indent="0">
              <a:buNone/>
            </a:pPr>
            <a:r>
              <a:rPr lang="sr-Cyrl-RS" sz="1600" dirty="0" smtClean="0"/>
              <a:t>      и реновираних зграда на СДГ, </a:t>
            </a:r>
          </a:p>
          <a:p>
            <a:pPr marL="0" indent="0">
              <a:buNone/>
            </a:pPr>
            <a:r>
              <a:rPr lang="sr-Cyrl-RS" sz="1600" dirty="0"/>
              <a:t> </a:t>
            </a:r>
            <a:r>
              <a:rPr lang="sr-Cyrl-RS" sz="1600" dirty="0" smtClean="0"/>
              <a:t>     </a:t>
            </a:r>
            <a:r>
              <a:rPr lang="sr-Cyrl-RS" sz="1600" u="sng" dirty="0" smtClean="0"/>
              <a:t>осим ако имају ефикасније </a:t>
            </a:r>
            <a:r>
              <a:rPr lang="sr-Cyrl-RS" sz="1600" u="sng" dirty="0" smtClean="0"/>
              <a:t>решење</a:t>
            </a:r>
          </a:p>
          <a:p>
            <a:pPr marL="0" indent="0">
              <a:buNone/>
            </a:pPr>
            <a:endParaRPr lang="en-US" u="sng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505200"/>
            <a:ext cx="38862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18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84919"/>
          </a:xfrm>
          <a:ln w="57150"/>
        </p:spPr>
        <p:txBody>
          <a:bodyPr>
            <a:normAutofit fontScale="90000"/>
          </a:bodyPr>
          <a:lstStyle/>
          <a:p>
            <a:r>
              <a:rPr lang="sr-Cyrl-R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sr-Cyrl-R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sr-Cyrl-R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sr-Cyrl-R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</a:t>
            </a:r>
            <a:r>
              <a:rPr lang="sr-Cyrl-R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акључак 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sr-Latn-RS" sz="2400" dirty="0" smtClean="0"/>
          </a:p>
          <a:p>
            <a:pPr marL="0" indent="0">
              <a:buClr>
                <a:srgbClr val="FF0000"/>
              </a:buClr>
              <a:buNone/>
            </a:pPr>
            <a:endParaRPr lang="en-US" sz="2000" dirty="0" smtClean="0">
              <a:effectLst/>
            </a:endParaRP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62200"/>
            <a:ext cx="7010400" cy="39528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12192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Циљ: СДГ </a:t>
            </a:r>
            <a:r>
              <a:rPr lang="sr-Cyrl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као део интегрисаног енергетског система базираног на одрживим изворима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12148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3455987"/>
          </a:xfrm>
        </p:spPr>
        <p:txBody>
          <a:bodyPr/>
          <a:lstStyle/>
          <a:p>
            <a:pPr algn="l"/>
            <a:r>
              <a:rPr lang="sr-Cyrl-RS" sz="2400" b="1" dirty="0" smtClean="0">
                <a:solidFill>
                  <a:srgbClr val="002060"/>
                </a:solidFill>
                <a:effectLst/>
              </a:rPr>
              <a:t>                                       </a:t>
            </a:r>
            <a:r>
              <a:rPr lang="sr-Cyrl-RS" sz="2400" b="1" dirty="0" smtClean="0">
                <a:solidFill>
                  <a:srgbClr val="002060"/>
                </a:solidFill>
                <a:effectLst/>
                <a:latin typeface="Arial Narrow" panose="020B0606020202030204" pitchFamily="34" charset="0"/>
              </a:rPr>
              <a:t>Хвала на пажњи</a:t>
            </a:r>
            <a:r>
              <a:rPr lang="sr-Latn-RS" sz="2800" b="1" dirty="0" smtClean="0">
                <a:solidFill>
                  <a:srgbClr val="002060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!</a:t>
            </a:r>
            <a:r>
              <a:rPr lang="sr-Cyrl-RS" sz="2800" b="1" dirty="0" smtClean="0">
                <a:solidFill>
                  <a:srgbClr val="002060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sr-Cyrl-RS" sz="2800" b="1" dirty="0" smtClean="0">
                <a:solidFill>
                  <a:srgbClr val="002060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en-GB" sz="2800" b="1" dirty="0" smtClean="0">
                <a:solidFill>
                  <a:srgbClr val="002060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en-GB" sz="2800" b="1" dirty="0" smtClean="0">
                <a:solidFill>
                  <a:srgbClr val="002060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sr-Cyrl-RS" sz="2800" b="1" dirty="0" smtClean="0">
                <a:solidFill>
                  <a:srgbClr val="002060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Пишите за сарању:</a:t>
            </a:r>
            <a:br>
              <a:rPr lang="sr-Cyrl-RS" sz="2800" b="1" dirty="0" smtClean="0">
                <a:solidFill>
                  <a:srgbClr val="002060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sr-Latn-RS" sz="2800" b="1" dirty="0" smtClean="0">
                <a:solidFill>
                  <a:srgbClr val="002060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  <a:hlinkClick r:id="rId2"/>
              </a:rPr>
              <a:t>biljana.grbic</a:t>
            </a:r>
            <a:r>
              <a:rPr lang="en-GB" sz="2800" b="1" dirty="0" smtClean="0">
                <a:solidFill>
                  <a:srgbClr val="002060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  <a:hlinkClick r:id="rId2"/>
              </a:rPr>
              <a:t>@energy-community.org</a:t>
            </a:r>
            <a:r>
              <a:rPr lang="en-GB" sz="2800" b="1" dirty="0" smtClean="0">
                <a:solidFill>
                  <a:srgbClr val="002060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sr-Cyrl-RS" sz="2800" b="1" dirty="0" smtClean="0">
                <a:solidFill>
                  <a:srgbClr val="002060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sr-Cyrl-RS" sz="2800" b="1" dirty="0" smtClean="0">
                <a:solidFill>
                  <a:srgbClr val="002060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solidFill>
                  <a:srgbClr val="002060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  <a:hlinkClick r:id="rId3"/>
              </a:rPr>
              <a:t>https</a:t>
            </a:r>
            <a:r>
              <a:rPr lang="en-US" sz="2800" b="1" dirty="0">
                <a:solidFill>
                  <a:srgbClr val="002060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  <a:hlinkClick r:id="rId3"/>
              </a:rPr>
              <a:t>://www.energy-community.org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  <a:hlinkClick r:id="rId3"/>
              </a:rPr>
              <a:t>/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endParaRPr lang="en-US" sz="2800" b="1" dirty="0">
              <a:solidFill>
                <a:srgbClr val="002060"/>
              </a:solidFill>
              <a:effectLst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838200" y="3982998"/>
            <a:ext cx="6934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Latn-RS" dirty="0" smtClean="0"/>
          </a:p>
          <a:p>
            <a:endParaRPr lang="sr-Latn-RS" dirty="0"/>
          </a:p>
          <a:p>
            <a:endParaRPr lang="sr-Latn-RS" dirty="0" smtClean="0"/>
          </a:p>
          <a:p>
            <a:endParaRPr lang="sr-Latn-RS" dirty="0"/>
          </a:p>
          <a:p>
            <a:endParaRPr lang="sr-Latn-RS" dirty="0" smtClean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49836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bit">
  <a:themeElements>
    <a:clrScheme name="Orbit 8">
      <a:dk1>
        <a:srgbClr val="000000"/>
      </a:dk1>
      <a:lt1>
        <a:srgbClr val="C5D9ED"/>
      </a:lt1>
      <a:dk2>
        <a:srgbClr val="000000"/>
      </a:dk2>
      <a:lt2>
        <a:srgbClr val="FFFFFF"/>
      </a:lt2>
      <a:accent1>
        <a:srgbClr val="F3F6FF"/>
      </a:accent1>
      <a:accent2>
        <a:srgbClr val="33CCCC"/>
      </a:accent2>
      <a:accent3>
        <a:srgbClr val="DFE9F4"/>
      </a:accent3>
      <a:accent4>
        <a:srgbClr val="000000"/>
      </a:accent4>
      <a:accent5>
        <a:srgbClr val="F8FAFF"/>
      </a:accent5>
      <a:accent6>
        <a:srgbClr val="2DB9B9"/>
      </a:accent6>
      <a:hlink>
        <a:srgbClr val="0000FF"/>
      </a:hlink>
      <a:folHlink>
        <a:srgbClr val="006699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5000"/>
          <a:buFont typeface="Wingdings" pitchFamily="2" charset="2"/>
          <a:buNone/>
          <a:tabLst/>
          <a:defRPr kumimoji="0" lang="sr-Latn-CS" altLang="en-US" sz="18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5000"/>
          <a:buFont typeface="Wingdings" pitchFamily="2" charset="2"/>
          <a:buNone/>
          <a:tabLst/>
          <a:defRPr kumimoji="0" lang="sr-Latn-CS" altLang="en-US" sz="18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13077</TotalTime>
  <Words>311</Words>
  <Application>Microsoft Office PowerPoint</Application>
  <PresentationFormat>On-screen Show (4:3)</PresentationFormat>
  <Paragraphs>75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Arial Narrow</vt:lpstr>
      <vt:lpstr>Cambria</vt:lpstr>
      <vt:lpstr>Century Gothic</vt:lpstr>
      <vt:lpstr>Courier New</vt:lpstr>
      <vt:lpstr>DejaVu Sans</vt:lpstr>
      <vt:lpstr>Palatino Linotype</vt:lpstr>
      <vt:lpstr>Times New Roman</vt:lpstr>
      <vt:lpstr>Wingdings</vt:lpstr>
      <vt:lpstr>Executive</vt:lpstr>
      <vt:lpstr>Orbit</vt:lpstr>
      <vt:lpstr>Стручно-научна конференција ТОПС 2023 Хотел Палисад, Златибор 28.05.2022. </vt:lpstr>
      <vt:lpstr>Увод</vt:lpstr>
      <vt:lpstr>Енргетска заједница </vt:lpstr>
      <vt:lpstr>Декарбонизација СДГ </vt:lpstr>
      <vt:lpstr>СДГ усмерени на потрошаче</vt:lpstr>
      <vt:lpstr>Ван правног оквира Енергетске заједднице </vt:lpstr>
      <vt:lpstr>Пример из ЕУ – Страсбург Декарбонизација 2050</vt:lpstr>
      <vt:lpstr>  Закључак </vt:lpstr>
      <vt:lpstr>                                       Хвала на пажњи!  Пишите за сарању: biljana.grbic@energy-community.org  https://www.energy-community.org/ </vt:lpstr>
    </vt:vector>
  </TitlesOfParts>
  <Company>Dell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ECRB Investment Focus</dc:title>
  <dc:creator>Petar Maksimovic</dc:creator>
  <cp:lastModifiedBy>Biljana Grbic</cp:lastModifiedBy>
  <cp:revision>623</cp:revision>
  <cp:lastPrinted>2016-11-02T08:51:58Z</cp:lastPrinted>
  <dcterms:created xsi:type="dcterms:W3CDTF">2005-06-18T20:19:03Z</dcterms:created>
  <dcterms:modified xsi:type="dcterms:W3CDTF">2023-05-22T12:27:16Z</dcterms:modified>
</cp:coreProperties>
</file>