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27"/>
  </p:notesMasterIdLst>
  <p:handoutMasterIdLst>
    <p:handoutMasterId r:id="rId28"/>
  </p:handoutMasterIdLst>
  <p:sldIdLst>
    <p:sldId id="315" r:id="rId3"/>
    <p:sldId id="404" r:id="rId4"/>
    <p:sldId id="406" r:id="rId5"/>
    <p:sldId id="408" r:id="rId6"/>
    <p:sldId id="409" r:id="rId7"/>
    <p:sldId id="410" r:id="rId8"/>
    <p:sldId id="412" r:id="rId9"/>
    <p:sldId id="335" r:id="rId10"/>
    <p:sldId id="411" r:id="rId11"/>
    <p:sldId id="413" r:id="rId12"/>
    <p:sldId id="416" r:id="rId13"/>
    <p:sldId id="417" r:id="rId14"/>
    <p:sldId id="402" r:id="rId15"/>
    <p:sldId id="420" r:id="rId16"/>
    <p:sldId id="422" r:id="rId17"/>
    <p:sldId id="399" r:id="rId18"/>
    <p:sldId id="426" r:id="rId19"/>
    <p:sldId id="424" r:id="rId20"/>
    <p:sldId id="314" r:id="rId21"/>
    <p:sldId id="433" r:id="rId22"/>
    <p:sldId id="256" r:id="rId23"/>
    <p:sldId id="263" r:id="rId24"/>
    <p:sldId id="434" r:id="rId25"/>
    <p:sldId id="427" r:id="rId26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404"/>
            <p14:sldId id="406"/>
            <p14:sldId id="408"/>
            <p14:sldId id="409"/>
            <p14:sldId id="410"/>
            <p14:sldId id="412"/>
            <p14:sldId id="335"/>
            <p14:sldId id="411"/>
            <p14:sldId id="413"/>
            <p14:sldId id="416"/>
            <p14:sldId id="417"/>
            <p14:sldId id="402"/>
            <p14:sldId id="420"/>
            <p14:sldId id="422"/>
            <p14:sldId id="399"/>
            <p14:sldId id="426"/>
            <p14:sldId id="424"/>
            <p14:sldId id="314"/>
            <p14:sldId id="433"/>
            <p14:sldId id="256"/>
            <p14:sldId id="263"/>
            <p14:sldId id="434"/>
            <p14:sldId id="427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FF0000"/>
    <a:srgbClr val="FFCC66"/>
    <a:srgbClr val="7799FF"/>
    <a:srgbClr val="FFFF00"/>
    <a:srgbClr val="FF7C80"/>
    <a:srgbClr val="99FFCC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 varScale="1">
        <p:scale>
          <a:sx n="73" d="100"/>
          <a:sy n="73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dmilo.savic\Dropbox\BE\Kongresi%20i%20radovi\Pera%20ppt\Dijagram-vrste_gori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dmilo.savic\Dropbox\BE\Kongresi%20i%20radovi\Pera%20ppt\Dijagram-vrste_gori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3163899067076E-2"/>
          <c:y val="0.18300925925925926"/>
          <c:w val="0.90905706712403522"/>
          <c:h val="0.68528470399533392"/>
        </c:manualLayout>
      </c:layout>
      <c:lineChart>
        <c:grouping val="standard"/>
        <c:varyColors val="0"/>
        <c:ser>
          <c:idx val="0"/>
          <c:order val="0"/>
          <c:tx>
            <c:strRef>
              <c:f>Sheet1!$E$52</c:f>
              <c:strCache>
                <c:ptCount val="1"/>
                <c:pt idx="0">
                  <c:v>Ogrevna površina potrošača (mil. m2)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Sheet1!$D$53:$D$65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Sheet1!$E$53:$E$65</c:f>
              <c:numCache>
                <c:formatCode>General</c:formatCode>
                <c:ptCount val="13"/>
                <c:pt idx="0">
                  <c:v>2200</c:v>
                </c:pt>
                <c:pt idx="1">
                  <c:v>2250</c:v>
                </c:pt>
                <c:pt idx="2">
                  <c:v>2300</c:v>
                </c:pt>
                <c:pt idx="3">
                  <c:v>2350</c:v>
                </c:pt>
                <c:pt idx="4">
                  <c:v>2400</c:v>
                </c:pt>
                <c:pt idx="5">
                  <c:v>2450</c:v>
                </c:pt>
                <c:pt idx="6">
                  <c:v>2550</c:v>
                </c:pt>
                <c:pt idx="7">
                  <c:v>2600</c:v>
                </c:pt>
                <c:pt idx="8">
                  <c:v>2700</c:v>
                </c:pt>
                <c:pt idx="9">
                  <c:v>2750</c:v>
                </c:pt>
                <c:pt idx="10">
                  <c:v>2800</c:v>
                </c:pt>
                <c:pt idx="11">
                  <c:v>2850</c:v>
                </c:pt>
                <c:pt idx="12">
                  <c:v>2900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87-49A6-BBCC-8E4B0DB5158A}"/>
            </c:ext>
          </c:extLst>
        </c:ser>
        <c:ser>
          <c:idx val="1"/>
          <c:order val="1"/>
          <c:tx>
            <c:strRef>
              <c:f>Sheet1!$F$52</c:f>
              <c:strCache>
                <c:ptCount val="1"/>
                <c:pt idx="0">
                  <c:v>Toplotno opretećenje potrošača (MW)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Sheet1!$D$53:$D$65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Sheet1!$F$53:$F$65</c:f>
              <c:numCache>
                <c:formatCode>General</c:formatCode>
                <c:ptCount val="13"/>
                <c:pt idx="0">
                  <c:v>2000</c:v>
                </c:pt>
                <c:pt idx="1">
                  <c:v>1950</c:v>
                </c:pt>
                <c:pt idx="2">
                  <c:v>1900</c:v>
                </c:pt>
                <c:pt idx="3">
                  <c:v>1850</c:v>
                </c:pt>
                <c:pt idx="4">
                  <c:v>1800</c:v>
                </c:pt>
                <c:pt idx="5">
                  <c:v>1750</c:v>
                </c:pt>
                <c:pt idx="6">
                  <c:v>1700</c:v>
                </c:pt>
                <c:pt idx="7">
                  <c:v>1650</c:v>
                </c:pt>
                <c:pt idx="8">
                  <c:v>1600</c:v>
                </c:pt>
                <c:pt idx="9">
                  <c:v>1550</c:v>
                </c:pt>
                <c:pt idx="10">
                  <c:v>1500</c:v>
                </c:pt>
                <c:pt idx="11">
                  <c:v>1450</c:v>
                </c:pt>
                <c:pt idx="12">
                  <c:v>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87-49A6-BBCC-8E4B0DB5158A}"/>
            </c:ext>
          </c:extLst>
        </c:ser>
        <c:ser>
          <c:idx val="2"/>
          <c:order val="2"/>
          <c:tx>
            <c:strRef>
              <c:f>Sheet1!$G$52</c:f>
              <c:strCache>
                <c:ptCount val="1"/>
                <c:pt idx="0">
                  <c:v>Energetska efikasnost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Sheet1!$D$53:$D$65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Sheet1!$G$53:$G$65</c:f>
              <c:numCache>
                <c:formatCode>General</c:formatCode>
                <c:ptCount val="13"/>
                <c:pt idx="0">
                  <c:v>1300</c:v>
                </c:pt>
                <c:pt idx="1">
                  <c:v>1350</c:v>
                </c:pt>
                <c:pt idx="2">
                  <c:v>1400</c:v>
                </c:pt>
                <c:pt idx="3">
                  <c:v>1450</c:v>
                </c:pt>
                <c:pt idx="4">
                  <c:v>1500</c:v>
                </c:pt>
                <c:pt idx="5">
                  <c:v>1550</c:v>
                </c:pt>
                <c:pt idx="6">
                  <c:v>1600</c:v>
                </c:pt>
                <c:pt idx="7">
                  <c:v>1650</c:v>
                </c:pt>
                <c:pt idx="8">
                  <c:v>1700</c:v>
                </c:pt>
                <c:pt idx="9">
                  <c:v>1750</c:v>
                </c:pt>
                <c:pt idx="10">
                  <c:v>1800</c:v>
                </c:pt>
                <c:pt idx="11">
                  <c:v>1850</c:v>
                </c:pt>
                <c:pt idx="12">
                  <c:v>1900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87-49A6-BBCC-8E4B0DB51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460080"/>
        <c:axId val="112079456"/>
      </c:lineChart>
      <c:catAx>
        <c:axId val="486460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79456"/>
        <c:crosses val="autoZero"/>
        <c:auto val="1"/>
        <c:lblAlgn val="ctr"/>
        <c:lblOffset val="100"/>
        <c:noMultiLvlLbl val="0"/>
      </c:catAx>
      <c:valAx>
        <c:axId val="112079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64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738968581897566E-2"/>
          <c:y val="4.5137795275590552E-2"/>
          <c:w val="0.85183889451937322"/>
          <c:h val="0.17299214160181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HFO/COAL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>
                  <a:lumMod val="95000"/>
                </a:schemeClr>
              </a:contourClr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Sheet1!$D$4:$P$4</c:f>
              <c:numCache>
                <c:formatCode>General</c:formatCode>
                <c:ptCount val="13"/>
                <c:pt idx="0">
                  <c:v>14</c:v>
                </c:pt>
                <c:pt idx="1">
                  <c:v>10</c:v>
                </c:pt>
                <c:pt idx="7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8-4B2E-8421-174EF90395C9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Sheet1!$D$5:$P$5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7">
                  <c:v>5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8-4B2E-8421-174EF90395C9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Sheet1!$D$6:$P$6</c:f>
              <c:numCache>
                <c:formatCode>General</c:formatCode>
                <c:ptCount val="13"/>
                <c:pt idx="0">
                  <c:v>4</c:v>
                </c:pt>
                <c:pt idx="1">
                  <c:v>8</c:v>
                </c:pt>
                <c:pt idx="7">
                  <c:v>14.5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8-4B2E-8421-174EF90395C9}"/>
            </c:ext>
          </c:extLst>
        </c:ser>
        <c:ser>
          <c:idx val="3"/>
          <c:order val="3"/>
          <c:tx>
            <c:strRef>
              <c:f>Sheet1!$C$7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Sheet1!$D$7:$P$7</c:f>
              <c:numCache>
                <c:formatCode>General</c:formatCode>
                <c:ptCount val="13"/>
                <c:pt idx="7">
                  <c:v>6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F8-4B2E-8421-174EF90395C9}"/>
            </c:ext>
          </c:extLst>
        </c:ser>
        <c:ser>
          <c:idx val="4"/>
          <c:order val="4"/>
          <c:tx>
            <c:strRef>
              <c:f>Sheet1!$C$8</c:f>
              <c:strCache>
                <c:ptCount val="1"/>
                <c:pt idx="0">
                  <c:v>TP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Sheet1!$D$8:$P$8</c:f>
              <c:numCache>
                <c:formatCode>General</c:formatCode>
                <c:ptCount val="13"/>
                <c:pt idx="7">
                  <c:v>7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F8-4B2E-8421-174EF90395C9}"/>
            </c:ext>
          </c:extLst>
        </c:ser>
        <c:ser>
          <c:idx val="5"/>
          <c:order val="5"/>
          <c:tx>
            <c:strRef>
              <c:f>Sheet1!$C$9</c:f>
              <c:strCache>
                <c:ptCount val="1"/>
                <c:pt idx="0">
                  <c:v>HEAT STORAGE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Sheet1!$D$9:$P$9</c:f>
              <c:numCache>
                <c:formatCode>General</c:formatCode>
                <c:ptCount val="13"/>
                <c:pt idx="7">
                  <c:v>1.5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F8-4B2E-8421-174EF90395C9}"/>
            </c:ext>
          </c:extLst>
        </c:ser>
        <c:ser>
          <c:idx val="6"/>
          <c:order val="6"/>
          <c:tx>
            <c:strRef>
              <c:f>Sheet1!$C$10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Sheet1!$D$10:$P$10</c:f>
              <c:numCache>
                <c:formatCode>General</c:formatCode>
                <c:ptCount val="13"/>
                <c:pt idx="7">
                  <c:v>6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F8-4B2E-8421-174EF90395C9}"/>
            </c:ext>
          </c:extLst>
        </c:ser>
        <c:ser>
          <c:idx val="7"/>
          <c:order val="7"/>
          <c:tx>
            <c:strRef>
              <c:f>Sheet1!$C$11</c:f>
              <c:strCache>
                <c:ptCount val="1"/>
                <c:pt idx="0">
                  <c:v>CHP TENT-A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Sheet1!$D$11:$P$11</c:f>
              <c:numCache>
                <c:formatCode>General</c:formatCode>
                <c:ptCount val="13"/>
                <c:pt idx="0">
                  <c:v>0</c:v>
                </c:pt>
                <c:pt idx="7">
                  <c:v>20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F8-4B2E-8421-174EF90395C9}"/>
            </c:ext>
          </c:extLst>
        </c:ser>
        <c:ser>
          <c:idx val="8"/>
          <c:order val="8"/>
          <c:tx>
            <c:strRef>
              <c:f>Sheet1!$C$12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Sheet1!$D$3:$P$3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Sheet1!$D$12:$P$12</c:f>
              <c:numCache>
                <c:formatCode>General</c:formatCode>
                <c:ptCount val="13"/>
                <c:pt idx="0">
                  <c:v>80</c:v>
                </c:pt>
                <c:pt idx="1">
                  <c:v>80</c:v>
                </c:pt>
                <c:pt idx="7">
                  <c:v>40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F8-4B2E-8421-174EF9039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3408944"/>
        <c:axId val="274965392"/>
        <c:axId val="0"/>
      </c:bar3DChart>
      <c:catAx>
        <c:axId val="11340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65392"/>
        <c:crosses val="autoZero"/>
        <c:auto val="1"/>
        <c:lblAlgn val="ctr"/>
        <c:lblOffset val="100"/>
        <c:noMultiLvlLbl val="0"/>
      </c:catAx>
      <c:valAx>
        <c:axId val="27496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0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5CA7C-47B3-4199-B4CD-A99AC2F7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84B5-57BB-4A4C-9E7B-1AE8DDE19FB7}" type="datetime1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344C0-64EA-4B8C-904A-8E4F4A7D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Inženjerska komora Srbije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25ECA-DF97-4D8B-AC27-6CBE4C4E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1E7B-A0E9-4F6A-91C5-22DEB7CD8A2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0923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87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41174" y="362739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Cyrl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ПОВЕЋАЊЕ УДЕЛА </a:t>
            </a:r>
            <a:r>
              <a:rPr lang="sr-Cyrl-RS" altLang="en-US" sz="28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ОиЕ</a:t>
            </a:r>
            <a:r>
              <a:rPr lang="sr-Cyrl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У ДГ</a:t>
            </a:r>
          </a:p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Cyrl-RS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БИТНА КАРИКА У ПРОЦЕСУ ДЕКАРБОНИЗАЦИЈЕ СРБИЈЕ</a:t>
            </a:r>
            <a:endParaRPr lang="sr-Latn-CS" alt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lang="sr-Cyrl-RS" altLang="en-US" sz="1400" b="0" kern="0" dirty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sr-Cyrl-R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Петар Васиљевић , </a:t>
            </a:r>
            <a:r>
              <a:rPr kumimoji="0" lang="sr-Cyrl-RS" alt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дипл.маш.инж</a:t>
            </a:r>
            <a:endParaRPr kumimoji="0" lang="sr-Latn-RS" altLang="en-US" sz="18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52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x-none" sz="3600" b="1" i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Остваривање циља </a:t>
            </a:r>
            <a:endParaRPr lang="sr-Latn-RS" sz="3600" dirty="0"/>
          </a:p>
        </p:txBody>
      </p:sp>
      <p:sp>
        <p:nvSpPr>
          <p:cNvPr id="25603" name="Content Placeholder 9">
            <a:extLst>
              <a:ext uri="{FF2B5EF4-FFF2-40B4-BE49-F238E27FC236}">
                <a16:creationId xmlns:a16="http://schemas.microsoft.com/office/drawing/2014/main" id="{F7D46C94-B8F2-4C38-B102-39038EA17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213" y="1268413"/>
            <a:ext cx="8462962" cy="5329237"/>
          </a:xfrm>
        </p:spPr>
        <p:txBody>
          <a:bodyPr/>
          <a:lstStyle/>
          <a:p>
            <a:r>
              <a:rPr lang="sr-Cyrl-RS" altLang="sr-Latn-RS"/>
              <a:t>Али нажалост велики потрошачи угља за даљинско грејање су и даље остали у раду  !</a:t>
            </a:r>
            <a:endParaRPr lang="sr-Latn-RS" altLang="sr-Latn-RS"/>
          </a:p>
          <a:p>
            <a:r>
              <a:rPr lang="sr-Cyrl-RS" altLang="sr-Latn-RS"/>
              <a:t>У Крагујевцу је тек за грејну сезону 2022/23 прорадило ново постројење снаге 105 </a:t>
            </a:r>
            <a:r>
              <a:rPr lang="sr-Latn-RS" altLang="sr-Latn-RS"/>
              <a:t>MW </a:t>
            </a:r>
            <a:r>
              <a:rPr lang="sr-Cyrl-RS" altLang="sr-Latn-RS"/>
              <a:t>које као енергент користи природни гас- изнуђено решење !</a:t>
            </a:r>
          </a:p>
          <a:p>
            <a:r>
              <a:rPr lang="sr-Cyrl-RS" altLang="sr-Latn-RS"/>
              <a:t>Али и даље у Србији се у системима даљинског грејања годишње утроши скоро 100.000 т угља  уз  остатак неколико десетина хиљада тона пепела годишње !</a:t>
            </a:r>
          </a:p>
          <a:p>
            <a:r>
              <a:rPr lang="sr-Cyrl-RS" altLang="sr-Latn-RS">
                <a:solidFill>
                  <a:srgbClr val="C00000"/>
                </a:solidFill>
              </a:rPr>
              <a:t>Бор је сада највећи потрошач угља у СДГ – 56.000 тона 2022.</a:t>
            </a:r>
          </a:p>
          <a:p>
            <a:r>
              <a:rPr lang="sr-Cyrl-RS" altLang="sr-Latn-RS">
                <a:solidFill>
                  <a:srgbClr val="C00000"/>
                </a:solidFill>
              </a:rPr>
              <a:t>Крушевац -30.000 тона годишње !</a:t>
            </a:r>
            <a:endParaRPr lang="sr-Latn-RS" altLang="sr-Latn-RS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Cyrl-RS" altLang="sr-Latn-RS" b="1" i="1"/>
          </a:p>
        </p:txBody>
      </p:sp>
      <p:pic>
        <p:nvPicPr>
          <p:cNvPr id="25604" name="Picture 44">
            <a:extLst>
              <a:ext uri="{FF2B5EF4-FFF2-40B4-BE49-F238E27FC236}">
                <a16:creationId xmlns:a16="http://schemas.microsoft.com/office/drawing/2014/main" id="{CCB71F05-9BE8-4AF0-B876-65E165EF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22" y="152400"/>
            <a:ext cx="1152525" cy="13525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-100013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Остваривање циља</a:t>
            </a:r>
            <a:endParaRPr lang="sr-Latn-R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4BD171-AD54-4ABC-B7FF-383EB824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213" y="244475"/>
            <a:ext cx="8229600" cy="6137275"/>
          </a:xfrm>
        </p:spPr>
        <p:txBody>
          <a:bodyPr>
            <a:normAutofit fontScale="925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dirty="0"/>
              <a:t> </a:t>
            </a:r>
          </a:p>
          <a:p>
            <a:pPr>
              <a:defRPr/>
            </a:pPr>
            <a:r>
              <a:rPr lang="sr-Cyrl-RS" b="1" dirty="0"/>
              <a:t>Које су то активности које ће довести до тога да системи даљинског грејања Србије остваре зацртане циљеве ИНЕКЕПА.</a:t>
            </a:r>
            <a:endParaRPr 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dirty="0"/>
              <a:t> </a:t>
            </a:r>
            <a:endParaRPr lang="sr-Latn-RS" dirty="0"/>
          </a:p>
          <a:p>
            <a:pPr>
              <a:defRPr/>
            </a:pPr>
            <a:r>
              <a:rPr lang="sr-Cyrl-RS" dirty="0"/>
              <a:t>Током 2022 године започете су активности на реализацији пројеката: </a:t>
            </a:r>
            <a:r>
              <a:rPr lang="sr-Latn-RS" dirty="0" err="1"/>
              <a:t>ReDeSRB</a:t>
            </a:r>
            <a:r>
              <a:rPr lang="sr-Latn-RS" dirty="0"/>
              <a:t> 1i 2  , </a:t>
            </a:r>
            <a:r>
              <a:rPr lang="sr-Latn-RS" dirty="0" err="1"/>
              <a:t>KfW</a:t>
            </a:r>
            <a:r>
              <a:rPr lang="sr-Latn-RS" dirty="0"/>
              <a:t> </a:t>
            </a:r>
            <a:r>
              <a:rPr lang="sr-Cyrl-RS" dirty="0"/>
              <a:t>биомаса  1</a:t>
            </a:r>
            <a:r>
              <a:rPr lang="sr-Latn-RS" dirty="0"/>
              <a:t> , </a:t>
            </a:r>
            <a:r>
              <a:rPr lang="sr-Cyrl-RS" dirty="0"/>
              <a:t>управо припремљени нови </a:t>
            </a:r>
            <a:r>
              <a:rPr lang="sr-Latn-RS" dirty="0"/>
              <a:t> </a:t>
            </a:r>
            <a:r>
              <a:rPr lang="sr-Latn-RS" dirty="0" err="1"/>
              <a:t>KfW</a:t>
            </a:r>
            <a:r>
              <a:rPr lang="sr-Latn-RS" dirty="0"/>
              <a:t> </a:t>
            </a:r>
            <a:r>
              <a:rPr lang="sr-Cyrl-RS" dirty="0"/>
              <a:t>биомаса 2</a:t>
            </a:r>
            <a:r>
              <a:rPr lang="sr-Latn-RS" dirty="0"/>
              <a:t> i </a:t>
            </a:r>
            <a:r>
              <a:rPr lang="sr-Latn-RS" dirty="0" err="1"/>
              <a:t>KfW</a:t>
            </a:r>
            <a:r>
              <a:rPr lang="sr-Latn-RS" dirty="0"/>
              <a:t> </a:t>
            </a:r>
            <a:r>
              <a:rPr lang="sr-Cyrl-RS" dirty="0"/>
              <a:t>Солар, обезбедиће изградњу постројења која ће користити топлотне пумпе , геотермалну енергију , соларну енергију , </a:t>
            </a:r>
            <a:r>
              <a:rPr lang="sr-Cyrl-RS" dirty="0" err="1"/>
              <a:t>спремнике</a:t>
            </a:r>
            <a:r>
              <a:rPr lang="sr-Cyrl-RS" dirty="0"/>
              <a:t> топлоте , постројења за спаљивање комуналног отпада и постројења за третман отпадних вода у</a:t>
            </a:r>
            <a:r>
              <a:rPr lang="sr-Latn-RS" dirty="0"/>
              <a:t> 15 </a:t>
            </a:r>
            <a:r>
              <a:rPr lang="sr-Cyrl-RS" dirty="0"/>
              <a:t>гр</a:t>
            </a:r>
            <a:r>
              <a:rPr lang="sr-Latn-RS" dirty="0"/>
              <a:t>a</a:t>
            </a:r>
            <a:r>
              <a:rPr lang="sr-Cyrl-RS" dirty="0" err="1"/>
              <a:t>дова</a:t>
            </a:r>
            <a:r>
              <a:rPr lang="sr-Latn-RS" dirty="0"/>
              <a:t> </a:t>
            </a:r>
            <a:r>
              <a:rPr lang="sr-Latn-RS" dirty="0" err="1"/>
              <a:t>koj</a:t>
            </a:r>
            <a:r>
              <a:rPr lang="sr-Cyrl-RS" dirty="0"/>
              <a:t>и имају Даљинско грејање. </a:t>
            </a:r>
          </a:p>
          <a:p>
            <a:pPr>
              <a:defRPr/>
            </a:pPr>
            <a:r>
              <a:rPr lang="sr-Cyrl-RS" dirty="0"/>
              <a:t>У току су израде </a:t>
            </a:r>
            <a:r>
              <a:rPr lang="sr-Cyrl-RS" dirty="0" err="1"/>
              <a:t>Предстудија</a:t>
            </a:r>
            <a:r>
              <a:rPr lang="sr-Cyrl-RS" dirty="0"/>
              <a:t> изводљивости а имплементација се планира у периоду 2024-2027 године.</a:t>
            </a:r>
            <a:r>
              <a:rPr lang="sr-Latn-RS" dirty="0"/>
              <a:t> </a:t>
            </a:r>
          </a:p>
          <a:p>
            <a:pPr>
              <a:defRPr/>
            </a:pPr>
            <a:endParaRPr lang="sr-Latn-RS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</p:txBody>
      </p:sp>
      <p:pic>
        <p:nvPicPr>
          <p:cNvPr id="26628" name="Picture 44">
            <a:extLst>
              <a:ext uri="{FF2B5EF4-FFF2-40B4-BE49-F238E27FC236}">
                <a16:creationId xmlns:a16="http://schemas.microsoft.com/office/drawing/2014/main" id="{441F2985-7285-4065-8D23-2D787C5F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83" y="1143000"/>
            <a:ext cx="1152525" cy="13525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-100013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Остваривање циља</a:t>
            </a:r>
            <a:endParaRPr lang="sr-Latn-R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4BD171-AD54-4ABC-B7FF-383EB824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113" y="833438"/>
            <a:ext cx="8064500" cy="5616575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dirty="0"/>
              <a:t> </a:t>
            </a:r>
            <a:r>
              <a:rPr lang="sr-Latn-RS" dirty="0"/>
              <a:t> →</a:t>
            </a:r>
            <a:r>
              <a:rPr lang="sr-Cyrl-RS" dirty="0"/>
              <a:t> </a:t>
            </a:r>
            <a:r>
              <a:rPr lang="sr-Cyrl-RS" dirty="0" err="1"/>
              <a:t>Спалионица</a:t>
            </a:r>
            <a:r>
              <a:rPr lang="sr-Cyrl-RS" dirty="0"/>
              <a:t> комуналног отпада Винча почела је са пробним радом крајем марта ове године а пун капацитет производње 56 </a:t>
            </a:r>
            <a:r>
              <a:rPr lang="sr-Latn-RS" dirty="0"/>
              <a:t>MW </a:t>
            </a:r>
            <a:r>
              <a:rPr lang="sr-Cyrl-RS" dirty="0"/>
              <a:t> топлотне и 20 </a:t>
            </a:r>
            <a:r>
              <a:rPr lang="sr-Latn-RS" dirty="0"/>
              <a:t>MW </a:t>
            </a:r>
            <a:r>
              <a:rPr lang="sr-Cyrl-RS" dirty="0"/>
              <a:t>електричне енергије планира се за октобар 2023 године.</a:t>
            </a:r>
            <a:endParaRPr 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dirty="0"/>
              <a:t> </a:t>
            </a:r>
            <a:endParaRPr lang="sr-Latn-RS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altLang="sr-Latn-RS" b="1" i="1" dirty="0" err="1"/>
              <a:t>Спалионица</a:t>
            </a:r>
            <a:r>
              <a:rPr lang="sr-Cyrl-RS" altLang="sr-Latn-RS" b="1" i="1" dirty="0"/>
              <a:t> ВИНЧА		Командна соба		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9CCACC27-8C16-4CAD-893E-AE199D173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21088"/>
            <a:ext cx="4097338" cy="18430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6">
            <a:extLst>
              <a:ext uri="{FF2B5EF4-FFF2-40B4-BE49-F238E27FC236}">
                <a16:creationId xmlns:a16="http://schemas.microsoft.com/office/drawing/2014/main" id="{C94C24EC-0761-42B9-A944-960E81303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641725"/>
            <a:ext cx="4133850" cy="18446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2A31-AE6A-4CBC-9D85-7C5FE564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7" y="152399"/>
            <a:ext cx="8473451" cy="838201"/>
          </a:xfrm>
        </p:spPr>
        <p:txBody>
          <a:bodyPr/>
          <a:lstStyle/>
          <a:p>
            <a:r>
              <a:rPr lang="sr-Cyrl-RS" sz="4000" b="1" i="1" kern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Остваривање циља-</a:t>
            </a:r>
            <a:r>
              <a:rPr lang="sr-Cyrl-RS" sz="4000" b="1" i="1" kern="0" dirty="0" err="1">
                <a:latin typeface="Arial Narrow" panose="020B0606020202030204" pitchFamily="34" charset="0"/>
              </a:rPr>
              <a:t>РеДЕСрб</a:t>
            </a:r>
            <a:r>
              <a:rPr lang="sr-Cyrl-RS" sz="4000" b="1" i="1" kern="0" dirty="0">
                <a:latin typeface="Arial Narrow" panose="020B0606020202030204" pitchFamily="34" charset="0"/>
              </a:rPr>
              <a:t> 1</a:t>
            </a:r>
            <a:endParaRPr lang="sr-Latn-RS" sz="4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ECC6B0-4D69-41D9-A785-B24E06586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64862"/>
              </p:ext>
            </p:extLst>
          </p:nvPr>
        </p:nvGraphicFramePr>
        <p:xfrm>
          <a:off x="685800" y="1219203"/>
          <a:ext cx="8001000" cy="5498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399">
                  <a:extLst>
                    <a:ext uri="{9D8B030D-6E8A-4147-A177-3AD203B41FA5}">
                      <a16:colId xmlns:a16="http://schemas.microsoft.com/office/drawing/2014/main" val="3917379687"/>
                    </a:ext>
                  </a:extLst>
                </a:gridCol>
                <a:gridCol w="1420232">
                  <a:extLst>
                    <a:ext uri="{9D8B030D-6E8A-4147-A177-3AD203B41FA5}">
                      <a16:colId xmlns:a16="http://schemas.microsoft.com/office/drawing/2014/main" val="459637743"/>
                    </a:ext>
                  </a:extLst>
                </a:gridCol>
                <a:gridCol w="3266894">
                  <a:extLst>
                    <a:ext uri="{9D8B030D-6E8A-4147-A177-3AD203B41FA5}">
                      <a16:colId xmlns:a16="http://schemas.microsoft.com/office/drawing/2014/main" val="2348966278"/>
                    </a:ext>
                  </a:extLst>
                </a:gridCol>
                <a:gridCol w="986572">
                  <a:extLst>
                    <a:ext uri="{9D8B030D-6E8A-4147-A177-3AD203B41FA5}">
                      <a16:colId xmlns:a16="http://schemas.microsoft.com/office/drawing/2014/main" val="2390401753"/>
                    </a:ext>
                  </a:extLst>
                </a:gridCol>
                <a:gridCol w="954048">
                  <a:extLst>
                    <a:ext uri="{9D8B030D-6E8A-4147-A177-3AD203B41FA5}">
                      <a16:colId xmlns:a16="http://schemas.microsoft.com/office/drawing/2014/main" val="2968930050"/>
                    </a:ext>
                  </a:extLst>
                </a:gridCol>
                <a:gridCol w="693855">
                  <a:extLst>
                    <a:ext uri="{9D8B030D-6E8A-4147-A177-3AD203B41FA5}">
                      <a16:colId xmlns:a16="http://schemas.microsoft.com/office/drawing/2014/main" val="3656090951"/>
                    </a:ext>
                  </a:extLst>
                </a:gridCol>
              </a:tblGrid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#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City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Project discription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Loan amount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Grant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454635481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Pancevo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5,3 MW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heat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pump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r-Latn-RS" sz="800" u="none" strike="noStrike" dirty="0">
                          <a:effectLst/>
                        </a:rPr>
                        <a:t>(</a:t>
                      </a:r>
                      <a:r>
                        <a:rPr lang="sr-Latn-RS" sz="800" u="none" strike="noStrike" dirty="0" err="1">
                          <a:effectLst/>
                        </a:rPr>
                        <a:t>geothermal</a:t>
                      </a:r>
                      <a:r>
                        <a:rPr lang="sr-Latn-RS" sz="800" u="none" strike="noStrike" dirty="0">
                          <a:effectLst/>
                        </a:rPr>
                        <a:t>)</a:t>
                      </a:r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1.801.673 €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450.418 €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872973428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2a 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Sabac 2 x 3 MW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heat pump (WWTP)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00517334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2b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heat pump (WWTP)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2.760.725 €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690.181 €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166096463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 3a  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Valjevo 5,0 MW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heat pump (WWTP)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865083879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3b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heat pump (WWTP)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1.824.000 €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456.000 €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78845167"/>
                  </a:ext>
                </a:extLst>
              </a:tr>
              <a:tr h="25296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4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Kraljevo 5,0 MW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heat pump (return for flue </a:t>
                      </a:r>
                      <a:r>
                        <a:rPr lang="en-US" sz="800" u="none" strike="noStrike" dirty="0">
                          <a:effectLst/>
                        </a:rPr>
                        <a:t/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gas </a:t>
                      </a:r>
                      <a:r>
                        <a:rPr lang="en-U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consedensation</a:t>
                      </a:r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in "</a:t>
                      </a:r>
                      <a:r>
                        <a:rPr lang="en-U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Centrala</a:t>
                      </a:r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DH plant")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510.214 €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127.553 €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97906488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  5a   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thermal solar plant for GHW (700 m²)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115.715 €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124.285 €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529184068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5b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Nis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5,0 MW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thermal solar plant for GHW (1120 m²)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250.548 €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126.591 €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28554463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</a:rPr>
                        <a:t>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effectLst/>
                        </a:rPr>
                        <a:t>heat</a:t>
                      </a:r>
                      <a:r>
                        <a:rPr lang="sr-Latn-RS" sz="800" u="none" strike="noStrike" dirty="0">
                          <a:effectLst/>
                        </a:rPr>
                        <a:t> </a:t>
                      </a:r>
                      <a:r>
                        <a:rPr lang="sr-Latn-RS" sz="800" u="none" strike="noStrike" dirty="0" err="1">
                          <a:effectLst/>
                        </a:rPr>
                        <a:t>pump</a:t>
                      </a:r>
                      <a:r>
                        <a:rPr lang="sr-Latn-RS" sz="800" u="none" strike="noStrike" dirty="0">
                          <a:effectLst/>
                        </a:rPr>
                        <a:t> (</a:t>
                      </a:r>
                      <a:r>
                        <a:rPr lang="sr-Latn-RS" sz="800" u="none" strike="noStrike" dirty="0" err="1">
                          <a:effectLst/>
                        </a:rPr>
                        <a:t>geothermal</a:t>
                      </a:r>
                      <a:r>
                        <a:rPr lang="sr-Latn-RS" sz="800" u="none" strike="noStrike" dirty="0">
                          <a:effectLst/>
                        </a:rPr>
                        <a:t>)</a:t>
                      </a:r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268.000 €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67.000 €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527379566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heat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pump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(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geothermal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1.393.563 €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348.391 €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823603585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Krusevac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5,0 MW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heat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pump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(WWTP</a:t>
                      </a:r>
                      <a:r>
                        <a:rPr lang="sr-Latn-RS" sz="800" u="none" strike="noStrike" dirty="0">
                          <a:effectLst/>
                        </a:rPr>
                        <a:t>)</a:t>
                      </a:r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2.352.856 €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588.214 €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845014285"/>
                  </a:ext>
                </a:extLst>
              </a:tr>
              <a:tr h="379445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Bogatic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1,0 MW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heat supply (geothermal) </a:t>
                      </a:r>
                      <a:b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for 3 new consumers and rehabilitation of buildings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>
                          <a:effectLst/>
                        </a:rPr>
                        <a:t>289.000 €</a:t>
                      </a:r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72.250 €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76866695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10a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Vrbas 3,5 MW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Biogas waste heat and connection od hospital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415.041 €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261.283 €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12051953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10b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heat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pump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(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geothermal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)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and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>
                          <a:effectLst/>
                        </a:rPr>
                        <a:t>2.119.200 €</a:t>
                      </a:r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>
                          <a:effectLst/>
                        </a:rPr>
                        <a:t>529.800 €</a:t>
                      </a:r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918411258"/>
                  </a:ext>
                </a:extLst>
              </a:tr>
              <a:tr h="35446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Paracin 4,8 MW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heat pump (geothermal) </a:t>
                      </a:r>
                      <a:r>
                        <a:rPr lang="en-US" sz="800" u="none" strike="noStrike" dirty="0">
                          <a:effectLst/>
                        </a:rPr>
                        <a:t/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and network expansion/rehabilitation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2.181.681 €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545.420 €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06038748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Kragujevac 4,0 MW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heat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pump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(data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center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2.051.200 €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512.800 €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871969962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Becej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12MW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heat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pump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(</a:t>
                      </a:r>
                      <a:r>
                        <a:rPr lang="sr-Latn-RS" sz="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geothermal</a:t>
                      </a:r>
                      <a:r>
                        <a:rPr lang="sr-Latn-R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sr-Latn-R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4.000.000 € 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800.000 €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673281679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 Total loan amount (excl. 2a, 3a, 5a) 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 22.217.669  € </a:t>
                      </a:r>
                      <a:endParaRPr lang="sr-Latn-RS" sz="8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72235547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 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effectLst/>
                        </a:rPr>
                        <a:t> Σ 52 </a:t>
                      </a:r>
                      <a:r>
                        <a:rPr lang="sr-Latn-RS" sz="800" b="1" u="none" strike="noStrike" dirty="0">
                          <a:effectLst/>
                        </a:rPr>
                        <a:t>MW </a:t>
                      </a:r>
                      <a:endParaRPr lang="sr-Latn-R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 Total grant  amount (excl 2a, 3a, 5a) 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u="none" strike="noStrike" dirty="0">
                          <a:effectLst/>
                        </a:rPr>
                        <a:t> </a:t>
                      </a:r>
                      <a:endParaRPr lang="sr-Latn-R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800" b="1" u="none" strike="noStrike" dirty="0">
                          <a:effectLst/>
                        </a:rPr>
                        <a:t> 5.557.902 € </a:t>
                      </a:r>
                      <a:endParaRPr lang="sr-Latn-R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77279466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70305707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674A8-4C07-4875-8015-46B05127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>
                <a:solidFill>
                  <a:srgbClr val="000000"/>
                </a:solidFill>
              </a:rPr>
              <a:pPr/>
              <a:t>13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3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-100013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Остваривање циља-</a:t>
            </a:r>
            <a:r>
              <a:rPr lang="sr-Cyrl-RS" sz="3600" b="1" i="1" kern="0" dirty="0" err="1"/>
              <a:t>РеДЕСрб</a:t>
            </a:r>
            <a:r>
              <a:rPr lang="sr-Cyrl-RS" sz="3600" b="1" i="1" kern="0" dirty="0"/>
              <a:t> 1</a:t>
            </a:r>
            <a:endParaRPr lang="sr-Latn-RS" sz="3600" dirty="0"/>
          </a:p>
        </p:txBody>
      </p:sp>
      <p:sp>
        <p:nvSpPr>
          <p:cNvPr id="29699" name="Content Placeholder 9">
            <a:extLst>
              <a:ext uri="{FF2B5EF4-FFF2-40B4-BE49-F238E27FC236}">
                <a16:creationId xmlns:a16="http://schemas.microsoft.com/office/drawing/2014/main" id="{22D90A5B-2430-418E-B472-FA923440B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0825" y="893763"/>
            <a:ext cx="8785225" cy="5964237"/>
          </a:xfrm>
        </p:spPr>
        <p:txBody>
          <a:bodyPr/>
          <a:lstStyle/>
          <a:p>
            <a:r>
              <a:rPr lang="en-GB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sr-Cyrl-RS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РУШЕВАЦ</a:t>
            </a:r>
            <a:r>
              <a:rPr lang="en-GB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sr-Cyrl-RS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Топлотна пумпа која користи енергију из постројења за третман отпадне воде. </a:t>
            </a:r>
            <a:endParaRPr lang="sr-Cyrl-RS" altLang="sr-Latn-RS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sr-Latn-RS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45AD9982-4027-4E6B-B05B-AAC7C7FD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1951" r="64990" b="10304"/>
          <a:stretch>
            <a:fillRect/>
          </a:stretch>
        </p:blipFill>
        <p:spPr bwMode="auto">
          <a:xfrm>
            <a:off x="5076825" y="2997200"/>
            <a:ext cx="38163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A1D7A1A-6C08-4EAF-A455-8D145F68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27255" r="71162" b="15234"/>
          <a:stretch>
            <a:fillRect/>
          </a:stretch>
        </p:blipFill>
        <p:spPr bwMode="auto">
          <a:xfrm>
            <a:off x="107950" y="1989139"/>
            <a:ext cx="4974057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-100013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Остваривање циља-</a:t>
            </a:r>
            <a:r>
              <a:rPr lang="sr-Cyrl-RS" sz="3600" b="1" i="1" kern="0" dirty="0" err="1"/>
              <a:t>РеДЕСрб</a:t>
            </a:r>
            <a:r>
              <a:rPr lang="sr-Cyrl-RS" sz="3600" b="1" i="1" kern="0" dirty="0"/>
              <a:t> 1</a:t>
            </a:r>
            <a:endParaRPr lang="sr-Latn-RS" sz="3600" dirty="0"/>
          </a:p>
        </p:txBody>
      </p:sp>
      <p:sp>
        <p:nvSpPr>
          <p:cNvPr id="31747" name="Content Placeholder 9">
            <a:extLst>
              <a:ext uri="{FF2B5EF4-FFF2-40B4-BE49-F238E27FC236}">
                <a16:creationId xmlns:a16="http://schemas.microsoft.com/office/drawing/2014/main" id="{4BCAF866-7B6B-48B6-824A-F7FB1DEBD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0825" y="893763"/>
            <a:ext cx="8785225" cy="5964237"/>
          </a:xfrm>
        </p:spPr>
        <p:txBody>
          <a:bodyPr/>
          <a:lstStyle/>
          <a:p>
            <a:r>
              <a:rPr lang="sr-Cyrl-RS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 Пазар</a:t>
            </a:r>
            <a:r>
              <a:rPr lang="en-GB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sr-Cyrl-RS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Топлотна пумпа која користи енергију из постројења за водо снабдевање</a:t>
            </a:r>
          </a:p>
          <a:p>
            <a:pPr>
              <a:buFont typeface="Arial" panose="020B0604020202020204" pitchFamily="34" charset="0"/>
              <a:buNone/>
            </a:pPr>
            <a:r>
              <a:rPr lang="sr-Cyrl-RS" altLang="sr-Latn-RS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до котларнице Луг. </a:t>
            </a:r>
            <a:endParaRPr lang="sr-Cyrl-RS" altLang="sr-Latn-RS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sr-Latn-RS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252DA919-6902-4086-8DF6-7DD369FF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5"/>
          <a:stretch>
            <a:fillRect/>
          </a:stretch>
        </p:blipFill>
        <p:spPr bwMode="auto">
          <a:xfrm>
            <a:off x="379413" y="2349500"/>
            <a:ext cx="4679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>
            <a:extLst>
              <a:ext uri="{FF2B5EF4-FFF2-40B4-BE49-F238E27FC236}">
                <a16:creationId xmlns:a16="http://schemas.microsoft.com/office/drawing/2014/main" id="{4276481A-13A3-46F4-9A1F-E19FF4CD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21204" r="62329" b="8798"/>
          <a:stretch>
            <a:fillRect/>
          </a:stretch>
        </p:blipFill>
        <p:spPr bwMode="auto">
          <a:xfrm>
            <a:off x="5218113" y="3587750"/>
            <a:ext cx="350996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4C5A-F88F-48E4-BF23-F06037ED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6038"/>
            <a:ext cx="7058025" cy="868362"/>
          </a:xfrm>
          <a:gradFill>
            <a:gsLst>
              <a:gs pos="0">
                <a:srgbClr val="F6F9FC"/>
              </a:gs>
              <a:gs pos="74001">
                <a:srgbClr val="B0C6E1"/>
              </a:gs>
              <a:gs pos="83000">
                <a:srgbClr val="B0C6E1"/>
              </a:gs>
              <a:gs pos="100000">
                <a:srgbClr val="CAD9EB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sr-Cyrl-RS" sz="4400" dirty="0">
                <a:latin typeface="Arial Narrow" panose="020B0606020202030204" pitchFamily="34" charset="0"/>
              </a:rPr>
              <a:t>СОЛАР ПРОЈЕКАТ</a:t>
            </a:r>
            <a:endParaRPr lang="sr-Latn-RS" sz="4400" dirty="0">
              <a:latin typeface="Arial Narrow" panose="020B0606020202030204" pitchFamily="34" charset="0"/>
            </a:endParaRPr>
          </a:p>
        </p:txBody>
      </p:sp>
      <p:sp>
        <p:nvSpPr>
          <p:cNvPr id="32771" name="Text Placeholder 2">
            <a:extLst>
              <a:ext uri="{FF2B5EF4-FFF2-40B4-BE49-F238E27FC236}">
                <a16:creationId xmlns:a16="http://schemas.microsoft.com/office/drawing/2014/main" id="{0F491900-059E-407F-8F5E-C6B35E24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1543050"/>
            <a:ext cx="3030538" cy="342900"/>
          </a:xfrm>
        </p:spPr>
        <p:txBody>
          <a:bodyPr>
            <a:normAutofit fontScale="85000" lnSpcReduction="20000"/>
          </a:bodyPr>
          <a:lstStyle/>
          <a:p>
            <a:r>
              <a:rPr lang="sr-Latn-RS" altLang="sr-Latn-RS" dirty="0"/>
              <a:t>SOLAR TO CERAK </a:t>
            </a:r>
          </a:p>
        </p:txBody>
      </p:sp>
      <p:sp>
        <p:nvSpPr>
          <p:cNvPr id="32772" name="Text Placeholder 4">
            <a:extLst>
              <a:ext uri="{FF2B5EF4-FFF2-40B4-BE49-F238E27FC236}">
                <a16:creationId xmlns:a16="http://schemas.microsoft.com/office/drawing/2014/main" id="{61E7BD12-9CF4-4F63-8734-347B4515E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314450"/>
            <a:ext cx="2514600" cy="479425"/>
          </a:xfrm>
        </p:spPr>
        <p:txBody>
          <a:bodyPr>
            <a:normAutofit fontScale="92500"/>
          </a:bodyPr>
          <a:lstStyle/>
          <a:p>
            <a:r>
              <a:rPr lang="sr-Latn-RS" altLang="sr-Latn-RS"/>
              <a:t>SOLAR BEOGRAD</a:t>
            </a:r>
          </a:p>
        </p:txBody>
      </p:sp>
      <p:sp>
        <p:nvSpPr>
          <p:cNvPr id="34821" name="Footer Placeholder 6">
            <a:extLst>
              <a:ext uri="{FF2B5EF4-FFF2-40B4-BE49-F238E27FC236}">
                <a16:creationId xmlns:a16="http://schemas.microsoft.com/office/drawing/2014/main" id="{406A0BA6-6401-45E2-8956-5E6844B9A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86150" y="5543550"/>
            <a:ext cx="1828800" cy="44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r-Latn-RS" altLang="sr-Latn-RS" sz="1350" dirty="0"/>
              <a:t> </a:t>
            </a:r>
            <a:endParaRPr lang="en-US" altLang="sr-Latn-RS" sz="1350" dirty="0"/>
          </a:p>
        </p:txBody>
      </p:sp>
      <p:sp>
        <p:nvSpPr>
          <p:cNvPr id="32774" name="Slide Number Placeholder 7">
            <a:extLst>
              <a:ext uri="{FF2B5EF4-FFF2-40B4-BE49-F238E27FC236}">
                <a16:creationId xmlns:a16="http://schemas.microsoft.com/office/drawing/2014/main" id="{3B584758-0A57-4AA1-B34C-1F3AA537A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4E5415-6E91-4CAA-BDA2-81685E621EEC}" type="slidenum">
              <a:rPr lang="en-US" altLang="sr-Latn-RS" sz="9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sr-Latn-RS" sz="900">
              <a:solidFill>
                <a:srgbClr val="898989"/>
              </a:solidFill>
            </a:endParaRPr>
          </a:p>
        </p:txBody>
      </p:sp>
      <p:pic>
        <p:nvPicPr>
          <p:cNvPr id="32775" name="Inhaltsplatzhalter 19">
            <a:extLst>
              <a:ext uri="{FF2B5EF4-FFF2-40B4-BE49-F238E27FC236}">
                <a16:creationId xmlns:a16="http://schemas.microsoft.com/office/drawing/2014/main" id="{9295AE1E-D49D-4BF8-AAA0-D5E20EF80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479800"/>
            <a:ext cx="274478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Grafik 11">
            <a:extLst>
              <a:ext uri="{FF2B5EF4-FFF2-40B4-BE49-F238E27FC236}">
                <a16:creationId xmlns:a16="http://schemas.microsoft.com/office/drawing/2014/main" id="{E9865954-6CB2-4DF2-AFCB-E39335CF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000250"/>
            <a:ext cx="3086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Content Placeholder 3">
            <a:extLst>
              <a:ext uri="{FF2B5EF4-FFF2-40B4-BE49-F238E27FC236}">
                <a16:creationId xmlns:a16="http://schemas.microsoft.com/office/drawing/2014/main" id="{EE2712CB-09CE-40D4-B821-251502AC8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9850" y="4206875"/>
            <a:ext cx="2874963" cy="13350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/>
              <a:t> </a:t>
            </a:r>
            <a:r>
              <a:rPr lang="sr-Latn-RS" altLang="sr-Latn-RS" sz="900"/>
              <a:t>SOLAR KONCEPT</a:t>
            </a:r>
            <a:endParaRPr lang="en-US" altLang="sr-Latn-RS" sz="900"/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/>
          </a:p>
        </p:txBody>
      </p:sp>
      <p:pic>
        <p:nvPicPr>
          <p:cNvPr id="32778" name="Picture 12" descr="Map&#10;&#10;Description automatically generated">
            <a:extLst>
              <a:ext uri="{FF2B5EF4-FFF2-40B4-BE49-F238E27FC236}">
                <a16:creationId xmlns:a16="http://schemas.microsoft.com/office/drawing/2014/main" id="{64985D58-695D-4089-AC45-A2BDFB1F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000250"/>
            <a:ext cx="28067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6A973-3E50-4878-BD64-8B339E2B5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8338" y="3659188"/>
            <a:ext cx="3405187" cy="18621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105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105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1050" dirty="0"/>
          </a:p>
        </p:txBody>
      </p:sp>
      <p:sp>
        <p:nvSpPr>
          <p:cNvPr id="32780" name="Rectangle 6">
            <a:extLst>
              <a:ext uri="{FF2B5EF4-FFF2-40B4-BE49-F238E27FC236}">
                <a16:creationId xmlns:a16="http://schemas.microsoft.com/office/drawing/2014/main" id="{EAA4FA37-B59A-4A3C-967B-55B3D737A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906838"/>
            <a:ext cx="44719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200">
                <a:solidFill>
                  <a:srgbClr val="00B050"/>
                </a:solidFill>
                <a:latin typeface="Arial" panose="020B0604020202020204" pitchFamily="34" charset="0"/>
              </a:rPr>
              <a:t>U Beogradu  se  radi  Predstudija korišćenja SOLARNE energije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200">
                <a:solidFill>
                  <a:srgbClr val="00B050"/>
                </a:solidFill>
                <a:latin typeface="Arial" panose="020B0604020202020204" pitchFamily="34" charset="0"/>
              </a:rPr>
              <a:t>→ ugradnja solarnih panela na 17,0 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200">
                <a:solidFill>
                  <a:srgbClr val="00B050"/>
                </a:solidFill>
                <a:latin typeface="Arial" panose="020B0604020202020204" pitchFamily="34" charset="0"/>
              </a:rPr>
              <a:t>→ proizvodnja GWh 44 GWh– 12,7 % TO Cerak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200">
                <a:solidFill>
                  <a:srgbClr val="00B050"/>
                </a:solidFill>
                <a:latin typeface="Arial" panose="020B0604020202020204" pitchFamily="34" charset="0"/>
              </a:rPr>
              <a:t>→ apsorbciona TP 20 MW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200">
                <a:solidFill>
                  <a:srgbClr val="00B050"/>
                </a:solidFill>
                <a:latin typeface="Arial" panose="020B0604020202020204" pitchFamily="34" charset="0"/>
              </a:rPr>
              <a:t>→ podzemno skladište 120.000 m3→  Investicija 30 mil </a:t>
            </a:r>
            <a:r>
              <a:rPr lang="sr-Latn-RS" altLang="sr-Latn-RS" sz="1200">
                <a:solidFill>
                  <a:srgbClr val="00B050"/>
                </a:solidFill>
                <a:cs typeface="Calibri" panose="020F0502020204030204" pitchFamily="34" charset="0"/>
              </a:rPr>
              <a:t>€-30 % nepovr.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200">
                <a:solidFill>
                  <a:srgbClr val="C00000"/>
                </a:solidFill>
                <a:cs typeface="Calibri" panose="020F0502020204030204" pitchFamily="34" charset="0"/>
              </a:rPr>
              <a:t>→ cena toplotne energije 40-50 €/MWh</a:t>
            </a:r>
            <a:endParaRPr lang="sr-Latn-RS" altLang="sr-Latn-RS" sz="12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4C5A-F88F-48E4-BF23-F06037ED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3175"/>
            <a:ext cx="7632700" cy="841375"/>
          </a:xfrm>
          <a:gradFill>
            <a:gsLst>
              <a:gs pos="0">
                <a:srgbClr val="F6F9FC"/>
              </a:gs>
              <a:gs pos="74001">
                <a:srgbClr val="B0C6E1"/>
              </a:gs>
              <a:gs pos="83000">
                <a:srgbClr val="B0C6E1"/>
              </a:gs>
              <a:gs pos="100000">
                <a:srgbClr val="CAD9EB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sr-Cyrl-RS" sz="4000" dirty="0">
                <a:latin typeface="Arial Narrow" panose="020B0606020202030204" pitchFamily="34" charset="0"/>
              </a:rPr>
              <a:t>СОЛАР ПРОЈЕКАТ</a:t>
            </a:r>
            <a:endParaRPr lang="sr-Latn-RS" sz="4000" dirty="0"/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59BE5C19-3E0A-4523-BF22-53F289B1D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altLang="sr-Latn-RS"/>
              <a:t>SOLAR NOVI SAD </a:t>
            </a:r>
          </a:p>
        </p:txBody>
      </p:sp>
      <p:sp>
        <p:nvSpPr>
          <p:cNvPr id="33796" name="Text Placeholder 4">
            <a:extLst>
              <a:ext uri="{FF2B5EF4-FFF2-40B4-BE49-F238E27FC236}">
                <a16:creationId xmlns:a16="http://schemas.microsoft.com/office/drawing/2014/main" id="{B9E23A06-31D3-4647-A315-DE9007A47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altLang="sr-Latn-RS"/>
              <a:t>SOLAR BOR + CHP gas</a:t>
            </a:r>
          </a:p>
        </p:txBody>
      </p:sp>
      <p:sp>
        <p:nvSpPr>
          <p:cNvPr id="33798" name="Slide Number Placeholder 7">
            <a:extLst>
              <a:ext uri="{FF2B5EF4-FFF2-40B4-BE49-F238E27FC236}">
                <a16:creationId xmlns:a16="http://schemas.microsoft.com/office/drawing/2014/main" id="{0F3E6D5B-C410-4D90-8FC9-0E456F608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B3B01-0B58-4187-A10C-58440B0653A5}" type="slidenum">
              <a:rPr lang="en-US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sr-Latn-RS" sz="1200">
              <a:solidFill>
                <a:srgbClr val="898989"/>
              </a:solidFill>
            </a:endParaRPr>
          </a:p>
        </p:txBody>
      </p:sp>
      <p:pic>
        <p:nvPicPr>
          <p:cNvPr id="9" name="Picture 2" descr="https://upload.wikimedia.org/wikipedia/commons/thumb/5/54/Foto_a%C3%A9re_de_solnovas_y_torre_junio_2010.jpg/300px-Foto_a%C3%A9re_de_solnovas_y_torre_junio_2010.jpg">
            <a:extLst>
              <a:ext uri="{FF2B5EF4-FFF2-40B4-BE49-F238E27FC236}">
                <a16:creationId xmlns:a16="http://schemas.microsoft.com/office/drawing/2014/main" id="{B3ED468E-7808-4127-A7E9-646CF41178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25" y="2133600"/>
            <a:ext cx="3810000" cy="2120900"/>
          </a:xfrm>
          <a:solidFill>
            <a:schemeClr val="accent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33800" name="Content Placeholder 9">
            <a:extLst>
              <a:ext uri="{FF2B5EF4-FFF2-40B4-BE49-F238E27FC236}">
                <a16:creationId xmlns:a16="http://schemas.microsoft.com/office/drawing/2014/main" id="{F65426D5-730F-4134-A3C5-42A9B5376254}"/>
              </a:ext>
            </a:extLst>
          </p:cNvPr>
          <p:cNvPicPr>
            <a:picLocks noGrp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70113"/>
            <a:ext cx="4041775" cy="26146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-61913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Latn-RS" sz="3600" b="1" i="1" kern="0" dirty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Остваривање циља-</a:t>
            </a:r>
            <a:endParaRPr lang="sr-Latn-RS" sz="3600" dirty="0"/>
          </a:p>
        </p:txBody>
      </p:sp>
      <p:sp>
        <p:nvSpPr>
          <p:cNvPr id="34819" name="Content Placeholder 9">
            <a:extLst>
              <a:ext uri="{FF2B5EF4-FFF2-40B4-BE49-F238E27FC236}">
                <a16:creationId xmlns:a16="http://schemas.microsoft.com/office/drawing/2014/main" id="{A57413A6-1745-41BB-A860-D177B5529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9388" y="613814"/>
            <a:ext cx="8785225" cy="5899699"/>
          </a:xfrm>
        </p:spPr>
        <p:txBody>
          <a:bodyPr/>
          <a:lstStyle/>
          <a:p>
            <a:r>
              <a:rPr lang="sr-Cyrl-RS" altLang="sr-Latn-RS" dirty="0"/>
              <a:t>Са друге стране крајем 2023.године и почетком 2024.године планиран је почетак реализације Пројекта: „Облачење зграда колективног становања у градовима Србије“ а циљ пројекта је да се применом мера за повећање ЕЕ у зградама смањи потреба за грејање (и хлађење) за 30-40 %. Пројекат ће се финансирати од стране </a:t>
            </a:r>
            <a:r>
              <a:rPr lang="sr-Latn-RS" altLang="sr-Latn-RS" dirty="0"/>
              <a:t>EBRD </a:t>
            </a:r>
            <a:r>
              <a:rPr lang="sr-Cyrl-RS" altLang="sr-Latn-RS" dirty="0"/>
              <a:t>Банке ,   </a:t>
            </a:r>
            <a:r>
              <a:rPr lang="sr-Latn-RS" altLang="sr-Latn-RS" dirty="0"/>
              <a:t>USAID-a </a:t>
            </a:r>
            <a:r>
              <a:rPr lang="sr-Cyrl-RS" altLang="sr-Latn-RS" dirty="0"/>
              <a:t>и средствима из </a:t>
            </a:r>
            <a:r>
              <a:rPr lang="sr-Cyrl-RS" altLang="sr-Latn-RS" dirty="0" err="1"/>
              <a:t>Буджета</a:t>
            </a:r>
            <a:r>
              <a:rPr lang="sr-Cyrl-RS" altLang="sr-Latn-RS" dirty="0"/>
              <a:t> Републике Србије</a:t>
            </a:r>
            <a:r>
              <a:rPr lang="sr-Latn-RS" altLang="sr-Latn-RS" dirty="0"/>
              <a:t> a o</a:t>
            </a:r>
            <a:r>
              <a:rPr lang="sr-Cyrl-RS" altLang="sr-Latn-RS" dirty="0" err="1"/>
              <a:t>бухватиће</a:t>
            </a:r>
            <a:r>
              <a:rPr lang="sr-Cyrl-RS" altLang="sr-Latn-RS" dirty="0"/>
              <a:t> више од 30 градова.</a:t>
            </a:r>
          </a:p>
          <a:p>
            <a:pPr marL="0" indent="0">
              <a:buNone/>
            </a:pPr>
            <a:r>
              <a:rPr lang="sr-Cyrl-RS" altLang="sr-Latn-RS" dirty="0"/>
              <a:t>     </a:t>
            </a:r>
            <a:r>
              <a:rPr lang="sr-Cyrl-RS" altLang="sr-Latn-R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Прелазак на наплату по потрошњи</a:t>
            </a:r>
            <a:r>
              <a:rPr lang="en-US" altLang="sr-Latn-R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r-Cyrl-RS" altLang="sr-Latn-R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(ЕЕ зграде)</a:t>
            </a:r>
            <a:endParaRPr lang="en-US" altLang="sr-Latn-R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191296E8-A1AF-4BBD-B6ED-9DA5F22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33600" cy="6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Documents and Settings\r.savic\My Documents\Braca\Pera PPTX\2.jpg">
            <a:extLst>
              <a:ext uri="{FF2B5EF4-FFF2-40B4-BE49-F238E27FC236}">
                <a16:creationId xmlns:a16="http://schemas.microsoft.com/office/drawing/2014/main" id="{3935B5D9-A90C-4289-AF08-22DEBB3B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03070"/>
            <a:ext cx="2971800" cy="19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sr-Cyrl-RS" sz="4000" b="1" i="1" kern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Остваривање циља</a:t>
            </a:r>
            <a:endParaRPr lang="en-US" sz="40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BC237-4340-4A91-AED6-36A6B248F0D9}"/>
              </a:ext>
            </a:extLst>
          </p:cNvPr>
          <p:cNvSpPr/>
          <p:nvPr/>
        </p:nvSpPr>
        <p:spPr>
          <a:xfrm>
            <a:off x="444760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i="1" kern="0" dirty="0"/>
              <a:t> </a:t>
            </a:r>
            <a:endParaRPr lang="sr-Latn-R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AEB8F-F3F7-4A49-8E3F-3A12B511D990}"/>
              </a:ext>
            </a:extLst>
          </p:cNvPr>
          <p:cNvSpPr/>
          <p:nvPr/>
        </p:nvSpPr>
        <p:spPr>
          <a:xfrm>
            <a:off x="1447800" y="1969534"/>
            <a:ext cx="6781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sr-Cyrl-RS" altLang="sr-Latn-RS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Започиње нова фаза </a:t>
            </a:r>
            <a:r>
              <a:rPr lang="sr-Latn-RS" altLang="sr-Latn-RS" sz="24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KfW</a:t>
            </a:r>
            <a:r>
              <a:rPr lang="sr-Cyrl-RS" altLang="sr-Latn-RS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sr-Latn-RS" altLang="sr-Latn-RS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sr-Latn-RS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финансирања примене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altLang="sr-Latn-RS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биомасе у СДГ Србије.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20 МИЛИОНА КРЕДИТ  </a:t>
            </a:r>
            <a:r>
              <a:rPr lang="sr-Latn-RS" altLang="sr-Latn-R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KfW</a:t>
            </a: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10 МИЛИОНА ДОНАЦИЈА ШВАЦАРСКА ВЛАДА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2 МИЛ ДОНАЦИЈА  </a:t>
            </a:r>
            <a:r>
              <a:rPr lang="sr-Latn-RS" altLang="sr-Latn-R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KfW</a:t>
            </a: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 ЗА ДОКУМЕНТАЦИЈУ </a:t>
            </a:r>
          </a:p>
          <a:p>
            <a:pPr marL="285750" indent="-285750">
              <a:buFontTx/>
              <a:buChar char="-"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ПРИЈЕПОЉЕ</a:t>
            </a:r>
          </a:p>
          <a:p>
            <a:pPr marL="285750" indent="-285750">
              <a:buFontTx/>
              <a:buChar char="-"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НОВА ВАРОШ</a:t>
            </a:r>
          </a:p>
          <a:p>
            <a:pPr marL="285750" indent="-285750">
              <a:buFontTx/>
              <a:buChar char="-"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Б.БАШТА</a:t>
            </a:r>
          </a:p>
          <a:p>
            <a:pPr marL="285750" indent="-285750">
              <a:buFontTx/>
              <a:buChar char="-"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КЊАЖЕВАЦ </a:t>
            </a:r>
          </a:p>
          <a:p>
            <a:pPr marL="285750" indent="-285750">
              <a:buFontTx/>
              <a:buChar char="-"/>
              <a:defRPr/>
            </a:pPr>
            <a:r>
              <a:rPr lang="sr-Cyrl-RS" altLang="sr-Latn-RS" sz="2000" dirty="0">
                <a:latin typeface="Arial Narrow" panose="020B0606020202030204" pitchFamily="34" charset="0"/>
                <a:cs typeface="Arial" panose="020B0604020202020204" pitchFamily="34" charset="0"/>
              </a:rPr>
              <a:t>………….</a:t>
            </a:r>
            <a:endParaRPr lang="sr-Latn-RS" altLang="sr-Latn-R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52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x-none" sz="3600" b="1" i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ДАЉИНСКО ГРЕЈАЊЕ У СРБИЈИ</a:t>
            </a:r>
            <a:endParaRPr lang="sr-Latn-RS" sz="3600" dirty="0"/>
          </a:p>
        </p:txBody>
      </p:sp>
      <p:sp>
        <p:nvSpPr>
          <p:cNvPr id="18435" name="Content Placeholder 9">
            <a:extLst>
              <a:ext uri="{FF2B5EF4-FFF2-40B4-BE49-F238E27FC236}">
                <a16:creationId xmlns:a16="http://schemas.microsoft.com/office/drawing/2014/main" id="{66A894C1-C6F3-46E7-AC17-CF574C0DF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213" y="908050"/>
            <a:ext cx="8229600" cy="50498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sr-Cyrl-RS" altLang="sr-Latn-RS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sr-Latn-RS" b="1" i="1"/>
              <a:t>УКУПНИ КАПАЦИТЕТ ПРОИЗВОДНИХ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b="1" i="1"/>
              <a:t> </a:t>
            </a:r>
            <a:r>
              <a:rPr lang="sr-Cyrl-RS" altLang="sr-Latn-RS" b="1" i="1"/>
              <a:t>ПОСТРОЈЕЊА:</a:t>
            </a:r>
            <a:r>
              <a:rPr lang="sr-Latn-CS" altLang="sr-Latn-RS" b="1" i="1"/>
              <a:t> </a:t>
            </a:r>
            <a:r>
              <a:rPr lang="sr-Cyrl-RS" altLang="sr-Latn-RS" b="1" i="1"/>
              <a:t>6</a:t>
            </a:r>
            <a:r>
              <a:rPr lang="sr-Latn-CS" altLang="sr-Latn-RS" b="1" i="1"/>
              <a:t>.</a:t>
            </a:r>
            <a:r>
              <a:rPr lang="sr-Cyrl-RS" altLang="sr-Latn-RS" b="1" i="1"/>
              <a:t>5</a:t>
            </a:r>
            <a:r>
              <a:rPr lang="sr-Latn-CS" altLang="sr-Latn-RS" b="1" i="1"/>
              <a:t>00 MW 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b="1" i="1"/>
              <a:t>(</a:t>
            </a:r>
            <a:r>
              <a:rPr lang="sr-Cyrl-RS" altLang="sr-Latn-RS" b="1" i="1"/>
              <a:t>БЕОГРАД:       </a:t>
            </a:r>
            <a:r>
              <a:rPr lang="sr-Latn-CS" altLang="sr-Latn-RS" b="1" i="1"/>
              <a:t> 3.000 MWth)</a:t>
            </a:r>
            <a:endParaRPr lang="sr-Cyrl-RS" altLang="sr-Latn-RS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Cyrl-RS" altLang="sr-Latn-RS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sr-Latn-RS" b="1" i="1"/>
              <a:t>ГОДИШЊА ПРОИЗВОДЊА ЕНЕРГИЈЕ: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Cyrl-RS" altLang="sr-Latn-RS" b="1" i="1"/>
              <a:t>                   6.500 </a:t>
            </a:r>
            <a:r>
              <a:rPr lang="sr-Latn-CS" altLang="sr-Latn-RS" b="1" i="1"/>
              <a:t>MWh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Cyrl-RS" altLang="sr-Latn-RS" sz="2000" b="1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sr-Latn-RS" sz="2000" b="1" i="1">
                <a:latin typeface="Times New Roman" panose="02020603050405020304" pitchFamily="18" charset="0"/>
              </a:rPr>
              <a:t>ЕПС УКУПНИ ПРПИЗВОДНИ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sr-Latn-RS" sz="2000" b="1" i="1">
                <a:latin typeface="Times New Roman" panose="02020603050405020304" pitchFamily="18" charset="0"/>
              </a:rPr>
              <a:t> КАПАЦИТЕТ: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sr-Latn-RS" sz="2000" b="1" i="1">
                <a:latin typeface="Times New Roman" panose="02020603050405020304" pitchFamily="18" charset="0"/>
              </a:rPr>
              <a:t>                   </a:t>
            </a:r>
            <a:r>
              <a:rPr lang="sr-Latn-RS" altLang="sr-Latn-RS" sz="2000" b="1" i="1">
                <a:latin typeface="Times New Roman" panose="02020603050405020304" pitchFamily="18" charset="0"/>
              </a:rPr>
              <a:t>7</a:t>
            </a:r>
            <a:r>
              <a:rPr lang="sr-Cyrl-RS" altLang="sr-Latn-RS" sz="2000" b="1" i="1">
                <a:latin typeface="Times New Roman" panose="02020603050405020304" pitchFamily="18" charset="0"/>
              </a:rPr>
              <a:t>,</a:t>
            </a:r>
            <a:r>
              <a:rPr lang="sr-Latn-RS" altLang="sr-Latn-RS" sz="2000" b="1" i="1">
                <a:latin typeface="Times New Roman" panose="02020603050405020304" pitchFamily="18" charset="0"/>
              </a:rPr>
              <a:t>25</a:t>
            </a:r>
            <a:r>
              <a:rPr lang="sr-Cyrl-RS" altLang="sr-Latn-RS" sz="2000" b="1" i="1">
                <a:latin typeface="Times New Roman" panose="02020603050405020304" pitchFamily="18" charset="0"/>
              </a:rPr>
              <a:t>0 М</a:t>
            </a:r>
            <a:r>
              <a:rPr lang="sr-Latn-RS" altLang="sr-Latn-RS" sz="2000" b="1" i="1">
                <a:latin typeface="Times New Roman" panose="02020603050405020304" pitchFamily="18" charset="0"/>
              </a:rPr>
              <a:t>W</a:t>
            </a:r>
            <a:endParaRPr lang="sr-Latn-CS" altLang="sr-Latn-RS" sz="2000" b="1" i="1">
              <a:latin typeface="Times New Roman" panose="02020603050405020304" pitchFamily="18" charset="0"/>
            </a:endParaRPr>
          </a:p>
        </p:txBody>
      </p:sp>
      <p:pic>
        <p:nvPicPr>
          <p:cNvPr id="18436" name="Picture 44">
            <a:extLst>
              <a:ext uri="{FF2B5EF4-FFF2-40B4-BE49-F238E27FC236}">
                <a16:creationId xmlns:a16="http://schemas.microsoft.com/office/drawing/2014/main" id="{0DF12C68-F5D1-4A6D-B919-7DF5242F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50478"/>
            <a:ext cx="3048036" cy="357673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70DC-5CC8-4CBE-AB0B-6431D6B02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3" name="Subtitle 2">
            <a:extLst>
              <a:ext uri="{FF2B5EF4-FFF2-40B4-BE49-F238E27FC236}">
                <a16:creationId xmlns:a16="http://schemas.microsoft.com/office/drawing/2014/main" id="{8C414C7E-1629-4D92-A861-E232F562A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2234416-008D-40A4-AAA7-C4C22A43B2F7}"/>
              </a:ext>
            </a:extLst>
          </p:cNvPr>
          <p:cNvSpPr txBox="1">
            <a:spLocks/>
          </p:cNvSpPr>
          <p:nvPr/>
        </p:nvSpPr>
        <p:spPr>
          <a:xfrm>
            <a:off x="587375" y="63500"/>
            <a:ext cx="7886700" cy="811213"/>
          </a:xfrm>
          <a:prstGeom prst="rect">
            <a:avLst/>
          </a:prstGeom>
        </p:spPr>
        <p:txBody>
          <a:bodyPr lIns="68580" tIns="34290" rIns="68580" bIns="3429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RS" sz="4500" b="1" dirty="0">
                <a:solidFill>
                  <a:srgbClr val="002060"/>
                </a:solidFill>
                <a:latin typeface="+mn-lt"/>
              </a:rPr>
              <a:t>Визија грејања Београда 2030….</a:t>
            </a:r>
            <a:endParaRPr lang="en-US" sz="45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5845" name="Picture 50">
            <a:extLst>
              <a:ext uri="{FF2B5EF4-FFF2-40B4-BE49-F238E27FC236}">
                <a16:creationId xmlns:a16="http://schemas.microsoft.com/office/drawing/2014/main" id="{C4508B7C-9745-4595-B48C-17D7255E8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576" y="865188"/>
            <a:ext cx="1015049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51">
            <a:extLst>
              <a:ext uri="{FF2B5EF4-FFF2-40B4-BE49-F238E27FC236}">
                <a16:creationId xmlns:a16="http://schemas.microsoft.com/office/drawing/2014/main" id="{9139893D-A523-4D73-9AF8-68B42F5C9A94}"/>
              </a:ext>
            </a:extLst>
          </p:cNvPr>
          <p:cNvSpPr/>
          <p:nvPr/>
        </p:nvSpPr>
        <p:spPr>
          <a:xfrm rot="453692">
            <a:off x="665163" y="3324225"/>
            <a:ext cx="2236787" cy="1387475"/>
          </a:xfrm>
          <a:custGeom>
            <a:avLst/>
            <a:gdLst>
              <a:gd name="connsiteX0" fmla="*/ 4681728 w 4681728"/>
              <a:gd name="connsiteY0" fmla="*/ 0 h 3099816"/>
              <a:gd name="connsiteX1" fmla="*/ 4297680 w 4681728"/>
              <a:gd name="connsiteY1" fmla="*/ 128016 h 3099816"/>
              <a:gd name="connsiteX2" fmla="*/ 3767328 w 4681728"/>
              <a:gd name="connsiteY2" fmla="*/ 164592 h 3099816"/>
              <a:gd name="connsiteX3" fmla="*/ 3163824 w 4681728"/>
              <a:gd name="connsiteY3" fmla="*/ 356616 h 3099816"/>
              <a:gd name="connsiteX4" fmla="*/ 2770632 w 4681728"/>
              <a:gd name="connsiteY4" fmla="*/ 502920 h 3099816"/>
              <a:gd name="connsiteX5" fmla="*/ 1929384 w 4681728"/>
              <a:gd name="connsiteY5" fmla="*/ 1106424 h 3099816"/>
              <a:gd name="connsiteX6" fmla="*/ 1399032 w 4681728"/>
              <a:gd name="connsiteY6" fmla="*/ 1563624 h 3099816"/>
              <a:gd name="connsiteX7" fmla="*/ 0 w 4681728"/>
              <a:gd name="connsiteY7" fmla="*/ 3099816 h 3099816"/>
              <a:gd name="connsiteX8" fmla="*/ 0 w 4681728"/>
              <a:gd name="connsiteY8" fmla="*/ 3099816 h 3099816"/>
              <a:gd name="connsiteX9" fmla="*/ 0 w 4681728"/>
              <a:gd name="connsiteY9" fmla="*/ 3099816 h 30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1728" h="3099816">
                <a:moveTo>
                  <a:pt x="4681728" y="0"/>
                </a:moveTo>
                <a:cubicBezTo>
                  <a:pt x="4565904" y="50292"/>
                  <a:pt x="4450080" y="100584"/>
                  <a:pt x="4297680" y="128016"/>
                </a:cubicBezTo>
                <a:cubicBezTo>
                  <a:pt x="4145280" y="155448"/>
                  <a:pt x="3956304" y="126492"/>
                  <a:pt x="3767328" y="164592"/>
                </a:cubicBezTo>
                <a:cubicBezTo>
                  <a:pt x="3578352" y="202692"/>
                  <a:pt x="3329940" y="300228"/>
                  <a:pt x="3163824" y="356616"/>
                </a:cubicBezTo>
                <a:cubicBezTo>
                  <a:pt x="2997708" y="413004"/>
                  <a:pt x="2976372" y="377952"/>
                  <a:pt x="2770632" y="502920"/>
                </a:cubicBezTo>
                <a:cubicBezTo>
                  <a:pt x="2564892" y="627888"/>
                  <a:pt x="2157984" y="929640"/>
                  <a:pt x="1929384" y="1106424"/>
                </a:cubicBezTo>
                <a:cubicBezTo>
                  <a:pt x="1700784" y="1283208"/>
                  <a:pt x="1720596" y="1231392"/>
                  <a:pt x="1399032" y="1563624"/>
                </a:cubicBezTo>
                <a:cubicBezTo>
                  <a:pt x="1077468" y="1895856"/>
                  <a:pt x="0" y="3099816"/>
                  <a:pt x="0" y="3099816"/>
                </a:cubicBezTo>
                <a:lnTo>
                  <a:pt x="0" y="3099816"/>
                </a:lnTo>
                <a:lnTo>
                  <a:pt x="0" y="309981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A7AB5ED-BC9D-4FC0-955E-DEB1B6045DDA}"/>
              </a:ext>
            </a:extLst>
          </p:cNvPr>
          <p:cNvSpPr/>
          <p:nvPr/>
        </p:nvSpPr>
        <p:spPr>
          <a:xfrm>
            <a:off x="992188" y="1628775"/>
            <a:ext cx="2081212" cy="1852613"/>
          </a:xfrm>
          <a:custGeom>
            <a:avLst/>
            <a:gdLst>
              <a:gd name="connsiteX0" fmla="*/ 1912470 w 2003884"/>
              <a:gd name="connsiteY0" fmla="*/ 2480235 h 2480235"/>
              <a:gd name="connsiteX1" fmla="*/ 2002118 w 2003884"/>
              <a:gd name="connsiteY1" fmla="*/ 1338729 h 2480235"/>
              <a:gd name="connsiteX2" fmla="*/ 1840753 w 2003884"/>
              <a:gd name="connsiteY2" fmla="*/ 1010023 h 2480235"/>
              <a:gd name="connsiteX3" fmla="*/ 1416423 w 2003884"/>
              <a:gd name="connsiteY3" fmla="*/ 753035 h 2480235"/>
              <a:gd name="connsiteX4" fmla="*/ 980141 w 2003884"/>
              <a:gd name="connsiteY4" fmla="*/ 555811 h 2480235"/>
              <a:gd name="connsiteX5" fmla="*/ 406400 w 2003884"/>
              <a:gd name="connsiteY5" fmla="*/ 298823 h 2480235"/>
              <a:gd name="connsiteX6" fmla="*/ 0 w 2003884"/>
              <a:gd name="connsiteY6" fmla="*/ 0 h 2480235"/>
              <a:gd name="connsiteX7" fmla="*/ 0 w 2003884"/>
              <a:gd name="connsiteY7" fmla="*/ 0 h 24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884" h="2480235">
                <a:moveTo>
                  <a:pt x="1912470" y="2480235"/>
                </a:moveTo>
                <a:cubicBezTo>
                  <a:pt x="1963270" y="2031999"/>
                  <a:pt x="2014071" y="1583764"/>
                  <a:pt x="2002118" y="1338729"/>
                </a:cubicBezTo>
                <a:cubicBezTo>
                  <a:pt x="1990165" y="1093694"/>
                  <a:pt x="1938369" y="1107639"/>
                  <a:pt x="1840753" y="1010023"/>
                </a:cubicBezTo>
                <a:cubicBezTo>
                  <a:pt x="1743137" y="912407"/>
                  <a:pt x="1559858" y="828737"/>
                  <a:pt x="1416423" y="753035"/>
                </a:cubicBezTo>
                <a:cubicBezTo>
                  <a:pt x="1272988" y="677333"/>
                  <a:pt x="980141" y="555811"/>
                  <a:pt x="980141" y="555811"/>
                </a:cubicBezTo>
                <a:cubicBezTo>
                  <a:pt x="811804" y="480109"/>
                  <a:pt x="569757" y="391458"/>
                  <a:pt x="406400" y="298823"/>
                </a:cubicBezTo>
                <a:cubicBezTo>
                  <a:pt x="243043" y="20618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6DBE89-C9D8-46EB-A36B-B79E4AD0B079}"/>
              </a:ext>
            </a:extLst>
          </p:cNvPr>
          <p:cNvCxnSpPr/>
          <p:nvPr/>
        </p:nvCxnSpPr>
        <p:spPr>
          <a:xfrm>
            <a:off x="6405563" y="2641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>
            <a:extLst>
              <a:ext uri="{FF2B5EF4-FFF2-40B4-BE49-F238E27FC236}">
                <a16:creationId xmlns:a16="http://schemas.microsoft.com/office/drawing/2014/main" id="{AFA7D269-7167-4AE9-87AE-64C9F152411E}"/>
              </a:ext>
            </a:extLst>
          </p:cNvPr>
          <p:cNvSpPr/>
          <p:nvPr/>
        </p:nvSpPr>
        <p:spPr>
          <a:xfrm>
            <a:off x="3003550" y="2581275"/>
            <a:ext cx="2633663" cy="914400"/>
          </a:xfrm>
          <a:custGeom>
            <a:avLst/>
            <a:gdLst>
              <a:gd name="connsiteX0" fmla="*/ 2635623 w 2635623"/>
              <a:gd name="connsiteY0" fmla="*/ 95641 h 1219218"/>
              <a:gd name="connsiteX1" fmla="*/ 2366682 w 2635623"/>
              <a:gd name="connsiteY1" fmla="*/ 53806 h 1219218"/>
              <a:gd name="connsiteX2" fmla="*/ 1996141 w 2635623"/>
              <a:gd name="connsiteY2" fmla="*/ 18 h 1219218"/>
              <a:gd name="connsiteX3" fmla="*/ 1775012 w 2635623"/>
              <a:gd name="connsiteY3" fmla="*/ 59783 h 1219218"/>
              <a:gd name="connsiteX4" fmla="*/ 1667435 w 2635623"/>
              <a:gd name="connsiteY4" fmla="*/ 173336 h 1219218"/>
              <a:gd name="connsiteX5" fmla="*/ 1649506 w 2635623"/>
              <a:gd name="connsiteY5" fmla="*/ 298841 h 1219218"/>
              <a:gd name="connsiteX6" fmla="*/ 1733176 w 2635623"/>
              <a:gd name="connsiteY6" fmla="*/ 424347 h 1219218"/>
              <a:gd name="connsiteX7" fmla="*/ 1822823 w 2635623"/>
              <a:gd name="connsiteY7" fmla="*/ 627547 h 1219218"/>
              <a:gd name="connsiteX8" fmla="*/ 1816847 w 2635623"/>
              <a:gd name="connsiteY8" fmla="*/ 788912 h 1219218"/>
              <a:gd name="connsiteX9" fmla="*/ 1757082 w 2635623"/>
              <a:gd name="connsiteY9" fmla="*/ 974183 h 1219218"/>
              <a:gd name="connsiteX10" fmla="*/ 1541929 w 2635623"/>
              <a:gd name="connsiteY10" fmla="*/ 1153477 h 1219218"/>
              <a:gd name="connsiteX11" fmla="*/ 1434353 w 2635623"/>
              <a:gd name="connsiteY11" fmla="*/ 1177383 h 1219218"/>
              <a:gd name="connsiteX12" fmla="*/ 1183341 w 2635623"/>
              <a:gd name="connsiteY12" fmla="*/ 1051877 h 1219218"/>
              <a:gd name="connsiteX13" fmla="*/ 1033929 w 2635623"/>
              <a:gd name="connsiteY13" fmla="*/ 956253 h 1219218"/>
              <a:gd name="connsiteX14" fmla="*/ 729129 w 2635623"/>
              <a:gd name="connsiteY14" fmla="*/ 1099688 h 1219218"/>
              <a:gd name="connsiteX15" fmla="*/ 322729 w 2635623"/>
              <a:gd name="connsiteY15" fmla="*/ 1159453 h 1219218"/>
              <a:gd name="connsiteX16" fmla="*/ 119529 w 2635623"/>
              <a:gd name="connsiteY16" fmla="*/ 1207265 h 1219218"/>
              <a:gd name="connsiteX17" fmla="*/ 0 w 2635623"/>
              <a:gd name="connsiteY17" fmla="*/ 1219218 h 1219218"/>
              <a:gd name="connsiteX18" fmla="*/ 0 w 2635623"/>
              <a:gd name="connsiteY18" fmla="*/ 1219218 h 12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5623" h="1219218">
                <a:moveTo>
                  <a:pt x="2635623" y="95641"/>
                </a:moveTo>
                <a:lnTo>
                  <a:pt x="2366682" y="53806"/>
                </a:lnTo>
                <a:cubicBezTo>
                  <a:pt x="2260102" y="37869"/>
                  <a:pt x="2094753" y="-978"/>
                  <a:pt x="1996141" y="18"/>
                </a:cubicBezTo>
                <a:cubicBezTo>
                  <a:pt x="1897529" y="1014"/>
                  <a:pt x="1829796" y="30897"/>
                  <a:pt x="1775012" y="59783"/>
                </a:cubicBezTo>
                <a:cubicBezTo>
                  <a:pt x="1720228" y="88669"/>
                  <a:pt x="1688353" y="133493"/>
                  <a:pt x="1667435" y="173336"/>
                </a:cubicBezTo>
                <a:cubicBezTo>
                  <a:pt x="1646517" y="213179"/>
                  <a:pt x="1638549" y="257006"/>
                  <a:pt x="1649506" y="298841"/>
                </a:cubicBezTo>
                <a:cubicBezTo>
                  <a:pt x="1660463" y="340676"/>
                  <a:pt x="1704290" y="369563"/>
                  <a:pt x="1733176" y="424347"/>
                </a:cubicBezTo>
                <a:cubicBezTo>
                  <a:pt x="1762062" y="479131"/>
                  <a:pt x="1808878" y="566786"/>
                  <a:pt x="1822823" y="627547"/>
                </a:cubicBezTo>
                <a:cubicBezTo>
                  <a:pt x="1836768" y="688308"/>
                  <a:pt x="1827804" y="731139"/>
                  <a:pt x="1816847" y="788912"/>
                </a:cubicBezTo>
                <a:cubicBezTo>
                  <a:pt x="1805890" y="846685"/>
                  <a:pt x="1802902" y="913422"/>
                  <a:pt x="1757082" y="974183"/>
                </a:cubicBezTo>
                <a:cubicBezTo>
                  <a:pt x="1711262" y="1034944"/>
                  <a:pt x="1595717" y="1119610"/>
                  <a:pt x="1541929" y="1153477"/>
                </a:cubicBezTo>
                <a:cubicBezTo>
                  <a:pt x="1488141" y="1187344"/>
                  <a:pt x="1494118" y="1194316"/>
                  <a:pt x="1434353" y="1177383"/>
                </a:cubicBezTo>
                <a:cubicBezTo>
                  <a:pt x="1374588" y="1160450"/>
                  <a:pt x="1250078" y="1088732"/>
                  <a:pt x="1183341" y="1051877"/>
                </a:cubicBezTo>
                <a:cubicBezTo>
                  <a:pt x="1116604" y="1015022"/>
                  <a:pt x="1109631" y="948285"/>
                  <a:pt x="1033929" y="956253"/>
                </a:cubicBezTo>
                <a:cubicBezTo>
                  <a:pt x="958227" y="964221"/>
                  <a:pt x="847662" y="1065821"/>
                  <a:pt x="729129" y="1099688"/>
                </a:cubicBezTo>
                <a:cubicBezTo>
                  <a:pt x="610596" y="1133555"/>
                  <a:pt x="424329" y="1141524"/>
                  <a:pt x="322729" y="1159453"/>
                </a:cubicBezTo>
                <a:cubicBezTo>
                  <a:pt x="221129" y="1177383"/>
                  <a:pt x="173317" y="1197304"/>
                  <a:pt x="119529" y="1207265"/>
                </a:cubicBezTo>
                <a:cubicBezTo>
                  <a:pt x="65741" y="1217226"/>
                  <a:pt x="0" y="1219218"/>
                  <a:pt x="0" y="1219218"/>
                </a:cubicBezTo>
                <a:lnTo>
                  <a:pt x="0" y="1219218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29D27785-DFC7-4764-AFB6-13E99C86D8CB}"/>
              </a:ext>
            </a:extLst>
          </p:cNvPr>
          <p:cNvSpPr/>
          <p:nvPr/>
        </p:nvSpPr>
        <p:spPr>
          <a:xfrm>
            <a:off x="5761038" y="2695575"/>
            <a:ext cx="3182937" cy="1120775"/>
          </a:xfrm>
          <a:custGeom>
            <a:avLst/>
            <a:gdLst>
              <a:gd name="connsiteX0" fmla="*/ 0 w 3443749"/>
              <a:gd name="connsiteY0" fmla="*/ 0 h 1492383"/>
              <a:gd name="connsiteX1" fmla="*/ 1054510 w 3443749"/>
              <a:gd name="connsiteY1" fmla="*/ 464574 h 1492383"/>
              <a:gd name="connsiteX2" fmla="*/ 1297859 w 3443749"/>
              <a:gd name="connsiteY2" fmla="*/ 877529 h 1492383"/>
              <a:gd name="connsiteX3" fmla="*/ 1482213 w 3443749"/>
              <a:gd name="connsiteY3" fmla="*/ 1172497 h 1492383"/>
              <a:gd name="connsiteX4" fmla="*/ 1917291 w 3443749"/>
              <a:gd name="connsiteY4" fmla="*/ 1290484 h 1492383"/>
              <a:gd name="connsiteX5" fmla="*/ 2588342 w 3443749"/>
              <a:gd name="connsiteY5" fmla="*/ 1386348 h 1492383"/>
              <a:gd name="connsiteX6" fmla="*/ 3163530 w 3443749"/>
              <a:gd name="connsiteY6" fmla="*/ 1482213 h 1492383"/>
              <a:gd name="connsiteX7" fmla="*/ 3443749 w 3443749"/>
              <a:gd name="connsiteY7" fmla="*/ 1489587 h 1492383"/>
              <a:gd name="connsiteX8" fmla="*/ 3443749 w 3443749"/>
              <a:gd name="connsiteY8" fmla="*/ 1489587 h 14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749" h="1492383">
                <a:moveTo>
                  <a:pt x="0" y="0"/>
                </a:moveTo>
                <a:cubicBezTo>
                  <a:pt x="419100" y="159159"/>
                  <a:pt x="838200" y="318319"/>
                  <a:pt x="1054510" y="464574"/>
                </a:cubicBezTo>
                <a:cubicBezTo>
                  <a:pt x="1270820" y="610829"/>
                  <a:pt x="1226575" y="759542"/>
                  <a:pt x="1297859" y="877529"/>
                </a:cubicBezTo>
                <a:cubicBezTo>
                  <a:pt x="1369143" y="995516"/>
                  <a:pt x="1378974" y="1103671"/>
                  <a:pt x="1482213" y="1172497"/>
                </a:cubicBezTo>
                <a:cubicBezTo>
                  <a:pt x="1585452" y="1241323"/>
                  <a:pt x="1732936" y="1254842"/>
                  <a:pt x="1917291" y="1290484"/>
                </a:cubicBezTo>
                <a:cubicBezTo>
                  <a:pt x="2101646" y="1326126"/>
                  <a:pt x="2380636" y="1354393"/>
                  <a:pt x="2588342" y="1386348"/>
                </a:cubicBezTo>
                <a:cubicBezTo>
                  <a:pt x="2796049" y="1418303"/>
                  <a:pt x="3020962" y="1465007"/>
                  <a:pt x="3163530" y="1482213"/>
                </a:cubicBezTo>
                <a:cubicBezTo>
                  <a:pt x="3306098" y="1499419"/>
                  <a:pt x="3443749" y="1489587"/>
                  <a:pt x="3443749" y="1489587"/>
                </a:cubicBezTo>
                <a:lnTo>
                  <a:pt x="3443749" y="1489587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5D0E0658-2E95-4331-8143-A7983ED0264C}"/>
              </a:ext>
            </a:extLst>
          </p:cNvPr>
          <p:cNvSpPr/>
          <p:nvPr/>
        </p:nvSpPr>
        <p:spPr>
          <a:xfrm>
            <a:off x="4492625" y="3481388"/>
            <a:ext cx="1973263" cy="990600"/>
          </a:xfrm>
          <a:custGeom>
            <a:avLst/>
            <a:gdLst>
              <a:gd name="connsiteX0" fmla="*/ 0 w 1922820"/>
              <a:gd name="connsiteY0" fmla="*/ 0 h 1319980"/>
              <a:gd name="connsiteX1" fmla="*/ 427703 w 1922820"/>
              <a:gd name="connsiteY1" fmla="*/ 199103 h 1319980"/>
              <a:gd name="connsiteX2" fmla="*/ 774290 w 1922820"/>
              <a:gd name="connsiteY2" fmla="*/ 280219 h 1319980"/>
              <a:gd name="connsiteX3" fmla="*/ 1025013 w 1922820"/>
              <a:gd name="connsiteY3" fmla="*/ 368709 h 1319980"/>
              <a:gd name="connsiteX4" fmla="*/ 1231490 w 1922820"/>
              <a:gd name="connsiteY4" fmla="*/ 486697 h 1319980"/>
              <a:gd name="connsiteX5" fmla="*/ 1408471 w 1922820"/>
              <a:gd name="connsiteY5" fmla="*/ 597309 h 1319980"/>
              <a:gd name="connsiteX6" fmla="*/ 1651819 w 1922820"/>
              <a:gd name="connsiteY6" fmla="*/ 700548 h 1319980"/>
              <a:gd name="connsiteX7" fmla="*/ 1895168 w 1922820"/>
              <a:gd name="connsiteY7" fmla="*/ 803787 h 1319980"/>
              <a:gd name="connsiteX8" fmla="*/ 1917290 w 1922820"/>
              <a:gd name="connsiteY8" fmla="*/ 1319980 h 1319980"/>
              <a:gd name="connsiteX9" fmla="*/ 1917290 w 1922820"/>
              <a:gd name="connsiteY9" fmla="*/ 131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2820" h="1319980">
                <a:moveTo>
                  <a:pt x="0" y="0"/>
                </a:moveTo>
                <a:cubicBezTo>
                  <a:pt x="149327" y="76200"/>
                  <a:pt x="298655" y="152400"/>
                  <a:pt x="427703" y="199103"/>
                </a:cubicBezTo>
                <a:cubicBezTo>
                  <a:pt x="556751" y="245806"/>
                  <a:pt x="674738" y="251951"/>
                  <a:pt x="774290" y="280219"/>
                </a:cubicBezTo>
                <a:cubicBezTo>
                  <a:pt x="873842" y="308487"/>
                  <a:pt x="948813" y="334296"/>
                  <a:pt x="1025013" y="368709"/>
                </a:cubicBezTo>
                <a:cubicBezTo>
                  <a:pt x="1101213" y="403122"/>
                  <a:pt x="1167580" y="448597"/>
                  <a:pt x="1231490" y="486697"/>
                </a:cubicBezTo>
                <a:cubicBezTo>
                  <a:pt x="1295400" y="524797"/>
                  <a:pt x="1338416" y="561667"/>
                  <a:pt x="1408471" y="597309"/>
                </a:cubicBezTo>
                <a:cubicBezTo>
                  <a:pt x="1478526" y="632951"/>
                  <a:pt x="1651819" y="700548"/>
                  <a:pt x="1651819" y="700548"/>
                </a:cubicBezTo>
                <a:cubicBezTo>
                  <a:pt x="1732935" y="734961"/>
                  <a:pt x="1850923" y="700548"/>
                  <a:pt x="1895168" y="803787"/>
                </a:cubicBezTo>
                <a:cubicBezTo>
                  <a:pt x="1939413" y="907026"/>
                  <a:pt x="1917290" y="1319980"/>
                  <a:pt x="1917290" y="1319980"/>
                </a:cubicBezTo>
                <a:lnTo>
                  <a:pt x="1917290" y="1319980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131FCBB-15D0-439A-9D5C-6B8F0C3F8A70}"/>
              </a:ext>
            </a:extLst>
          </p:cNvPr>
          <p:cNvSpPr/>
          <p:nvPr/>
        </p:nvSpPr>
        <p:spPr>
          <a:xfrm>
            <a:off x="6465888" y="4305300"/>
            <a:ext cx="758825" cy="166688"/>
          </a:xfrm>
          <a:custGeom>
            <a:avLst/>
            <a:gdLst>
              <a:gd name="connsiteX0" fmla="*/ 1113185 w 1113185"/>
              <a:gd name="connsiteY0" fmla="*/ 0 h 226345"/>
              <a:gd name="connsiteX1" fmla="*/ 95546 w 1113185"/>
              <a:gd name="connsiteY1" fmla="*/ 206477 h 226345"/>
              <a:gd name="connsiteX2" fmla="*/ 102920 w 1113185"/>
              <a:gd name="connsiteY2" fmla="*/ 206477 h 22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185" h="226345">
                <a:moveTo>
                  <a:pt x="1113185" y="0"/>
                </a:moveTo>
                <a:lnTo>
                  <a:pt x="95546" y="206477"/>
                </a:lnTo>
                <a:cubicBezTo>
                  <a:pt x="-72832" y="240890"/>
                  <a:pt x="15044" y="223683"/>
                  <a:pt x="102920" y="20647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F6B96C4E-17B6-4425-B62C-E010FD4E4781}"/>
              </a:ext>
            </a:extLst>
          </p:cNvPr>
          <p:cNvSpPr/>
          <p:nvPr/>
        </p:nvSpPr>
        <p:spPr>
          <a:xfrm>
            <a:off x="3175000" y="3476625"/>
            <a:ext cx="1317625" cy="868363"/>
          </a:xfrm>
          <a:custGeom>
            <a:avLst/>
            <a:gdLst>
              <a:gd name="connsiteX0" fmla="*/ 1297244 w 1297244"/>
              <a:gd name="connsiteY0" fmla="*/ 236 h 1157377"/>
              <a:gd name="connsiteX1" fmla="*/ 1238250 w 1297244"/>
              <a:gd name="connsiteY1" fmla="*/ 14984 h 1157377"/>
              <a:gd name="connsiteX2" fmla="*/ 1157134 w 1297244"/>
              <a:gd name="connsiteY2" fmla="*/ 96100 h 1157377"/>
              <a:gd name="connsiteX3" fmla="*/ 847418 w 1297244"/>
              <a:gd name="connsiteY3" fmla="*/ 221461 h 1157377"/>
              <a:gd name="connsiteX4" fmla="*/ 648315 w 1297244"/>
              <a:gd name="connsiteY4" fmla="*/ 287829 h 1157377"/>
              <a:gd name="connsiteX5" fmla="*/ 286979 w 1297244"/>
              <a:gd name="connsiteY5" fmla="*/ 413190 h 1157377"/>
              <a:gd name="connsiteX6" fmla="*/ 6760 w 1297244"/>
              <a:gd name="connsiteY6" fmla="*/ 686036 h 1157377"/>
              <a:gd name="connsiteX7" fmla="*/ 80502 w 1297244"/>
              <a:gd name="connsiteY7" fmla="*/ 1113739 h 1157377"/>
              <a:gd name="connsiteX8" fmla="*/ 80502 w 1297244"/>
              <a:gd name="connsiteY8" fmla="*/ 1121113 h 11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244" h="1157377">
                <a:moveTo>
                  <a:pt x="1297244" y="236"/>
                </a:moveTo>
                <a:cubicBezTo>
                  <a:pt x="1279423" y="-379"/>
                  <a:pt x="1261602" y="-993"/>
                  <a:pt x="1238250" y="14984"/>
                </a:cubicBezTo>
                <a:cubicBezTo>
                  <a:pt x="1214898" y="30961"/>
                  <a:pt x="1222273" y="61687"/>
                  <a:pt x="1157134" y="96100"/>
                </a:cubicBezTo>
                <a:cubicBezTo>
                  <a:pt x="1091995" y="130513"/>
                  <a:pt x="932221" y="189506"/>
                  <a:pt x="847418" y="221461"/>
                </a:cubicBezTo>
                <a:cubicBezTo>
                  <a:pt x="762615" y="253416"/>
                  <a:pt x="648315" y="287829"/>
                  <a:pt x="648315" y="287829"/>
                </a:cubicBezTo>
                <a:cubicBezTo>
                  <a:pt x="554908" y="319784"/>
                  <a:pt x="393905" y="346822"/>
                  <a:pt x="286979" y="413190"/>
                </a:cubicBezTo>
                <a:cubicBezTo>
                  <a:pt x="180053" y="479558"/>
                  <a:pt x="41173" y="569278"/>
                  <a:pt x="6760" y="686036"/>
                </a:cubicBezTo>
                <a:cubicBezTo>
                  <a:pt x="-27653" y="802794"/>
                  <a:pt x="80502" y="1113739"/>
                  <a:pt x="80502" y="1113739"/>
                </a:cubicBezTo>
                <a:cubicBezTo>
                  <a:pt x="92792" y="1186252"/>
                  <a:pt x="86647" y="1153682"/>
                  <a:pt x="80502" y="1121113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54" name="Picture 59">
            <a:extLst>
              <a:ext uri="{FF2B5EF4-FFF2-40B4-BE49-F238E27FC236}">
                <a16:creationId xmlns:a16="http://schemas.microsoft.com/office/drawing/2014/main" id="{E995873E-17C4-45EA-94B3-AC2045A7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959225"/>
            <a:ext cx="765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Freeform 60">
            <a:extLst>
              <a:ext uri="{FF2B5EF4-FFF2-40B4-BE49-F238E27FC236}">
                <a16:creationId xmlns:a16="http://schemas.microsoft.com/office/drawing/2014/main" id="{1498F9E2-8129-43AF-B1C9-F6CC2B0C5A22}"/>
              </a:ext>
            </a:extLst>
          </p:cNvPr>
          <p:cNvSpPr/>
          <p:nvPr/>
        </p:nvSpPr>
        <p:spPr>
          <a:xfrm>
            <a:off x="7451725" y="3665538"/>
            <a:ext cx="1235075" cy="609600"/>
          </a:xfrm>
          <a:custGeom>
            <a:avLst/>
            <a:gdLst>
              <a:gd name="connsiteX0" fmla="*/ 0 w 1581150"/>
              <a:gd name="connsiteY0" fmla="*/ 0 h 695325"/>
              <a:gd name="connsiteX1" fmla="*/ 180975 w 1581150"/>
              <a:gd name="connsiteY1" fmla="*/ 95250 h 695325"/>
              <a:gd name="connsiteX2" fmla="*/ 228600 w 1581150"/>
              <a:gd name="connsiteY2" fmla="*/ 247650 h 695325"/>
              <a:gd name="connsiteX3" fmla="*/ 323850 w 1581150"/>
              <a:gd name="connsiteY3" fmla="*/ 381000 h 695325"/>
              <a:gd name="connsiteX4" fmla="*/ 485775 w 1581150"/>
              <a:gd name="connsiteY4" fmla="*/ 476250 h 695325"/>
              <a:gd name="connsiteX5" fmla="*/ 647700 w 1581150"/>
              <a:gd name="connsiteY5" fmla="*/ 504825 h 695325"/>
              <a:gd name="connsiteX6" fmla="*/ 828675 w 1581150"/>
              <a:gd name="connsiteY6" fmla="*/ 571500 h 695325"/>
              <a:gd name="connsiteX7" fmla="*/ 1104900 w 1581150"/>
              <a:gd name="connsiteY7" fmla="*/ 628650 h 695325"/>
              <a:gd name="connsiteX8" fmla="*/ 1247775 w 1581150"/>
              <a:gd name="connsiteY8" fmla="*/ 647700 h 695325"/>
              <a:gd name="connsiteX9" fmla="*/ 1514475 w 1581150"/>
              <a:gd name="connsiteY9" fmla="*/ 685800 h 695325"/>
              <a:gd name="connsiteX10" fmla="*/ 1581150 w 1581150"/>
              <a:gd name="connsiteY10" fmla="*/ 695325 h 695325"/>
              <a:gd name="connsiteX11" fmla="*/ 1581150 w 1581150"/>
              <a:gd name="connsiteY11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1150" h="695325">
                <a:moveTo>
                  <a:pt x="0" y="0"/>
                </a:moveTo>
                <a:cubicBezTo>
                  <a:pt x="71437" y="26987"/>
                  <a:pt x="142875" y="53975"/>
                  <a:pt x="180975" y="95250"/>
                </a:cubicBezTo>
                <a:cubicBezTo>
                  <a:pt x="219075" y="136525"/>
                  <a:pt x="204788" y="200025"/>
                  <a:pt x="228600" y="247650"/>
                </a:cubicBezTo>
                <a:cubicBezTo>
                  <a:pt x="252413" y="295275"/>
                  <a:pt x="280988" y="342900"/>
                  <a:pt x="323850" y="381000"/>
                </a:cubicBezTo>
                <a:cubicBezTo>
                  <a:pt x="366712" y="419100"/>
                  <a:pt x="431800" y="455613"/>
                  <a:pt x="485775" y="476250"/>
                </a:cubicBezTo>
                <a:cubicBezTo>
                  <a:pt x="539750" y="496888"/>
                  <a:pt x="590550" y="488950"/>
                  <a:pt x="647700" y="504825"/>
                </a:cubicBezTo>
                <a:cubicBezTo>
                  <a:pt x="704850" y="520700"/>
                  <a:pt x="752475" y="550863"/>
                  <a:pt x="828675" y="571500"/>
                </a:cubicBezTo>
                <a:cubicBezTo>
                  <a:pt x="904875" y="592138"/>
                  <a:pt x="1035050" y="615950"/>
                  <a:pt x="1104900" y="628650"/>
                </a:cubicBezTo>
                <a:cubicBezTo>
                  <a:pt x="1174750" y="641350"/>
                  <a:pt x="1247775" y="647700"/>
                  <a:pt x="1247775" y="647700"/>
                </a:cubicBezTo>
                <a:lnTo>
                  <a:pt x="1514475" y="685800"/>
                </a:lnTo>
                <a:lnTo>
                  <a:pt x="1581150" y="695325"/>
                </a:lnTo>
                <a:lnTo>
                  <a:pt x="1581150" y="695325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56" name="Rectangle 61">
            <a:extLst>
              <a:ext uri="{FF2B5EF4-FFF2-40B4-BE49-F238E27FC236}">
                <a16:creationId xmlns:a16="http://schemas.microsoft.com/office/drawing/2014/main" id="{D49D756F-F7FD-4FE1-949A-21AF354D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3457575"/>
            <a:ext cx="124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NBGD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250 MW</a:t>
            </a:r>
          </a:p>
        </p:txBody>
      </p:sp>
      <p:sp>
        <p:nvSpPr>
          <p:cNvPr id="35857" name="Rectangle 62">
            <a:extLst>
              <a:ext uri="{FF2B5EF4-FFF2-40B4-BE49-F238E27FC236}">
                <a16:creationId xmlns:a16="http://schemas.microsoft.com/office/drawing/2014/main" id="{3E1CF24D-3FA4-48B0-8D18-707C9DBC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1831975"/>
            <a:ext cx="211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Zemun 30 MW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29C0891-A174-48F5-A1DB-76036A28A3DD}"/>
              </a:ext>
            </a:extLst>
          </p:cNvPr>
          <p:cNvSpPr/>
          <p:nvPr/>
        </p:nvSpPr>
        <p:spPr>
          <a:xfrm rot="453692">
            <a:off x="685800" y="3338513"/>
            <a:ext cx="2238375" cy="1387475"/>
          </a:xfrm>
          <a:custGeom>
            <a:avLst/>
            <a:gdLst>
              <a:gd name="connsiteX0" fmla="*/ 4681728 w 4681728"/>
              <a:gd name="connsiteY0" fmla="*/ 0 h 3099816"/>
              <a:gd name="connsiteX1" fmla="*/ 4297680 w 4681728"/>
              <a:gd name="connsiteY1" fmla="*/ 128016 h 3099816"/>
              <a:gd name="connsiteX2" fmla="*/ 3767328 w 4681728"/>
              <a:gd name="connsiteY2" fmla="*/ 164592 h 3099816"/>
              <a:gd name="connsiteX3" fmla="*/ 3163824 w 4681728"/>
              <a:gd name="connsiteY3" fmla="*/ 356616 h 3099816"/>
              <a:gd name="connsiteX4" fmla="*/ 2770632 w 4681728"/>
              <a:gd name="connsiteY4" fmla="*/ 502920 h 3099816"/>
              <a:gd name="connsiteX5" fmla="*/ 1929384 w 4681728"/>
              <a:gd name="connsiteY5" fmla="*/ 1106424 h 3099816"/>
              <a:gd name="connsiteX6" fmla="*/ 1399032 w 4681728"/>
              <a:gd name="connsiteY6" fmla="*/ 1563624 h 3099816"/>
              <a:gd name="connsiteX7" fmla="*/ 0 w 4681728"/>
              <a:gd name="connsiteY7" fmla="*/ 3099816 h 3099816"/>
              <a:gd name="connsiteX8" fmla="*/ 0 w 4681728"/>
              <a:gd name="connsiteY8" fmla="*/ 3099816 h 3099816"/>
              <a:gd name="connsiteX9" fmla="*/ 0 w 4681728"/>
              <a:gd name="connsiteY9" fmla="*/ 3099816 h 30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1728" h="3099816">
                <a:moveTo>
                  <a:pt x="4681728" y="0"/>
                </a:moveTo>
                <a:cubicBezTo>
                  <a:pt x="4565904" y="50292"/>
                  <a:pt x="4450080" y="100584"/>
                  <a:pt x="4297680" y="128016"/>
                </a:cubicBezTo>
                <a:cubicBezTo>
                  <a:pt x="4145280" y="155448"/>
                  <a:pt x="3956304" y="126492"/>
                  <a:pt x="3767328" y="164592"/>
                </a:cubicBezTo>
                <a:cubicBezTo>
                  <a:pt x="3578352" y="202692"/>
                  <a:pt x="3329940" y="300228"/>
                  <a:pt x="3163824" y="356616"/>
                </a:cubicBezTo>
                <a:cubicBezTo>
                  <a:pt x="2997708" y="413004"/>
                  <a:pt x="2976372" y="377952"/>
                  <a:pt x="2770632" y="502920"/>
                </a:cubicBezTo>
                <a:cubicBezTo>
                  <a:pt x="2564892" y="627888"/>
                  <a:pt x="2157984" y="929640"/>
                  <a:pt x="1929384" y="1106424"/>
                </a:cubicBezTo>
                <a:cubicBezTo>
                  <a:pt x="1700784" y="1283208"/>
                  <a:pt x="1720596" y="1231392"/>
                  <a:pt x="1399032" y="1563624"/>
                </a:cubicBezTo>
                <a:cubicBezTo>
                  <a:pt x="1077468" y="1895856"/>
                  <a:pt x="0" y="3099816"/>
                  <a:pt x="0" y="3099816"/>
                </a:cubicBezTo>
                <a:lnTo>
                  <a:pt x="0" y="3099816"/>
                </a:lnTo>
                <a:lnTo>
                  <a:pt x="0" y="3099816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59" name="Rectangle 64">
            <a:extLst>
              <a:ext uri="{FF2B5EF4-FFF2-40B4-BE49-F238E27FC236}">
                <a16:creationId xmlns:a16="http://schemas.microsoft.com/office/drawing/2014/main" id="{4A662B38-56EA-44E0-AF23-53E791607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390650"/>
            <a:ext cx="232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Galenika 15 MW</a:t>
            </a:r>
          </a:p>
        </p:txBody>
      </p:sp>
      <p:sp>
        <p:nvSpPr>
          <p:cNvPr id="35860" name="Rectangle 65">
            <a:extLst>
              <a:ext uri="{FF2B5EF4-FFF2-40B4-BE49-F238E27FC236}">
                <a16:creationId xmlns:a16="http://schemas.microsoft.com/office/drawing/2014/main" id="{89F255BB-7D9A-469C-80CA-39716957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2390775"/>
            <a:ext cx="219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Dunav 125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5861" name="Rectangle 66">
            <a:extLst>
              <a:ext uri="{FF2B5EF4-FFF2-40B4-BE49-F238E27FC236}">
                <a16:creationId xmlns:a16="http://schemas.microsoft.com/office/drawing/2014/main" id="{9A6B29B0-462D-4B22-811E-1BD8D312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3175000"/>
            <a:ext cx="163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Konjarnik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70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5862" name="Rectangle 67">
            <a:extLst>
              <a:ext uri="{FF2B5EF4-FFF2-40B4-BE49-F238E27FC236}">
                <a16:creationId xmlns:a16="http://schemas.microsoft.com/office/drawing/2014/main" id="{3E15BF38-7F7E-47C1-B489-BDE25464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54525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Voždovac 60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5863" name="Rectangle 68">
            <a:extLst>
              <a:ext uri="{FF2B5EF4-FFF2-40B4-BE49-F238E27FC236}">
                <a16:creationId xmlns:a16="http://schemas.microsoft.com/office/drawing/2014/main" id="{AB4F035E-A327-46DE-94EB-2EAFC3F6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4149725"/>
            <a:ext cx="1398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B. Brdo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60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5864" name="Rectangle 69">
            <a:extLst>
              <a:ext uri="{FF2B5EF4-FFF2-40B4-BE49-F238E27FC236}">
                <a16:creationId xmlns:a16="http://schemas.microsoft.com/office/drawing/2014/main" id="{ACA5C5F8-BF30-419E-BEFB-53B3B390B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5407025"/>
            <a:ext cx="178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Cerak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SOLAR 17 MW</a:t>
            </a:r>
          </a:p>
        </p:txBody>
      </p:sp>
      <p:sp>
        <p:nvSpPr>
          <p:cNvPr id="35865" name="Rectangle 70">
            <a:extLst>
              <a:ext uri="{FF2B5EF4-FFF2-40B4-BE49-F238E27FC236}">
                <a16:creationId xmlns:a16="http://schemas.microsoft.com/office/drawing/2014/main" id="{6884966B-2D86-44D8-AA9C-87AFCA843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5027613"/>
            <a:ext cx="1731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Miljakovac</a:t>
            </a:r>
          </a:p>
        </p:txBody>
      </p:sp>
      <p:sp>
        <p:nvSpPr>
          <p:cNvPr id="35866" name="Rectangle 71">
            <a:extLst>
              <a:ext uri="{FF2B5EF4-FFF2-40B4-BE49-F238E27FC236}">
                <a16:creationId xmlns:a16="http://schemas.microsoft.com/office/drawing/2014/main" id="{BD0BA757-EDA4-43E0-BD32-D643AB731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213" y="4056063"/>
            <a:ext cx="174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Medaković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8FFE88-76C6-41FD-ADF2-CEC5E04EDCAE}"/>
              </a:ext>
            </a:extLst>
          </p:cNvPr>
          <p:cNvSpPr/>
          <p:nvPr/>
        </p:nvSpPr>
        <p:spPr>
          <a:xfrm>
            <a:off x="8277225" y="3529013"/>
            <a:ext cx="91598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050" b="1" dirty="0">
                <a:solidFill>
                  <a:srgbClr val="002060"/>
                </a:solidFill>
              </a:rPr>
              <a:t>TO Mirijevo</a:t>
            </a:r>
          </a:p>
        </p:txBody>
      </p:sp>
      <p:sp>
        <p:nvSpPr>
          <p:cNvPr id="35868" name="Rectangle 73">
            <a:extLst>
              <a:ext uri="{FF2B5EF4-FFF2-40B4-BE49-F238E27FC236}">
                <a16:creationId xmlns:a16="http://schemas.microsoft.com/office/drawing/2014/main" id="{FF8C9C21-11D7-4C82-A7A3-900249F1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4694238"/>
            <a:ext cx="1787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Vinča   60MW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Faza II  60 MW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Faza III 60 MW</a:t>
            </a: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5BFD77B-524A-4634-BD7B-24EAB09AD977}"/>
              </a:ext>
            </a:extLst>
          </p:cNvPr>
          <p:cNvSpPr/>
          <p:nvPr/>
        </p:nvSpPr>
        <p:spPr>
          <a:xfrm>
            <a:off x="2957513" y="4364038"/>
            <a:ext cx="336550" cy="1022350"/>
          </a:xfrm>
          <a:custGeom>
            <a:avLst/>
            <a:gdLst>
              <a:gd name="connsiteX0" fmla="*/ 409575 w 448361"/>
              <a:gd name="connsiteY0" fmla="*/ 0 h 1409700"/>
              <a:gd name="connsiteX1" fmla="*/ 285750 w 448361"/>
              <a:gd name="connsiteY1" fmla="*/ 123825 h 1409700"/>
              <a:gd name="connsiteX2" fmla="*/ 266700 w 448361"/>
              <a:gd name="connsiteY2" fmla="*/ 219075 h 1409700"/>
              <a:gd name="connsiteX3" fmla="*/ 447675 w 448361"/>
              <a:gd name="connsiteY3" fmla="*/ 333375 h 1409700"/>
              <a:gd name="connsiteX4" fmla="*/ 323850 w 448361"/>
              <a:gd name="connsiteY4" fmla="*/ 533400 h 1409700"/>
              <a:gd name="connsiteX5" fmla="*/ 200025 w 448361"/>
              <a:gd name="connsiteY5" fmla="*/ 647700 h 1409700"/>
              <a:gd name="connsiteX6" fmla="*/ 238125 w 448361"/>
              <a:gd name="connsiteY6" fmla="*/ 771525 h 1409700"/>
              <a:gd name="connsiteX7" fmla="*/ 104775 w 448361"/>
              <a:gd name="connsiteY7" fmla="*/ 1019175 h 1409700"/>
              <a:gd name="connsiteX8" fmla="*/ 28575 w 448361"/>
              <a:gd name="connsiteY8" fmla="*/ 1266825 h 1409700"/>
              <a:gd name="connsiteX9" fmla="*/ 0 w 448361"/>
              <a:gd name="connsiteY9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361" h="1409700">
                <a:moveTo>
                  <a:pt x="409575" y="0"/>
                </a:moveTo>
                <a:cubicBezTo>
                  <a:pt x="359568" y="43656"/>
                  <a:pt x="309562" y="87313"/>
                  <a:pt x="285750" y="123825"/>
                </a:cubicBezTo>
                <a:cubicBezTo>
                  <a:pt x="261938" y="160337"/>
                  <a:pt x="239712" y="184150"/>
                  <a:pt x="266700" y="219075"/>
                </a:cubicBezTo>
                <a:cubicBezTo>
                  <a:pt x="293687" y="254000"/>
                  <a:pt x="438150" y="280988"/>
                  <a:pt x="447675" y="333375"/>
                </a:cubicBezTo>
                <a:cubicBezTo>
                  <a:pt x="457200" y="385762"/>
                  <a:pt x="365125" y="481013"/>
                  <a:pt x="323850" y="533400"/>
                </a:cubicBezTo>
                <a:cubicBezTo>
                  <a:pt x="282575" y="585787"/>
                  <a:pt x="214312" y="608013"/>
                  <a:pt x="200025" y="647700"/>
                </a:cubicBezTo>
                <a:cubicBezTo>
                  <a:pt x="185738" y="687387"/>
                  <a:pt x="254000" y="709613"/>
                  <a:pt x="238125" y="771525"/>
                </a:cubicBezTo>
                <a:cubicBezTo>
                  <a:pt x="222250" y="833438"/>
                  <a:pt x="139700" y="936625"/>
                  <a:pt x="104775" y="1019175"/>
                </a:cubicBezTo>
                <a:cubicBezTo>
                  <a:pt x="69850" y="1101725"/>
                  <a:pt x="46037" y="1201738"/>
                  <a:pt x="28575" y="1266825"/>
                </a:cubicBezTo>
                <a:cubicBezTo>
                  <a:pt x="11113" y="1331912"/>
                  <a:pt x="5556" y="1370806"/>
                  <a:pt x="0" y="140970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0DEC2A-D5D3-4DBA-9BE5-FB98C110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2568575"/>
            <a:ext cx="104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Višnjička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banja</a:t>
            </a:r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378EFF93-7199-4C5A-9B7E-7A1412EAD137}"/>
              </a:ext>
            </a:extLst>
          </p:cNvPr>
          <p:cNvSpPr/>
          <p:nvPr/>
        </p:nvSpPr>
        <p:spPr>
          <a:xfrm>
            <a:off x="8721725" y="2508250"/>
            <a:ext cx="358775" cy="2825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65EF56-675C-4C84-84DA-2B1B0CA7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1816100"/>
            <a:ext cx="17510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FF0000"/>
                </a:solidFill>
                <a:latin typeface="Arial" panose="020B0604020202020204" pitchFamily="34" charset="0"/>
              </a:rPr>
              <a:t>Veliko selo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FF0000"/>
                </a:solidFill>
                <a:latin typeface="Arial" panose="020B0604020202020204" pitchFamily="34" charset="0"/>
              </a:rPr>
              <a:t>TP – Kolektor OV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FF0000"/>
                </a:solidFill>
                <a:latin typeface="Arial" panose="020B0604020202020204" pitchFamily="34" charset="0"/>
              </a:rPr>
              <a:t>15-20 MW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93E825-127B-4F41-A9D0-74E633AE2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4752975"/>
            <a:ext cx="1560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FF0000"/>
                </a:solidFill>
                <a:latin typeface="Arial" panose="020B0604020202020204" pitchFamily="34" charset="0"/>
              </a:rPr>
              <a:t>BVK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FF0000"/>
                </a:solidFill>
                <a:latin typeface="Arial" panose="020B0604020202020204" pitchFamily="34" charset="0"/>
              </a:rPr>
              <a:t>TP – rezervoar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FF0000"/>
                </a:solidFill>
                <a:latin typeface="Arial" panose="020B0604020202020204" pitchFamily="34" charset="0"/>
              </a:rPr>
              <a:t>pijaće vode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FF0000"/>
                </a:solidFill>
                <a:latin typeface="Arial" panose="020B0604020202020204" pitchFamily="34" charset="0"/>
              </a:rPr>
              <a:t>10 MW</a:t>
            </a: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83D416AB-603B-4D5F-ADD0-135B85C2D1DC}"/>
              </a:ext>
            </a:extLst>
          </p:cNvPr>
          <p:cNvSpPr/>
          <p:nvPr/>
        </p:nvSpPr>
        <p:spPr>
          <a:xfrm>
            <a:off x="2473325" y="5173663"/>
            <a:ext cx="358775" cy="2825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3BE5A9-3620-4BEF-BAD5-0EE1A7FF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6550" y="4127500"/>
            <a:ext cx="1441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FF0000"/>
                </a:solidFill>
                <a:latin typeface="Arial" panose="020B0604020202020204" pitchFamily="34" charset="0"/>
              </a:rPr>
              <a:t>2035.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FF0000"/>
                </a:solidFill>
                <a:latin typeface="Arial" panose="020B0604020202020204" pitchFamily="34" charset="0"/>
              </a:rPr>
              <a:t>Novi CHP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FF0000"/>
                </a:solidFill>
                <a:latin typeface="Arial" panose="020B0604020202020204" pitchFamily="34" charset="0"/>
              </a:rPr>
              <a:t> spalionica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FF0000"/>
                </a:solidFill>
                <a:latin typeface="Arial" panose="020B0604020202020204" pitchFamily="34" charset="0"/>
              </a:rPr>
              <a:t>100 MW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E155FA82-4C48-475A-9FDF-5A68C38C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251075"/>
            <a:ext cx="118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8A6D512F-E1AF-4250-92CF-FAEB2170D19D}"/>
              </a:ext>
            </a:extLst>
          </p:cNvPr>
          <p:cNvSpPr/>
          <p:nvPr/>
        </p:nvSpPr>
        <p:spPr>
          <a:xfrm>
            <a:off x="279400" y="2390775"/>
            <a:ext cx="177800" cy="177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9251F7A-7B81-4FD0-A75E-2E2627AF5B99}"/>
              </a:ext>
            </a:extLst>
          </p:cNvPr>
          <p:cNvSpPr/>
          <p:nvPr/>
        </p:nvSpPr>
        <p:spPr>
          <a:xfrm>
            <a:off x="2762250" y="3290888"/>
            <a:ext cx="179388" cy="177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F9D70E3-E742-4067-A634-E9BE83180616}"/>
              </a:ext>
            </a:extLst>
          </p:cNvPr>
          <p:cNvSpPr/>
          <p:nvPr/>
        </p:nvSpPr>
        <p:spPr>
          <a:xfrm>
            <a:off x="2033588" y="2047875"/>
            <a:ext cx="177800" cy="177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7B664C-2285-4BDA-9357-D0B11D54D4E4}"/>
              </a:ext>
            </a:extLst>
          </p:cNvPr>
          <p:cNvSpPr/>
          <p:nvPr/>
        </p:nvSpPr>
        <p:spPr>
          <a:xfrm>
            <a:off x="5645150" y="2606675"/>
            <a:ext cx="179388" cy="177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6D2A7E1-E959-4CAC-A0AE-0886F2001FB8}"/>
              </a:ext>
            </a:extLst>
          </p:cNvPr>
          <p:cNvSpPr/>
          <p:nvPr/>
        </p:nvSpPr>
        <p:spPr>
          <a:xfrm>
            <a:off x="7362825" y="3586163"/>
            <a:ext cx="177800" cy="177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C51D37C-C802-4370-9D4D-1FE7128AC287}"/>
              </a:ext>
            </a:extLst>
          </p:cNvPr>
          <p:cNvSpPr/>
          <p:nvPr/>
        </p:nvSpPr>
        <p:spPr>
          <a:xfrm>
            <a:off x="5132388" y="4927600"/>
            <a:ext cx="177800" cy="176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731BFF9-A78C-42A1-AF27-30FCE3515AE3}"/>
              </a:ext>
            </a:extLst>
          </p:cNvPr>
          <p:cNvSpPr/>
          <p:nvPr/>
        </p:nvSpPr>
        <p:spPr>
          <a:xfrm>
            <a:off x="6297613" y="4422775"/>
            <a:ext cx="179387" cy="176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6D9DA15-11B3-4ED4-8581-D5C1DAD9680C}"/>
              </a:ext>
            </a:extLst>
          </p:cNvPr>
          <p:cNvSpPr/>
          <p:nvPr/>
        </p:nvSpPr>
        <p:spPr>
          <a:xfrm>
            <a:off x="2857500" y="5280025"/>
            <a:ext cx="179388" cy="176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FF47E8F-5BF2-41E9-97BD-1BA094E947A3}"/>
              </a:ext>
            </a:extLst>
          </p:cNvPr>
          <p:cNvSpPr/>
          <p:nvPr/>
        </p:nvSpPr>
        <p:spPr>
          <a:xfrm>
            <a:off x="8886825" y="3722688"/>
            <a:ext cx="177800" cy="1762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68FEEA9-F9DD-4D11-B653-51B62AC582F2}"/>
              </a:ext>
            </a:extLst>
          </p:cNvPr>
          <p:cNvSpPr/>
          <p:nvPr/>
        </p:nvSpPr>
        <p:spPr>
          <a:xfrm>
            <a:off x="1716088" y="4241800"/>
            <a:ext cx="177800" cy="176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93B261A3-DFB2-4E05-9CEA-EE42D31526BE}"/>
              </a:ext>
            </a:extLst>
          </p:cNvPr>
          <p:cNvSpPr/>
          <p:nvPr/>
        </p:nvSpPr>
        <p:spPr>
          <a:xfrm>
            <a:off x="1914525" y="4329113"/>
            <a:ext cx="1320800" cy="34925"/>
          </a:xfrm>
          <a:custGeom>
            <a:avLst/>
            <a:gdLst>
              <a:gd name="connsiteX0" fmla="*/ 0 w 1991254"/>
              <a:gd name="connsiteY0" fmla="*/ 0 h 52208"/>
              <a:gd name="connsiteX1" fmla="*/ 1819275 w 1991254"/>
              <a:gd name="connsiteY1" fmla="*/ 47625 h 52208"/>
              <a:gd name="connsiteX2" fmla="*/ 1809750 w 1991254"/>
              <a:gd name="connsiteY2" fmla="*/ 47625 h 5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1254" h="52208">
                <a:moveTo>
                  <a:pt x="0" y="0"/>
                </a:moveTo>
                <a:lnTo>
                  <a:pt x="1819275" y="47625"/>
                </a:lnTo>
                <a:cubicBezTo>
                  <a:pt x="2120900" y="55563"/>
                  <a:pt x="1965325" y="51594"/>
                  <a:pt x="1809750" y="47625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0EC4BCD-2D0C-4477-ABB7-D9B776190D69}"/>
              </a:ext>
            </a:extLst>
          </p:cNvPr>
          <p:cNvSpPr/>
          <p:nvPr/>
        </p:nvSpPr>
        <p:spPr>
          <a:xfrm>
            <a:off x="1252538" y="4378325"/>
            <a:ext cx="1638300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BVK – Makiš TP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B415D8C3-E00D-42B9-B5D9-684C8204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94175"/>
            <a:ext cx="838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F50053E8-BA7C-4447-95C1-3A2913DA1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3959225"/>
            <a:ext cx="1042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latin typeface="Arial" panose="020B0604020202020204" pitchFamily="34" charset="0"/>
              </a:rPr>
              <a:t>600 MW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E5623B7-1519-4AA4-9307-8CB70B6CFF03}"/>
              </a:ext>
            </a:extLst>
          </p:cNvPr>
          <p:cNvSpPr/>
          <p:nvPr/>
        </p:nvSpPr>
        <p:spPr>
          <a:xfrm>
            <a:off x="-130175" y="4983163"/>
            <a:ext cx="1765300" cy="78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TENT A</a:t>
            </a:r>
          </a:p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TP 50 MW</a:t>
            </a:r>
          </a:p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Hlađenje blokova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796A352-CEE6-4B54-A4A6-3FBB3C0BCF87}"/>
              </a:ext>
            </a:extLst>
          </p:cNvPr>
          <p:cNvSpPr/>
          <p:nvPr/>
        </p:nvSpPr>
        <p:spPr>
          <a:xfrm>
            <a:off x="5118100" y="1990725"/>
            <a:ext cx="128746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TP 20 MW</a:t>
            </a:r>
          </a:p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Reka Dunav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35E9A74-D9F2-4EEA-8B22-F3EFB142E8AF}"/>
              </a:ext>
            </a:extLst>
          </p:cNvPr>
          <p:cNvSpPr/>
          <p:nvPr/>
        </p:nvSpPr>
        <p:spPr>
          <a:xfrm>
            <a:off x="3084513" y="3128963"/>
            <a:ext cx="1195387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TP 120 MW</a:t>
            </a:r>
          </a:p>
          <a:p>
            <a:pPr algn="ctr">
              <a:defRPr/>
            </a:pPr>
            <a:r>
              <a:rPr lang="sr-Latn-RS" sz="1500" b="1" dirty="0">
                <a:solidFill>
                  <a:schemeClr val="accent6">
                    <a:lumMod val="75000"/>
                  </a:schemeClr>
                </a:solidFill>
              </a:rPr>
              <a:t>Reka Sava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7DFC01A-5E65-4A98-B7A0-D06996F9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85900"/>
            <a:ext cx="815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CDD22510-5E6F-4281-970D-A511F2BDD1DC}"/>
              </a:ext>
            </a:extLst>
          </p:cNvPr>
          <p:cNvSpPr/>
          <p:nvPr/>
        </p:nvSpPr>
        <p:spPr>
          <a:xfrm>
            <a:off x="4470400" y="1584325"/>
            <a:ext cx="177800" cy="1762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834E0A9-0C4C-46D8-B363-7B4848E0B60B}"/>
              </a:ext>
            </a:extLst>
          </p:cNvPr>
          <p:cNvSpPr/>
          <p:nvPr/>
        </p:nvSpPr>
        <p:spPr>
          <a:xfrm>
            <a:off x="5857875" y="2613025"/>
            <a:ext cx="179388" cy="17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B367816-35A2-4B93-A082-CAA1AC966E9F}"/>
              </a:ext>
            </a:extLst>
          </p:cNvPr>
          <p:cNvSpPr/>
          <p:nvPr/>
        </p:nvSpPr>
        <p:spPr>
          <a:xfrm>
            <a:off x="3032125" y="3462338"/>
            <a:ext cx="177800" cy="1762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C93BF40-2C6F-43ED-A846-C5B7ACDE369B}"/>
              </a:ext>
            </a:extLst>
          </p:cNvPr>
          <p:cNvSpPr/>
          <p:nvPr/>
        </p:nvSpPr>
        <p:spPr>
          <a:xfrm>
            <a:off x="100013" y="5267325"/>
            <a:ext cx="179387" cy="17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6A9673E-CB4E-4063-8983-67D89E55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2770188"/>
            <a:ext cx="1103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7030A0"/>
                </a:solidFill>
                <a:latin typeface="Arial" panose="020B0604020202020204" pitchFamily="34" charset="0"/>
              </a:rPr>
              <a:t>Vetro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7030A0"/>
                </a:solidFill>
                <a:latin typeface="Arial" panose="020B0604020202020204" pitchFamily="34" charset="0"/>
              </a:rPr>
              <a:t>Generator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456D948-FFC8-4763-865C-E8ECFBEA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3598863"/>
            <a:ext cx="1638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7030A0"/>
                </a:solidFill>
                <a:latin typeface="Arial" panose="020B0604020202020204" pitchFamily="34" charset="0"/>
              </a:rPr>
              <a:t>Vetro Generator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8AC9A74-134E-4DC9-9659-BAA9A6F76A17}"/>
              </a:ext>
            </a:extLst>
          </p:cNvPr>
          <p:cNvSpPr/>
          <p:nvPr/>
        </p:nvSpPr>
        <p:spPr>
          <a:xfrm>
            <a:off x="85725" y="5708650"/>
            <a:ext cx="179388" cy="17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BB0CCF-AF79-4F12-ADBD-11E5752F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5643563"/>
            <a:ext cx="163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7030A0"/>
                </a:solidFill>
                <a:latin typeface="Arial" panose="020B0604020202020204" pitchFamily="34" charset="0"/>
              </a:rPr>
              <a:t>Vetro Generator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8CB085A-7B36-4E32-A7BA-862AF30F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1960563"/>
            <a:ext cx="163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500" b="1">
                <a:solidFill>
                  <a:srgbClr val="7030A0"/>
                </a:solidFill>
                <a:latin typeface="Arial" panose="020B0604020202020204" pitchFamily="34" charset="0"/>
              </a:rPr>
              <a:t>Vetro Generator</a:t>
            </a:r>
          </a:p>
        </p:txBody>
      </p:sp>
      <p:pic>
        <p:nvPicPr>
          <p:cNvPr id="35904" name="Inhaltsplatzhalter 19">
            <a:extLst>
              <a:ext uri="{FF2B5EF4-FFF2-40B4-BE49-F238E27FC236}">
                <a16:creationId xmlns:a16="http://schemas.microsoft.com/office/drawing/2014/main" id="{7AB93323-6C97-4953-B2BC-863C3C8E85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841875"/>
            <a:ext cx="855663" cy="6302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05" name="Inhaltsplatzhalter 19">
            <a:extLst>
              <a:ext uri="{FF2B5EF4-FFF2-40B4-BE49-F238E27FC236}">
                <a16:creationId xmlns:a16="http://schemas.microsoft.com/office/drawing/2014/main" id="{1F317F71-9AE3-4A33-852B-2E0FC84783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4095750"/>
            <a:ext cx="965200" cy="70961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06" name="Rectangle 2">
            <a:extLst>
              <a:ext uri="{FF2B5EF4-FFF2-40B4-BE49-F238E27FC236}">
                <a16:creationId xmlns:a16="http://schemas.microsoft.com/office/drawing/2014/main" id="{EAF7C175-9A5F-4637-9C84-0B4ED8023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3241675"/>
            <a:ext cx="9715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altLang="sr-Latn-RS" sz="9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Storage</a:t>
            </a:r>
            <a:endParaRPr lang="sr-Latn-RS" altLang="sr-Latn-RS" sz="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7" name="Rectangle 3">
            <a:extLst>
              <a:ext uri="{FF2B5EF4-FFF2-40B4-BE49-F238E27FC236}">
                <a16:creationId xmlns:a16="http://schemas.microsoft.com/office/drawing/2014/main" id="{6A13F342-53D9-4E96-8B37-E441126E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4700588"/>
            <a:ext cx="106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sr-Latn-RS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HEAT STORAGE</a:t>
            </a:r>
            <a:endParaRPr lang="sr-Latn-RS" altLang="sr-Latn-RS" sz="800"/>
          </a:p>
        </p:txBody>
      </p:sp>
      <p:sp>
        <p:nvSpPr>
          <p:cNvPr id="35908" name="Rectangle 5">
            <a:extLst>
              <a:ext uri="{FF2B5EF4-FFF2-40B4-BE49-F238E27FC236}">
                <a16:creationId xmlns:a16="http://schemas.microsoft.com/office/drawing/2014/main" id="{71629433-88DA-40CD-94BE-8D6788A3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863" y="4135438"/>
            <a:ext cx="11033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HEAT STORAGE</a:t>
            </a:r>
            <a:endParaRPr lang="sr-Latn-RS" altLang="sr-Latn-R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/>
      <p:bldP spid="79" grpId="0"/>
      <p:bldP spid="80" grpId="0" animBg="1"/>
      <p:bldP spid="81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/>
      <p:bldP spid="96" grpId="0"/>
      <p:bldP spid="97" grpId="0"/>
      <p:bldP spid="98" grpId="0"/>
      <p:bldP spid="99" grpId="0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 animBg="1"/>
      <p:bldP spid="108" grpId="0"/>
      <p:bldP spid="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8BCFCD-B878-451B-94A2-C44F2DA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763607"/>
            <a:ext cx="6858000" cy="214729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B8F134-C114-40F5-AF7C-86E10D3F6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455936"/>
              </p:ext>
            </p:extLst>
          </p:nvPr>
        </p:nvGraphicFramePr>
        <p:xfrm>
          <a:off x="463858" y="1066801"/>
          <a:ext cx="8298402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382038-DD9A-460B-BD2F-AD6596118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819066"/>
              </p:ext>
            </p:extLst>
          </p:nvPr>
        </p:nvGraphicFramePr>
        <p:xfrm>
          <a:off x="463857" y="3057525"/>
          <a:ext cx="8298403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672DFB-5E33-4603-83DB-4C661ABD6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57" y="1126285"/>
            <a:ext cx="8680144" cy="214729"/>
          </a:xfrm>
        </p:spPr>
        <p:txBody>
          <a:bodyPr>
            <a:noAutofit/>
          </a:bodyPr>
          <a:lstStyle/>
          <a:p>
            <a:r>
              <a:rPr lang="sr-Latn-RS" sz="1350" b="1" dirty="0">
                <a:solidFill>
                  <a:schemeClr val="accent5">
                    <a:lumMod val="75000"/>
                  </a:schemeClr>
                </a:solidFill>
              </a:rPr>
              <a:t>UČEŠĆE POJEDINIH ENERGENATA U PROIZVODNJI TOPLOTNE ENERGIJE I PROJEKCIJA KARAKTERISTIČNIH POKAZATELJA</a:t>
            </a:r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45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AA4F-1741-45E0-BB8A-C41FD508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0"/>
            <a:ext cx="7886700" cy="784226"/>
          </a:xfrm>
        </p:spPr>
        <p:txBody>
          <a:bodyPr lIns="68580" tIns="34290" rIns="68580" bIns="34290"/>
          <a:lstStyle/>
          <a:p>
            <a:pPr>
              <a:defRPr/>
            </a:pPr>
            <a:r>
              <a:rPr lang="sr-Cyrl-R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Даљинско грејање&amp;</a:t>
            </a:r>
            <a:r>
              <a:rPr lang="sr-Latn-RS" sz="4000" b="1" dirty="0">
                <a:solidFill>
                  <a:srgbClr val="00B0F0"/>
                </a:solidFill>
                <a:latin typeface="Arial Narrow" panose="020B0606020202030204" pitchFamily="34" charset="0"/>
              </a:rPr>
              <a:t>HLAĐENJE</a:t>
            </a:r>
            <a:endParaRPr lang="en-US" sz="4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80BA5E36-9F91-47FF-A7FF-5486A7D1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4" y="1412875"/>
            <a:ext cx="9030096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C175DB90-5D63-4E74-AE4E-53260721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94175"/>
            <a:ext cx="838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C613BFDD-19B1-41F7-8C16-375E3A57E343}"/>
              </a:ext>
            </a:extLst>
          </p:cNvPr>
          <p:cNvSpPr/>
          <p:nvPr/>
        </p:nvSpPr>
        <p:spPr>
          <a:xfrm rot="453692">
            <a:off x="665163" y="3324225"/>
            <a:ext cx="2236787" cy="1387475"/>
          </a:xfrm>
          <a:custGeom>
            <a:avLst/>
            <a:gdLst>
              <a:gd name="connsiteX0" fmla="*/ 4681728 w 4681728"/>
              <a:gd name="connsiteY0" fmla="*/ 0 h 3099816"/>
              <a:gd name="connsiteX1" fmla="*/ 4297680 w 4681728"/>
              <a:gd name="connsiteY1" fmla="*/ 128016 h 3099816"/>
              <a:gd name="connsiteX2" fmla="*/ 3767328 w 4681728"/>
              <a:gd name="connsiteY2" fmla="*/ 164592 h 3099816"/>
              <a:gd name="connsiteX3" fmla="*/ 3163824 w 4681728"/>
              <a:gd name="connsiteY3" fmla="*/ 356616 h 3099816"/>
              <a:gd name="connsiteX4" fmla="*/ 2770632 w 4681728"/>
              <a:gd name="connsiteY4" fmla="*/ 502920 h 3099816"/>
              <a:gd name="connsiteX5" fmla="*/ 1929384 w 4681728"/>
              <a:gd name="connsiteY5" fmla="*/ 1106424 h 3099816"/>
              <a:gd name="connsiteX6" fmla="*/ 1399032 w 4681728"/>
              <a:gd name="connsiteY6" fmla="*/ 1563624 h 3099816"/>
              <a:gd name="connsiteX7" fmla="*/ 0 w 4681728"/>
              <a:gd name="connsiteY7" fmla="*/ 3099816 h 3099816"/>
              <a:gd name="connsiteX8" fmla="*/ 0 w 4681728"/>
              <a:gd name="connsiteY8" fmla="*/ 3099816 h 3099816"/>
              <a:gd name="connsiteX9" fmla="*/ 0 w 4681728"/>
              <a:gd name="connsiteY9" fmla="*/ 3099816 h 30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1728" h="3099816">
                <a:moveTo>
                  <a:pt x="4681728" y="0"/>
                </a:moveTo>
                <a:cubicBezTo>
                  <a:pt x="4565904" y="50292"/>
                  <a:pt x="4450080" y="100584"/>
                  <a:pt x="4297680" y="128016"/>
                </a:cubicBezTo>
                <a:cubicBezTo>
                  <a:pt x="4145280" y="155448"/>
                  <a:pt x="3956304" y="126492"/>
                  <a:pt x="3767328" y="164592"/>
                </a:cubicBezTo>
                <a:cubicBezTo>
                  <a:pt x="3578352" y="202692"/>
                  <a:pt x="3329940" y="300228"/>
                  <a:pt x="3163824" y="356616"/>
                </a:cubicBezTo>
                <a:cubicBezTo>
                  <a:pt x="2997708" y="413004"/>
                  <a:pt x="2976372" y="377952"/>
                  <a:pt x="2770632" y="502920"/>
                </a:cubicBezTo>
                <a:cubicBezTo>
                  <a:pt x="2564892" y="627888"/>
                  <a:pt x="2157984" y="929640"/>
                  <a:pt x="1929384" y="1106424"/>
                </a:cubicBezTo>
                <a:cubicBezTo>
                  <a:pt x="1700784" y="1283208"/>
                  <a:pt x="1720596" y="1231392"/>
                  <a:pt x="1399032" y="1563624"/>
                </a:cubicBezTo>
                <a:cubicBezTo>
                  <a:pt x="1077468" y="1895856"/>
                  <a:pt x="0" y="3099816"/>
                  <a:pt x="0" y="3099816"/>
                </a:cubicBezTo>
                <a:lnTo>
                  <a:pt x="0" y="3099816"/>
                </a:lnTo>
                <a:lnTo>
                  <a:pt x="0" y="309981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601D7D6-1177-4508-A092-C3805A02E2A7}"/>
              </a:ext>
            </a:extLst>
          </p:cNvPr>
          <p:cNvSpPr/>
          <p:nvPr/>
        </p:nvSpPr>
        <p:spPr>
          <a:xfrm>
            <a:off x="992188" y="1628775"/>
            <a:ext cx="2081212" cy="1852613"/>
          </a:xfrm>
          <a:custGeom>
            <a:avLst/>
            <a:gdLst>
              <a:gd name="connsiteX0" fmla="*/ 1912470 w 2003884"/>
              <a:gd name="connsiteY0" fmla="*/ 2480235 h 2480235"/>
              <a:gd name="connsiteX1" fmla="*/ 2002118 w 2003884"/>
              <a:gd name="connsiteY1" fmla="*/ 1338729 h 2480235"/>
              <a:gd name="connsiteX2" fmla="*/ 1840753 w 2003884"/>
              <a:gd name="connsiteY2" fmla="*/ 1010023 h 2480235"/>
              <a:gd name="connsiteX3" fmla="*/ 1416423 w 2003884"/>
              <a:gd name="connsiteY3" fmla="*/ 753035 h 2480235"/>
              <a:gd name="connsiteX4" fmla="*/ 980141 w 2003884"/>
              <a:gd name="connsiteY4" fmla="*/ 555811 h 2480235"/>
              <a:gd name="connsiteX5" fmla="*/ 406400 w 2003884"/>
              <a:gd name="connsiteY5" fmla="*/ 298823 h 2480235"/>
              <a:gd name="connsiteX6" fmla="*/ 0 w 2003884"/>
              <a:gd name="connsiteY6" fmla="*/ 0 h 2480235"/>
              <a:gd name="connsiteX7" fmla="*/ 0 w 2003884"/>
              <a:gd name="connsiteY7" fmla="*/ 0 h 24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884" h="2480235">
                <a:moveTo>
                  <a:pt x="1912470" y="2480235"/>
                </a:moveTo>
                <a:cubicBezTo>
                  <a:pt x="1963270" y="2031999"/>
                  <a:pt x="2014071" y="1583764"/>
                  <a:pt x="2002118" y="1338729"/>
                </a:cubicBezTo>
                <a:cubicBezTo>
                  <a:pt x="1990165" y="1093694"/>
                  <a:pt x="1938369" y="1107639"/>
                  <a:pt x="1840753" y="1010023"/>
                </a:cubicBezTo>
                <a:cubicBezTo>
                  <a:pt x="1743137" y="912407"/>
                  <a:pt x="1559858" y="828737"/>
                  <a:pt x="1416423" y="753035"/>
                </a:cubicBezTo>
                <a:cubicBezTo>
                  <a:pt x="1272988" y="677333"/>
                  <a:pt x="980141" y="555811"/>
                  <a:pt x="980141" y="555811"/>
                </a:cubicBezTo>
                <a:cubicBezTo>
                  <a:pt x="811804" y="480109"/>
                  <a:pt x="569757" y="391458"/>
                  <a:pt x="406400" y="298823"/>
                </a:cubicBezTo>
                <a:cubicBezTo>
                  <a:pt x="243043" y="20618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8D628B-DBA7-4EE5-8D47-CEC629888D55}"/>
              </a:ext>
            </a:extLst>
          </p:cNvPr>
          <p:cNvCxnSpPr/>
          <p:nvPr/>
        </p:nvCxnSpPr>
        <p:spPr>
          <a:xfrm>
            <a:off x="6405563" y="2641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849009EA-82F3-4152-80A9-3224A6CCF9A3}"/>
              </a:ext>
            </a:extLst>
          </p:cNvPr>
          <p:cNvSpPr/>
          <p:nvPr/>
        </p:nvSpPr>
        <p:spPr>
          <a:xfrm>
            <a:off x="3003550" y="2581275"/>
            <a:ext cx="2633663" cy="914400"/>
          </a:xfrm>
          <a:custGeom>
            <a:avLst/>
            <a:gdLst>
              <a:gd name="connsiteX0" fmla="*/ 2635623 w 2635623"/>
              <a:gd name="connsiteY0" fmla="*/ 95641 h 1219218"/>
              <a:gd name="connsiteX1" fmla="*/ 2366682 w 2635623"/>
              <a:gd name="connsiteY1" fmla="*/ 53806 h 1219218"/>
              <a:gd name="connsiteX2" fmla="*/ 1996141 w 2635623"/>
              <a:gd name="connsiteY2" fmla="*/ 18 h 1219218"/>
              <a:gd name="connsiteX3" fmla="*/ 1775012 w 2635623"/>
              <a:gd name="connsiteY3" fmla="*/ 59783 h 1219218"/>
              <a:gd name="connsiteX4" fmla="*/ 1667435 w 2635623"/>
              <a:gd name="connsiteY4" fmla="*/ 173336 h 1219218"/>
              <a:gd name="connsiteX5" fmla="*/ 1649506 w 2635623"/>
              <a:gd name="connsiteY5" fmla="*/ 298841 h 1219218"/>
              <a:gd name="connsiteX6" fmla="*/ 1733176 w 2635623"/>
              <a:gd name="connsiteY6" fmla="*/ 424347 h 1219218"/>
              <a:gd name="connsiteX7" fmla="*/ 1822823 w 2635623"/>
              <a:gd name="connsiteY7" fmla="*/ 627547 h 1219218"/>
              <a:gd name="connsiteX8" fmla="*/ 1816847 w 2635623"/>
              <a:gd name="connsiteY8" fmla="*/ 788912 h 1219218"/>
              <a:gd name="connsiteX9" fmla="*/ 1757082 w 2635623"/>
              <a:gd name="connsiteY9" fmla="*/ 974183 h 1219218"/>
              <a:gd name="connsiteX10" fmla="*/ 1541929 w 2635623"/>
              <a:gd name="connsiteY10" fmla="*/ 1153477 h 1219218"/>
              <a:gd name="connsiteX11" fmla="*/ 1434353 w 2635623"/>
              <a:gd name="connsiteY11" fmla="*/ 1177383 h 1219218"/>
              <a:gd name="connsiteX12" fmla="*/ 1183341 w 2635623"/>
              <a:gd name="connsiteY12" fmla="*/ 1051877 h 1219218"/>
              <a:gd name="connsiteX13" fmla="*/ 1033929 w 2635623"/>
              <a:gd name="connsiteY13" fmla="*/ 956253 h 1219218"/>
              <a:gd name="connsiteX14" fmla="*/ 729129 w 2635623"/>
              <a:gd name="connsiteY14" fmla="*/ 1099688 h 1219218"/>
              <a:gd name="connsiteX15" fmla="*/ 322729 w 2635623"/>
              <a:gd name="connsiteY15" fmla="*/ 1159453 h 1219218"/>
              <a:gd name="connsiteX16" fmla="*/ 119529 w 2635623"/>
              <a:gd name="connsiteY16" fmla="*/ 1207265 h 1219218"/>
              <a:gd name="connsiteX17" fmla="*/ 0 w 2635623"/>
              <a:gd name="connsiteY17" fmla="*/ 1219218 h 1219218"/>
              <a:gd name="connsiteX18" fmla="*/ 0 w 2635623"/>
              <a:gd name="connsiteY18" fmla="*/ 1219218 h 12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5623" h="1219218">
                <a:moveTo>
                  <a:pt x="2635623" y="95641"/>
                </a:moveTo>
                <a:lnTo>
                  <a:pt x="2366682" y="53806"/>
                </a:lnTo>
                <a:cubicBezTo>
                  <a:pt x="2260102" y="37869"/>
                  <a:pt x="2094753" y="-978"/>
                  <a:pt x="1996141" y="18"/>
                </a:cubicBezTo>
                <a:cubicBezTo>
                  <a:pt x="1897529" y="1014"/>
                  <a:pt x="1829796" y="30897"/>
                  <a:pt x="1775012" y="59783"/>
                </a:cubicBezTo>
                <a:cubicBezTo>
                  <a:pt x="1720228" y="88669"/>
                  <a:pt x="1688353" y="133493"/>
                  <a:pt x="1667435" y="173336"/>
                </a:cubicBezTo>
                <a:cubicBezTo>
                  <a:pt x="1646517" y="213179"/>
                  <a:pt x="1638549" y="257006"/>
                  <a:pt x="1649506" y="298841"/>
                </a:cubicBezTo>
                <a:cubicBezTo>
                  <a:pt x="1660463" y="340676"/>
                  <a:pt x="1704290" y="369563"/>
                  <a:pt x="1733176" y="424347"/>
                </a:cubicBezTo>
                <a:cubicBezTo>
                  <a:pt x="1762062" y="479131"/>
                  <a:pt x="1808878" y="566786"/>
                  <a:pt x="1822823" y="627547"/>
                </a:cubicBezTo>
                <a:cubicBezTo>
                  <a:pt x="1836768" y="688308"/>
                  <a:pt x="1827804" y="731139"/>
                  <a:pt x="1816847" y="788912"/>
                </a:cubicBezTo>
                <a:cubicBezTo>
                  <a:pt x="1805890" y="846685"/>
                  <a:pt x="1802902" y="913422"/>
                  <a:pt x="1757082" y="974183"/>
                </a:cubicBezTo>
                <a:cubicBezTo>
                  <a:pt x="1711262" y="1034944"/>
                  <a:pt x="1595717" y="1119610"/>
                  <a:pt x="1541929" y="1153477"/>
                </a:cubicBezTo>
                <a:cubicBezTo>
                  <a:pt x="1488141" y="1187344"/>
                  <a:pt x="1494118" y="1194316"/>
                  <a:pt x="1434353" y="1177383"/>
                </a:cubicBezTo>
                <a:cubicBezTo>
                  <a:pt x="1374588" y="1160450"/>
                  <a:pt x="1250078" y="1088732"/>
                  <a:pt x="1183341" y="1051877"/>
                </a:cubicBezTo>
                <a:cubicBezTo>
                  <a:pt x="1116604" y="1015022"/>
                  <a:pt x="1109631" y="948285"/>
                  <a:pt x="1033929" y="956253"/>
                </a:cubicBezTo>
                <a:cubicBezTo>
                  <a:pt x="958227" y="964221"/>
                  <a:pt x="847662" y="1065821"/>
                  <a:pt x="729129" y="1099688"/>
                </a:cubicBezTo>
                <a:cubicBezTo>
                  <a:pt x="610596" y="1133555"/>
                  <a:pt x="424329" y="1141524"/>
                  <a:pt x="322729" y="1159453"/>
                </a:cubicBezTo>
                <a:cubicBezTo>
                  <a:pt x="221129" y="1177383"/>
                  <a:pt x="173317" y="1197304"/>
                  <a:pt x="119529" y="1207265"/>
                </a:cubicBezTo>
                <a:cubicBezTo>
                  <a:pt x="65741" y="1217226"/>
                  <a:pt x="0" y="1219218"/>
                  <a:pt x="0" y="1219218"/>
                </a:cubicBezTo>
                <a:lnTo>
                  <a:pt x="0" y="1219218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6119AA1-F437-479F-9F32-8F4192D9FD05}"/>
              </a:ext>
            </a:extLst>
          </p:cNvPr>
          <p:cNvSpPr/>
          <p:nvPr/>
        </p:nvSpPr>
        <p:spPr>
          <a:xfrm>
            <a:off x="5761038" y="2695575"/>
            <a:ext cx="3182937" cy="1120775"/>
          </a:xfrm>
          <a:custGeom>
            <a:avLst/>
            <a:gdLst>
              <a:gd name="connsiteX0" fmla="*/ 0 w 3443749"/>
              <a:gd name="connsiteY0" fmla="*/ 0 h 1492383"/>
              <a:gd name="connsiteX1" fmla="*/ 1054510 w 3443749"/>
              <a:gd name="connsiteY1" fmla="*/ 464574 h 1492383"/>
              <a:gd name="connsiteX2" fmla="*/ 1297859 w 3443749"/>
              <a:gd name="connsiteY2" fmla="*/ 877529 h 1492383"/>
              <a:gd name="connsiteX3" fmla="*/ 1482213 w 3443749"/>
              <a:gd name="connsiteY3" fmla="*/ 1172497 h 1492383"/>
              <a:gd name="connsiteX4" fmla="*/ 1917291 w 3443749"/>
              <a:gd name="connsiteY4" fmla="*/ 1290484 h 1492383"/>
              <a:gd name="connsiteX5" fmla="*/ 2588342 w 3443749"/>
              <a:gd name="connsiteY5" fmla="*/ 1386348 h 1492383"/>
              <a:gd name="connsiteX6" fmla="*/ 3163530 w 3443749"/>
              <a:gd name="connsiteY6" fmla="*/ 1482213 h 1492383"/>
              <a:gd name="connsiteX7" fmla="*/ 3443749 w 3443749"/>
              <a:gd name="connsiteY7" fmla="*/ 1489587 h 1492383"/>
              <a:gd name="connsiteX8" fmla="*/ 3443749 w 3443749"/>
              <a:gd name="connsiteY8" fmla="*/ 1489587 h 14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749" h="1492383">
                <a:moveTo>
                  <a:pt x="0" y="0"/>
                </a:moveTo>
                <a:cubicBezTo>
                  <a:pt x="419100" y="159159"/>
                  <a:pt x="838200" y="318319"/>
                  <a:pt x="1054510" y="464574"/>
                </a:cubicBezTo>
                <a:cubicBezTo>
                  <a:pt x="1270820" y="610829"/>
                  <a:pt x="1226575" y="759542"/>
                  <a:pt x="1297859" y="877529"/>
                </a:cubicBezTo>
                <a:cubicBezTo>
                  <a:pt x="1369143" y="995516"/>
                  <a:pt x="1378974" y="1103671"/>
                  <a:pt x="1482213" y="1172497"/>
                </a:cubicBezTo>
                <a:cubicBezTo>
                  <a:pt x="1585452" y="1241323"/>
                  <a:pt x="1732936" y="1254842"/>
                  <a:pt x="1917291" y="1290484"/>
                </a:cubicBezTo>
                <a:cubicBezTo>
                  <a:pt x="2101646" y="1326126"/>
                  <a:pt x="2380636" y="1354393"/>
                  <a:pt x="2588342" y="1386348"/>
                </a:cubicBezTo>
                <a:cubicBezTo>
                  <a:pt x="2796049" y="1418303"/>
                  <a:pt x="3020962" y="1465007"/>
                  <a:pt x="3163530" y="1482213"/>
                </a:cubicBezTo>
                <a:cubicBezTo>
                  <a:pt x="3306098" y="1499419"/>
                  <a:pt x="3443749" y="1489587"/>
                  <a:pt x="3443749" y="1489587"/>
                </a:cubicBezTo>
                <a:lnTo>
                  <a:pt x="3443749" y="1489587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A4DCA7C-E9EC-4C76-ADCF-728AC3050CE8}"/>
              </a:ext>
            </a:extLst>
          </p:cNvPr>
          <p:cNvSpPr/>
          <p:nvPr/>
        </p:nvSpPr>
        <p:spPr>
          <a:xfrm>
            <a:off x="4492625" y="3481388"/>
            <a:ext cx="1973263" cy="990600"/>
          </a:xfrm>
          <a:custGeom>
            <a:avLst/>
            <a:gdLst>
              <a:gd name="connsiteX0" fmla="*/ 0 w 1922820"/>
              <a:gd name="connsiteY0" fmla="*/ 0 h 1319980"/>
              <a:gd name="connsiteX1" fmla="*/ 427703 w 1922820"/>
              <a:gd name="connsiteY1" fmla="*/ 199103 h 1319980"/>
              <a:gd name="connsiteX2" fmla="*/ 774290 w 1922820"/>
              <a:gd name="connsiteY2" fmla="*/ 280219 h 1319980"/>
              <a:gd name="connsiteX3" fmla="*/ 1025013 w 1922820"/>
              <a:gd name="connsiteY3" fmla="*/ 368709 h 1319980"/>
              <a:gd name="connsiteX4" fmla="*/ 1231490 w 1922820"/>
              <a:gd name="connsiteY4" fmla="*/ 486697 h 1319980"/>
              <a:gd name="connsiteX5" fmla="*/ 1408471 w 1922820"/>
              <a:gd name="connsiteY5" fmla="*/ 597309 h 1319980"/>
              <a:gd name="connsiteX6" fmla="*/ 1651819 w 1922820"/>
              <a:gd name="connsiteY6" fmla="*/ 700548 h 1319980"/>
              <a:gd name="connsiteX7" fmla="*/ 1895168 w 1922820"/>
              <a:gd name="connsiteY7" fmla="*/ 803787 h 1319980"/>
              <a:gd name="connsiteX8" fmla="*/ 1917290 w 1922820"/>
              <a:gd name="connsiteY8" fmla="*/ 1319980 h 1319980"/>
              <a:gd name="connsiteX9" fmla="*/ 1917290 w 1922820"/>
              <a:gd name="connsiteY9" fmla="*/ 131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2820" h="1319980">
                <a:moveTo>
                  <a:pt x="0" y="0"/>
                </a:moveTo>
                <a:cubicBezTo>
                  <a:pt x="149327" y="76200"/>
                  <a:pt x="298655" y="152400"/>
                  <a:pt x="427703" y="199103"/>
                </a:cubicBezTo>
                <a:cubicBezTo>
                  <a:pt x="556751" y="245806"/>
                  <a:pt x="674738" y="251951"/>
                  <a:pt x="774290" y="280219"/>
                </a:cubicBezTo>
                <a:cubicBezTo>
                  <a:pt x="873842" y="308487"/>
                  <a:pt x="948813" y="334296"/>
                  <a:pt x="1025013" y="368709"/>
                </a:cubicBezTo>
                <a:cubicBezTo>
                  <a:pt x="1101213" y="403122"/>
                  <a:pt x="1167580" y="448597"/>
                  <a:pt x="1231490" y="486697"/>
                </a:cubicBezTo>
                <a:cubicBezTo>
                  <a:pt x="1295400" y="524797"/>
                  <a:pt x="1338416" y="561667"/>
                  <a:pt x="1408471" y="597309"/>
                </a:cubicBezTo>
                <a:cubicBezTo>
                  <a:pt x="1478526" y="632951"/>
                  <a:pt x="1651819" y="700548"/>
                  <a:pt x="1651819" y="700548"/>
                </a:cubicBezTo>
                <a:cubicBezTo>
                  <a:pt x="1732935" y="734961"/>
                  <a:pt x="1850923" y="700548"/>
                  <a:pt x="1895168" y="803787"/>
                </a:cubicBezTo>
                <a:cubicBezTo>
                  <a:pt x="1939413" y="907026"/>
                  <a:pt x="1917290" y="1319980"/>
                  <a:pt x="1917290" y="1319980"/>
                </a:cubicBezTo>
                <a:lnTo>
                  <a:pt x="1917290" y="1319980"/>
                </a:lnTo>
              </a:path>
            </a:pathLst>
          </a:cu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6F5997D-91B3-46D7-809E-497E8D9AD590}"/>
              </a:ext>
            </a:extLst>
          </p:cNvPr>
          <p:cNvSpPr/>
          <p:nvPr/>
        </p:nvSpPr>
        <p:spPr>
          <a:xfrm>
            <a:off x="6465888" y="4305300"/>
            <a:ext cx="758825" cy="166688"/>
          </a:xfrm>
          <a:custGeom>
            <a:avLst/>
            <a:gdLst>
              <a:gd name="connsiteX0" fmla="*/ 1113185 w 1113185"/>
              <a:gd name="connsiteY0" fmla="*/ 0 h 226345"/>
              <a:gd name="connsiteX1" fmla="*/ 95546 w 1113185"/>
              <a:gd name="connsiteY1" fmla="*/ 206477 h 226345"/>
              <a:gd name="connsiteX2" fmla="*/ 102920 w 1113185"/>
              <a:gd name="connsiteY2" fmla="*/ 206477 h 22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185" h="226345">
                <a:moveTo>
                  <a:pt x="1113185" y="0"/>
                </a:moveTo>
                <a:lnTo>
                  <a:pt x="95546" y="206477"/>
                </a:lnTo>
                <a:cubicBezTo>
                  <a:pt x="-72832" y="240890"/>
                  <a:pt x="15044" y="223683"/>
                  <a:pt x="102920" y="20647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995A89E-C513-4478-ADDD-E0BBF7C262E0}"/>
              </a:ext>
            </a:extLst>
          </p:cNvPr>
          <p:cNvSpPr/>
          <p:nvPr/>
        </p:nvSpPr>
        <p:spPr>
          <a:xfrm>
            <a:off x="3175000" y="3476625"/>
            <a:ext cx="1317625" cy="868363"/>
          </a:xfrm>
          <a:custGeom>
            <a:avLst/>
            <a:gdLst>
              <a:gd name="connsiteX0" fmla="*/ 1297244 w 1297244"/>
              <a:gd name="connsiteY0" fmla="*/ 236 h 1157377"/>
              <a:gd name="connsiteX1" fmla="*/ 1238250 w 1297244"/>
              <a:gd name="connsiteY1" fmla="*/ 14984 h 1157377"/>
              <a:gd name="connsiteX2" fmla="*/ 1157134 w 1297244"/>
              <a:gd name="connsiteY2" fmla="*/ 96100 h 1157377"/>
              <a:gd name="connsiteX3" fmla="*/ 847418 w 1297244"/>
              <a:gd name="connsiteY3" fmla="*/ 221461 h 1157377"/>
              <a:gd name="connsiteX4" fmla="*/ 648315 w 1297244"/>
              <a:gd name="connsiteY4" fmla="*/ 287829 h 1157377"/>
              <a:gd name="connsiteX5" fmla="*/ 286979 w 1297244"/>
              <a:gd name="connsiteY5" fmla="*/ 413190 h 1157377"/>
              <a:gd name="connsiteX6" fmla="*/ 6760 w 1297244"/>
              <a:gd name="connsiteY6" fmla="*/ 686036 h 1157377"/>
              <a:gd name="connsiteX7" fmla="*/ 80502 w 1297244"/>
              <a:gd name="connsiteY7" fmla="*/ 1113739 h 1157377"/>
              <a:gd name="connsiteX8" fmla="*/ 80502 w 1297244"/>
              <a:gd name="connsiteY8" fmla="*/ 1121113 h 11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244" h="1157377">
                <a:moveTo>
                  <a:pt x="1297244" y="236"/>
                </a:moveTo>
                <a:cubicBezTo>
                  <a:pt x="1279423" y="-379"/>
                  <a:pt x="1261602" y="-993"/>
                  <a:pt x="1238250" y="14984"/>
                </a:cubicBezTo>
                <a:cubicBezTo>
                  <a:pt x="1214898" y="30961"/>
                  <a:pt x="1222273" y="61687"/>
                  <a:pt x="1157134" y="96100"/>
                </a:cubicBezTo>
                <a:cubicBezTo>
                  <a:pt x="1091995" y="130513"/>
                  <a:pt x="932221" y="189506"/>
                  <a:pt x="847418" y="221461"/>
                </a:cubicBezTo>
                <a:cubicBezTo>
                  <a:pt x="762615" y="253416"/>
                  <a:pt x="648315" y="287829"/>
                  <a:pt x="648315" y="287829"/>
                </a:cubicBezTo>
                <a:cubicBezTo>
                  <a:pt x="554908" y="319784"/>
                  <a:pt x="393905" y="346822"/>
                  <a:pt x="286979" y="413190"/>
                </a:cubicBezTo>
                <a:cubicBezTo>
                  <a:pt x="180053" y="479558"/>
                  <a:pt x="41173" y="569278"/>
                  <a:pt x="6760" y="686036"/>
                </a:cubicBezTo>
                <a:cubicBezTo>
                  <a:pt x="-27653" y="802794"/>
                  <a:pt x="80502" y="1113739"/>
                  <a:pt x="80502" y="1113739"/>
                </a:cubicBezTo>
                <a:cubicBezTo>
                  <a:pt x="92792" y="1186252"/>
                  <a:pt x="86647" y="1153682"/>
                  <a:pt x="80502" y="1121113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F3BAE5-22AD-409C-A474-1EB5A6A2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959225"/>
            <a:ext cx="765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D00B2ECD-DBD0-4D41-AAC0-CBF04E514919}"/>
              </a:ext>
            </a:extLst>
          </p:cNvPr>
          <p:cNvSpPr/>
          <p:nvPr/>
        </p:nvSpPr>
        <p:spPr>
          <a:xfrm>
            <a:off x="7451725" y="3665538"/>
            <a:ext cx="1235075" cy="609600"/>
          </a:xfrm>
          <a:custGeom>
            <a:avLst/>
            <a:gdLst>
              <a:gd name="connsiteX0" fmla="*/ 0 w 1581150"/>
              <a:gd name="connsiteY0" fmla="*/ 0 h 695325"/>
              <a:gd name="connsiteX1" fmla="*/ 180975 w 1581150"/>
              <a:gd name="connsiteY1" fmla="*/ 95250 h 695325"/>
              <a:gd name="connsiteX2" fmla="*/ 228600 w 1581150"/>
              <a:gd name="connsiteY2" fmla="*/ 247650 h 695325"/>
              <a:gd name="connsiteX3" fmla="*/ 323850 w 1581150"/>
              <a:gd name="connsiteY3" fmla="*/ 381000 h 695325"/>
              <a:gd name="connsiteX4" fmla="*/ 485775 w 1581150"/>
              <a:gd name="connsiteY4" fmla="*/ 476250 h 695325"/>
              <a:gd name="connsiteX5" fmla="*/ 647700 w 1581150"/>
              <a:gd name="connsiteY5" fmla="*/ 504825 h 695325"/>
              <a:gd name="connsiteX6" fmla="*/ 828675 w 1581150"/>
              <a:gd name="connsiteY6" fmla="*/ 571500 h 695325"/>
              <a:gd name="connsiteX7" fmla="*/ 1104900 w 1581150"/>
              <a:gd name="connsiteY7" fmla="*/ 628650 h 695325"/>
              <a:gd name="connsiteX8" fmla="*/ 1247775 w 1581150"/>
              <a:gd name="connsiteY8" fmla="*/ 647700 h 695325"/>
              <a:gd name="connsiteX9" fmla="*/ 1514475 w 1581150"/>
              <a:gd name="connsiteY9" fmla="*/ 685800 h 695325"/>
              <a:gd name="connsiteX10" fmla="*/ 1581150 w 1581150"/>
              <a:gd name="connsiteY10" fmla="*/ 695325 h 695325"/>
              <a:gd name="connsiteX11" fmla="*/ 1581150 w 1581150"/>
              <a:gd name="connsiteY11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1150" h="695325">
                <a:moveTo>
                  <a:pt x="0" y="0"/>
                </a:moveTo>
                <a:cubicBezTo>
                  <a:pt x="71437" y="26987"/>
                  <a:pt x="142875" y="53975"/>
                  <a:pt x="180975" y="95250"/>
                </a:cubicBezTo>
                <a:cubicBezTo>
                  <a:pt x="219075" y="136525"/>
                  <a:pt x="204788" y="200025"/>
                  <a:pt x="228600" y="247650"/>
                </a:cubicBezTo>
                <a:cubicBezTo>
                  <a:pt x="252413" y="295275"/>
                  <a:pt x="280988" y="342900"/>
                  <a:pt x="323850" y="381000"/>
                </a:cubicBezTo>
                <a:cubicBezTo>
                  <a:pt x="366712" y="419100"/>
                  <a:pt x="431800" y="455613"/>
                  <a:pt x="485775" y="476250"/>
                </a:cubicBezTo>
                <a:cubicBezTo>
                  <a:pt x="539750" y="496888"/>
                  <a:pt x="590550" y="488950"/>
                  <a:pt x="647700" y="504825"/>
                </a:cubicBezTo>
                <a:cubicBezTo>
                  <a:pt x="704850" y="520700"/>
                  <a:pt x="752475" y="550863"/>
                  <a:pt x="828675" y="571500"/>
                </a:cubicBezTo>
                <a:cubicBezTo>
                  <a:pt x="904875" y="592138"/>
                  <a:pt x="1035050" y="615950"/>
                  <a:pt x="1104900" y="628650"/>
                </a:cubicBezTo>
                <a:cubicBezTo>
                  <a:pt x="1174750" y="641350"/>
                  <a:pt x="1247775" y="647700"/>
                  <a:pt x="1247775" y="647700"/>
                </a:cubicBezTo>
                <a:lnTo>
                  <a:pt x="1514475" y="685800"/>
                </a:lnTo>
                <a:lnTo>
                  <a:pt x="1581150" y="695325"/>
                </a:lnTo>
                <a:lnTo>
                  <a:pt x="1581150" y="695325"/>
                </a:lnTo>
              </a:path>
            </a:pathLst>
          </a:cu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9" name="Rectangle 31">
            <a:extLst>
              <a:ext uri="{FF2B5EF4-FFF2-40B4-BE49-F238E27FC236}">
                <a16:creationId xmlns:a16="http://schemas.microsoft.com/office/drawing/2014/main" id="{75D5A2F0-447A-4879-AFB3-F7C48C2C4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3508375"/>
            <a:ext cx="124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NBGD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250 MW</a:t>
            </a:r>
          </a:p>
        </p:txBody>
      </p:sp>
      <p:sp>
        <p:nvSpPr>
          <p:cNvPr id="36880" name="Rectangle 32">
            <a:extLst>
              <a:ext uri="{FF2B5EF4-FFF2-40B4-BE49-F238E27FC236}">
                <a16:creationId xmlns:a16="http://schemas.microsoft.com/office/drawing/2014/main" id="{E76F3CF1-39E1-4C12-B62C-A37C6933C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1831975"/>
            <a:ext cx="211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Zemun 30 MW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DC497D8-2934-4900-B372-DBF20A8FF553}"/>
              </a:ext>
            </a:extLst>
          </p:cNvPr>
          <p:cNvSpPr/>
          <p:nvPr/>
        </p:nvSpPr>
        <p:spPr>
          <a:xfrm rot="453692">
            <a:off x="685800" y="3338513"/>
            <a:ext cx="2238375" cy="1387475"/>
          </a:xfrm>
          <a:custGeom>
            <a:avLst/>
            <a:gdLst>
              <a:gd name="connsiteX0" fmla="*/ 4681728 w 4681728"/>
              <a:gd name="connsiteY0" fmla="*/ 0 h 3099816"/>
              <a:gd name="connsiteX1" fmla="*/ 4297680 w 4681728"/>
              <a:gd name="connsiteY1" fmla="*/ 128016 h 3099816"/>
              <a:gd name="connsiteX2" fmla="*/ 3767328 w 4681728"/>
              <a:gd name="connsiteY2" fmla="*/ 164592 h 3099816"/>
              <a:gd name="connsiteX3" fmla="*/ 3163824 w 4681728"/>
              <a:gd name="connsiteY3" fmla="*/ 356616 h 3099816"/>
              <a:gd name="connsiteX4" fmla="*/ 2770632 w 4681728"/>
              <a:gd name="connsiteY4" fmla="*/ 502920 h 3099816"/>
              <a:gd name="connsiteX5" fmla="*/ 1929384 w 4681728"/>
              <a:gd name="connsiteY5" fmla="*/ 1106424 h 3099816"/>
              <a:gd name="connsiteX6" fmla="*/ 1399032 w 4681728"/>
              <a:gd name="connsiteY6" fmla="*/ 1563624 h 3099816"/>
              <a:gd name="connsiteX7" fmla="*/ 0 w 4681728"/>
              <a:gd name="connsiteY7" fmla="*/ 3099816 h 3099816"/>
              <a:gd name="connsiteX8" fmla="*/ 0 w 4681728"/>
              <a:gd name="connsiteY8" fmla="*/ 3099816 h 3099816"/>
              <a:gd name="connsiteX9" fmla="*/ 0 w 4681728"/>
              <a:gd name="connsiteY9" fmla="*/ 3099816 h 30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1728" h="3099816">
                <a:moveTo>
                  <a:pt x="4681728" y="0"/>
                </a:moveTo>
                <a:cubicBezTo>
                  <a:pt x="4565904" y="50292"/>
                  <a:pt x="4450080" y="100584"/>
                  <a:pt x="4297680" y="128016"/>
                </a:cubicBezTo>
                <a:cubicBezTo>
                  <a:pt x="4145280" y="155448"/>
                  <a:pt x="3956304" y="126492"/>
                  <a:pt x="3767328" y="164592"/>
                </a:cubicBezTo>
                <a:cubicBezTo>
                  <a:pt x="3578352" y="202692"/>
                  <a:pt x="3329940" y="300228"/>
                  <a:pt x="3163824" y="356616"/>
                </a:cubicBezTo>
                <a:cubicBezTo>
                  <a:pt x="2997708" y="413004"/>
                  <a:pt x="2976372" y="377952"/>
                  <a:pt x="2770632" y="502920"/>
                </a:cubicBezTo>
                <a:cubicBezTo>
                  <a:pt x="2564892" y="627888"/>
                  <a:pt x="2157984" y="929640"/>
                  <a:pt x="1929384" y="1106424"/>
                </a:cubicBezTo>
                <a:cubicBezTo>
                  <a:pt x="1700784" y="1283208"/>
                  <a:pt x="1720596" y="1231392"/>
                  <a:pt x="1399032" y="1563624"/>
                </a:cubicBezTo>
                <a:cubicBezTo>
                  <a:pt x="1077468" y="1895856"/>
                  <a:pt x="0" y="3099816"/>
                  <a:pt x="0" y="3099816"/>
                </a:cubicBezTo>
                <a:lnTo>
                  <a:pt x="0" y="3099816"/>
                </a:lnTo>
                <a:lnTo>
                  <a:pt x="0" y="3099816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Rectangle 34">
            <a:extLst>
              <a:ext uri="{FF2B5EF4-FFF2-40B4-BE49-F238E27FC236}">
                <a16:creationId xmlns:a16="http://schemas.microsoft.com/office/drawing/2014/main" id="{7AC856C8-DA56-468F-91E1-6BB4D3E7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395413"/>
            <a:ext cx="232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Galenika 15 MW</a:t>
            </a:r>
          </a:p>
        </p:txBody>
      </p:sp>
      <p:sp>
        <p:nvSpPr>
          <p:cNvPr id="36883" name="Rectangle 35">
            <a:extLst>
              <a:ext uri="{FF2B5EF4-FFF2-40B4-BE49-F238E27FC236}">
                <a16:creationId xmlns:a16="http://schemas.microsoft.com/office/drawing/2014/main" id="{5A9D4387-B32D-431E-A33A-5D398ACE1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2390775"/>
            <a:ext cx="219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Dunav 125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6884" name="Rectangle 36">
            <a:extLst>
              <a:ext uri="{FF2B5EF4-FFF2-40B4-BE49-F238E27FC236}">
                <a16:creationId xmlns:a16="http://schemas.microsoft.com/office/drawing/2014/main" id="{05C99CEB-2FAE-4B6F-A127-0E417483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3175000"/>
            <a:ext cx="163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Konjarnik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70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6885" name="Rectangle 37">
            <a:extLst>
              <a:ext uri="{FF2B5EF4-FFF2-40B4-BE49-F238E27FC236}">
                <a16:creationId xmlns:a16="http://schemas.microsoft.com/office/drawing/2014/main" id="{CD116647-1D3B-4838-9FA4-EBFF4A5B4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54525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Voždovac 60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6886" name="Rectangle 38">
            <a:extLst>
              <a:ext uri="{FF2B5EF4-FFF2-40B4-BE49-F238E27FC236}">
                <a16:creationId xmlns:a16="http://schemas.microsoft.com/office/drawing/2014/main" id="{A52DF4DB-5421-4CFB-93EC-378919C0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4149725"/>
            <a:ext cx="1398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B. Brdo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60 MW</a:t>
            </a:r>
            <a:endParaRPr lang="en-US" altLang="sr-Latn-RS" sz="1800" b="1">
              <a:latin typeface="Arial" panose="020B0604020202020204" pitchFamily="34" charset="0"/>
            </a:endParaRPr>
          </a:p>
        </p:txBody>
      </p:sp>
      <p:sp>
        <p:nvSpPr>
          <p:cNvPr id="36887" name="Rectangle 39">
            <a:extLst>
              <a:ext uri="{FF2B5EF4-FFF2-40B4-BE49-F238E27FC236}">
                <a16:creationId xmlns:a16="http://schemas.microsoft.com/office/drawing/2014/main" id="{0BF4C9AC-4618-4186-9F94-9F926D32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5407025"/>
            <a:ext cx="178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Cerak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FF0000"/>
                </a:solidFill>
                <a:latin typeface="Arial" panose="020B0604020202020204" pitchFamily="34" charset="0"/>
              </a:rPr>
              <a:t>SOLAR 17 MW</a:t>
            </a:r>
          </a:p>
        </p:txBody>
      </p:sp>
      <p:sp>
        <p:nvSpPr>
          <p:cNvPr id="36888" name="Rectangle 40">
            <a:extLst>
              <a:ext uri="{FF2B5EF4-FFF2-40B4-BE49-F238E27FC236}">
                <a16:creationId xmlns:a16="http://schemas.microsoft.com/office/drawing/2014/main" id="{2FC3EAFF-BEAD-4718-98B4-1517A5DD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5027613"/>
            <a:ext cx="173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Miljakovac</a:t>
            </a:r>
          </a:p>
        </p:txBody>
      </p:sp>
      <p:sp>
        <p:nvSpPr>
          <p:cNvPr id="36889" name="Rectangle 41">
            <a:extLst>
              <a:ext uri="{FF2B5EF4-FFF2-40B4-BE49-F238E27FC236}">
                <a16:creationId xmlns:a16="http://schemas.microsoft.com/office/drawing/2014/main" id="{87CBC0F0-B277-413C-99F7-A4BBF493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213" y="4056063"/>
            <a:ext cx="174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TO Medaković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06EAEB-75A3-4E7F-A72D-D54F9E06AFA6}"/>
              </a:ext>
            </a:extLst>
          </p:cNvPr>
          <p:cNvSpPr/>
          <p:nvPr/>
        </p:nvSpPr>
        <p:spPr>
          <a:xfrm>
            <a:off x="8277225" y="3529013"/>
            <a:ext cx="91598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050" b="1" dirty="0">
                <a:solidFill>
                  <a:srgbClr val="002060"/>
                </a:solidFill>
              </a:rPr>
              <a:t>TO Mirijevo</a:t>
            </a:r>
          </a:p>
        </p:txBody>
      </p:sp>
      <p:sp>
        <p:nvSpPr>
          <p:cNvPr id="36891" name="Rectangle 44">
            <a:extLst>
              <a:ext uri="{FF2B5EF4-FFF2-40B4-BE49-F238E27FC236}">
                <a16:creationId xmlns:a16="http://schemas.microsoft.com/office/drawing/2014/main" id="{88C88F27-89B8-4448-81ED-A923ABF3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3959225"/>
            <a:ext cx="1042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>
                <a:latin typeface="Arial" panose="020B0604020202020204" pitchFamily="34" charset="0"/>
              </a:rPr>
              <a:t>600 MW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3D0FCA-FE4A-4ECD-8B7C-884B8499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4694238"/>
            <a:ext cx="1782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B0F0"/>
                </a:solidFill>
                <a:latin typeface="Arial" panose="020B0604020202020204" pitchFamily="34" charset="0"/>
              </a:rPr>
              <a:t>Vinča   60MW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B0F0"/>
                </a:solidFill>
                <a:latin typeface="Arial" panose="020B0604020202020204" pitchFamily="34" charset="0"/>
              </a:rPr>
              <a:t>Faza II  60 MW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B0F0"/>
                </a:solidFill>
                <a:latin typeface="Arial" panose="020B0604020202020204" pitchFamily="34" charset="0"/>
              </a:rPr>
              <a:t>Faza III 60 MW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3427F5D-0C5D-44A4-91F4-35A60AB2F571}"/>
              </a:ext>
            </a:extLst>
          </p:cNvPr>
          <p:cNvSpPr/>
          <p:nvPr/>
        </p:nvSpPr>
        <p:spPr>
          <a:xfrm>
            <a:off x="2957513" y="4364038"/>
            <a:ext cx="336550" cy="1022350"/>
          </a:xfrm>
          <a:custGeom>
            <a:avLst/>
            <a:gdLst>
              <a:gd name="connsiteX0" fmla="*/ 409575 w 448361"/>
              <a:gd name="connsiteY0" fmla="*/ 0 h 1409700"/>
              <a:gd name="connsiteX1" fmla="*/ 285750 w 448361"/>
              <a:gd name="connsiteY1" fmla="*/ 123825 h 1409700"/>
              <a:gd name="connsiteX2" fmla="*/ 266700 w 448361"/>
              <a:gd name="connsiteY2" fmla="*/ 219075 h 1409700"/>
              <a:gd name="connsiteX3" fmla="*/ 447675 w 448361"/>
              <a:gd name="connsiteY3" fmla="*/ 333375 h 1409700"/>
              <a:gd name="connsiteX4" fmla="*/ 323850 w 448361"/>
              <a:gd name="connsiteY4" fmla="*/ 533400 h 1409700"/>
              <a:gd name="connsiteX5" fmla="*/ 200025 w 448361"/>
              <a:gd name="connsiteY5" fmla="*/ 647700 h 1409700"/>
              <a:gd name="connsiteX6" fmla="*/ 238125 w 448361"/>
              <a:gd name="connsiteY6" fmla="*/ 771525 h 1409700"/>
              <a:gd name="connsiteX7" fmla="*/ 104775 w 448361"/>
              <a:gd name="connsiteY7" fmla="*/ 1019175 h 1409700"/>
              <a:gd name="connsiteX8" fmla="*/ 28575 w 448361"/>
              <a:gd name="connsiteY8" fmla="*/ 1266825 h 1409700"/>
              <a:gd name="connsiteX9" fmla="*/ 0 w 448361"/>
              <a:gd name="connsiteY9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361" h="1409700">
                <a:moveTo>
                  <a:pt x="409575" y="0"/>
                </a:moveTo>
                <a:cubicBezTo>
                  <a:pt x="359568" y="43656"/>
                  <a:pt x="309562" y="87313"/>
                  <a:pt x="285750" y="123825"/>
                </a:cubicBezTo>
                <a:cubicBezTo>
                  <a:pt x="261938" y="160337"/>
                  <a:pt x="239712" y="184150"/>
                  <a:pt x="266700" y="219075"/>
                </a:cubicBezTo>
                <a:cubicBezTo>
                  <a:pt x="293687" y="254000"/>
                  <a:pt x="438150" y="280988"/>
                  <a:pt x="447675" y="333375"/>
                </a:cubicBezTo>
                <a:cubicBezTo>
                  <a:pt x="457200" y="385762"/>
                  <a:pt x="365125" y="481013"/>
                  <a:pt x="323850" y="533400"/>
                </a:cubicBezTo>
                <a:cubicBezTo>
                  <a:pt x="282575" y="585787"/>
                  <a:pt x="214312" y="608013"/>
                  <a:pt x="200025" y="647700"/>
                </a:cubicBezTo>
                <a:cubicBezTo>
                  <a:pt x="185738" y="687387"/>
                  <a:pt x="254000" y="709613"/>
                  <a:pt x="238125" y="771525"/>
                </a:cubicBezTo>
                <a:cubicBezTo>
                  <a:pt x="222250" y="833438"/>
                  <a:pt x="139700" y="936625"/>
                  <a:pt x="104775" y="1019175"/>
                </a:cubicBezTo>
                <a:cubicBezTo>
                  <a:pt x="69850" y="1101725"/>
                  <a:pt x="46037" y="1201738"/>
                  <a:pt x="28575" y="1266825"/>
                </a:cubicBezTo>
                <a:cubicBezTo>
                  <a:pt x="11113" y="1331912"/>
                  <a:pt x="5556" y="1370806"/>
                  <a:pt x="0" y="14097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22F2F05-83BF-4754-8576-1FC8AD503B95}"/>
              </a:ext>
            </a:extLst>
          </p:cNvPr>
          <p:cNvSpPr/>
          <p:nvPr/>
        </p:nvSpPr>
        <p:spPr>
          <a:xfrm>
            <a:off x="6415088" y="3665538"/>
            <a:ext cx="1057275" cy="406400"/>
          </a:xfrm>
          <a:custGeom>
            <a:avLst/>
            <a:gdLst>
              <a:gd name="connsiteX0" fmla="*/ 1409700 w 1409700"/>
              <a:gd name="connsiteY0" fmla="*/ 0 h 542925"/>
              <a:gd name="connsiteX1" fmla="*/ 0 w 1409700"/>
              <a:gd name="connsiteY1" fmla="*/ 542925 h 542925"/>
              <a:gd name="connsiteX2" fmla="*/ 0 w 1409700"/>
              <a:gd name="connsiteY2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542925">
                <a:moveTo>
                  <a:pt x="1409700" y="0"/>
                </a:moveTo>
                <a:lnTo>
                  <a:pt x="0" y="542925"/>
                </a:lnTo>
                <a:lnTo>
                  <a:pt x="0" y="542925"/>
                </a:lnTo>
              </a:path>
            </a:pathLst>
          </a:cu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8DF094-BB22-44FE-952E-442AD0E67BA5}"/>
              </a:ext>
            </a:extLst>
          </p:cNvPr>
          <p:cNvSpPr/>
          <p:nvPr/>
        </p:nvSpPr>
        <p:spPr>
          <a:xfrm>
            <a:off x="3000375" y="3286125"/>
            <a:ext cx="1503363" cy="209550"/>
          </a:xfrm>
          <a:custGeom>
            <a:avLst/>
            <a:gdLst>
              <a:gd name="connsiteX0" fmla="*/ 0 w 2004472"/>
              <a:gd name="connsiteY0" fmla="*/ 276225 h 279891"/>
              <a:gd name="connsiteX1" fmla="*/ 142875 w 2004472"/>
              <a:gd name="connsiteY1" fmla="*/ 276225 h 279891"/>
              <a:gd name="connsiteX2" fmla="*/ 295275 w 2004472"/>
              <a:gd name="connsiteY2" fmla="*/ 238125 h 279891"/>
              <a:gd name="connsiteX3" fmla="*/ 504825 w 2004472"/>
              <a:gd name="connsiteY3" fmla="*/ 219075 h 279891"/>
              <a:gd name="connsiteX4" fmla="*/ 781050 w 2004472"/>
              <a:gd name="connsiteY4" fmla="*/ 180975 h 279891"/>
              <a:gd name="connsiteX5" fmla="*/ 942975 w 2004472"/>
              <a:gd name="connsiteY5" fmla="*/ 152400 h 279891"/>
              <a:gd name="connsiteX6" fmla="*/ 1209675 w 2004472"/>
              <a:gd name="connsiteY6" fmla="*/ 85725 h 279891"/>
              <a:gd name="connsiteX7" fmla="*/ 1371600 w 2004472"/>
              <a:gd name="connsiteY7" fmla="*/ 0 h 279891"/>
              <a:gd name="connsiteX8" fmla="*/ 1476375 w 2004472"/>
              <a:gd name="connsiteY8" fmla="*/ 85725 h 279891"/>
              <a:gd name="connsiteX9" fmla="*/ 1714500 w 2004472"/>
              <a:gd name="connsiteY9" fmla="*/ 133350 h 279891"/>
              <a:gd name="connsiteX10" fmla="*/ 1847850 w 2004472"/>
              <a:gd name="connsiteY10" fmla="*/ 219075 h 279891"/>
              <a:gd name="connsiteX11" fmla="*/ 1990725 w 2004472"/>
              <a:gd name="connsiteY11" fmla="*/ 266700 h 279891"/>
              <a:gd name="connsiteX12" fmla="*/ 1990725 w 2004472"/>
              <a:gd name="connsiteY12" fmla="*/ 247650 h 27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472" h="279891">
                <a:moveTo>
                  <a:pt x="0" y="276225"/>
                </a:moveTo>
                <a:cubicBezTo>
                  <a:pt x="46831" y="279400"/>
                  <a:pt x="93662" y="282575"/>
                  <a:pt x="142875" y="276225"/>
                </a:cubicBezTo>
                <a:cubicBezTo>
                  <a:pt x="192088" y="269875"/>
                  <a:pt x="234950" y="247650"/>
                  <a:pt x="295275" y="238125"/>
                </a:cubicBezTo>
                <a:cubicBezTo>
                  <a:pt x="355600" y="228600"/>
                  <a:pt x="423863" y="228600"/>
                  <a:pt x="504825" y="219075"/>
                </a:cubicBezTo>
                <a:cubicBezTo>
                  <a:pt x="585787" y="209550"/>
                  <a:pt x="708025" y="192087"/>
                  <a:pt x="781050" y="180975"/>
                </a:cubicBezTo>
                <a:cubicBezTo>
                  <a:pt x="854075" y="169863"/>
                  <a:pt x="871538" y="168275"/>
                  <a:pt x="942975" y="152400"/>
                </a:cubicBezTo>
                <a:cubicBezTo>
                  <a:pt x="1014412" y="136525"/>
                  <a:pt x="1138238" y="111125"/>
                  <a:pt x="1209675" y="85725"/>
                </a:cubicBezTo>
                <a:cubicBezTo>
                  <a:pt x="1281112" y="60325"/>
                  <a:pt x="1327150" y="0"/>
                  <a:pt x="1371600" y="0"/>
                </a:cubicBezTo>
                <a:cubicBezTo>
                  <a:pt x="1416050" y="0"/>
                  <a:pt x="1419225" y="63500"/>
                  <a:pt x="1476375" y="85725"/>
                </a:cubicBezTo>
                <a:cubicBezTo>
                  <a:pt x="1533525" y="107950"/>
                  <a:pt x="1652587" y="111125"/>
                  <a:pt x="1714500" y="133350"/>
                </a:cubicBezTo>
                <a:cubicBezTo>
                  <a:pt x="1776413" y="155575"/>
                  <a:pt x="1801813" y="196850"/>
                  <a:pt x="1847850" y="219075"/>
                </a:cubicBezTo>
                <a:cubicBezTo>
                  <a:pt x="1893887" y="241300"/>
                  <a:pt x="1990725" y="266700"/>
                  <a:pt x="1990725" y="266700"/>
                </a:cubicBezTo>
                <a:cubicBezTo>
                  <a:pt x="2014537" y="271462"/>
                  <a:pt x="2002631" y="259556"/>
                  <a:pt x="1990725" y="24765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35B4BD-53D0-4733-9BEE-C6A1B8C41E95}"/>
              </a:ext>
            </a:extLst>
          </p:cNvPr>
          <p:cNvSpPr/>
          <p:nvPr/>
        </p:nvSpPr>
        <p:spPr>
          <a:xfrm rot="20433595">
            <a:off x="2706688" y="2911475"/>
            <a:ext cx="985837" cy="668338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635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1B6093-5C15-4B41-AC19-FA2F7EAF8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3022600"/>
            <a:ext cx="121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Daljinsko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hlađenje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897BD88-5B02-431B-B98F-835FA19985CC}"/>
              </a:ext>
            </a:extLst>
          </p:cNvPr>
          <p:cNvSpPr/>
          <p:nvPr/>
        </p:nvSpPr>
        <p:spPr>
          <a:xfrm rot="20433595">
            <a:off x="61913" y="3719513"/>
            <a:ext cx="687387" cy="273050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635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693881-3817-4403-B177-60D4FE1C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3211513"/>
            <a:ext cx="120967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Daljinsko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hlađenje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/>
      <p:bldP spid="44" grpId="0"/>
      <p:bldP spid="4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-100013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Закључак</a:t>
            </a:r>
            <a:endParaRPr lang="sr-Latn-RS" sz="3600" dirty="0"/>
          </a:p>
        </p:txBody>
      </p:sp>
      <p:sp>
        <p:nvSpPr>
          <p:cNvPr id="37891" name="Content Placeholder 9">
            <a:extLst>
              <a:ext uri="{FF2B5EF4-FFF2-40B4-BE49-F238E27FC236}">
                <a16:creationId xmlns:a16="http://schemas.microsoft.com/office/drawing/2014/main" id="{0286AF05-C1FD-464B-B5A1-45FB848F5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0825" y="1295400"/>
            <a:ext cx="8785225" cy="5562600"/>
          </a:xfrm>
        </p:spPr>
        <p:txBody>
          <a:bodyPr/>
          <a:lstStyle/>
          <a:p>
            <a:r>
              <a:rPr lang="sr-Cyrl-RS" altLang="sr-Latn-RS" sz="3200" dirty="0">
                <a:solidFill>
                  <a:srgbClr val="00B0F0"/>
                </a:solidFill>
                <a:latin typeface="Arial Narrow" panose="020B0606020202030204" pitchFamily="34" charset="0"/>
              </a:rPr>
              <a:t>Реализација ових Пројеката стичу се услови да се :</a:t>
            </a:r>
          </a:p>
          <a:p>
            <a:endParaRPr lang="sr-Cyrl-RS" altLang="sr-Latn-RS" dirty="0"/>
          </a:p>
          <a:p>
            <a:pPr marL="0" indent="0">
              <a:buNone/>
            </a:pPr>
            <a:endParaRPr lang="sr-Cyrl-RS" altLang="sr-Latn-RS" dirty="0"/>
          </a:p>
          <a:p>
            <a:endParaRPr lang="sr-Cyrl-RS" altLang="sr-Latn-RS" dirty="0"/>
          </a:p>
          <a:p>
            <a:pPr>
              <a:buFont typeface="Arial" panose="020B0604020202020204" pitchFamily="34" charset="0"/>
              <a:buNone/>
            </a:pPr>
            <a:r>
              <a:rPr lang="sr-Cyrl-RS" altLang="sr-Latn-RS" dirty="0"/>
              <a:t>	 </a:t>
            </a:r>
            <a:r>
              <a:rPr lang="sr-Cyrl-RS" altLang="sr-Latn-RS" b="1" dirty="0">
                <a:solidFill>
                  <a:srgbClr val="00B050"/>
                </a:solidFill>
              </a:rPr>
              <a:t>Уз смањење потребе за грејање у стамбеним</a:t>
            </a:r>
          </a:p>
          <a:p>
            <a:pPr>
              <a:buFont typeface="Arial" panose="020B0604020202020204" pitchFamily="34" charset="0"/>
              <a:buNone/>
            </a:pPr>
            <a:r>
              <a:rPr lang="sr-Cyrl-RS" altLang="sr-Latn-RS" b="1" dirty="0">
                <a:solidFill>
                  <a:srgbClr val="00B050"/>
                </a:solidFill>
              </a:rPr>
              <a:t>	 зградама , 	које чине 75 % потрошача у</a:t>
            </a:r>
          </a:p>
          <a:p>
            <a:pPr>
              <a:buFont typeface="Arial" panose="020B0604020202020204" pitchFamily="34" charset="0"/>
              <a:buNone/>
            </a:pPr>
            <a:r>
              <a:rPr lang="sr-Cyrl-RS" altLang="sr-Latn-RS" b="1" dirty="0">
                <a:solidFill>
                  <a:srgbClr val="00B050"/>
                </a:solidFill>
              </a:rPr>
              <a:t>	 системима даљинског 	грејања Србије,</a:t>
            </a:r>
          </a:p>
          <a:p>
            <a:pPr>
              <a:buFont typeface="Arial" panose="020B0604020202020204" pitchFamily="34" charset="0"/>
              <a:buNone/>
            </a:pPr>
            <a:r>
              <a:rPr lang="sr-Cyrl-RS" altLang="sr-Latn-RS" b="1" dirty="0">
                <a:solidFill>
                  <a:srgbClr val="00B050"/>
                </a:solidFill>
              </a:rPr>
              <a:t>	 удео производње топлотне енергије из 	</a:t>
            </a:r>
          </a:p>
          <a:p>
            <a:pPr>
              <a:buFont typeface="Arial" panose="020B0604020202020204" pitchFamily="34" charset="0"/>
              <a:buNone/>
            </a:pPr>
            <a:r>
              <a:rPr lang="sr-Cyrl-RS" altLang="sr-Latn-RS" b="1" dirty="0">
                <a:solidFill>
                  <a:srgbClr val="00B050"/>
                </a:solidFill>
              </a:rPr>
              <a:t>					</a:t>
            </a:r>
            <a:r>
              <a:rPr lang="sr-Cyrl-RS" altLang="sr-Latn-RS" b="1" dirty="0" err="1">
                <a:solidFill>
                  <a:srgbClr val="00B050"/>
                </a:solidFill>
              </a:rPr>
              <a:t>ОиЕ</a:t>
            </a:r>
            <a:endParaRPr lang="sr-Cyrl-RS" altLang="sr-Latn-RS" b="1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sr-Cyrl-RS" altLang="sr-Latn-RS" b="1" dirty="0">
                <a:solidFill>
                  <a:srgbClr val="00B050"/>
                </a:solidFill>
              </a:rPr>
              <a:t>	 приближи наведеним циљевима у ИНЕКЕП-у</a:t>
            </a:r>
            <a:endParaRPr lang="sr-Latn-RS" altLang="sr-Latn-RS" b="1" dirty="0">
              <a:solidFill>
                <a:srgbClr val="00B050"/>
              </a:solidFill>
            </a:endParaRPr>
          </a:p>
          <a:p>
            <a:endParaRPr lang="sr-Cyrl-RS" altLang="sr-Latn-RS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altLang="sr-Latn-R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sr-Latn-R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4DEA-B954-413D-AB2C-823B4C80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340475"/>
          </a:xfrm>
        </p:spPr>
        <p:txBody>
          <a:bodyPr/>
          <a:lstStyle/>
          <a:p>
            <a:r>
              <a:rPr lang="sr-Cyrl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sr-Latn-R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ХВАЛА НА ПАЖЊИ</a:t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Петар Васиљевић</a:t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sr-Latn-R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BC969-2FA4-4E66-AF1F-D85A0471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24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01527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52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x-none" sz="3600" b="1" i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ДАЉИНСКО ГРЕЈАЊЕ У СРБИЈИ</a:t>
            </a:r>
            <a:endParaRPr lang="sr-Latn-RS" sz="3600" dirty="0"/>
          </a:p>
        </p:txBody>
      </p:sp>
      <p:sp>
        <p:nvSpPr>
          <p:cNvPr id="19459" name="Content Placeholder 9">
            <a:extLst>
              <a:ext uri="{FF2B5EF4-FFF2-40B4-BE49-F238E27FC236}">
                <a16:creationId xmlns:a16="http://schemas.microsoft.com/office/drawing/2014/main" id="{50EF161B-F9D8-4251-9935-711D24CFD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213" y="404813"/>
            <a:ext cx="7958137" cy="61928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sr-Cyrl-RS" altLang="sr-Latn-RS" b="1" i="1"/>
          </a:p>
          <a:p>
            <a:r>
              <a:rPr lang="sr-Cyrl-RS" altLang="sr-Latn-RS"/>
              <a:t>Функционисање  Системи даљинског грејања (СДГ)у Србији започето је шездесетих година прошлог века . Основни енергенти у процесу производње топлотне енергије били су мазут и угаљ.</a:t>
            </a:r>
            <a:endParaRPr lang="sr-Latn-RS" altLang="sr-Latn-RS"/>
          </a:p>
          <a:p>
            <a:r>
              <a:rPr lang="sr-Cyrl-RS" altLang="sr-Latn-RS"/>
              <a:t>Током периода санкција -деведесетих година прошлог века,   уз значајне импровизације које су се односиле на снабдевање енергентима и резервним деловима постројења СДГ су “ огрејали“ Србију </a:t>
            </a:r>
            <a:endParaRPr lang="sr-Latn-RS" altLang="sr-Latn-RS"/>
          </a:p>
          <a:p>
            <a:r>
              <a:rPr lang="sr-Cyrl-RS" altLang="sr-Latn-RS"/>
              <a:t>Али у тим тешким условима за функционисање  СДГ су приступили  гасификацији (прво у Београду и Новом Саду ) и тиме започела процес супституције мазута гасом .</a:t>
            </a:r>
            <a:endParaRPr lang="sr-Latn-RS" altLang="sr-Latn-RS"/>
          </a:p>
          <a:p>
            <a:r>
              <a:rPr lang="sr-Cyrl-RS" altLang="sr-Latn-RS"/>
              <a:t>Тај процес је у новом миленијуму настевљен и у другим  градовима Србије који су имали СДГ. На тај начин извршена је значајна супституција мазута гасом .</a:t>
            </a:r>
            <a:endParaRPr lang="sr-Latn-CS" altLang="sr-Latn-RS" sz="2000" b="1" i="1">
              <a:latin typeface="Times New Roman" panose="02020603050405020304" pitchFamily="18" charset="0"/>
            </a:endParaRPr>
          </a:p>
        </p:txBody>
      </p:sp>
      <p:pic>
        <p:nvPicPr>
          <p:cNvPr id="19460" name="Picture 44">
            <a:extLst>
              <a:ext uri="{FF2B5EF4-FFF2-40B4-BE49-F238E27FC236}">
                <a16:creationId xmlns:a16="http://schemas.microsoft.com/office/drawing/2014/main" id="{FEDB3A7F-5B11-4B58-9C0B-2837DF9C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908050"/>
            <a:ext cx="1152525" cy="13525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52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x-none" sz="3600" b="1" i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600" b="1" i="1" kern="0" dirty="0">
                <a:solidFill>
                  <a:schemeClr val="accent6">
                    <a:lumMod val="50000"/>
                  </a:schemeClr>
                </a:solidFill>
              </a:rPr>
              <a:t>ДАЉИНСКО ГРЕЈАЊЕ У СРБИЈИ</a:t>
            </a:r>
            <a:endParaRPr lang="sr-Latn-RS" sz="3600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E02C567B-D9DE-4AF5-AE03-8BFE8438F9F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8" y="908050"/>
            <a:ext cx="8518525" cy="54737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52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b="1" i="1" kern="0" dirty="0"/>
              <a:t>Примена </a:t>
            </a:r>
            <a:r>
              <a:rPr lang="sr-Cyrl-RS" sz="3600" b="1" i="1" kern="0" dirty="0" err="1"/>
              <a:t>ОиЕ</a:t>
            </a:r>
            <a:r>
              <a:rPr lang="sr-Cyrl-RS" sz="3600" b="1" i="1" kern="0" dirty="0"/>
              <a:t> у ДГС</a:t>
            </a:r>
            <a:r>
              <a:rPr lang="x-none" sz="3600" b="1" i="1" kern="0" dirty="0"/>
              <a:t> </a:t>
            </a:r>
            <a:endParaRPr lang="sr-Latn-RS" sz="3600" dirty="0"/>
          </a:p>
        </p:txBody>
      </p:sp>
      <p:sp>
        <p:nvSpPr>
          <p:cNvPr id="21507" name="Content Placeholder 9">
            <a:extLst>
              <a:ext uri="{FF2B5EF4-FFF2-40B4-BE49-F238E27FC236}">
                <a16:creationId xmlns:a16="http://schemas.microsoft.com/office/drawing/2014/main" id="{6D18CA41-F56C-48AF-BC79-3DF38A881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138" y="1268413"/>
            <a:ext cx="7959725" cy="54006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sr-Latn-RS" altLang="sr-Latn-RS">
                <a:latin typeface="Arial" panose="020B0604020202020204" pitchFamily="34" charset="0"/>
                <a:cs typeface="Arial" panose="020B0604020202020204" pitchFamily="34" charset="0"/>
              </a:rPr>
              <a:t>4/15 godine u organizaciji  Ministarstva rudarstva i energetike uz finansisku  pomoć KfW Banke </a:t>
            </a:r>
            <a:r>
              <a:rPr lang="en-US" altLang="sr-Latn-R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sr-Latn-RS">
                <a:latin typeface="Arial" panose="020B0604020202020204" pitchFamily="34" charset="0"/>
                <a:cs typeface="Arial" panose="020B0604020202020204" pitchFamily="34" charset="0"/>
              </a:rPr>
              <a:t>započeta je realizacija </a:t>
            </a:r>
            <a:r>
              <a:rPr lang="en-US" altLang="sr-Latn-RS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r-Latn-RS" altLang="sr-Latn-RS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sr-Latn-RS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RS" altLang="sr-Latn-RS" b="1">
                <a:latin typeface="Arial" panose="020B0604020202020204" pitchFamily="34" charset="0"/>
                <a:cs typeface="Arial" panose="020B0604020202020204" pitchFamily="34" charset="0"/>
              </a:rPr>
              <a:t>Primena biomase u DG Srbije </a:t>
            </a:r>
            <a:r>
              <a:rPr lang="en-US" altLang="sr-Latn-R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sr-Latn-R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b="1">
                <a:latin typeface="Arial" panose="020B0604020202020204" pitchFamily="34" charset="0"/>
                <a:cs typeface="Arial" panose="020B0604020202020204" pitchFamily="34" charset="0"/>
              </a:rPr>
              <a:t>zrad</a:t>
            </a:r>
            <a:r>
              <a:rPr lang="sr-Latn-RS" altLang="sr-Latn-RS" b="1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altLang="sr-Latn-RS" b="1">
                <a:latin typeface="Arial" panose="020B0604020202020204" pitchFamily="34" charset="0"/>
                <a:cs typeface="Arial" panose="020B0604020202020204" pitchFamily="34" charset="0"/>
              </a:rPr>
              <a:t> prethodne studije izvodljivosti </a:t>
            </a:r>
            <a:r>
              <a:rPr lang="sr-Latn-RS" altLang="sr-Latn-RS" b="1">
                <a:latin typeface="Arial" panose="020B0604020202020204" pitchFamily="34" charset="0"/>
                <a:cs typeface="Arial" panose="020B0604020202020204" pitchFamily="34" charset="0"/>
              </a:rPr>
              <a:t>u 15 gradova ,</a:t>
            </a:r>
            <a:endParaRPr lang="sr-Cyrl-RS" altLang="sr-Latn-R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32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altLang="sr-Latn-R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altLang="sr-Latn-RS" b="1" i="1"/>
          </a:p>
        </p:txBody>
      </p:sp>
      <p:pic>
        <p:nvPicPr>
          <p:cNvPr id="21508" name="Picture 44">
            <a:extLst>
              <a:ext uri="{FF2B5EF4-FFF2-40B4-BE49-F238E27FC236}">
                <a16:creationId xmlns:a16="http://schemas.microsoft.com/office/drawing/2014/main" id="{EC2035D5-BAA5-4B51-9FD2-5B9F2EC4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5162550"/>
            <a:ext cx="949325" cy="11128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9" name="Picture 11">
            <a:extLst>
              <a:ext uri="{FF2B5EF4-FFF2-40B4-BE49-F238E27FC236}">
                <a16:creationId xmlns:a16="http://schemas.microsoft.com/office/drawing/2014/main" id="{BC93CBC6-C782-4121-B2F7-FE2FB815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195638"/>
            <a:ext cx="4721225" cy="3063875"/>
          </a:xfrm>
          <a:prstGeom prst="rect">
            <a:avLst/>
          </a:prstGeom>
          <a:noFill/>
          <a:ln w="9525" cmpd="thickThin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52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b="1" i="1" kern="0" dirty="0"/>
              <a:t>Примена </a:t>
            </a:r>
            <a:r>
              <a:rPr lang="sr-Cyrl-RS" sz="3600" b="1" i="1" kern="0" dirty="0" err="1"/>
              <a:t>ОиЕ</a:t>
            </a:r>
            <a:r>
              <a:rPr lang="sr-Cyrl-RS" sz="3600" b="1" i="1" kern="0" dirty="0"/>
              <a:t> у ДГС</a:t>
            </a:r>
            <a:r>
              <a:rPr lang="x-none" sz="3600" b="1" i="1" kern="0" dirty="0"/>
              <a:t>  </a:t>
            </a:r>
            <a:endParaRPr lang="sr-Latn-R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4BD171-AD54-4ABC-B7FF-383EB824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213" y="741363"/>
            <a:ext cx="8389937" cy="5856287"/>
          </a:xfrm>
        </p:spPr>
        <p:txBody>
          <a:bodyPr/>
          <a:lstStyle/>
          <a:p>
            <a:pPr>
              <a:defRPr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8/19 godine PRISTUPILO SE IZRADI novih </a:t>
            </a:r>
            <a:r>
              <a:rPr lang="sr-Latn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Predstudija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izvodljivosti u 6 gradova ali ovaj put za </a:t>
            </a:r>
            <a:r>
              <a:rPr lang="sr-Latn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HoB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konceptu i sa rehabilitacijom mreže i PS ! </a:t>
            </a:r>
          </a:p>
          <a:p>
            <a:pPr>
              <a:defRPr/>
            </a:pP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U oktobru 2021.godine pušteni  su u rad obnovljeni Sistemi DG  u Priboju i Malom Zvorniku a   koriste drvnu  biomasu-</a:t>
            </a:r>
            <a:r>
              <a:rPr lang="sr-Latn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sečku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.U Majdanpeku je pušten u rad kotao na biomasu-</a:t>
            </a:r>
            <a:r>
              <a:rPr lang="sr-Latn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sečku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 snage 7 MW. </a:t>
            </a:r>
          </a:p>
          <a:p>
            <a:pPr marL="0" indent="0">
              <a:buFontTx/>
              <a:buNone/>
              <a:defRPr/>
            </a:pPr>
            <a:r>
              <a:rPr lang="sr-Cyrl-RS" altLang="sr-Latn-R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→  </a:t>
            </a:r>
            <a:r>
              <a:rPr lang="sr-Latn-RS" altLang="sr-Latn-R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Snabdevači </a:t>
            </a:r>
            <a:r>
              <a:rPr lang="sr-Latn-RS" altLang="sr-Latn-R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sečkom</a:t>
            </a:r>
            <a:r>
              <a:rPr lang="sr-Latn-RS" altLang="sr-Latn-R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iz ovih gradova</a:t>
            </a:r>
            <a:endParaRPr lang="sr-Cyrl-RS" altLang="sr-Latn-R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U oktobru 202</a:t>
            </a:r>
            <a:r>
              <a:rPr lang="sr-Cyrl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.godine pušten</a:t>
            </a:r>
            <a:r>
              <a:rPr lang="sr-Cyrl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а је у рад Нова Топлана у Новом Пазару а котао који користи дрвну </a:t>
            </a:r>
            <a:r>
              <a:rPr lang="sr-Cyrl-R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сечку</a:t>
            </a:r>
            <a:r>
              <a:rPr lang="sr-Cyrl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има снагу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sr-Cyrl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sr-Cyrl-RS" altLang="sr-Latn-R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92-95% производње топлотне енергије !</a:t>
            </a:r>
            <a:r>
              <a:rPr lang="sr-Cyrl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Latn-R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sr-Latn-RS" altLang="sr-Latn-R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r-Latn-R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</p:txBody>
      </p:sp>
      <p:pic>
        <p:nvPicPr>
          <p:cNvPr id="22532" name="Picture 44">
            <a:extLst>
              <a:ext uri="{FF2B5EF4-FFF2-40B4-BE49-F238E27FC236}">
                <a16:creationId xmlns:a16="http://schemas.microsoft.com/office/drawing/2014/main" id="{AB83A18E-E84C-4408-BCF5-FCAFE69A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26" y="5276850"/>
            <a:ext cx="1152525" cy="13525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57B-7B96-4A3D-9F91-97C5C394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02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sz="2400" b="1" i="1" kern="0" dirty="0"/>
              <a:t>Примена </a:t>
            </a:r>
            <a:r>
              <a:rPr lang="sr-Cyrl-RS" sz="2400" b="1" i="1" kern="0" dirty="0" err="1"/>
              <a:t>ОиЕ</a:t>
            </a:r>
            <a:r>
              <a:rPr lang="sr-Cyrl-RS" sz="2400" b="1" i="1" kern="0" dirty="0"/>
              <a:t> у ДГС</a:t>
            </a:r>
            <a:r>
              <a:rPr lang="x-none" sz="2400" b="1" i="1" kern="0" dirty="0"/>
              <a:t> </a:t>
            </a:r>
            <a:endParaRPr lang="sr-Latn-RS" sz="2400" dirty="0"/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A63D4EBB-829C-4521-97DF-DE379EAD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62001"/>
            <a:ext cx="4922838" cy="914400"/>
          </a:xfrm>
        </p:spPr>
        <p:txBody>
          <a:bodyPr/>
          <a:lstStyle/>
          <a:p>
            <a:r>
              <a:rPr lang="sr-Cyrl-RS" altLang="sr-Latn-RS" sz="3200" dirty="0">
                <a:solidFill>
                  <a:srgbClr val="00B050"/>
                </a:solidFill>
              </a:rPr>
              <a:t>Смањење</a:t>
            </a:r>
            <a:r>
              <a:rPr lang="sr-Latn-RS" altLang="sr-Latn-RS" sz="3200" dirty="0">
                <a:solidFill>
                  <a:srgbClr val="00B050"/>
                </a:solidFill>
              </a:rPr>
              <a:t> </a:t>
            </a:r>
            <a:r>
              <a:rPr lang="sr-Cyrl-RS" altLang="sr-Latn-RS" sz="3200" dirty="0">
                <a:solidFill>
                  <a:srgbClr val="00B050"/>
                </a:solidFill>
              </a:rPr>
              <a:t>емисије </a:t>
            </a:r>
            <a:r>
              <a:rPr lang="sr-Latn-RS" altLang="sr-Latn-RS" sz="3200" dirty="0">
                <a:solidFill>
                  <a:srgbClr val="00B050"/>
                </a:solidFill>
              </a:rPr>
              <a:t>CO</a:t>
            </a:r>
            <a:r>
              <a:rPr lang="sr-Latn-RS" altLang="sr-Latn-RS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556" name="Text Placeholder 3">
            <a:extLst>
              <a:ext uri="{FF2B5EF4-FFF2-40B4-BE49-F238E27FC236}">
                <a16:creationId xmlns:a16="http://schemas.microsoft.com/office/drawing/2014/main" id="{63963E58-B13F-4D52-81CF-94BCFCC21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7250" y="1550988"/>
            <a:ext cx="4041775" cy="609600"/>
          </a:xfrm>
        </p:spPr>
        <p:txBody>
          <a:bodyPr/>
          <a:lstStyle/>
          <a:p>
            <a:r>
              <a:rPr lang="sr-Cyrl-RS" altLang="sr-Latn-RS">
                <a:solidFill>
                  <a:srgbClr val="00B050"/>
                </a:solidFill>
              </a:rPr>
              <a:t>Складишта сечке </a:t>
            </a:r>
            <a:r>
              <a:rPr lang="sr-Latn-RS" altLang="sr-Latn-RS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8A10FE22-D87E-4C3A-9424-80B4EA1CDEFB}"/>
              </a:ext>
            </a:extLst>
          </p:cNvPr>
          <p:cNvSpPr>
            <a:spLocks noGrp="1" noChangeArrowheads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FB648D-665F-4441-8ED4-2AF7FAC61E8A}" type="slidenum">
              <a:rPr lang="sr-Latn-C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sr-Latn-C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0C17DE7-B2C3-45F3-BEF3-7A7CF93B2CF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1600200"/>
          <a:ext cx="4708526" cy="4645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379">
                  <a:extLst>
                    <a:ext uri="{9D8B030D-6E8A-4147-A177-3AD203B41FA5}">
                      <a16:colId xmlns:a16="http://schemas.microsoft.com/office/drawing/2014/main" val="3902839692"/>
                    </a:ext>
                  </a:extLst>
                </a:gridCol>
                <a:gridCol w="896861">
                  <a:extLst>
                    <a:ext uri="{9D8B030D-6E8A-4147-A177-3AD203B41FA5}">
                      <a16:colId xmlns:a16="http://schemas.microsoft.com/office/drawing/2014/main" val="3884388430"/>
                    </a:ext>
                  </a:extLst>
                </a:gridCol>
                <a:gridCol w="813290">
                  <a:extLst>
                    <a:ext uri="{9D8B030D-6E8A-4147-A177-3AD203B41FA5}">
                      <a16:colId xmlns:a16="http://schemas.microsoft.com/office/drawing/2014/main" val="3498595566"/>
                    </a:ext>
                  </a:extLst>
                </a:gridCol>
                <a:gridCol w="1139678">
                  <a:extLst>
                    <a:ext uri="{9D8B030D-6E8A-4147-A177-3AD203B41FA5}">
                      <a16:colId xmlns:a16="http://schemas.microsoft.com/office/drawing/2014/main" val="4024988935"/>
                    </a:ext>
                  </a:extLst>
                </a:gridCol>
                <a:gridCol w="615318">
                  <a:extLst>
                    <a:ext uri="{9D8B030D-6E8A-4147-A177-3AD203B41FA5}">
                      <a16:colId xmlns:a16="http://schemas.microsoft.com/office/drawing/2014/main" val="288817376"/>
                    </a:ext>
                  </a:extLst>
                </a:gridCol>
              </a:tblGrid>
              <a:tr h="2244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err="1">
                          <a:effectLst/>
                        </a:rPr>
                        <a:t>Municipalit</a:t>
                      </a:r>
                      <a:r>
                        <a:rPr lang="sr-Latn-RS" sz="800" dirty="0" err="1">
                          <a:effectLst/>
                        </a:rPr>
                        <a:t>y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Yearly CO2 emissions before project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Yearly CO2 emissions after project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err="1">
                          <a:effectLst/>
                        </a:rPr>
                        <a:t>Yearly</a:t>
                      </a:r>
                      <a:r>
                        <a:rPr lang="sr-Latn-RS" sz="1400" dirty="0">
                          <a:effectLst/>
                        </a:rPr>
                        <a:t> CO2 </a:t>
                      </a:r>
                      <a:r>
                        <a:rPr lang="sr-Latn-RS" sz="1400" dirty="0" err="1">
                          <a:effectLst/>
                        </a:rPr>
                        <a:t>savings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9826"/>
                  </a:ext>
                </a:extLst>
              </a:tr>
              <a:tr h="88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Mali Zvornik</a:t>
                      </a:r>
                      <a:endParaRPr lang="sr-Latn-R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810 to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40 to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770 to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C00000"/>
                          </a:solidFill>
                          <a:effectLst/>
                        </a:rPr>
                        <a:t>95%</a:t>
                      </a:r>
                      <a:endParaRPr lang="sr-Latn-R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extLst>
                  <a:ext uri="{0D108BD9-81ED-4DB2-BD59-A6C34878D82A}">
                    <a16:rowId xmlns:a16="http://schemas.microsoft.com/office/drawing/2014/main" val="2692446576"/>
                  </a:ext>
                </a:extLst>
              </a:tr>
              <a:tr h="53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Novi Pazar</a:t>
                      </a:r>
                      <a:endParaRPr lang="sr-Latn-R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11.226 to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8.400 to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2.826 to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C00000"/>
                          </a:solidFill>
                          <a:effectLst/>
                        </a:rPr>
                        <a:t>25%</a:t>
                      </a:r>
                      <a:endParaRPr lang="sr-Latn-R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extLst>
                  <a:ext uri="{0D108BD9-81ED-4DB2-BD59-A6C34878D82A}">
                    <a16:rowId xmlns:a16="http://schemas.microsoft.com/office/drawing/2014/main" val="781630496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Priboj</a:t>
                      </a:r>
                      <a:endParaRPr lang="sr-Latn-R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6.410 to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890 to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5.520 to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C00000"/>
                          </a:solidFill>
                          <a:effectLst/>
                        </a:rPr>
                        <a:t>86%</a:t>
                      </a:r>
                      <a:endParaRPr lang="sr-Latn-R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extLst>
                  <a:ext uri="{0D108BD9-81ED-4DB2-BD59-A6C34878D82A}">
                    <a16:rowId xmlns:a16="http://schemas.microsoft.com/office/drawing/2014/main" val="289487961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err="1">
                          <a:effectLst/>
                        </a:rPr>
                        <a:t>Majdampek</a:t>
                      </a:r>
                      <a:r>
                        <a:rPr lang="sr-Latn-RS" sz="1600" dirty="0">
                          <a:effectLst/>
                        </a:rPr>
                        <a:t> </a:t>
                      </a:r>
                      <a:endParaRPr lang="sr-Latn-R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8.000 to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2.000 to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6.000 to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C00000"/>
                          </a:solidFill>
                          <a:effectLst/>
                        </a:rPr>
                        <a:t>75%</a:t>
                      </a:r>
                      <a:endParaRPr lang="sr-Latn-R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extLst>
                  <a:ext uri="{0D108BD9-81ED-4DB2-BD59-A6C34878D82A}">
                    <a16:rowId xmlns:a16="http://schemas.microsoft.com/office/drawing/2014/main" val="29273264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A4120-D730-436B-BB1F-5AE935DBE19A}"/>
              </a:ext>
            </a:extLst>
          </p:cNvPr>
          <p:cNvCxnSpPr/>
          <p:nvPr/>
        </p:nvCxnSpPr>
        <p:spPr>
          <a:xfrm>
            <a:off x="495300" y="612776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6" name="Content Placeholder 7" descr="Sečka na skladištu.jpg">
            <a:extLst>
              <a:ext uri="{FF2B5EF4-FFF2-40B4-BE49-F238E27FC236}">
                <a16:creationId xmlns:a16="http://schemas.microsoft.com/office/drawing/2014/main" id="{AEB7707E-98C6-4C14-8B61-32C7C5023E7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2838" y="3068638"/>
            <a:ext cx="3611562" cy="2032000"/>
          </a:xfr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208962" cy="731838"/>
          </a:xfrm>
        </p:spPr>
        <p:txBody>
          <a:bodyPr/>
          <a:lstStyle/>
          <a:p>
            <a:pPr>
              <a:defRPr/>
            </a:pPr>
            <a:r>
              <a:rPr lang="sr-Cyrl-RS" sz="3600" dirty="0"/>
              <a:t>ИНЕКЕП</a:t>
            </a:r>
            <a:endParaRPr lang="sr-Latn-R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4BD171-AD54-4ABC-B7FF-383EB824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819943"/>
            <a:ext cx="8229600" cy="521811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ИНТЕГРИСАНИ НАЦИОНАЛНИ ЕНЕРГЕТСКИ И КЛИМАТСКИ ПЛАН РЕПУБЛИКЕ СРБИЈЕ ДО 2030. ГОДИНЕ, СА ВИЗИЈОМ ДО 2050 </a:t>
            </a:r>
            <a:r>
              <a:rPr lang="sr-Latn-RS" dirty="0"/>
              <a:t>(INEKEP)</a:t>
            </a:r>
            <a:r>
              <a:rPr lang="ru-RU" dirty="0"/>
              <a:t>. ГОДИНЕ</a:t>
            </a:r>
            <a:r>
              <a:rPr lang="sr-Latn-RS" dirty="0"/>
              <a:t> je u javnoj raspravi .</a:t>
            </a:r>
          </a:p>
          <a:p>
            <a:pPr>
              <a:defRPr/>
            </a:pPr>
            <a:r>
              <a:rPr lang="sr-Cyrl-RS" i="1" dirty="0"/>
              <a:t>Нацртом овог Плана предвиђени су циљеви остваривања  учешћа Обновљивих извора енергије , које је </a:t>
            </a:r>
            <a:r>
              <a:rPr lang="sr-Cyrl-RS" i="1" dirty="0" err="1"/>
              <a:t>потрбно</a:t>
            </a:r>
            <a:r>
              <a:rPr lang="sr-Cyrl-RS" i="1" dirty="0"/>
              <a:t> постићи у 2030 години , у областима производње електричне и топлотне енергије .</a:t>
            </a:r>
            <a:endParaRPr lang="sr-Latn-RS" dirty="0"/>
          </a:p>
          <a:p>
            <a:pPr>
              <a:defRPr/>
            </a:pPr>
            <a:r>
              <a:rPr lang="sr-Cyrl-RS" i="1" dirty="0"/>
              <a:t>Предвиђени циљ  у области Даљинског грејања и хлађења је изузетно захтеван с обзиром на ниво заступљености </a:t>
            </a:r>
            <a:r>
              <a:rPr lang="sr-Cyrl-RS" i="1" dirty="0" err="1"/>
              <a:t>ОиЕ</a:t>
            </a:r>
            <a:r>
              <a:rPr lang="sr-Cyrl-RS" i="1" dirty="0"/>
              <a:t> данас у процесу производње топлотне енергије у Србији.</a:t>
            </a:r>
            <a:endParaRPr lang="sr-Latn-RS" dirty="0"/>
          </a:p>
          <a:p>
            <a:pPr>
              <a:defRPr/>
            </a:pPr>
            <a:r>
              <a:rPr lang="sr-Cyrl-RS" i="1" dirty="0"/>
              <a:t>Како  ос</a:t>
            </a:r>
            <a:r>
              <a:rPr lang="sr-Latn-RS" i="1" dirty="0"/>
              <a:t>t</a:t>
            </a:r>
            <a:r>
              <a:rPr lang="sr-Cyrl-RS" i="1" dirty="0"/>
              <a:t>варити овај циљ , односно који је пут до постизања овог циља ?</a:t>
            </a:r>
            <a:endParaRPr 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2F5F8524-5300-434C-BB30-CB695FC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52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sr-Cyrl-RS" sz="3600" dirty="0"/>
              <a:t>ИНЕКЕП</a:t>
            </a:r>
            <a:r>
              <a:rPr lang="x-none" sz="3600" b="1" i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sr-Latn-R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4BD171-AD54-4ABC-B7FF-383EB824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213" y="1268413"/>
            <a:ext cx="7958137" cy="5329237"/>
          </a:xfrm>
        </p:spPr>
        <p:txBody>
          <a:bodyPr/>
          <a:lstStyle/>
          <a:p>
            <a:pPr>
              <a:defRPr/>
            </a:pPr>
            <a:r>
              <a:rPr lang="sr-Cyrl-RS" dirty="0"/>
              <a:t>Нацрт ИНЕКЕП-а из 2022.године прописује</a:t>
            </a:r>
            <a:r>
              <a:rPr lang="sr-Latn-RS" dirty="0"/>
              <a:t> :</a:t>
            </a:r>
            <a:endParaRPr lang="sr-Cyrl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/>
          </a:p>
          <a:p>
            <a:pPr>
              <a:defRPr/>
            </a:pPr>
            <a:r>
              <a:rPr lang="sr-Cyrl-RS" dirty="0"/>
              <a:t>  Смањење емисија са ефектом стаклене баште у 2030. у односу на 1990. годину за 40,3%; </a:t>
            </a:r>
            <a:endParaRPr lang="sr-Latn-RS" dirty="0"/>
          </a:p>
          <a:p>
            <a:pPr>
              <a:defRPr/>
            </a:pPr>
            <a:r>
              <a:rPr lang="sr-Cyrl-RS" dirty="0"/>
              <a:t> Учешће </a:t>
            </a:r>
            <a:r>
              <a:rPr lang="sr-Cyrl-RS" dirty="0" err="1"/>
              <a:t>ОиЕ</a:t>
            </a:r>
            <a:r>
              <a:rPr lang="sr-Cyrl-RS" dirty="0"/>
              <a:t> у бруто финалној потрошњи енергије у 2030. години у износу од 41%;</a:t>
            </a:r>
            <a:endParaRPr lang="sr-Latn-RS" dirty="0"/>
          </a:p>
          <a:p>
            <a:pPr>
              <a:defRPr/>
            </a:pPr>
            <a:r>
              <a:rPr lang="sr-Latn-RS" dirty="0"/>
              <a:t>  </a:t>
            </a:r>
            <a:r>
              <a:rPr lang="sr-Cyrl-RS" dirty="0"/>
              <a:t>Учешће </a:t>
            </a:r>
            <a:r>
              <a:rPr lang="sr-Cyrl-RS" dirty="0" err="1"/>
              <a:t>ОиЕ</a:t>
            </a:r>
            <a:r>
              <a:rPr lang="sr-Cyrl-RS" dirty="0"/>
              <a:t> у производњи електричне енергије у 2030. години  49,1%;</a:t>
            </a:r>
            <a:endParaRPr lang="sr-Latn-RS" dirty="0"/>
          </a:p>
          <a:p>
            <a:pPr>
              <a:defRPr/>
            </a:pPr>
            <a:r>
              <a:rPr lang="sr-Latn-RS" b="1" dirty="0">
                <a:solidFill>
                  <a:srgbClr val="C00000"/>
                </a:solidFill>
              </a:rPr>
              <a:t>  </a:t>
            </a:r>
            <a:r>
              <a:rPr lang="sr-Cyrl-RS" b="1" dirty="0">
                <a:solidFill>
                  <a:srgbClr val="C00000"/>
                </a:solidFill>
              </a:rPr>
              <a:t>Учешће </a:t>
            </a:r>
            <a:r>
              <a:rPr lang="sr-Cyrl-RS" b="1" dirty="0" err="1">
                <a:solidFill>
                  <a:srgbClr val="C00000"/>
                </a:solidFill>
              </a:rPr>
              <a:t>ОиЕ</a:t>
            </a:r>
            <a:r>
              <a:rPr lang="sr-Cyrl-RS" b="1" dirty="0">
                <a:solidFill>
                  <a:srgbClr val="C00000"/>
                </a:solidFill>
              </a:rPr>
              <a:t> у грејању и хлађењу у 2030. години     				50,9%;</a:t>
            </a:r>
          </a:p>
          <a:p>
            <a:pPr>
              <a:defRPr/>
            </a:pPr>
            <a:r>
              <a:rPr lang="sr-Cyrl-RS" b="1" dirty="0">
                <a:solidFill>
                  <a:srgbClr val="C00000"/>
                </a:solidFill>
              </a:rPr>
              <a:t>  Циљ је веома захтеван : Како га остварити ?</a:t>
            </a:r>
            <a:endParaRPr lang="sr-Latn-R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r-Cyrl-RS" altLang="sr-Latn-RS" b="1" i="1" dirty="0"/>
          </a:p>
        </p:txBody>
      </p:sp>
      <p:pic>
        <p:nvPicPr>
          <p:cNvPr id="24580" name="Picture 44">
            <a:extLst>
              <a:ext uri="{FF2B5EF4-FFF2-40B4-BE49-F238E27FC236}">
                <a16:creationId xmlns:a16="http://schemas.microsoft.com/office/drawing/2014/main" id="{09014D8D-E85A-47B1-A756-391FBFE3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913313"/>
            <a:ext cx="1152525" cy="13525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13086</TotalTime>
  <Words>1360</Words>
  <Application>Microsoft Office PowerPoint</Application>
  <PresentationFormat>On-screen Show (4:3)</PresentationFormat>
  <Paragraphs>338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Calibri</vt:lpstr>
      <vt:lpstr>Cambria</vt:lpstr>
      <vt:lpstr>Century Gothic</vt:lpstr>
      <vt:lpstr>Courier New</vt:lpstr>
      <vt:lpstr>Palatino Linotype</vt:lpstr>
      <vt:lpstr>Times New Roman</vt:lpstr>
      <vt:lpstr>Verdana</vt:lpstr>
      <vt:lpstr>Wingdings</vt:lpstr>
      <vt:lpstr>Executive</vt:lpstr>
      <vt:lpstr>Orbit</vt:lpstr>
      <vt:lpstr>Стручно-научна конференција ТОПС 2023 Хотел Палисад, Златибор 28.05.2023. </vt:lpstr>
      <vt:lpstr> ДАЉИНСКО ГРЕЈАЊЕ У СРБИЈИ</vt:lpstr>
      <vt:lpstr> ДАЉИНСКО ГРЕЈАЊЕ У СРБИЈИ</vt:lpstr>
      <vt:lpstr> ДАЉИНСКО ГРЕЈАЊЕ У СРБИЈИ</vt:lpstr>
      <vt:lpstr>Примена ОиЕ у ДГС </vt:lpstr>
      <vt:lpstr>Примена ОиЕ у ДГС  </vt:lpstr>
      <vt:lpstr>Примена ОиЕ у ДГС </vt:lpstr>
      <vt:lpstr>ИНЕКЕП</vt:lpstr>
      <vt:lpstr>ИНЕКЕП </vt:lpstr>
      <vt:lpstr> Остваривање циља </vt:lpstr>
      <vt:lpstr>Остваривање циља</vt:lpstr>
      <vt:lpstr>Остваривање циља</vt:lpstr>
      <vt:lpstr>Остваривање циља-РеДЕСрб 1</vt:lpstr>
      <vt:lpstr>Остваривање циља-РеДЕСрб 1</vt:lpstr>
      <vt:lpstr>Остваривање циља-РеДЕСрб 1</vt:lpstr>
      <vt:lpstr>СОЛАР ПРОЈЕКАТ</vt:lpstr>
      <vt:lpstr>СОЛАР ПРОЈЕКАТ</vt:lpstr>
      <vt:lpstr>          Остваривање циља-</vt:lpstr>
      <vt:lpstr>Остваривање циља</vt:lpstr>
      <vt:lpstr>PowerPoint Presentation</vt:lpstr>
      <vt:lpstr>UČEŠĆE POJEDINIH ENERGENATA U PROIZVODNJI TOPLOTNE ENERGIJE I PROJEKCIJA KARAKTERISTIČNIH POKAZATELJA </vt:lpstr>
      <vt:lpstr>Даљинско грејање&amp;HLAĐENJE</vt:lpstr>
      <vt:lpstr>Закључак</vt:lpstr>
      <vt:lpstr>Стручно-научна конференција ТОПС 2023 Хотел Палисад, Златибор 28.05.2022.   ХВАЛА НА ПАЖЊИ  Петар Васиљевић  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KC_1</cp:lastModifiedBy>
  <cp:revision>632</cp:revision>
  <cp:lastPrinted>2016-11-02T08:51:58Z</cp:lastPrinted>
  <dcterms:created xsi:type="dcterms:W3CDTF">2005-06-18T20:19:03Z</dcterms:created>
  <dcterms:modified xsi:type="dcterms:W3CDTF">2023-05-28T07:13:57Z</dcterms:modified>
</cp:coreProperties>
</file>