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24"/>
  </p:notesMasterIdLst>
  <p:handoutMasterIdLst>
    <p:handoutMasterId r:id="rId25"/>
  </p:handoutMasterIdLst>
  <p:sldIdLst>
    <p:sldId id="315" r:id="rId3"/>
    <p:sldId id="266" r:id="rId4"/>
    <p:sldId id="310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  <p:sldId id="328" r:id="rId18"/>
    <p:sldId id="330" r:id="rId19"/>
    <p:sldId id="331" r:id="rId20"/>
    <p:sldId id="312" r:id="rId21"/>
    <p:sldId id="332" r:id="rId22"/>
    <p:sldId id="314" r:id="rId23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0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9"/>
            <p14:sldId id="328"/>
            <p14:sldId id="330"/>
            <p14:sldId id="331"/>
            <p14:sldId id="312"/>
            <p14:sldId id="33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>
        <p:scale>
          <a:sx n="124" d="100"/>
          <a:sy n="124" d="100"/>
        </p:scale>
        <p:origin x="-129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A0D0-6B47-4A57-A7A6-0069F61F7C74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4897-1C95-48A9-83BE-43BF024DF8E2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7C8B-8542-4190-8D28-2C53A08FCE00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69FE772-E4C3-4E8F-85E2-63FE7F0046A9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ACDEA-4534-423D-BCA7-FBA2FD42AE80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F7571-ADE1-47AA-8CE2-40F60D1D0408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26ED92-7382-4413-811E-6429BEB65637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69EDB-F482-4B25-99E2-EB8645B99928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0D1B2-EA0B-4067-BC6A-DE4352DC6FE3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47C5D-A36F-40AC-A034-1BCD09B9AF83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4EF7D-7A77-4693-922B-D32161E84303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EDBA-D8C3-4251-A9CF-73F5863585FC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40D68-DCE1-42A3-A439-2BBFAD9A38AA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AAED9-515E-4744-9F31-F0D031E38151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72BF4-1D92-44DE-960B-6262C208D5A2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5CE6B2-3B8B-484E-AD96-B68822A0598D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8387-1A3E-4925-90A2-49F69B221A56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8384-85D6-4947-8F81-F2B0CCB1C720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AD4-61FD-4AD3-ACBC-3D7C621676A0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F1E1-39BE-408A-AAEF-BE5F9381B414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0F1-0EB0-4C81-AAEE-9BE654724B3D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122A-10ED-4D93-A129-34790BE1EF80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92DF-3505-49AB-891B-BA8F5B048E6E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199C13-A129-44FB-9DD6-036594C06C99}" type="datetime1">
              <a:rPr lang="sr-Latn-CS" altLang="en-US" smtClean="0"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2A1B245-2965-4F2E-A6BE-CA481A6CC86F}" type="datetime1">
              <a:rPr lang="sr-Latn-CS" altLang="en-US" smtClean="0">
                <a:solidFill>
                  <a:srgbClr val="000000"/>
                </a:solidFill>
              </a:rPr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651125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ОДРЖИВО КОРИШЋЕЊЕ БИОМАСЕ КАО ЕНЕРГЕНТА</a:t>
            </a:r>
          </a:p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altLang="en-US" sz="2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предности</a:t>
            </a: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altLang="en-US" sz="2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мане</a:t>
            </a: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altLang="en-US" sz="2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препоруке</a:t>
            </a: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3648" y="4851484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ru-RU" altLang="en-US" sz="2800" b="0" kern="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Др</a:t>
            </a:r>
            <a:r>
              <a:rPr lang="ru-RU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b="0" kern="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Милица</a:t>
            </a:r>
            <a:r>
              <a:rPr lang="ru-RU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b="0" kern="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Младеновић</a:t>
            </a:r>
            <a:r>
              <a:rPr lang="ru-RU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, Виши </a:t>
            </a:r>
            <a:r>
              <a:rPr lang="ru-RU" altLang="en-US" sz="2800" b="0" kern="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научни</a:t>
            </a:r>
            <a:r>
              <a:rPr lang="ru-RU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b="0" kern="0" dirty="0" err="1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сарадник</a:t>
            </a:r>
            <a:endParaRPr lang="en-US" altLang="en-US" sz="2800" b="0" kern="0" dirty="0" smtClean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Институт за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нуклеарне</a:t>
            </a: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 науке “ВИНЧА”- Институт од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националног</a:t>
            </a: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значаја</a:t>
            </a: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 за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Републику</a:t>
            </a: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Србију</a:t>
            </a: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,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Лабораторија</a:t>
            </a: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 за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термотехнику</a:t>
            </a:r>
            <a:r>
              <a:rPr lang="ru-RU" altLang="en-US" sz="1800" b="0" kern="0" dirty="0">
                <a:solidFill>
                  <a:srgbClr val="002060"/>
                </a:solidFill>
                <a:effectLst/>
              </a:rPr>
              <a:t> и </a:t>
            </a:r>
            <a:r>
              <a:rPr lang="ru-RU" altLang="en-US" sz="1800" b="0" kern="0" dirty="0" err="1">
                <a:solidFill>
                  <a:srgbClr val="002060"/>
                </a:solidFill>
                <a:effectLst/>
              </a:rPr>
              <a:t>енергетику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 smtClean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 smtClean="0"/>
              <a:t>Пословно удружење „Топлане Србије“</a:t>
            </a:r>
            <a:endParaRPr lang="en-GB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2486" y="4232824"/>
            <a:ext cx="966324" cy="9663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>
                <a:solidFill>
                  <a:srgbClr val="000000"/>
                </a:solidFill>
              </a:rPr>
              <a:pPr/>
              <a:t>1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НЕДОСТАЦИ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 ПРИМЕНИ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БИОМАСЕ У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ЕНЕРГЕТИЦИ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Arial Narrow" panose="020B0606020202030204" pitchFamily="34" charset="0"/>
              </a:rPr>
              <a:t>Није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потпуно</a:t>
            </a:r>
            <a:r>
              <a:rPr lang="ru-RU" sz="2000" dirty="0">
                <a:latin typeface="Arial Narrow" panose="020B0606020202030204" pitchFamily="34" charset="0"/>
              </a:rPr>
              <a:t> чисто </a:t>
            </a:r>
            <a:r>
              <a:rPr lang="ru-RU" sz="2000" dirty="0" err="1" smtClean="0">
                <a:latin typeface="Arial Narrow" panose="020B0606020202030204" pitchFamily="34" charset="0"/>
              </a:rPr>
              <a:t>гориво</a:t>
            </a:r>
            <a:r>
              <a:rPr lang="ru-RU" sz="20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ru-RU" sz="1200" dirty="0" err="1" smtClean="0">
                <a:latin typeface="Arial Narrow" panose="020B0606020202030204" pitchFamily="34" charset="0"/>
              </a:rPr>
              <a:t>Емисија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полутаната</a:t>
            </a:r>
            <a:r>
              <a:rPr lang="ru-RU" sz="1200" dirty="0" smtClean="0">
                <a:latin typeface="Arial Narrow" panose="020B0606020202030204" pitchFamily="34" charset="0"/>
              </a:rPr>
              <a:t>-</a:t>
            </a:r>
            <a:r>
              <a:rPr lang="sr-Latn-RS" sz="1200" dirty="0" smtClean="0">
                <a:latin typeface="Arial Narrow" panose="020B0606020202030204" pitchFamily="34" charset="0"/>
              </a:rPr>
              <a:t>CO</a:t>
            </a:r>
            <a:r>
              <a:rPr lang="sr-Latn-RS" sz="1200" baseline="-25000" dirty="0" smtClean="0">
                <a:latin typeface="Arial Narrow" panose="020B0606020202030204" pitchFamily="34" charset="0"/>
              </a:rPr>
              <a:t>2</a:t>
            </a:r>
            <a:r>
              <a:rPr lang="sr-Latn-RS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азотних</a:t>
            </a:r>
            <a:r>
              <a:rPr lang="ru-RU" sz="1200" dirty="0">
                <a:latin typeface="Arial Narrow" panose="020B0606020202030204" pitchFamily="34" charset="0"/>
              </a:rPr>
              <a:t> оксида (нарочито при </a:t>
            </a:r>
            <a:r>
              <a:rPr lang="ru-RU" sz="1200" dirty="0" err="1">
                <a:latin typeface="Arial Narrow" panose="020B0606020202030204" pitchFamily="34" charset="0"/>
              </a:rPr>
              <a:t>сагоревању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аграрне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биомасе</a:t>
            </a:r>
            <a:r>
              <a:rPr lang="ru-RU" sz="1200" dirty="0">
                <a:latin typeface="Arial Narrow" panose="020B0606020202030204" pitchFamily="34" charset="0"/>
              </a:rPr>
              <a:t>), </a:t>
            </a:r>
            <a:r>
              <a:rPr lang="sr-Latn-RS" sz="1200" dirty="0">
                <a:latin typeface="Arial Narrow" panose="020B0606020202030204" pitchFamily="34" charset="0"/>
              </a:rPr>
              <a:t>VOC-</a:t>
            </a:r>
            <a:r>
              <a:rPr lang="ru-RU" sz="1200" dirty="0">
                <a:latin typeface="Arial Narrow" panose="020B0606020202030204" pitchFamily="34" charset="0"/>
              </a:rPr>
              <a:t>а (</a:t>
            </a:r>
            <a:r>
              <a:rPr lang="ru-RU" sz="1200" dirty="0" err="1">
                <a:latin typeface="Arial Narrow" panose="020B0606020202030204" pitchFamily="34" charset="0"/>
              </a:rPr>
              <a:t>испарљива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органска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једињења</a:t>
            </a:r>
            <a:r>
              <a:rPr lang="ru-RU" sz="1200" dirty="0">
                <a:latin typeface="Arial Narrow" panose="020B0606020202030204" pitchFamily="34" charset="0"/>
              </a:rPr>
              <a:t>), </a:t>
            </a:r>
            <a:r>
              <a:rPr lang="sr-Latn-RS" sz="1200" dirty="0">
                <a:latin typeface="Arial Narrow" panose="020B0606020202030204" pitchFamily="34" charset="0"/>
              </a:rPr>
              <a:t>PM2,5-PM10 (</a:t>
            </a:r>
            <a:r>
              <a:rPr lang="ru-RU" sz="1200" dirty="0" err="1">
                <a:latin typeface="Arial Narrow" panose="020B0606020202030204" pitchFamily="34" charset="0"/>
              </a:rPr>
              <a:t>прашкасте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материје</a:t>
            </a:r>
            <a:r>
              <a:rPr lang="ru-RU" sz="1200" dirty="0">
                <a:latin typeface="Arial Narrow" panose="020B0606020202030204" pitchFamily="34" charset="0"/>
              </a:rPr>
              <a:t>). </a:t>
            </a:r>
            <a:r>
              <a:rPr lang="ru-RU" sz="1200" dirty="0" err="1">
                <a:latin typeface="Arial Narrow" panose="020B0606020202030204" pitchFamily="34" charset="0"/>
              </a:rPr>
              <a:t>Поред</a:t>
            </a:r>
            <a:r>
              <a:rPr lang="ru-RU" sz="1200" dirty="0">
                <a:latin typeface="Arial Narrow" panose="020B0606020202030204" pitchFamily="34" charset="0"/>
              </a:rPr>
              <a:t> тога, </a:t>
            </a:r>
            <a:r>
              <a:rPr lang="ru-RU" sz="1200" dirty="0" err="1">
                <a:latin typeface="Arial Narrow" panose="020B0606020202030204" pitchFamily="34" charset="0"/>
              </a:rPr>
              <a:t>може</a:t>
            </a:r>
            <a:r>
              <a:rPr lang="ru-RU" sz="1200" dirty="0">
                <a:latin typeface="Arial Narrow" panose="020B0606020202030204" pitchFamily="34" charset="0"/>
              </a:rPr>
              <a:t> се </a:t>
            </a:r>
            <a:r>
              <a:rPr lang="ru-RU" sz="1200" dirty="0" err="1">
                <a:latin typeface="Arial Narrow" panose="020B0606020202030204" pitchFamily="34" charset="0"/>
              </a:rPr>
              <a:t>појавити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угљенмоноксид</a:t>
            </a:r>
            <a:r>
              <a:rPr lang="ru-RU" sz="1200" dirty="0">
                <a:latin typeface="Arial Narrow" panose="020B0606020202030204" pitchFamily="34" charset="0"/>
              </a:rPr>
              <a:t> (</a:t>
            </a:r>
            <a:r>
              <a:rPr lang="sr-Latn-RS" sz="1200" dirty="0">
                <a:latin typeface="Arial Narrow" panose="020B0606020202030204" pitchFamily="34" charset="0"/>
              </a:rPr>
              <a:t>CO) </a:t>
            </a:r>
            <a:r>
              <a:rPr lang="ru-RU" sz="1200" dirty="0">
                <a:latin typeface="Arial Narrow" panose="020B0606020202030204" pitchFamily="34" charset="0"/>
              </a:rPr>
              <a:t>у </a:t>
            </a:r>
            <a:r>
              <a:rPr lang="ru-RU" sz="1200" dirty="0" err="1">
                <a:latin typeface="Arial Narrow" panose="020B0606020202030204" pitchFamily="34" charset="0"/>
              </a:rPr>
              <a:t>већим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количинама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као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хлорна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једињења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циклични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угљоводоници</a:t>
            </a:r>
            <a:r>
              <a:rPr lang="ru-RU" sz="1200" dirty="0">
                <a:latin typeface="Arial Narrow" panose="020B0606020202030204" pitchFamily="34" charset="0"/>
              </a:rPr>
              <a:t> (</a:t>
            </a:r>
            <a:r>
              <a:rPr lang="ru-RU" sz="1200" dirty="0" err="1">
                <a:latin typeface="Arial Narrow" panose="020B0606020202030204" pitchFamily="34" charset="0"/>
              </a:rPr>
              <a:t>диоксани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фурани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полиароматски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угљоводоници</a:t>
            </a:r>
            <a:r>
              <a:rPr lang="ru-RU" sz="1200" dirty="0">
                <a:latin typeface="Arial Narrow" panose="020B0606020202030204" pitchFamily="34" charset="0"/>
              </a:rPr>
              <a:t>), </a:t>
            </a:r>
            <a:r>
              <a:rPr lang="ru-RU" sz="1200" dirty="0" err="1">
                <a:latin typeface="Arial Narrow" panose="020B0606020202030204" pitchFamily="34" charset="0"/>
              </a:rPr>
              <a:t>углавном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због</a:t>
            </a:r>
            <a:r>
              <a:rPr lang="ru-RU" sz="1200" dirty="0">
                <a:latin typeface="Arial Narrow" panose="020B0606020202030204" pitchFamily="34" charset="0"/>
              </a:rPr>
              <a:t> неких </a:t>
            </a:r>
            <a:r>
              <a:rPr lang="ru-RU" sz="1200" dirty="0" err="1">
                <a:latin typeface="Arial Narrow" panose="020B0606020202030204" pitchFamily="34" charset="0"/>
              </a:rPr>
              <a:t>техничких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недостатака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постројења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односно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неодговарајућег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одабира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технологије</a:t>
            </a:r>
            <a:r>
              <a:rPr lang="ru-RU" sz="1200" dirty="0">
                <a:latin typeface="Arial Narrow" panose="020B0606020202030204" pitchFamily="34" charset="0"/>
              </a:rPr>
              <a:t> или </a:t>
            </a:r>
            <a:r>
              <a:rPr lang="ru-RU" sz="1200" dirty="0" err="1">
                <a:latin typeface="Arial Narrow" panose="020B0606020202030204" pitchFamily="34" charset="0"/>
              </a:rPr>
              <a:t>услед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нестручног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руковања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уређајима</a:t>
            </a:r>
            <a:r>
              <a:rPr lang="ru-RU" sz="1200" dirty="0">
                <a:latin typeface="Arial Narrow" panose="020B0606020202030204" pitchFamily="34" charset="0"/>
              </a:rPr>
              <a:t> за </a:t>
            </a:r>
            <a:r>
              <a:rPr lang="ru-RU" sz="1200" dirty="0" err="1">
                <a:latin typeface="Arial Narrow" panose="020B0606020202030204" pitchFamily="34" charset="0"/>
              </a:rPr>
              <a:t>сагоревање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Могући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штетни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утицаји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животну</a:t>
            </a:r>
            <a:r>
              <a:rPr lang="ru-RU" sz="2000" dirty="0">
                <a:latin typeface="Arial Narrow" panose="020B0606020202030204" pitchFamily="34" charset="0"/>
              </a:rPr>
              <a:t> средину при нерационалном </a:t>
            </a:r>
            <a:r>
              <a:rPr lang="ru-RU" sz="2000" dirty="0" err="1">
                <a:latin typeface="Arial Narrow" panose="020B0606020202030204" pitchFamily="34" charset="0"/>
              </a:rPr>
              <a:t>пословању</a:t>
            </a:r>
            <a:r>
              <a:rPr lang="ru-RU" sz="2000" dirty="0">
                <a:latin typeface="Arial Narrow" panose="020B0606020202030204" pitchFamily="34" charset="0"/>
              </a:rPr>
              <a:t>;</a:t>
            </a:r>
          </a:p>
          <a:p>
            <a:pPr lvl="1"/>
            <a:r>
              <a:rPr lang="ru-RU" sz="1200" dirty="0" err="1">
                <a:latin typeface="Arial Narrow" panose="020B0606020202030204" pitchFamily="34" charset="0"/>
              </a:rPr>
              <a:t>Неодржива</a:t>
            </a:r>
            <a:r>
              <a:rPr lang="ru-RU" sz="1200" dirty="0">
                <a:latin typeface="Arial Narrow" panose="020B0606020202030204" pitchFamily="34" charset="0"/>
              </a:rPr>
              <a:t> пословна </a:t>
            </a:r>
            <a:r>
              <a:rPr lang="ru-RU" sz="1200" dirty="0" err="1">
                <a:latin typeface="Arial Narrow" panose="020B0606020202030204" pitchFamily="34" charset="0"/>
              </a:rPr>
              <a:t>пракса</a:t>
            </a:r>
            <a:r>
              <a:rPr lang="ru-RU" sz="1200" dirty="0">
                <a:latin typeface="Arial Narrow" panose="020B0606020202030204" pitchFamily="34" charset="0"/>
              </a:rPr>
              <a:t> пак </a:t>
            </a:r>
            <a:r>
              <a:rPr lang="ru-RU" sz="1200" dirty="0" err="1">
                <a:latin typeface="Arial Narrow" panose="020B0606020202030204" pitchFamily="34" charset="0"/>
              </a:rPr>
              <a:t>може</a:t>
            </a:r>
            <a:r>
              <a:rPr lang="ru-RU" sz="1200" dirty="0">
                <a:latin typeface="Arial Narrow" panose="020B0606020202030204" pitchFamily="34" charset="0"/>
              </a:rPr>
              <a:t> довести до </a:t>
            </a:r>
            <a:r>
              <a:rPr lang="ru-RU" sz="1200" dirty="0" err="1">
                <a:latin typeface="Arial Narrow" panose="020B0606020202030204" pitchFamily="34" charset="0"/>
              </a:rPr>
              <a:t>крчења</a:t>
            </a:r>
            <a:r>
              <a:rPr lang="ru-RU" sz="1200" dirty="0">
                <a:latin typeface="Arial Narrow" panose="020B0606020202030204" pitchFamily="34" charset="0"/>
              </a:rPr>
              <a:t> шума  и </a:t>
            </a:r>
            <a:r>
              <a:rPr lang="ru-RU" sz="1200" dirty="0" err="1">
                <a:latin typeface="Arial Narrow" panose="020B0606020202030204" pitchFamily="34" charset="0"/>
              </a:rPr>
              <a:t>девастације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пољопривредног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земљишта</a:t>
            </a:r>
            <a:r>
              <a:rPr lang="ru-RU" sz="1200" dirty="0" smtClean="0">
                <a:latin typeface="Arial Narrow" panose="020B0606020202030204" pitchFamily="34" charset="0"/>
              </a:rPr>
              <a:t>. Шуме </a:t>
            </a:r>
            <a:r>
              <a:rPr lang="ru-RU" sz="1200" dirty="0">
                <a:latin typeface="Arial Narrow" panose="020B0606020202030204" pitchFamily="34" charset="0"/>
              </a:rPr>
              <a:t>су </a:t>
            </a:r>
            <a:r>
              <a:rPr lang="ru-RU" sz="1200" dirty="0" err="1">
                <a:latin typeface="Arial Narrow" panose="020B0606020202030204" pitchFamily="34" charset="0"/>
              </a:rPr>
              <a:t>природни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апсорбер</a:t>
            </a:r>
            <a:r>
              <a:rPr lang="ru-RU" sz="1200" dirty="0">
                <a:latin typeface="Arial Narrow" panose="020B0606020202030204" pitchFamily="34" charset="0"/>
              </a:rPr>
              <a:t> CO</a:t>
            </a:r>
            <a:r>
              <a:rPr lang="ru-RU" sz="1200" baseline="-25000" dirty="0">
                <a:latin typeface="Arial Narrow" panose="020B0606020202030204" pitchFamily="34" charset="0"/>
              </a:rPr>
              <a:t>2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дрво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</a:t>
            </a:r>
            <a:r>
              <a:rPr lang="ru-RU" sz="1200" dirty="0">
                <a:latin typeface="Arial Narrow" panose="020B0606020202030204" pitchFamily="34" charset="0"/>
              </a:rPr>
              <a:t> ограничен ресурс и </a:t>
            </a:r>
            <a:r>
              <a:rPr lang="ru-RU" sz="1200" dirty="0" err="1">
                <a:latin typeface="Arial Narrow" panose="020B0606020202030204" pitchFamily="34" charset="0"/>
              </a:rPr>
              <a:t>емитује</a:t>
            </a:r>
            <a:r>
              <a:rPr lang="ru-RU" sz="1200" dirty="0">
                <a:latin typeface="Arial Narrow" panose="020B0606020202030204" pitchFamily="34" charset="0"/>
              </a:rPr>
              <a:t> CO</a:t>
            </a:r>
            <a:r>
              <a:rPr lang="ru-RU" sz="1200" baseline="-25000" dirty="0">
                <a:latin typeface="Arial Narrow" panose="020B0606020202030204" pitchFamily="34" charset="0"/>
              </a:rPr>
              <a:t>2</a:t>
            </a:r>
            <a:r>
              <a:rPr lang="ru-RU" sz="1200" dirty="0">
                <a:latin typeface="Arial Narrow" panose="020B0606020202030204" pitchFamily="34" charset="0"/>
              </a:rPr>
              <a:t> при </a:t>
            </a:r>
            <a:r>
              <a:rPr lang="ru-RU" sz="1200" dirty="0" err="1">
                <a:latin typeface="Arial Narrow" panose="020B0606020202030204" pitchFamily="34" charset="0"/>
              </a:rPr>
              <a:t>сагоревању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  <a:r>
              <a:rPr lang="ru-RU" sz="1200" dirty="0" err="1">
                <a:latin typeface="Arial Narrow" panose="020B0606020202030204" pitchFamily="34" charset="0"/>
              </a:rPr>
              <a:t>Одстрањивање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биљака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органског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материјала</a:t>
            </a:r>
            <a:r>
              <a:rPr lang="ru-RU" sz="1200" dirty="0">
                <a:latin typeface="Arial Narrow" panose="020B0606020202030204" pitchFamily="34" charset="0"/>
              </a:rPr>
              <a:t> из </a:t>
            </a:r>
            <a:r>
              <a:rPr lang="ru-RU" sz="1200" dirty="0" err="1">
                <a:latin typeface="Arial Narrow" panose="020B0606020202030204" pitchFamily="34" charset="0"/>
              </a:rPr>
              <a:t>земље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утиче</a:t>
            </a:r>
            <a:r>
              <a:rPr lang="ru-RU" sz="1200" dirty="0">
                <a:latin typeface="Arial Narrow" panose="020B0606020202030204" pitchFamily="34" charset="0"/>
              </a:rPr>
              <a:t> на квалитет </a:t>
            </a:r>
            <a:r>
              <a:rPr lang="ru-RU" sz="1200" dirty="0" err="1">
                <a:latin typeface="Arial Narrow" panose="020B0606020202030204" pitchFamily="34" charset="0"/>
              </a:rPr>
              <a:t>земљишта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које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захтева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биомасу</a:t>
            </a:r>
            <a:r>
              <a:rPr lang="ru-RU" sz="1200" dirty="0">
                <a:latin typeface="Arial Narrow" panose="020B0606020202030204" pitchFamily="34" charset="0"/>
              </a:rPr>
              <a:t> за компост и </a:t>
            </a:r>
            <a:r>
              <a:rPr lang="ru-RU" sz="1200" dirty="0" err="1">
                <a:latin typeface="Arial Narrow" panose="020B0606020202030204" pitchFamily="34" charset="0"/>
              </a:rPr>
              <a:t>ђубрење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  <a:r>
              <a:rPr lang="ru-RU" sz="1200" dirty="0" err="1">
                <a:latin typeface="Arial Narrow" panose="020B0606020202030204" pitchFamily="34" charset="0"/>
              </a:rPr>
              <a:t>Узгајање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усева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искључиво</a:t>
            </a:r>
            <a:r>
              <a:rPr lang="ru-RU" sz="1200" dirty="0">
                <a:latin typeface="Arial Narrow" panose="020B0606020202030204" pitchFamily="34" charset="0"/>
              </a:rPr>
              <a:t> у </a:t>
            </a:r>
            <a:r>
              <a:rPr lang="ru-RU" sz="1200" dirty="0" err="1">
                <a:latin typeface="Arial Narrow" panose="020B0606020202030204" pitchFamily="34" charset="0"/>
              </a:rPr>
              <a:t>сврху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биоенергетских</a:t>
            </a:r>
            <a:r>
              <a:rPr lang="ru-RU" sz="1200" dirty="0">
                <a:latin typeface="Arial Narrow" panose="020B0606020202030204" pitchFamily="34" charset="0"/>
              </a:rPr>
              <a:t> ресурса </a:t>
            </a:r>
            <a:r>
              <a:rPr lang="ru-RU" sz="1200" dirty="0" err="1">
                <a:latin typeface="Arial Narrow" panose="020B0606020202030204" pitchFamily="34" charset="0"/>
              </a:rPr>
              <a:t>захтева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већу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количину</a:t>
            </a:r>
            <a:r>
              <a:rPr lang="ru-RU" sz="1200" dirty="0">
                <a:latin typeface="Arial Narrow" panose="020B0606020202030204" pitchFamily="34" charset="0"/>
              </a:rPr>
              <a:t> воде, а </a:t>
            </a:r>
            <a:r>
              <a:rPr lang="ru-RU" sz="1200" dirty="0" err="1">
                <a:latin typeface="Arial Narrow" panose="020B0606020202030204" pitchFamily="34" charset="0"/>
              </a:rPr>
              <a:t>континуирано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наводњавање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брзорастућих</a:t>
            </a:r>
            <a:r>
              <a:rPr lang="ru-RU" sz="1200" dirty="0">
                <a:latin typeface="Arial Narrow" panose="020B0606020202030204" pitchFamily="34" charset="0"/>
              </a:rPr>
              <a:t> засада </a:t>
            </a:r>
            <a:r>
              <a:rPr lang="ru-RU" sz="1200" dirty="0" err="1">
                <a:latin typeface="Arial Narrow" panose="020B0606020202030204" pitchFamily="34" charset="0"/>
              </a:rPr>
              <a:t>може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учинити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подручје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подложнијим</a:t>
            </a:r>
            <a:r>
              <a:rPr lang="ru-RU" sz="1200" dirty="0">
                <a:latin typeface="Arial Narrow" panose="020B0606020202030204" pitchFamily="34" charset="0"/>
              </a:rPr>
              <a:t> суши и </a:t>
            </a:r>
            <a:r>
              <a:rPr lang="ru-RU" sz="1200" dirty="0" err="1">
                <a:latin typeface="Arial Narrow" panose="020B0606020202030204" pitchFamily="34" charset="0"/>
              </a:rPr>
              <a:t>осиромашењу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земљишта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1200" dirty="0" err="1">
                <a:latin typeface="Arial Narrow" panose="020B0606020202030204" pitchFamily="34" charset="0"/>
              </a:rPr>
              <a:t>Када</a:t>
            </a:r>
            <a:r>
              <a:rPr lang="ru-RU" sz="1200" dirty="0">
                <a:latin typeface="Arial Narrow" panose="020B0606020202030204" pitchFamily="34" charset="0"/>
              </a:rPr>
              <a:t> се </a:t>
            </a:r>
            <a:r>
              <a:rPr lang="ru-RU" sz="1200" dirty="0" err="1">
                <a:latin typeface="Arial Narrow" panose="020B0606020202030204" pitchFamily="34" charset="0"/>
              </a:rPr>
              <a:t>енергија</a:t>
            </a:r>
            <a:r>
              <a:rPr lang="ru-RU" sz="1200" dirty="0">
                <a:latin typeface="Arial Narrow" panose="020B0606020202030204" pitchFamily="34" charset="0"/>
              </a:rPr>
              <a:t> производи из </a:t>
            </a:r>
            <a:r>
              <a:rPr lang="ru-RU" sz="1200" dirty="0" err="1">
                <a:latin typeface="Arial Narrow" panose="020B0606020202030204" pitchFamily="34" charset="0"/>
              </a:rPr>
              <a:t>био-остатака</a:t>
            </a:r>
            <a:r>
              <a:rPr lang="ru-RU" sz="1200" dirty="0">
                <a:latin typeface="Arial Narrow" panose="020B0606020202030204" pitchFamily="34" charset="0"/>
              </a:rPr>
              <a:t> или </a:t>
            </a:r>
            <a:r>
              <a:rPr lang="ru-RU" sz="1200" dirty="0" err="1">
                <a:latin typeface="Arial Narrow" panose="020B0606020202030204" pitchFamily="34" charset="0"/>
              </a:rPr>
              <a:t>отпадних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токова</a:t>
            </a:r>
            <a:r>
              <a:rPr lang="ru-RU" sz="1200" dirty="0">
                <a:latin typeface="Arial Narrow" panose="020B0606020202030204" pitchFamily="34" charset="0"/>
              </a:rPr>
              <a:t> из других </a:t>
            </a:r>
            <a:r>
              <a:rPr lang="ru-RU" sz="1200" dirty="0" smtClean="0">
                <a:latin typeface="Arial Narrow" panose="020B0606020202030204" pitchFamily="34" charset="0"/>
              </a:rPr>
              <a:t>сектора </a:t>
            </a:r>
            <a:r>
              <a:rPr lang="ru-RU" sz="1200" dirty="0">
                <a:latin typeface="Arial Narrow" panose="020B0606020202030204" pitchFamily="34" charset="0"/>
              </a:rPr>
              <a:t>(</a:t>
            </a:r>
            <a:r>
              <a:rPr lang="ru-RU" sz="1200" dirty="0" err="1">
                <a:latin typeface="Arial Narrow" panose="020B0606020202030204" pitchFamily="34" charset="0"/>
              </a:rPr>
              <a:t>пољопривреда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производња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папира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целулозе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газдовање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шумама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домаћинства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итд</a:t>
            </a:r>
            <a:r>
              <a:rPr lang="ru-RU" sz="1200" dirty="0">
                <a:latin typeface="Arial Narrow" panose="020B0606020202030204" pitchFamily="34" charset="0"/>
              </a:rPr>
              <a:t>.), </a:t>
            </a:r>
            <a:r>
              <a:rPr lang="ru-RU" sz="1200" dirty="0" err="1">
                <a:latin typeface="Arial Narrow" panose="020B0606020202030204" pitchFamily="34" charset="0"/>
              </a:rPr>
              <a:t>еколошки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утицај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позитиван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lvl="1"/>
            <a:r>
              <a:rPr lang="sr-Cyrl-RS" sz="1200" dirty="0">
                <a:latin typeface="Arial Narrow" panose="020B0606020202030204" pitchFamily="34" charset="0"/>
              </a:rPr>
              <a:t>Начин за превазилажење ових негативних еколошких утицаја је узгој биомасе на већ деградираном земљишту и утринама, у циљу повећања садржаја органског материјала и смањења даље деградације земљишта и ерозије, уз позитивне ефекте и на </a:t>
            </a:r>
            <a:r>
              <a:rPr lang="sr-Cyrl-RS" sz="1200" dirty="0" err="1">
                <a:latin typeface="Arial Narrow" panose="020B0606020202030204" pitchFamily="34" charset="0"/>
              </a:rPr>
              <a:t>биодиверзитет</a:t>
            </a:r>
            <a:r>
              <a:rPr lang="sr-Cyrl-RS" sz="1200" dirty="0">
                <a:latin typeface="Arial Narrow" panose="020B0606020202030204" pitchFamily="34" charset="0"/>
              </a:rPr>
              <a:t>, посебно ако се користе мање интензивне пољопривредне и аутохтоне </a:t>
            </a:r>
            <a:r>
              <a:rPr lang="sr-Cyrl-RS" sz="1200" dirty="0" smtClean="0">
                <a:latin typeface="Arial Narrow" panose="020B0606020202030204" pitchFamily="34" charset="0"/>
              </a:rPr>
              <a:t>културе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Није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погодна</a:t>
            </a:r>
            <a:r>
              <a:rPr lang="ru-RU" sz="2000" dirty="0">
                <a:latin typeface="Arial Narrow" panose="020B0606020202030204" pitchFamily="34" charset="0"/>
              </a:rPr>
              <a:t> за транспорт на </a:t>
            </a:r>
            <a:r>
              <a:rPr lang="ru-RU" sz="2000" dirty="0" err="1">
                <a:latin typeface="Arial Narrow" panose="020B0606020202030204" pitchFamily="34" charset="0"/>
              </a:rPr>
              <a:t>велике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удаљености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1200" dirty="0">
                <a:latin typeface="Arial Narrow" panose="020B0606020202030204" pitchFamily="34" charset="0"/>
              </a:rPr>
              <a:t>Велика </a:t>
            </a:r>
            <a:r>
              <a:rPr lang="ru-RU" sz="1200" dirty="0" err="1">
                <a:latin typeface="Arial Narrow" panose="020B0606020202030204" pitchFamily="34" charset="0"/>
              </a:rPr>
              <a:t>географска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дисперзија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ниска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густина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енергије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endParaRPr lang="sr-Latn-RS" sz="1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10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2591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НЕДОСТАЦИ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 ПРИМЕНИ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БИОМАСЕ У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ЕНЕРГЕТИЦИ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Arial Narrow" panose="020B0606020202030204" pitchFamily="34" charset="0"/>
              </a:rPr>
              <a:t>Захтева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више</a:t>
            </a:r>
            <a:r>
              <a:rPr lang="ru-RU" sz="2000" dirty="0">
                <a:latin typeface="Arial Narrow" panose="020B0606020202030204" pitchFamily="34" charset="0"/>
              </a:rPr>
              <a:t> простора: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1200" dirty="0">
                <a:latin typeface="Arial Narrow" panose="020B0606020202030204" pitchFamily="34" charset="0"/>
              </a:rPr>
              <a:t>То </a:t>
            </a:r>
            <a:r>
              <a:rPr lang="ru-RU" sz="1200" dirty="0" err="1">
                <a:latin typeface="Arial Narrow" panose="020B0606020202030204" pitchFamily="34" charset="0"/>
              </a:rPr>
              <a:t>ограничава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локацију</a:t>
            </a:r>
            <a:r>
              <a:rPr lang="ru-RU" sz="1200" dirty="0">
                <a:latin typeface="Arial Narrow" panose="020B0606020202030204" pitchFamily="34" charset="0"/>
              </a:rPr>
              <a:t> на </a:t>
            </a:r>
            <a:r>
              <a:rPr lang="ru-RU" sz="1200" dirty="0" err="1">
                <a:latin typeface="Arial Narrow" panose="020B0606020202030204" pitchFamily="34" charset="0"/>
              </a:rPr>
              <a:t>којима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градња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постројења</a:t>
            </a:r>
            <a:r>
              <a:rPr lang="ru-RU" sz="1200" dirty="0">
                <a:latin typeface="Arial Narrow" panose="020B0606020202030204" pitchFamily="34" charset="0"/>
              </a:rPr>
              <a:t> на </a:t>
            </a:r>
            <a:r>
              <a:rPr lang="ru-RU" sz="1200" dirty="0" err="1">
                <a:latin typeface="Arial Narrow" panose="020B0606020202030204" pitchFamily="34" charset="0"/>
              </a:rPr>
              <a:t>биомасу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економски</a:t>
            </a:r>
            <a:r>
              <a:rPr lang="ru-RU" sz="1200" dirty="0">
                <a:latin typeface="Arial Narrow" panose="020B0606020202030204" pitchFamily="34" charset="0"/>
              </a:rPr>
              <a:t> оправдана - </a:t>
            </a:r>
            <a:r>
              <a:rPr lang="ru-RU" sz="1200" dirty="0" err="1">
                <a:latin typeface="Arial Narrow" panose="020B0606020202030204" pitchFamily="34" charset="0"/>
              </a:rPr>
              <a:t>морају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бити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близу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извора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горива</a:t>
            </a:r>
            <a:r>
              <a:rPr lang="ru-RU" sz="1200" dirty="0">
                <a:latin typeface="Arial Narrow" panose="020B0606020202030204" pitchFamily="34" charset="0"/>
              </a:rPr>
              <a:t> ради </a:t>
            </a:r>
            <a:r>
              <a:rPr lang="ru-RU" sz="1200" dirty="0" err="1">
                <a:latin typeface="Arial Narrow" panose="020B0606020202030204" pitchFamily="34" charset="0"/>
              </a:rPr>
              <a:t>смањења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транспортних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трошкова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складиштења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манипулације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што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</a:t>
            </a:r>
            <a:r>
              <a:rPr lang="ru-RU" sz="1200" dirty="0">
                <a:latin typeface="Arial Narrow" panose="020B0606020202030204" pitchFamily="34" charset="0"/>
              </a:rPr>
              <a:t> проблем за </a:t>
            </a:r>
            <a:r>
              <a:rPr lang="ru-RU" sz="1200" dirty="0" err="1">
                <a:latin typeface="Arial Narrow" panose="020B0606020202030204" pitchFamily="34" charset="0"/>
              </a:rPr>
              <a:t>постројења</a:t>
            </a:r>
            <a:r>
              <a:rPr lang="ru-RU" sz="1200" dirty="0">
                <a:latin typeface="Arial Narrow" panose="020B0606020202030204" pitchFamily="34" charset="0"/>
              </a:rPr>
              <a:t> у </a:t>
            </a:r>
            <a:r>
              <a:rPr lang="ru-RU" sz="1200" dirty="0" err="1">
                <a:latin typeface="Arial Narrow" panose="020B0606020202030204" pitchFamily="34" charset="0"/>
              </a:rPr>
              <a:t>урбаним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зонама</a:t>
            </a:r>
            <a:r>
              <a:rPr lang="ru-RU" sz="12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sr-Cyrl-RS" sz="2000" dirty="0" smtClean="0">
                <a:latin typeface="Arial Narrow" panose="020B0606020202030204" pitchFamily="34" charset="0"/>
              </a:rPr>
              <a:t>Остале </a:t>
            </a:r>
            <a:r>
              <a:rPr lang="sr-Cyrl-RS" sz="2000" dirty="0">
                <a:latin typeface="Arial Narrow" panose="020B0606020202030204" pitchFamily="34" charset="0"/>
              </a:rPr>
              <a:t>техничке </a:t>
            </a:r>
            <a:r>
              <a:rPr lang="sr-Cyrl-RS" sz="2000" dirty="0" smtClean="0">
                <a:latin typeface="Arial Narrow" panose="020B0606020202030204" pitchFamily="34" charset="0"/>
              </a:rPr>
              <a:t>препреке</a:t>
            </a:r>
          </a:p>
          <a:p>
            <a:pPr lvl="1"/>
            <a:r>
              <a:rPr lang="ru-RU" sz="1200" dirty="0" err="1" smtClean="0">
                <a:latin typeface="Arial Narrow" panose="020B0606020202030204" pitchFamily="34" charset="0"/>
              </a:rPr>
              <a:t>Различити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типови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биомасе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имају</a:t>
            </a:r>
            <a:r>
              <a:rPr lang="ru-RU" sz="1200" dirty="0">
                <a:latin typeface="Arial Narrow" panose="020B0606020202030204" pitchFamily="34" charset="0"/>
              </a:rPr>
              <a:t> различите </a:t>
            </a:r>
            <a:r>
              <a:rPr lang="ru-RU" sz="1200" dirty="0" err="1">
                <a:latin typeface="Arial Narrow" panose="020B0606020202030204" pitchFamily="34" charset="0"/>
              </a:rPr>
              <a:t>карактеристике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сагоревања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  <a:r>
              <a:rPr lang="ru-RU" sz="1200" dirty="0" err="1">
                <a:latin typeface="Arial Narrow" panose="020B0606020202030204" pitchFamily="34" charset="0"/>
              </a:rPr>
              <a:t>Садржај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пепела</a:t>
            </a:r>
            <a:r>
              <a:rPr lang="ru-RU" sz="1200" dirty="0">
                <a:latin typeface="Arial Narrow" panose="020B0606020202030204" pitchFamily="34" charset="0"/>
              </a:rPr>
              <a:t> у </a:t>
            </a:r>
            <a:r>
              <a:rPr lang="ru-RU" sz="1200" dirty="0" err="1">
                <a:latin typeface="Arial Narrow" panose="020B0606020202030204" pitchFamily="34" charset="0"/>
              </a:rPr>
              <a:t>пољопривредној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биомаси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</a:t>
            </a:r>
            <a:r>
              <a:rPr lang="ru-RU" sz="1200" dirty="0">
                <a:latin typeface="Arial Narrow" panose="020B0606020202030204" pitchFamily="34" charset="0"/>
              </a:rPr>
              <a:t> знатно </a:t>
            </a:r>
            <a:r>
              <a:rPr lang="ru-RU" sz="1200" dirty="0" err="1">
                <a:latin typeface="Arial Narrow" panose="020B0606020202030204" pitchFamily="34" charset="0"/>
              </a:rPr>
              <a:t>виши</a:t>
            </a:r>
            <a:r>
              <a:rPr lang="ru-RU" sz="1200" dirty="0">
                <a:latin typeface="Arial Narrow" panose="020B0606020202030204" pitchFamily="34" charset="0"/>
              </a:rPr>
              <a:t> од </a:t>
            </a:r>
            <a:r>
              <a:rPr lang="ru-RU" sz="1200" dirty="0" err="1">
                <a:latin typeface="Arial Narrow" panose="020B0606020202030204" pitchFamily="34" charset="0"/>
              </a:rPr>
              <a:t>садржаја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пепела</a:t>
            </a:r>
            <a:r>
              <a:rPr lang="ru-RU" sz="1200" dirty="0">
                <a:latin typeface="Arial Narrow" panose="020B0606020202030204" pitchFamily="34" charset="0"/>
              </a:rPr>
              <a:t> у </a:t>
            </a:r>
            <a:r>
              <a:rPr lang="ru-RU" sz="1200" dirty="0" err="1">
                <a:latin typeface="Arial Narrow" panose="020B0606020202030204" pitchFamily="34" charset="0"/>
              </a:rPr>
              <a:t>дрвној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  <a:r>
              <a:rPr lang="ru-RU" sz="1200" dirty="0" err="1">
                <a:latin typeface="Arial Narrow" panose="020B0606020202030204" pitchFamily="34" charset="0"/>
              </a:rPr>
              <a:t>Алкални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садржај</a:t>
            </a:r>
            <a:r>
              <a:rPr lang="ru-RU" sz="1200" dirty="0">
                <a:latin typeface="Arial Narrow" panose="020B0606020202030204" pitchFamily="34" charset="0"/>
              </a:rPr>
              <a:t> у </a:t>
            </a:r>
            <a:r>
              <a:rPr lang="ru-RU" sz="1200" dirty="0" err="1">
                <a:latin typeface="Arial Narrow" panose="020B0606020202030204" pitchFamily="34" charset="0"/>
              </a:rPr>
              <a:t>пепелу</a:t>
            </a:r>
            <a:r>
              <a:rPr lang="ru-RU" sz="1200" dirty="0">
                <a:latin typeface="Arial Narrow" panose="020B0606020202030204" pitchFamily="34" charset="0"/>
              </a:rPr>
              <a:t> омета </a:t>
            </a:r>
            <a:r>
              <a:rPr lang="ru-RU" sz="1200" dirty="0" err="1">
                <a:latin typeface="Arial Narrow" panose="020B0606020202030204" pitchFamily="34" charset="0"/>
              </a:rPr>
              <a:t>континуирани</a:t>
            </a:r>
            <a:r>
              <a:rPr lang="ru-RU" sz="1200" dirty="0">
                <a:latin typeface="Arial Narrow" panose="020B0606020202030204" pitchFamily="34" charset="0"/>
              </a:rPr>
              <a:t> рад котла на </a:t>
            </a:r>
            <a:r>
              <a:rPr lang="ru-RU" sz="1200" dirty="0" err="1">
                <a:latin typeface="Arial Narrow" panose="020B0606020202030204" pitchFamily="34" charset="0"/>
              </a:rPr>
              <a:t>биомасу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услед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прљања</a:t>
            </a:r>
            <a:r>
              <a:rPr lang="ru-RU" sz="1200" dirty="0">
                <a:latin typeface="Arial Narrow" panose="020B0606020202030204" pitchFamily="34" charset="0"/>
              </a:rPr>
              <a:t>/</a:t>
            </a:r>
            <a:r>
              <a:rPr lang="ru-RU" sz="1200" dirty="0" err="1">
                <a:latin typeface="Arial Narrow" panose="020B0606020202030204" pitchFamily="34" charset="0"/>
              </a:rPr>
              <a:t>зашљакивања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грејних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површина</a:t>
            </a:r>
            <a:r>
              <a:rPr lang="ru-RU" sz="1200" dirty="0" smtClean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што</a:t>
            </a:r>
            <a:r>
              <a:rPr lang="ru-RU" sz="1200" dirty="0">
                <a:latin typeface="Arial Narrow" panose="020B0606020202030204" pitchFamily="34" charset="0"/>
              </a:rPr>
              <a:t> се </a:t>
            </a:r>
            <a:r>
              <a:rPr lang="ru-RU" sz="1200" dirty="0" err="1">
                <a:latin typeface="Arial Narrow" panose="020B0606020202030204" pitchFamily="34" charset="0"/>
              </a:rPr>
              <a:t>превазилази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правилним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избором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технологије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нижим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температурама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сагоревања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одговарајућом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опремом</a:t>
            </a:r>
            <a:r>
              <a:rPr lang="ru-RU" sz="1200" dirty="0">
                <a:latin typeface="Arial Narrow" panose="020B0606020202030204" pitchFamily="34" charset="0"/>
              </a:rPr>
              <a:t> за </a:t>
            </a:r>
            <a:r>
              <a:rPr lang="ru-RU" sz="1200" dirty="0" err="1">
                <a:latin typeface="Arial Narrow" panose="020B0606020202030204" pitchFamily="34" charset="0"/>
              </a:rPr>
              <a:t>одувавање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пепела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ru-RU" sz="1200" dirty="0" err="1" smtClean="0">
                <a:latin typeface="Arial Narrow" panose="020B0606020202030204" pitchFamily="34" charset="0"/>
              </a:rPr>
              <a:t>Биомаса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је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хигроскопан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материјал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  <a:r>
              <a:rPr lang="ru-RU" sz="1200" dirty="0" err="1">
                <a:latin typeface="Arial Narrow" panose="020B0606020202030204" pitchFamily="34" charset="0"/>
              </a:rPr>
              <a:t>Велике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флуктуације</a:t>
            </a:r>
            <a:r>
              <a:rPr lang="ru-RU" sz="1200" dirty="0">
                <a:latin typeface="Arial Narrow" panose="020B0606020202030204" pitchFamily="34" charset="0"/>
              </a:rPr>
              <a:t> влажности и </a:t>
            </a:r>
            <a:r>
              <a:rPr lang="ru-RU" sz="1200" dirty="0" err="1">
                <a:latin typeface="Arial Narrow" panose="020B0606020202030204" pitchFamily="34" charset="0"/>
              </a:rPr>
              <a:t>висока</a:t>
            </a:r>
            <a:r>
              <a:rPr lang="ru-RU" sz="1200" dirty="0">
                <a:latin typeface="Arial Narrow" panose="020B0606020202030204" pitchFamily="34" charset="0"/>
              </a:rPr>
              <a:t> влага </a:t>
            </a:r>
            <a:r>
              <a:rPr lang="ru-RU" sz="1200" dirty="0" err="1">
                <a:latin typeface="Arial Narrow" panose="020B0606020202030204" pitchFamily="34" charset="0"/>
              </a:rPr>
              <a:t>драстично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отежавају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процес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сагоревања</a:t>
            </a:r>
            <a:r>
              <a:rPr lang="ru-RU" sz="1200" dirty="0">
                <a:latin typeface="Arial Narrow" panose="020B0606020202030204" pitchFamily="34" charset="0"/>
              </a:rPr>
              <a:t>. Проблем се </a:t>
            </a:r>
            <a:r>
              <a:rPr lang="ru-RU" sz="1200" dirty="0" err="1">
                <a:latin typeface="Arial Narrow" panose="020B0606020202030204" pitchFamily="34" charset="0"/>
              </a:rPr>
              <a:t>превазилази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правилним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складиштењем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биомасе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ru-RU" sz="1200" dirty="0" smtClean="0">
                <a:latin typeface="Arial Narrow" panose="020B0606020202030204" pitchFamily="34" charset="0"/>
              </a:rPr>
              <a:t>Квалитет </a:t>
            </a:r>
            <a:r>
              <a:rPr lang="ru-RU" sz="1200" dirty="0" err="1">
                <a:latin typeface="Arial Narrow" panose="020B0606020202030204" pitchFamily="34" charset="0"/>
              </a:rPr>
              <a:t>биомасе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може</a:t>
            </a:r>
            <a:r>
              <a:rPr lang="ru-RU" sz="1200" dirty="0">
                <a:latin typeface="Arial Narrow" panose="020B0606020202030204" pitchFamily="34" charset="0"/>
              </a:rPr>
              <a:t> да </a:t>
            </a:r>
            <a:r>
              <a:rPr lang="ru-RU" sz="1200" dirty="0" err="1">
                <a:latin typeface="Arial Narrow" panose="020B0606020202030204" pitchFamily="34" charset="0"/>
              </a:rPr>
              <a:t>осцилира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као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резултат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природног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раста</a:t>
            </a:r>
            <a:r>
              <a:rPr lang="ru-RU" sz="1200" dirty="0">
                <a:latin typeface="Arial Narrow" panose="020B0606020202030204" pitchFamily="34" charset="0"/>
              </a:rPr>
              <a:t> и/или </a:t>
            </a:r>
            <a:r>
              <a:rPr lang="ru-RU" sz="1200" dirty="0" err="1" smtClean="0">
                <a:latin typeface="Arial Narrow" panose="020B0606020202030204" pitchFamily="34" charset="0"/>
              </a:rPr>
              <a:t>узгоја</a:t>
            </a:r>
            <a:r>
              <a:rPr lang="ru-RU" sz="1200" dirty="0">
                <a:latin typeface="Arial Narrow" panose="020B0606020202030204" pitchFamily="34" charset="0"/>
              </a:rPr>
              <a:t>, или </a:t>
            </a:r>
            <a:r>
              <a:rPr lang="ru-RU" sz="1200" dirty="0" err="1">
                <a:latin typeface="Arial Narrow" panose="020B0606020202030204" pitchFamily="34" charset="0"/>
              </a:rPr>
              <a:t>услед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неодговарајуће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припреме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складиштења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lvl="1"/>
            <a:endParaRPr lang="sr-Latn-RS" sz="1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11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05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НЕДОСТАЦИ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 ПРИМЕНИ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БИОМАСЕ У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ЕНЕРГЕТИЦИ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err="1" smtClean="0">
                <a:latin typeface="Arial Narrow" panose="020B0606020202030204" pitchFamily="34" charset="0"/>
              </a:rPr>
              <a:t>Већи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инвестициони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трошкови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sr-Latn-RS" sz="1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RS" sz="1200" dirty="0">
                <a:latin typeface="Arial Narrow" panose="020B0606020202030204" pitchFamily="34" charset="0"/>
              </a:rPr>
              <a:t>$/</a:t>
            </a:r>
            <a:r>
              <a:rPr lang="sr-Latn-RS" sz="1200" dirty="0" err="1">
                <a:latin typeface="Arial Narrow" panose="020B0606020202030204" pitchFamily="34" charset="0"/>
              </a:rPr>
              <a:t>kW</a:t>
            </a:r>
            <a:r>
              <a:rPr lang="sr-Cyrl-RS" sz="1200" dirty="0" err="1">
                <a:latin typeface="Arial Narrow" panose="020B0606020202030204" pitchFamily="34" charset="0"/>
              </a:rPr>
              <a:t>ел</a:t>
            </a:r>
            <a:r>
              <a:rPr lang="sr-Cyrl-RS" sz="1200" dirty="0">
                <a:latin typeface="Arial Narrow" panose="020B0606020202030204" pitchFamily="34" charset="0"/>
              </a:rPr>
              <a:t> (капацитет-</a:t>
            </a:r>
            <a:r>
              <a:rPr lang="sr-Cyrl-RS" sz="1200" dirty="0" err="1">
                <a:latin typeface="Arial Narrow" panose="020B0606020202030204" pitchFamily="34" charset="0"/>
              </a:rPr>
              <a:t>пондерисан</a:t>
            </a:r>
            <a:r>
              <a:rPr lang="sr-Cyrl-RS" sz="1200" dirty="0">
                <a:latin typeface="Arial Narrow" panose="020B0606020202030204" pitchFamily="34" charset="0"/>
              </a:rPr>
              <a:t> просек)</a:t>
            </a:r>
            <a:endParaRPr lang="sr-Latn-RS" sz="12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sz="2000" dirty="0" smtClean="0">
              <a:latin typeface="Arial Narrow" panose="020B0606020202030204" pitchFamily="34" charset="0"/>
            </a:endParaRPr>
          </a:p>
          <a:p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 smtClean="0">
                <a:latin typeface="Arial Narrow" panose="020B0606020202030204" pitchFamily="34" charset="0"/>
              </a:rPr>
              <a:t>Како </a:t>
            </a:r>
            <a:r>
              <a:rPr lang="sr-Cyrl-RS" sz="2000" dirty="0">
                <a:latin typeface="Arial Narrow" panose="020B0606020202030204" pitchFamily="34" charset="0"/>
              </a:rPr>
              <a:t>је најкомпететивније горив</a:t>
            </a:r>
            <a:r>
              <a:rPr lang="en-US" sz="2000" dirty="0">
                <a:latin typeface="Arial Narrow" panose="020B0606020202030204" pitchFamily="34" charset="0"/>
              </a:rPr>
              <a:t>o </a:t>
            </a:r>
            <a:r>
              <a:rPr lang="sr-Cyrl-RS" sz="2000" dirty="0">
                <a:latin typeface="Arial Narrow" panose="020B0606020202030204" pitchFamily="34" charset="0"/>
              </a:rPr>
              <a:t>биомаси природни гас, и с обзиром да се 77% енергије у српским топланама добија из њега, интересантно је упоредити инвестиционе трошкове ова два енергента. У ЕУ нивелисани трошкови грејања (</a:t>
            </a:r>
            <a:r>
              <a:rPr lang="en-US" sz="2000" dirty="0" err="1">
                <a:latin typeface="Arial Narrow" panose="020B0606020202030204" pitchFamily="34" charset="0"/>
              </a:rPr>
              <a:t>Levelized</a:t>
            </a:r>
            <a:r>
              <a:rPr lang="en-US" sz="2000" dirty="0">
                <a:latin typeface="Arial Narrow" panose="020B0606020202030204" pitchFamily="34" charset="0"/>
              </a:rPr>
              <a:t> cost of heating - LCOH) </a:t>
            </a:r>
            <a:r>
              <a:rPr lang="sr-Cyrl-RS" sz="2000" dirty="0">
                <a:latin typeface="Arial Narrow" panose="020B0606020202030204" pitchFamily="34" charset="0"/>
              </a:rPr>
              <a:t>биомасом су, за 2018., били  </a:t>
            </a:r>
            <a:r>
              <a:rPr lang="sr-Cyrl-RS" sz="2000" b="1" dirty="0">
                <a:latin typeface="Arial Narrow" panose="020B0606020202030204" pitchFamily="34" charset="0"/>
              </a:rPr>
              <a:t>€108-€225/</a:t>
            </a:r>
            <a:r>
              <a:rPr lang="en-US" sz="2000" b="1" dirty="0">
                <a:latin typeface="Arial Narrow" panose="020B0606020202030204" pitchFamily="34" charset="0"/>
              </a:rPr>
              <a:t>MWh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sr-Cyrl-RS" sz="2000" dirty="0">
                <a:latin typeface="Arial Narrow" panose="020B0606020202030204" pitchFamily="34" charset="0"/>
              </a:rPr>
              <a:t>док су за гас трошкови износили </a:t>
            </a:r>
            <a:r>
              <a:rPr lang="sr-Cyrl-RS" sz="2000" b="1" dirty="0">
                <a:latin typeface="Arial Narrow" panose="020B0606020202030204" pitchFamily="34" charset="0"/>
              </a:rPr>
              <a:t>€98/</a:t>
            </a:r>
            <a:r>
              <a:rPr lang="en-US" sz="2000" b="1" dirty="0">
                <a:latin typeface="Arial Narrow" panose="020B0606020202030204" pitchFamily="34" charset="0"/>
              </a:rPr>
              <a:t>MWh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5121084" cy="19325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49738"/>
              </p:ext>
            </p:extLst>
          </p:nvPr>
        </p:nvGraphicFramePr>
        <p:xfrm>
          <a:off x="1524000" y="4265806"/>
          <a:ext cx="4504690" cy="309880"/>
        </p:xfrm>
        <a:graphic>
          <a:graphicData uri="http://schemas.openxmlformats.org/drawingml/2006/table">
            <a:tbl>
              <a:tblPr firstRow="1" firstCol="1" bandRow="1"/>
              <a:tblGrid>
                <a:gridCol w="562610">
                  <a:extLst>
                    <a:ext uri="{9D8B030D-6E8A-4147-A177-3AD203B41FA5}">
                      <a16:colId xmlns:a16="http://schemas.microsoft.com/office/drawing/2014/main" xmlns="" val="205997120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xmlns="" val="3642008832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xmlns="" val="284883114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3681888806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xmlns="" val="1660522616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xmlns="" val="4106443932"/>
                    </a:ext>
                  </a:extLst>
                </a:gridCol>
                <a:gridCol w="575310">
                  <a:extLst>
                    <a:ext uri="{9D8B030D-6E8A-4147-A177-3AD203B41FA5}">
                      <a16:colId xmlns:a16="http://schemas.microsoft.com/office/drawing/2014/main" xmlns="" val="3831361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ветар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природни гас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соларни PV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хидро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storage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нафтни течни деривати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биомаса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75131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6927" y="4486006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 Narrow" panose="020B0606020202030204" pitchFamily="34" charset="0"/>
              </a:rPr>
              <a:t>Просечни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инвестициони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трошкови</a:t>
            </a:r>
            <a:r>
              <a:rPr lang="ru-RU" sz="1600" dirty="0">
                <a:latin typeface="Arial Narrow" panose="020B0606020202030204" pitchFamily="34" charset="0"/>
              </a:rPr>
              <a:t> за различите </a:t>
            </a:r>
            <a:r>
              <a:rPr lang="ru-RU" sz="1600" dirty="0" err="1">
                <a:latin typeface="Arial Narrow" panose="020B0606020202030204" pitchFamily="34" charset="0"/>
              </a:rPr>
              <a:t>енергенте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према</a:t>
            </a:r>
            <a:r>
              <a:rPr lang="ru-RU" sz="1600" dirty="0">
                <a:latin typeface="Arial Narrow" panose="020B0606020202030204" pitchFamily="34" charset="0"/>
              </a:rPr>
              <a:t> EIA  (2015) </a:t>
            </a:r>
            <a:endParaRPr lang="sr-Latn-RS" sz="1600" dirty="0">
              <a:latin typeface="Arial Narrow" panose="020B0606020202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12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5153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Поређење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природног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гаса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биомасе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err="1" smtClean="0">
                <a:latin typeface="Arial Narrow" panose="020B0606020202030204" pitchFamily="34" charset="0"/>
              </a:rPr>
              <a:t>Већи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инвестициони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трошкови</a:t>
            </a:r>
            <a:r>
              <a:rPr lang="ru-RU" sz="2700" dirty="0" smtClean="0">
                <a:latin typeface="Arial Narrow" panose="020B060602020203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smtClean="0">
                <a:latin typeface="Arial Narrow" panose="020B0606020202030204" pitchFamily="34" charset="0"/>
              </a:rPr>
              <a:t>Цена </a:t>
            </a:r>
            <a:r>
              <a:rPr lang="ru-RU" sz="2700" dirty="0">
                <a:latin typeface="Arial Narrow" panose="020B0606020202030204" pitchFamily="34" charset="0"/>
              </a:rPr>
              <a:t>котла на </a:t>
            </a:r>
            <a:r>
              <a:rPr lang="ru-RU" sz="2700" dirty="0" err="1">
                <a:latin typeface="Arial Narrow" panose="020B0606020202030204" pitchFamily="34" charset="0"/>
              </a:rPr>
              <a:t>биомасу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је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већа</a:t>
            </a:r>
            <a:r>
              <a:rPr lang="ru-RU" sz="2700" dirty="0">
                <a:latin typeface="Arial Narrow" panose="020B0606020202030204" pitchFamily="34" charset="0"/>
              </a:rPr>
              <a:t> од котла на </a:t>
            </a:r>
            <a:r>
              <a:rPr lang="ru-RU" sz="2700" dirty="0" err="1">
                <a:latin typeface="Arial Narrow" panose="020B0606020202030204" pitchFamily="34" charset="0"/>
              </a:rPr>
              <a:t>природни</a:t>
            </a:r>
            <a:r>
              <a:rPr lang="ru-RU" sz="2700" dirty="0">
                <a:latin typeface="Arial Narrow" panose="020B0606020202030204" pitchFamily="34" charset="0"/>
              </a:rPr>
              <a:t> гас.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err="1" smtClean="0">
                <a:latin typeface="Arial Narrow" panose="020B0606020202030204" pitchFamily="34" charset="0"/>
              </a:rPr>
              <a:t>Котао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>
                <a:latin typeface="Arial Narrow" panose="020B0606020202030204" pitchFamily="34" charset="0"/>
              </a:rPr>
              <a:t>на </a:t>
            </a:r>
            <a:r>
              <a:rPr lang="ru-RU" sz="2700" dirty="0" err="1">
                <a:latin typeface="Arial Narrow" panose="020B0606020202030204" pitchFamily="34" charset="0"/>
              </a:rPr>
              <a:t>природни</a:t>
            </a:r>
            <a:r>
              <a:rPr lang="ru-RU" sz="2700" dirty="0">
                <a:latin typeface="Arial Narrow" panose="020B0606020202030204" pitchFamily="34" charset="0"/>
              </a:rPr>
              <a:t> гас </a:t>
            </a:r>
            <a:r>
              <a:rPr lang="ru-RU" sz="2700" dirty="0" err="1">
                <a:latin typeface="Arial Narrow" panose="020B0606020202030204" pitchFamily="34" charset="0"/>
              </a:rPr>
              <a:t>је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лакши</a:t>
            </a:r>
            <a:r>
              <a:rPr lang="ru-RU" sz="2700" dirty="0">
                <a:latin typeface="Arial Narrow" panose="020B0606020202030204" pitchFamily="34" charset="0"/>
              </a:rPr>
              <a:t> за </a:t>
            </a:r>
            <a:r>
              <a:rPr lang="ru-RU" sz="2700" dirty="0" err="1">
                <a:latin typeface="Arial Narrow" panose="020B0606020202030204" pitchFamily="34" charset="0"/>
              </a:rPr>
              <a:t>регулацију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сагоревања</a:t>
            </a:r>
            <a:r>
              <a:rPr lang="ru-RU" sz="2700" dirty="0">
                <a:latin typeface="Arial Narrow" panose="020B0606020202030204" pitchFamily="34" charset="0"/>
              </a:rPr>
              <a:t>, </a:t>
            </a:r>
            <a:r>
              <a:rPr lang="ru-RU" sz="2700" dirty="0" err="1">
                <a:latin typeface="Arial Narrow" panose="020B0606020202030204" pitchFamily="34" charset="0"/>
              </a:rPr>
              <a:t>компактнији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је</a:t>
            </a:r>
            <a:r>
              <a:rPr lang="ru-RU" sz="2700" dirty="0">
                <a:latin typeface="Arial Narrow" panose="020B0606020202030204" pitchFamily="34" charset="0"/>
              </a:rPr>
              <a:t>, не </a:t>
            </a:r>
            <a:r>
              <a:rPr lang="ru-RU" sz="2700" dirty="0" err="1">
                <a:latin typeface="Arial Narrow" panose="020B0606020202030204" pitchFamily="34" charset="0"/>
              </a:rPr>
              <a:t>заузима</a:t>
            </a:r>
            <a:r>
              <a:rPr lang="ru-RU" sz="2700" dirty="0">
                <a:latin typeface="Arial Narrow" panose="020B0606020202030204" pitchFamily="34" charset="0"/>
              </a:rPr>
              <a:t> много простора, </a:t>
            </a:r>
            <a:r>
              <a:rPr lang="ru-RU" sz="2700" dirty="0" err="1">
                <a:latin typeface="Arial Narrow" panose="020B0606020202030204" pitchFamily="34" charset="0"/>
              </a:rPr>
              <a:t>као</a:t>
            </a:r>
            <a:r>
              <a:rPr lang="ru-RU" sz="2700" dirty="0">
                <a:latin typeface="Arial Narrow" panose="020B0606020202030204" pitchFamily="34" charset="0"/>
              </a:rPr>
              <a:t> ни простор за </a:t>
            </a:r>
            <a:r>
              <a:rPr lang="ru-RU" sz="2700" dirty="0" err="1">
                <a:latin typeface="Arial Narrow" panose="020B0606020202030204" pitchFamily="34" charset="0"/>
              </a:rPr>
              <a:t>складиштење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горива</a:t>
            </a:r>
            <a:r>
              <a:rPr lang="ru-RU" sz="2700" dirty="0">
                <a:latin typeface="Arial Narrow" panose="020B0606020202030204" pitchFamily="34" charset="0"/>
              </a:rPr>
              <a:t>.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err="1" smtClean="0">
                <a:latin typeface="Arial Narrow" panose="020B0606020202030204" pitchFamily="34" charset="0"/>
              </a:rPr>
              <a:t>Регулација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котлова</a:t>
            </a:r>
            <a:r>
              <a:rPr lang="ru-RU" sz="2700" dirty="0">
                <a:latin typeface="Arial Narrow" panose="020B0606020202030204" pitchFamily="34" charset="0"/>
              </a:rPr>
              <a:t> на </a:t>
            </a:r>
            <a:r>
              <a:rPr lang="ru-RU" sz="2700" dirty="0" err="1">
                <a:latin typeface="Arial Narrow" panose="020B0606020202030204" pitchFamily="34" charset="0"/>
              </a:rPr>
              <a:t>биомасу</a:t>
            </a:r>
            <a:r>
              <a:rPr lang="ru-RU" sz="2700" dirty="0">
                <a:latin typeface="Arial Narrow" panose="020B0606020202030204" pitchFamily="34" charset="0"/>
              </a:rPr>
              <a:t> испод 50% </a:t>
            </a:r>
            <a:r>
              <a:rPr lang="ru-RU" sz="2700" dirty="0" err="1">
                <a:latin typeface="Arial Narrow" panose="020B0606020202030204" pitchFamily="34" charset="0"/>
              </a:rPr>
              <a:t>топлотног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оптерећења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је</a:t>
            </a:r>
            <a:r>
              <a:rPr lang="ru-RU" sz="2700" dirty="0">
                <a:latin typeface="Arial Narrow" panose="020B0606020202030204" pitchFamily="34" charset="0"/>
              </a:rPr>
              <a:t> тешка </a:t>
            </a:r>
            <a:r>
              <a:rPr lang="ru-RU" sz="2700" dirty="0" err="1">
                <a:latin typeface="Arial Narrow" panose="020B0606020202030204" pitchFamily="34" charset="0"/>
              </a:rPr>
              <a:t>што</a:t>
            </a:r>
            <a:r>
              <a:rPr lang="ru-RU" sz="2700" dirty="0">
                <a:latin typeface="Arial Narrow" panose="020B0606020202030204" pitchFamily="34" charset="0"/>
              </a:rPr>
              <a:t> се </a:t>
            </a:r>
            <a:r>
              <a:rPr lang="ru-RU" sz="2700" dirty="0" err="1">
                <a:latin typeface="Arial Narrow" panose="020B0606020202030204" pitchFamily="34" charset="0"/>
              </a:rPr>
              <a:t>превазилази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изградњом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више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котловксих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јединица</a:t>
            </a:r>
            <a:r>
              <a:rPr lang="ru-RU" sz="2700" dirty="0">
                <a:latin typeface="Arial Narrow" panose="020B0606020202030204" pitchFamily="34" charset="0"/>
              </a:rPr>
              <a:t> и/или </a:t>
            </a:r>
            <a:r>
              <a:rPr lang="ru-RU" sz="2700" dirty="0" err="1">
                <a:latin typeface="Arial Narrow" panose="020B0606020202030204" pitchFamily="34" charset="0"/>
              </a:rPr>
              <a:t>укључивањем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акумулатора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топлоте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што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поскупљује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инвестицију</a:t>
            </a:r>
            <a:r>
              <a:rPr lang="ru-RU" sz="2700" dirty="0">
                <a:latin typeface="Arial Narrow" panose="020B0606020202030204" pitchFamily="34" charset="0"/>
              </a:rPr>
              <a:t> али </a:t>
            </a:r>
            <a:r>
              <a:rPr lang="ru-RU" sz="2700" dirty="0" err="1">
                <a:latin typeface="Arial Narrow" panose="020B0606020202030204" pitchFamily="34" charset="0"/>
              </a:rPr>
              <a:t>даје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већу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сигурност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снабдевања</a:t>
            </a:r>
            <a:r>
              <a:rPr lang="ru-RU" sz="2700" dirty="0">
                <a:latin typeface="Arial Narrow" panose="020B0606020202030204" pitchFamily="34" charset="0"/>
              </a:rPr>
              <a:t> уз </a:t>
            </a:r>
            <a:r>
              <a:rPr lang="ru-RU" sz="2700" dirty="0" err="1">
                <a:latin typeface="Arial Narrow" panose="020B0606020202030204" pitchFamily="34" charset="0"/>
              </a:rPr>
              <a:t>лакшу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регулацију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снаге</a:t>
            </a:r>
            <a:r>
              <a:rPr lang="ru-RU" sz="2700" dirty="0">
                <a:latin typeface="Arial Narrow" panose="020B0606020202030204" pitchFamily="34" charset="0"/>
              </a:rPr>
              <a:t>. </a:t>
            </a:r>
            <a:r>
              <a:rPr lang="ru-RU" sz="2700" dirty="0" err="1">
                <a:latin typeface="Arial Narrow" panose="020B0606020202030204" pitchFamily="34" charset="0"/>
              </a:rPr>
              <a:t>Уградња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акумулатора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топлоте</a:t>
            </a:r>
            <a:r>
              <a:rPr lang="ru-RU" sz="2700" dirty="0">
                <a:latin typeface="Arial Narrow" panose="020B0606020202030204" pitchFamily="34" charset="0"/>
              </a:rPr>
              <a:t> пак </a:t>
            </a:r>
            <a:r>
              <a:rPr lang="ru-RU" sz="2700" dirty="0" err="1">
                <a:latin typeface="Arial Narrow" panose="020B0606020202030204" pitchFamily="34" charset="0"/>
              </a:rPr>
              <a:t>смањује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потребне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снаге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инсталираних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котлова</a:t>
            </a:r>
            <a:r>
              <a:rPr lang="ru-RU" sz="2700" dirty="0">
                <a:latin typeface="Arial Narrow" panose="020B0606020202030204" pitchFamily="34" charset="0"/>
              </a:rPr>
              <a:t> и </a:t>
            </a:r>
            <a:r>
              <a:rPr lang="ru-RU" sz="2700" dirty="0" err="1">
                <a:latin typeface="Arial Narrow" panose="020B0606020202030204" pitchFamily="34" charset="0"/>
              </a:rPr>
              <a:t>омогућава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њихов</a:t>
            </a:r>
            <a:r>
              <a:rPr lang="ru-RU" sz="2700" dirty="0">
                <a:latin typeface="Arial Narrow" panose="020B0606020202030204" pitchFamily="34" charset="0"/>
              </a:rPr>
              <a:t> рад без </a:t>
            </a:r>
            <a:r>
              <a:rPr lang="ru-RU" sz="2700" dirty="0" err="1">
                <a:latin typeface="Arial Narrow" panose="020B0606020202030204" pitchFamily="34" charset="0"/>
              </a:rPr>
              <a:t>дневних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гашења</a:t>
            </a:r>
            <a:r>
              <a:rPr lang="ru-RU" sz="2700" dirty="0">
                <a:latin typeface="Arial Narrow" panose="020B0606020202030204" pitchFamily="34" charset="0"/>
              </a:rPr>
              <a:t> и </a:t>
            </a:r>
            <a:r>
              <a:rPr lang="ru-RU" sz="2700" dirty="0" err="1">
                <a:latin typeface="Arial Narrow" panose="020B0606020202030204" pitchFamily="34" charset="0"/>
              </a:rPr>
              <a:t>паљења</a:t>
            </a:r>
            <a:r>
              <a:rPr lang="ru-RU" sz="2700" dirty="0">
                <a:latin typeface="Arial Narrow" panose="020B0606020202030204" pitchFamily="34" charset="0"/>
              </a:rPr>
              <a:t> у току </a:t>
            </a:r>
            <a:r>
              <a:rPr lang="ru-RU" sz="2700" dirty="0" err="1">
                <a:latin typeface="Arial Narrow" panose="020B0606020202030204" pitchFamily="34" charset="0"/>
              </a:rPr>
              <a:t>грејне</a:t>
            </a:r>
            <a:r>
              <a:rPr lang="ru-RU" sz="2700" dirty="0">
                <a:latin typeface="Arial Narrow" panose="020B0606020202030204" pitchFamily="34" charset="0"/>
              </a:rPr>
              <a:t> сезоне.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err="1" smtClean="0">
                <a:latin typeface="Arial Narrow" panose="020B0606020202030204" pitchFamily="34" charset="0"/>
              </a:rPr>
              <a:t>Оперативни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трошкови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зависе</a:t>
            </a:r>
            <a:r>
              <a:rPr lang="ru-RU" sz="2700" dirty="0">
                <a:latin typeface="Arial Narrow" panose="020B0606020202030204" pitchFamily="34" charset="0"/>
              </a:rPr>
              <a:t> од типа </a:t>
            </a:r>
            <a:r>
              <a:rPr lang="ru-RU" sz="2700" dirty="0" err="1" smtClean="0">
                <a:latin typeface="Arial Narrow" panose="020B0606020202030204" pitchFamily="34" charset="0"/>
              </a:rPr>
              <a:t>биомасе</a:t>
            </a:r>
            <a:r>
              <a:rPr lang="ru-RU" sz="2700" dirty="0" smtClean="0">
                <a:latin typeface="Arial Narrow" panose="020B0606020202030204" pitchFamily="34" charset="0"/>
              </a:rPr>
              <a:t>. </a:t>
            </a:r>
            <a:r>
              <a:rPr lang="ru-RU" sz="2700" dirty="0">
                <a:latin typeface="Arial Narrow" panose="020B0606020202030204" pitchFamily="34" charset="0"/>
              </a:rPr>
              <a:t>У </a:t>
            </a:r>
            <a:r>
              <a:rPr lang="ru-RU" sz="2700" dirty="0" err="1">
                <a:latin typeface="Arial Narrow" panose="020B0606020202030204" pitchFamily="34" charset="0"/>
              </a:rPr>
              <a:t>случају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био</a:t>
            </a:r>
            <a:r>
              <a:rPr lang="ru-RU" sz="2700" dirty="0">
                <a:latin typeface="Arial Narrow" panose="020B0606020202030204" pitchFamily="34" charset="0"/>
              </a:rPr>
              <a:t>-брикета или </a:t>
            </a:r>
            <a:r>
              <a:rPr lang="ru-RU" sz="2700" dirty="0" err="1">
                <a:latin typeface="Arial Narrow" panose="020B0606020202030204" pitchFamily="34" charset="0"/>
              </a:rPr>
              <a:t>пелета</a:t>
            </a:r>
            <a:r>
              <a:rPr lang="ru-RU" sz="2700" dirty="0">
                <a:latin typeface="Arial Narrow" panose="020B0606020202030204" pitchFamily="34" charset="0"/>
              </a:rPr>
              <a:t>, они  су </a:t>
            </a:r>
            <a:r>
              <a:rPr lang="ru-RU" sz="2700" dirty="0" err="1">
                <a:latin typeface="Arial Narrow" panose="020B0606020202030204" pitchFamily="34" charset="0"/>
              </a:rPr>
              <a:t>све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конкурентнији</a:t>
            </a:r>
            <a:r>
              <a:rPr lang="ru-RU" sz="2700" dirty="0">
                <a:latin typeface="Arial Narrow" panose="020B0606020202030204" pitchFamily="34" charset="0"/>
              </a:rPr>
              <a:t> с </a:t>
            </a:r>
            <a:r>
              <a:rPr lang="ru-RU" sz="2700" dirty="0" err="1">
                <a:latin typeface="Arial Narrow" panose="020B0606020202030204" pitchFamily="34" charset="0"/>
              </a:rPr>
              <a:t>обзиром</a:t>
            </a:r>
            <a:r>
              <a:rPr lang="ru-RU" sz="2700" dirty="0">
                <a:latin typeface="Arial Narrow" panose="020B0606020202030204" pitchFamily="34" charset="0"/>
              </a:rPr>
              <a:t> на </a:t>
            </a:r>
            <a:r>
              <a:rPr lang="ru-RU" sz="2700" dirty="0" err="1">
                <a:latin typeface="Arial Narrow" panose="020B0606020202030204" pitchFamily="34" charset="0"/>
              </a:rPr>
              <a:t>пораст</a:t>
            </a:r>
            <a:r>
              <a:rPr lang="ru-RU" sz="2700" dirty="0">
                <a:latin typeface="Arial Narrow" panose="020B0606020202030204" pitchFamily="34" charset="0"/>
              </a:rPr>
              <a:t> цене </a:t>
            </a:r>
            <a:r>
              <a:rPr lang="ru-RU" sz="2700" dirty="0" err="1" smtClean="0">
                <a:latin typeface="Arial Narrow" panose="020B0606020202030204" pitchFamily="34" charset="0"/>
              </a:rPr>
              <a:t>прир</a:t>
            </a:r>
            <a:r>
              <a:rPr lang="ru-RU" sz="2700" dirty="0" smtClean="0">
                <a:latin typeface="Arial Narrow" panose="020B0606020202030204" pitchFamily="34" charset="0"/>
              </a:rPr>
              <a:t>. </a:t>
            </a:r>
            <a:r>
              <a:rPr lang="ru-RU" sz="2700" dirty="0" err="1">
                <a:latin typeface="Arial Narrow" panose="020B0606020202030204" pitchFamily="34" charset="0"/>
              </a:rPr>
              <a:t>гаса</a:t>
            </a:r>
            <a:r>
              <a:rPr lang="ru-RU" sz="2700" dirty="0">
                <a:latin typeface="Arial Narrow" panose="020B0606020202030204" pitchFamily="34" charset="0"/>
              </a:rPr>
              <a:t>. У </a:t>
            </a:r>
            <a:r>
              <a:rPr lang="ru-RU" sz="2700" dirty="0" err="1">
                <a:latin typeface="Arial Narrow" panose="020B0606020202030204" pitchFamily="34" charset="0"/>
              </a:rPr>
              <a:t>случају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дрвне</a:t>
            </a:r>
            <a:r>
              <a:rPr lang="ru-RU" sz="2700" dirty="0">
                <a:latin typeface="Arial Narrow" panose="020B0606020202030204" pitchFamily="34" charset="0"/>
              </a:rPr>
              <a:t> сечке или </a:t>
            </a:r>
            <a:r>
              <a:rPr lang="ru-RU" sz="2700" dirty="0" err="1">
                <a:latin typeface="Arial Narrow" panose="020B0606020202030204" pitchFamily="34" charset="0"/>
              </a:rPr>
              <a:t>балиране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сламе</a:t>
            </a:r>
            <a:r>
              <a:rPr lang="ru-RU" sz="2700" dirty="0">
                <a:latin typeface="Arial Narrow" panose="020B0606020202030204" pitchFamily="34" charset="0"/>
              </a:rPr>
              <a:t> далеко су нижи. 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smtClean="0">
                <a:latin typeface="Arial Narrow" panose="020B0606020202030204" pitchFamily="34" charset="0"/>
              </a:rPr>
              <a:t>Квалитет</a:t>
            </a:r>
            <a:r>
              <a:rPr lang="en-US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 err="1" smtClean="0">
                <a:latin typeface="Arial Narrow" panose="020B0606020202030204" pitchFamily="34" charset="0"/>
              </a:rPr>
              <a:t>биомасе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може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драстично</a:t>
            </a:r>
            <a:r>
              <a:rPr lang="ru-RU" sz="2700" dirty="0">
                <a:latin typeface="Arial Narrow" panose="020B0606020202030204" pitchFamily="34" charset="0"/>
              </a:rPr>
              <a:t> да </a:t>
            </a:r>
            <a:r>
              <a:rPr lang="ru-RU" sz="2700" dirty="0" err="1">
                <a:latin typeface="Arial Narrow" panose="020B0606020202030204" pitchFamily="34" charset="0"/>
              </a:rPr>
              <a:t>варира</a:t>
            </a:r>
            <a:r>
              <a:rPr lang="ru-RU" sz="2700" dirty="0">
                <a:latin typeface="Arial Narrow" panose="020B0606020202030204" pitchFamily="34" charset="0"/>
              </a:rPr>
              <a:t>, </a:t>
            </a:r>
            <a:r>
              <a:rPr lang="ru-RU" sz="2700" dirty="0" err="1">
                <a:latin typeface="Arial Narrow" panose="020B0606020202030204" pitchFamily="34" charset="0"/>
              </a:rPr>
              <a:t>гаса</a:t>
            </a:r>
            <a:r>
              <a:rPr lang="ru-RU" sz="2700" dirty="0">
                <a:latin typeface="Arial Narrow" panose="020B0606020202030204" pitchFamily="34" charset="0"/>
              </a:rPr>
              <a:t> не.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smtClean="0">
                <a:latin typeface="Arial Narrow" panose="020B0606020202030204" pitchFamily="34" charset="0"/>
              </a:rPr>
              <a:t>Цену </a:t>
            </a:r>
            <a:r>
              <a:rPr lang="ru-RU" sz="2700" dirty="0" err="1">
                <a:latin typeface="Arial Narrow" panose="020B0606020202030204" pitchFamily="34" charset="0"/>
              </a:rPr>
              <a:t>природног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гаса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контролише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 smtClean="0">
                <a:latin typeface="Arial Narrow" panose="020B0606020202030204" pitchFamily="34" charset="0"/>
              </a:rPr>
              <a:t>влада→нема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наглих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 smtClean="0">
                <a:latin typeface="Arial Narrow" panose="020B0606020202030204" pitchFamily="34" charset="0"/>
              </a:rPr>
              <a:t>осцилација</a:t>
            </a:r>
            <a:r>
              <a:rPr lang="en-US" sz="2700" dirty="0" smtClean="0">
                <a:latin typeface="Arial Narrow" panose="020B0606020202030204" pitchFamily="34" charset="0"/>
              </a:rPr>
              <a:t> (</a:t>
            </a:r>
            <a:r>
              <a:rPr lang="ru-RU" sz="2700" dirty="0" err="1" smtClean="0">
                <a:latin typeface="Arial Narrow" panose="020B0606020202030204" pitchFamily="34" charset="0"/>
              </a:rPr>
              <a:t>актуелна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ситуација</a:t>
            </a:r>
            <a:r>
              <a:rPr lang="ru-RU" sz="2700" dirty="0">
                <a:latin typeface="Arial Narrow" panose="020B0606020202030204" pitchFamily="34" charset="0"/>
              </a:rPr>
              <a:t> то </a:t>
            </a:r>
            <a:r>
              <a:rPr lang="ru-RU" sz="2700" dirty="0" err="1">
                <a:latin typeface="Arial Narrow" panose="020B0606020202030204" pitchFamily="34" charset="0"/>
              </a:rPr>
              <a:t>донекле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 smtClean="0">
                <a:latin typeface="Arial Narrow" panose="020B0606020202030204" pitchFamily="34" charset="0"/>
              </a:rPr>
              <a:t>демантује</a:t>
            </a:r>
            <a:r>
              <a:rPr lang="en-US" sz="2700" dirty="0">
                <a:latin typeface="Arial Narrow" panose="020B0606020202030204" pitchFamily="34" charset="0"/>
              </a:rPr>
              <a:t>)</a:t>
            </a:r>
            <a:r>
              <a:rPr lang="ru-RU" sz="2700" dirty="0" smtClean="0">
                <a:latin typeface="Arial Narrow" panose="020B0606020202030204" pitchFamily="34" charset="0"/>
              </a:rPr>
              <a:t>. </a:t>
            </a:r>
            <a:r>
              <a:rPr lang="ru-RU" sz="2700" dirty="0">
                <a:latin typeface="Arial Narrow" panose="020B0606020202030204" pitchFamily="34" charset="0"/>
              </a:rPr>
              <a:t>С </a:t>
            </a:r>
            <a:r>
              <a:rPr lang="ru-RU" sz="2700" dirty="0" err="1" smtClean="0">
                <a:latin typeface="Arial Narrow" panose="020B0606020202030204" pitchFamily="34" charset="0"/>
              </a:rPr>
              <a:t>др</a:t>
            </a:r>
            <a:r>
              <a:rPr lang="en-US" sz="2700" dirty="0" smtClean="0">
                <a:latin typeface="Arial Narrow" panose="020B0606020202030204" pitchFamily="34" charset="0"/>
              </a:rPr>
              <a:t>.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>
                <a:latin typeface="Arial Narrow" panose="020B0606020202030204" pitchFamily="34" charset="0"/>
              </a:rPr>
              <a:t>стране, у </a:t>
            </a:r>
            <a:r>
              <a:rPr lang="ru-RU" sz="2700" dirty="0" err="1">
                <a:latin typeface="Arial Narrow" panose="020B0606020202030204" pitchFamily="34" charset="0"/>
              </a:rPr>
              <a:t>Србији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u="sng" dirty="0">
                <a:latin typeface="Arial Narrow" panose="020B0606020202030204" pitchFamily="34" charset="0"/>
              </a:rPr>
              <a:t>не </a:t>
            </a:r>
            <a:r>
              <a:rPr lang="ru-RU" sz="2700" u="sng" dirty="0" err="1">
                <a:latin typeface="Arial Narrow" panose="020B0606020202030204" pitchFamily="34" charset="0"/>
              </a:rPr>
              <a:t>постоји</a:t>
            </a:r>
            <a:r>
              <a:rPr lang="ru-RU" sz="2700" u="sng" dirty="0">
                <a:latin typeface="Arial Narrow" panose="020B0606020202030204" pitchFamily="34" charset="0"/>
              </a:rPr>
              <a:t> </a:t>
            </a:r>
            <a:r>
              <a:rPr lang="ru-RU" sz="2700" u="sng" dirty="0" err="1">
                <a:latin typeface="Arial Narrow" panose="020B0606020202030204" pitchFamily="34" charset="0"/>
              </a:rPr>
              <a:t>развијено</a:t>
            </a:r>
            <a:r>
              <a:rPr lang="ru-RU" sz="2700" u="sng" dirty="0">
                <a:latin typeface="Arial Narrow" panose="020B0606020202030204" pitchFamily="34" charset="0"/>
              </a:rPr>
              <a:t> </a:t>
            </a:r>
            <a:r>
              <a:rPr lang="ru-RU" sz="2700" u="sng" dirty="0" err="1">
                <a:latin typeface="Arial Narrow" panose="020B0606020202030204" pitchFamily="34" charset="0"/>
              </a:rPr>
              <a:t>тржиште</a:t>
            </a:r>
            <a:r>
              <a:rPr lang="ru-RU" sz="2700" u="sng" dirty="0">
                <a:latin typeface="Arial Narrow" panose="020B0606020202030204" pitchFamily="34" charset="0"/>
              </a:rPr>
              <a:t> </a:t>
            </a:r>
            <a:r>
              <a:rPr lang="ru-RU" sz="2700" u="sng" dirty="0" err="1">
                <a:latin typeface="Arial Narrow" panose="020B0606020202030204" pitchFamily="34" charset="0"/>
              </a:rPr>
              <a:t>биомасе</a:t>
            </a:r>
            <a:r>
              <a:rPr lang="ru-RU" sz="2700" dirty="0">
                <a:latin typeface="Arial Narrow" panose="020B0606020202030204" pitchFamily="34" charset="0"/>
              </a:rPr>
              <a:t>, па </a:t>
            </a:r>
            <a:r>
              <a:rPr lang="ru-RU" sz="2700" dirty="0" err="1">
                <a:latin typeface="Arial Narrow" panose="020B0606020202030204" pitchFamily="34" charset="0"/>
              </a:rPr>
              <a:t>је</a:t>
            </a:r>
            <a:r>
              <a:rPr lang="ru-RU" sz="2700" dirty="0">
                <a:latin typeface="Arial Narrow" panose="020B0606020202030204" pitchFamily="34" charset="0"/>
              </a:rPr>
              <a:t> цена и </a:t>
            </a:r>
            <a:r>
              <a:rPr lang="ru-RU" sz="2700" dirty="0" err="1">
                <a:latin typeface="Arial Narrow" panose="020B0606020202030204" pitchFamily="34" charset="0"/>
              </a:rPr>
              <a:t>понуда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нестабилна</a:t>
            </a:r>
            <a:r>
              <a:rPr lang="ru-RU" sz="2700" dirty="0">
                <a:latin typeface="Arial Narrow" panose="020B0606020202030204" pitchFamily="34" charset="0"/>
              </a:rPr>
              <a:t>, а да би се то </a:t>
            </a:r>
            <a:r>
              <a:rPr lang="ru-RU" sz="2700" dirty="0" err="1">
                <a:latin typeface="Arial Narrow" panose="020B0606020202030204" pitchFamily="34" charset="0"/>
              </a:rPr>
              <a:t>превазишло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препоручује</a:t>
            </a:r>
            <a:r>
              <a:rPr lang="ru-RU" sz="2700" dirty="0">
                <a:latin typeface="Arial Narrow" panose="020B0606020202030204" pitchFamily="34" charset="0"/>
              </a:rPr>
              <a:t> се набавка </a:t>
            </a:r>
            <a:r>
              <a:rPr lang="ru-RU" sz="2700" dirty="0" err="1">
                <a:latin typeface="Arial Narrow" panose="020B0606020202030204" pitchFamily="34" charset="0"/>
              </a:rPr>
              <a:t>унапред</a:t>
            </a:r>
            <a:r>
              <a:rPr lang="ru-RU" sz="2700" dirty="0">
                <a:latin typeface="Arial Narrow" panose="020B0606020202030204" pitchFamily="34" charset="0"/>
              </a:rPr>
              <a:t>, </a:t>
            </a:r>
            <a:r>
              <a:rPr lang="ru-RU" sz="2700" dirty="0" err="1">
                <a:latin typeface="Arial Narrow" panose="020B0606020202030204" pitchFamily="34" charset="0"/>
              </a:rPr>
              <a:t>дакле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већи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складишни</a:t>
            </a:r>
            <a:r>
              <a:rPr lang="ru-RU" sz="2700" dirty="0">
                <a:latin typeface="Arial Narrow" panose="020B0606020202030204" pitchFamily="34" charset="0"/>
              </a:rPr>
              <a:t> простор.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700" dirty="0" err="1" smtClean="0">
                <a:latin typeface="Arial Narrow" panose="020B0606020202030204" pitchFamily="34" charset="0"/>
              </a:rPr>
              <a:t>Котлови</a:t>
            </a:r>
            <a:r>
              <a:rPr lang="ru-RU" sz="2700" dirty="0" smtClean="0">
                <a:latin typeface="Arial Narrow" panose="020B0606020202030204" pitchFamily="34" charset="0"/>
              </a:rPr>
              <a:t> </a:t>
            </a:r>
            <a:r>
              <a:rPr lang="ru-RU" sz="2700" dirty="0">
                <a:latin typeface="Arial Narrow" panose="020B0606020202030204" pitchFamily="34" charset="0"/>
              </a:rPr>
              <a:t>на </a:t>
            </a:r>
            <a:r>
              <a:rPr lang="ru-RU" sz="2700" dirty="0" err="1">
                <a:latin typeface="Arial Narrow" panose="020B0606020202030204" pitchFamily="34" charset="0"/>
              </a:rPr>
              <a:t>биомасу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морају</a:t>
            </a:r>
            <a:r>
              <a:rPr lang="ru-RU" sz="2700" dirty="0">
                <a:latin typeface="Arial Narrow" panose="020B0606020202030204" pitchFamily="34" charset="0"/>
              </a:rPr>
              <a:t> да </a:t>
            </a:r>
            <a:r>
              <a:rPr lang="ru-RU" sz="2700" dirty="0" err="1">
                <a:latin typeface="Arial Narrow" panose="020B0606020202030204" pitchFamily="34" charset="0"/>
              </a:rPr>
              <a:t>имају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опрему</a:t>
            </a:r>
            <a:r>
              <a:rPr lang="ru-RU" sz="2700" dirty="0">
                <a:latin typeface="Arial Narrow" panose="020B0606020202030204" pitchFamily="34" charset="0"/>
              </a:rPr>
              <a:t> за </a:t>
            </a:r>
            <a:r>
              <a:rPr lang="ru-RU" sz="2700" dirty="0" err="1">
                <a:latin typeface="Arial Narrow" panose="020B0606020202030204" pitchFamily="34" charset="0"/>
              </a:rPr>
              <a:t>пречишћавање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димних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гасова</a:t>
            </a:r>
            <a:r>
              <a:rPr lang="ru-RU" sz="2700" dirty="0">
                <a:latin typeface="Arial Narrow" panose="020B0606020202030204" pitchFamily="34" charset="0"/>
              </a:rPr>
              <a:t> од </a:t>
            </a:r>
            <a:r>
              <a:rPr lang="ru-RU" sz="2700" dirty="0" err="1">
                <a:latin typeface="Arial Narrow" panose="020B0606020202030204" pitchFamily="34" charset="0"/>
              </a:rPr>
              <a:t>честица</a:t>
            </a:r>
            <a:r>
              <a:rPr lang="ru-RU" sz="2700" dirty="0">
                <a:latin typeface="Arial Narrow" panose="020B0606020202030204" pitchFamily="34" charset="0"/>
              </a:rPr>
              <a:t> и </a:t>
            </a:r>
            <a:r>
              <a:rPr lang="ru-RU" sz="2700" dirty="0" err="1">
                <a:latin typeface="Arial Narrow" panose="020B0606020202030204" pitchFamily="34" charset="0"/>
              </a:rPr>
              <a:t>азотних</a:t>
            </a:r>
            <a:r>
              <a:rPr lang="ru-RU" sz="2700" dirty="0">
                <a:latin typeface="Arial Narrow" panose="020B0606020202030204" pitchFamily="34" charset="0"/>
              </a:rPr>
              <a:t> оксида, </a:t>
            </a:r>
            <a:r>
              <a:rPr lang="ru-RU" sz="2700" dirty="0" err="1">
                <a:latin typeface="Arial Narrow" panose="020B0606020202030204" pitchFamily="34" charset="0"/>
              </a:rPr>
              <a:t>одсумпоравање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углавном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није</a:t>
            </a:r>
            <a:r>
              <a:rPr lang="ru-RU" sz="2700" dirty="0">
                <a:latin typeface="Arial Narrow" panose="020B0606020202030204" pitchFamily="34" charset="0"/>
              </a:rPr>
              <a:t> потребно. </a:t>
            </a:r>
            <a:r>
              <a:rPr lang="ru-RU" sz="2700" dirty="0" err="1">
                <a:latin typeface="Arial Narrow" panose="020B0606020202030204" pitchFamily="34" charset="0"/>
              </a:rPr>
              <a:t>Котловима</a:t>
            </a:r>
            <a:r>
              <a:rPr lang="ru-RU" sz="2700" dirty="0">
                <a:latin typeface="Arial Narrow" panose="020B0606020202030204" pitchFamily="34" charset="0"/>
              </a:rPr>
              <a:t> на </a:t>
            </a:r>
            <a:r>
              <a:rPr lang="ru-RU" sz="2700" dirty="0" err="1">
                <a:latin typeface="Arial Narrow" panose="020B0606020202030204" pitchFamily="34" charset="0"/>
              </a:rPr>
              <a:t>природни</a:t>
            </a:r>
            <a:r>
              <a:rPr lang="ru-RU" sz="2700" dirty="0">
                <a:latin typeface="Arial Narrow" panose="020B0606020202030204" pitchFamily="34" charset="0"/>
              </a:rPr>
              <a:t> гас </a:t>
            </a:r>
            <a:r>
              <a:rPr lang="ru-RU" sz="2700" dirty="0" err="1">
                <a:latin typeface="Arial Narrow" panose="020B0606020202030204" pitchFamily="34" charset="0"/>
              </a:rPr>
              <a:t>није</a:t>
            </a:r>
            <a:r>
              <a:rPr lang="ru-RU" sz="2700" dirty="0">
                <a:latin typeface="Arial Narrow" panose="020B0606020202030204" pitchFamily="34" charset="0"/>
              </a:rPr>
              <a:t> потребна </a:t>
            </a:r>
            <a:r>
              <a:rPr lang="ru-RU" sz="2700" dirty="0" err="1">
                <a:latin typeface="Arial Narrow" panose="020B0606020202030204" pitchFamily="34" charset="0"/>
              </a:rPr>
              <a:t>опрема</a:t>
            </a:r>
            <a:r>
              <a:rPr lang="ru-RU" sz="2700" dirty="0">
                <a:latin typeface="Arial Narrow" panose="020B0606020202030204" pitchFamily="34" charset="0"/>
              </a:rPr>
              <a:t> за </a:t>
            </a:r>
            <a:r>
              <a:rPr lang="ru-RU" sz="2700" dirty="0" err="1">
                <a:latin typeface="Arial Narrow" panose="020B0606020202030204" pitchFamily="34" charset="0"/>
              </a:rPr>
              <a:t>одстрањивање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прашкастих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материја</a:t>
            </a:r>
            <a:r>
              <a:rPr lang="ru-RU" sz="2700" dirty="0">
                <a:latin typeface="Arial Narrow" panose="020B0606020202030204" pitchFamily="34" charset="0"/>
              </a:rPr>
              <a:t> али </a:t>
            </a:r>
            <a:r>
              <a:rPr lang="ru-RU" sz="2700" dirty="0" err="1">
                <a:latin typeface="Arial Narrow" panose="020B0606020202030204" pitchFamily="34" charset="0"/>
              </a:rPr>
              <a:t>јесте</a:t>
            </a:r>
            <a:r>
              <a:rPr lang="ru-RU" sz="2700" dirty="0">
                <a:latin typeface="Arial Narrow" panose="020B0606020202030204" pitchFamily="34" charset="0"/>
              </a:rPr>
              <a:t> за </a:t>
            </a:r>
            <a:r>
              <a:rPr lang="ru-RU" sz="2700" dirty="0" err="1">
                <a:latin typeface="Arial Narrow" panose="020B0606020202030204" pitchFamily="34" charset="0"/>
              </a:rPr>
              <a:t>елиминацију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NOx</a:t>
            </a:r>
            <a:r>
              <a:rPr lang="ru-RU" sz="2700" dirty="0">
                <a:latin typeface="Arial Narrow" panose="020B0606020202030204" pitchFamily="34" charset="0"/>
              </a:rPr>
              <a:t>-а, </a:t>
            </a:r>
            <a:r>
              <a:rPr lang="ru-RU" sz="2700" dirty="0" err="1">
                <a:latin typeface="Arial Narrow" panose="020B0606020202030204" pitchFamily="34" charset="0"/>
              </a:rPr>
              <a:t>уколико</a:t>
            </a:r>
            <a:r>
              <a:rPr lang="ru-RU" sz="2700" dirty="0">
                <a:latin typeface="Arial Narrow" panose="020B0606020202030204" pitchFamily="34" charset="0"/>
              </a:rPr>
              <a:t> се не </a:t>
            </a:r>
            <a:r>
              <a:rPr lang="ru-RU" sz="2700" dirty="0" err="1">
                <a:latin typeface="Arial Narrow" panose="020B0606020202030204" pitchFamily="34" charset="0"/>
              </a:rPr>
              <a:t>користе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горионици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са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ниским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емисијом</a:t>
            </a:r>
            <a:r>
              <a:rPr lang="ru-RU" sz="2700" dirty="0">
                <a:latin typeface="Arial Narrow" panose="020B0606020202030204" pitchFamily="34" charset="0"/>
              </a:rPr>
              <a:t> </a:t>
            </a:r>
            <a:r>
              <a:rPr lang="ru-RU" sz="2700" dirty="0" err="1">
                <a:latin typeface="Arial Narrow" panose="020B0606020202030204" pitchFamily="34" charset="0"/>
              </a:rPr>
              <a:t>азотних</a:t>
            </a:r>
            <a:r>
              <a:rPr lang="ru-RU" sz="2700" dirty="0">
                <a:latin typeface="Arial Narrow" panose="020B0606020202030204" pitchFamily="34" charset="0"/>
              </a:rPr>
              <a:t> оксида.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sz="2000" dirty="0" smtClean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13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574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	ТЕХНОЛОГИЈЕ САГОРЕВАЊА ПРЕПОРУЧЕНЕ ОД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ИТЕ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Arial Narrow" panose="020B0606020202030204" pitchFamily="34" charset="0"/>
              </a:rPr>
              <a:t>Већ</a:t>
            </a:r>
            <a:r>
              <a:rPr lang="sr-Latn-RS" sz="2000" dirty="0" smtClean="0">
                <a:latin typeface="Arial Narrow" panose="020B0606020202030204" pitchFamily="34" charset="0"/>
              </a:rPr>
              <a:t>a </a:t>
            </a:r>
            <a:r>
              <a:rPr lang="ru-RU" sz="2000" dirty="0" err="1" smtClean="0">
                <a:latin typeface="Arial Narrow" panose="020B0606020202030204" pitchFamily="34" charset="0"/>
              </a:rPr>
              <a:t>економск</a:t>
            </a:r>
            <a:r>
              <a:rPr lang="sr-Latn-RS" sz="2000" dirty="0" smtClean="0">
                <a:latin typeface="Arial Narrow" panose="020B0606020202030204" pitchFamily="34" charset="0"/>
              </a:rPr>
              <a:t>a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корист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ru-RU" sz="2000" dirty="0" err="1">
                <a:latin typeface="Arial Narrow" panose="020B0606020202030204" pitchFamily="34" charset="0"/>
              </a:rPr>
              <a:t>компетитивност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традиционалним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технологијама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smtClean="0">
                <a:latin typeface="Arial Narrow" panose="020B0606020202030204" pitchFamily="34" charset="0"/>
              </a:rPr>
              <a:t>→</a:t>
            </a:r>
            <a:r>
              <a:rPr lang="sr-Latn-RS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побољшати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технологијe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примене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горива</a:t>
            </a:r>
            <a:r>
              <a:rPr lang="ru-RU" sz="2000" dirty="0">
                <a:latin typeface="Arial Narrow" panose="020B0606020202030204" pitchFamily="34" charset="0"/>
              </a:rPr>
              <a:t> од </a:t>
            </a:r>
            <a:r>
              <a:rPr lang="ru-RU" sz="2000" dirty="0" err="1">
                <a:latin typeface="Arial Narrow" panose="020B0606020202030204" pitchFamily="34" charset="0"/>
              </a:rPr>
              <a:t>биомасе</a:t>
            </a:r>
            <a:r>
              <a:rPr lang="ru-RU" sz="2000" dirty="0">
                <a:latin typeface="Arial Narrow" panose="020B0606020202030204" pitchFamily="34" charset="0"/>
              </a:rPr>
              <a:t> уз </a:t>
            </a:r>
            <a:r>
              <a:rPr lang="ru-RU" sz="2000" dirty="0" err="1">
                <a:latin typeface="Arial Narrow" panose="020B0606020202030204" pitchFamily="34" charset="0"/>
              </a:rPr>
              <a:t>испуњење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sr-Latn-RS" sz="2000" dirty="0" smtClean="0">
                <a:latin typeface="Arial Narrow" panose="020B0606020202030204" pitchFamily="34" charset="0"/>
              </a:rPr>
              <a:t>3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sr-Cyrl-RS" sz="2000" dirty="0" smtClean="0">
                <a:latin typeface="Arial Narrow" panose="020B0606020202030204" pitchFamily="34" charset="0"/>
              </a:rPr>
              <a:t>услова</a:t>
            </a:r>
            <a:r>
              <a:rPr lang="ru-RU" sz="2000" dirty="0" smtClean="0">
                <a:latin typeface="Arial Narrow" panose="020B0606020202030204" pitchFamily="34" charset="0"/>
              </a:rPr>
              <a:t>: 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2000" b="1" dirty="0" err="1" smtClean="0">
                <a:latin typeface="Arial Narrow" panose="020B0606020202030204" pitchFamily="34" charset="0"/>
              </a:rPr>
              <a:t>заштита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животне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</a:rPr>
              <a:t>средине</a:t>
            </a:r>
            <a:r>
              <a:rPr lang="sr-Latn-RS" sz="2000" b="1" dirty="0" smtClean="0">
                <a:latin typeface="Arial Narrow" panose="020B0606020202030204" pitchFamily="34" charset="0"/>
              </a:rPr>
              <a:t> </a:t>
            </a:r>
            <a:r>
              <a:rPr lang="sr-Latn-RS" sz="1200" dirty="0" smtClean="0">
                <a:latin typeface="Arial Narrow" panose="020B0606020202030204" pitchFamily="34" charset="0"/>
              </a:rPr>
              <a:t>(</a:t>
            </a:r>
            <a:r>
              <a:rPr lang="sr-Cyrl-RS" sz="1200" dirty="0">
                <a:latin typeface="Arial Narrow" panose="020B0606020202030204" pitchFamily="34" charset="0"/>
              </a:rPr>
              <a:t>самим избором </a:t>
            </a:r>
            <a:r>
              <a:rPr lang="sr-Cyrl-RS" sz="1200" dirty="0" smtClean="0">
                <a:latin typeface="Arial Narrow" panose="020B0606020202030204" pitchFamily="34" charset="0"/>
              </a:rPr>
              <a:t>горива и технологија са мањом емисијом </a:t>
            </a:r>
            <a:r>
              <a:rPr lang="sr-Cyrl-RS" sz="1200" dirty="0" err="1" smtClean="0">
                <a:latin typeface="Arial Narrow" panose="020B0606020202030204" pitchFamily="34" charset="0"/>
              </a:rPr>
              <a:t>полутаната</a:t>
            </a:r>
            <a:r>
              <a:rPr lang="sr-Latn-RS" sz="1200" dirty="0" smtClean="0">
                <a:latin typeface="Arial Narrow" panose="020B0606020202030204" pitchFamily="34" charset="0"/>
              </a:rPr>
              <a:t>)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2000" b="1" dirty="0" err="1" smtClean="0">
                <a:latin typeface="Arial Narrow" panose="020B0606020202030204" pitchFamily="34" charset="0"/>
              </a:rPr>
              <a:t>енергетска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ефикасност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(</a:t>
            </a:r>
            <a:r>
              <a:rPr lang="ru-RU" sz="1200" dirty="0" err="1">
                <a:latin typeface="Arial Narrow" panose="020B0606020202030204" pitchFamily="34" charset="0"/>
              </a:rPr>
              <a:t>биомаса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користити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у </a:t>
            </a:r>
            <a:r>
              <a:rPr lang="ru-RU" sz="1200" dirty="0" err="1">
                <a:latin typeface="Arial Narrow" panose="020B0606020202030204" pitchFamily="34" charset="0"/>
              </a:rPr>
              <a:t>што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изворнијем</a:t>
            </a:r>
            <a:r>
              <a:rPr lang="ru-RU" sz="1200" dirty="0">
                <a:latin typeface="Arial Narrow" panose="020B0606020202030204" pitchFamily="34" charset="0"/>
              </a:rPr>
              <a:t> облику)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2000" b="1" dirty="0" err="1" smtClean="0">
                <a:latin typeface="Arial Narrow" panose="020B0606020202030204" pitchFamily="34" charset="0"/>
              </a:rPr>
              <a:t>одрживи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развој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(</a:t>
            </a:r>
            <a:r>
              <a:rPr lang="ru-RU" sz="1200" dirty="0" err="1">
                <a:latin typeface="Arial Narrow" panose="020B0606020202030204" pitchFamily="34" charset="0"/>
              </a:rPr>
              <a:t>коришћењем</a:t>
            </a:r>
            <a:r>
              <a:rPr lang="ru-RU" sz="1200" dirty="0">
                <a:latin typeface="Arial Narrow" panose="020B0606020202030204" pitchFamily="34" charset="0"/>
              </a:rPr>
              <a:t> дела </a:t>
            </a:r>
            <a:r>
              <a:rPr lang="ru-RU" sz="1200" dirty="0" err="1">
                <a:latin typeface="Arial Narrow" panose="020B0606020202030204" pitchFamily="34" charset="0"/>
              </a:rPr>
              <a:t>биомасе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који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представља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остатак</a:t>
            </a:r>
            <a:r>
              <a:rPr lang="ru-RU" sz="1200" dirty="0">
                <a:latin typeface="Arial Narrow" panose="020B0606020202030204" pitchFamily="34" charset="0"/>
              </a:rPr>
              <a:t> из </a:t>
            </a:r>
            <a:r>
              <a:rPr lang="ru-RU" sz="1200" dirty="0" err="1">
                <a:latin typeface="Arial Narrow" panose="020B0606020202030204" pitchFamily="34" charset="0"/>
              </a:rPr>
              <a:t>примарне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пољопривредне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производње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одн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  <a:r>
              <a:rPr lang="ru-RU" sz="1200" dirty="0" err="1">
                <a:latin typeface="Arial Narrow" panose="020B0606020202030204" pitchFamily="34" charset="0"/>
              </a:rPr>
              <a:t>процеса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рационалног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газдовања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шумама</a:t>
            </a:r>
            <a:r>
              <a:rPr lang="ru-RU" sz="1200" dirty="0">
                <a:latin typeface="Arial Narrow" panose="020B0606020202030204" pitchFamily="34" charset="0"/>
              </a:rPr>
              <a:t>). </a:t>
            </a:r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ru-RU" sz="2000" dirty="0">
                <a:latin typeface="Arial Narrow" panose="020B0606020202030204" pitchFamily="34" charset="0"/>
              </a:rPr>
              <a:t>На основу </a:t>
            </a:r>
            <a:r>
              <a:rPr lang="ru-RU" sz="2000" dirty="0" err="1">
                <a:latin typeface="Arial Narrow" panose="020B0606020202030204" pitchFamily="34" charset="0"/>
              </a:rPr>
              <a:t>теоријских</a:t>
            </a:r>
            <a:r>
              <a:rPr lang="ru-RU" sz="2000" dirty="0">
                <a:latin typeface="Arial Narrow" panose="020B0606020202030204" pitchFamily="34" charset="0"/>
              </a:rPr>
              <a:t>  и </a:t>
            </a:r>
            <a:r>
              <a:rPr lang="ru-RU" sz="2000" dirty="0" err="1">
                <a:latin typeface="Arial Narrow" panose="020B0606020202030204" pitchFamily="34" charset="0"/>
              </a:rPr>
              <a:t>практичних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сазнања</a:t>
            </a:r>
            <a:r>
              <a:rPr lang="ru-RU" sz="2000" dirty="0">
                <a:latin typeface="Arial Narrow" panose="020B0606020202030204" pitchFamily="34" charset="0"/>
              </a:rPr>
              <a:t> ИТЕ се </a:t>
            </a:r>
            <a:r>
              <a:rPr lang="ru-RU" sz="2000" dirty="0" err="1">
                <a:latin typeface="Arial Narrow" panose="020B0606020202030204" pitchFamily="34" charset="0"/>
              </a:rPr>
              <a:t>управо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залаже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примену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технологије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сагоревања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отпадне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биомасе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отпадних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зрна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житарица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остатака</a:t>
            </a:r>
            <a:r>
              <a:rPr lang="ru-RU" sz="2000" dirty="0">
                <a:latin typeface="Arial Narrow" panose="020B0606020202030204" pitchFamily="34" charset="0"/>
              </a:rPr>
              <a:t> из </a:t>
            </a:r>
            <a:r>
              <a:rPr lang="ru-RU" sz="2000" dirty="0" err="1">
                <a:latin typeface="Arial Narrow" panose="020B0606020202030204" pitchFamily="34" charset="0"/>
              </a:rPr>
              <a:t>прехрамбене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производње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љуски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орашастих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плодова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коштица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воћа</a:t>
            </a:r>
            <a:r>
              <a:rPr lang="ru-RU" sz="2000" dirty="0">
                <a:latin typeface="Arial Narrow" panose="020B0606020202030204" pitchFamily="34" charset="0"/>
              </a:rPr>
              <a:t>…) и </a:t>
            </a:r>
            <a:r>
              <a:rPr lang="ru-RU" sz="2000" dirty="0" err="1">
                <a:latin typeface="Arial Narrow" panose="020B0606020202030204" pitchFamily="34" charset="0"/>
              </a:rPr>
              <a:t>дрвне</a:t>
            </a:r>
            <a:r>
              <a:rPr lang="ru-RU" sz="2000" dirty="0">
                <a:latin typeface="Arial Narrow" panose="020B0606020202030204" pitchFamily="34" charset="0"/>
              </a:rPr>
              <a:t> сечке у </a:t>
            </a:r>
            <a:r>
              <a:rPr lang="ru-RU" sz="2000" b="1" dirty="0" err="1">
                <a:latin typeface="Arial Narrow" panose="020B0606020202030204" pitchFamily="34" charset="0"/>
              </a:rPr>
              <a:t>флуидизованом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слоју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ru-RU" sz="2000" dirty="0" err="1">
                <a:latin typeface="Arial Narrow" panose="020B0606020202030204" pitchFamily="34" charset="0"/>
              </a:rPr>
              <a:t>балиране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сламе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b="1" dirty="0" err="1">
                <a:latin typeface="Arial Narrow" panose="020B0606020202030204" pitchFamily="34" charset="0"/>
              </a:rPr>
              <a:t>котловима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са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цигаретним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сагоревањем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endParaRPr lang="en-US" sz="2400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sz="2000" dirty="0" smtClean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14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8860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	ТЕХНОЛОГИЈЕ САГОРЕВАЊА ПРЕПОРУЧЕНЕ ОД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ИТЕ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latin typeface="Arial Narrow" panose="020B0606020202030204" pitchFamily="34" charset="0"/>
              </a:rPr>
              <a:t>Зашто</a:t>
            </a:r>
            <a:r>
              <a:rPr lang="ru-RU" sz="2000" dirty="0">
                <a:latin typeface="Arial Narrow" panose="020B0606020202030204" pitchFamily="34" charset="0"/>
              </a:rPr>
              <a:t> баш </a:t>
            </a:r>
            <a:r>
              <a:rPr lang="ru-RU" sz="2000" dirty="0" err="1">
                <a:latin typeface="Arial Narrow" panose="020B0606020202030204" pitchFamily="34" charset="0"/>
              </a:rPr>
              <a:t>ове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технологије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сагоревања</a:t>
            </a:r>
            <a:r>
              <a:rPr lang="ru-RU" sz="2000" dirty="0">
                <a:latin typeface="Arial Narrow" panose="020B0606020202030204" pitchFamily="34" charset="0"/>
              </a:rPr>
              <a:t>?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sz="2000" dirty="0" smtClean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15</a:t>
            </a:fld>
            <a:endParaRPr lang="sr-Latn-C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55636"/>
              </p:ext>
            </p:extLst>
          </p:nvPr>
        </p:nvGraphicFramePr>
        <p:xfrm>
          <a:off x="580864" y="2057400"/>
          <a:ext cx="7848600" cy="3930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xmlns="" val="21361685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xmlns="" val="1256749064"/>
                    </a:ext>
                  </a:extLst>
                </a:gridCol>
              </a:tblGrid>
              <a:tr h="208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Ц</a:t>
                      </a:r>
                      <a:r>
                        <a:rPr lang="en-US" sz="2000" dirty="0" err="1">
                          <a:effectLst/>
                        </a:rPr>
                        <a:t>игаретн</a:t>
                      </a:r>
                      <a:r>
                        <a:rPr lang="sr-Cyrl-RS" sz="2000" dirty="0">
                          <a:effectLst/>
                        </a:rPr>
                        <a:t>о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сагоревање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Ф</a:t>
                      </a:r>
                      <a:r>
                        <a:rPr lang="en-US" sz="2000" dirty="0" err="1">
                          <a:effectLst/>
                        </a:rPr>
                        <a:t>луидизован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слој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5135245"/>
                  </a:ext>
                </a:extLst>
              </a:tr>
              <a:tr h="28178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r-Cyrl-RS" sz="1800" dirty="0">
                          <a:effectLst/>
                        </a:rPr>
                        <a:t>Котао ј</a:t>
                      </a:r>
                      <a:r>
                        <a:rPr lang="en-US" sz="1800" dirty="0" err="1">
                          <a:effectLst/>
                        </a:rPr>
                        <a:t>едноставне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конструкције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endParaRPr lang="sr-Latn-R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>
                          <a:effectLst/>
                        </a:rPr>
                        <a:t>Лак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руковање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endParaRPr lang="sr-Latn-R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>
                          <a:effectLst/>
                        </a:rPr>
                        <a:t>Примен</a:t>
                      </a:r>
                      <a:r>
                        <a:rPr lang="sr-Cyrl-RS" sz="1800" dirty="0">
                          <a:effectLst/>
                        </a:rPr>
                        <a:t>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биомасе</a:t>
                      </a:r>
                      <a:r>
                        <a:rPr lang="en-US" sz="1800" dirty="0">
                          <a:effectLst/>
                        </a:rPr>
                        <a:t> у </a:t>
                      </a:r>
                      <a:r>
                        <a:rPr lang="en-US" sz="1800" dirty="0" err="1">
                          <a:effectLst/>
                        </a:rPr>
                        <a:t>форми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како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сакупља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на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пољима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endParaRPr lang="sr-Latn-R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>
                          <a:effectLst/>
                        </a:rPr>
                        <a:t>Минималн</a:t>
                      </a:r>
                      <a:r>
                        <a:rPr lang="sr-Cyrl-RS" sz="1800" dirty="0">
                          <a:effectLst/>
                        </a:rPr>
                        <a:t>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сопствена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потрошња</a:t>
                      </a:r>
                      <a:r>
                        <a:rPr lang="sr-Cyrl-RS" sz="1800" dirty="0">
                          <a:effectLst/>
                        </a:rPr>
                        <a:t> енергије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endParaRPr lang="sr-Latn-RS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>
                          <a:effectLst/>
                        </a:rPr>
                        <a:t>Технологија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препоручена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од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стране</a:t>
                      </a:r>
                      <a:r>
                        <a:rPr lang="en-US" sz="1800" dirty="0">
                          <a:effectLst/>
                        </a:rPr>
                        <a:t> ЕУ </a:t>
                      </a:r>
                      <a:r>
                        <a:rPr lang="en-US" sz="1800" dirty="0" err="1">
                          <a:effectLst/>
                        </a:rPr>
                        <a:t>института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енергију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као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најбоља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sr-Cyrl-RS" sz="1800" dirty="0" err="1">
                          <a:effectLst/>
                        </a:rPr>
                        <a:t>балирану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биомас</a:t>
                      </a:r>
                      <a:r>
                        <a:rPr lang="sr-Cyrl-RS" sz="1800" dirty="0">
                          <a:effectLst/>
                        </a:rPr>
                        <a:t>у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r-Cyrl-RS" sz="1700" dirty="0">
                          <a:effectLst/>
                        </a:rPr>
                        <a:t>Могућност сагоревања различитих врста биомасе, сведених на гранулацију до 35мм</a:t>
                      </a:r>
                      <a:endParaRPr lang="sr-Latn-RS" sz="17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r-Cyrl-RS" sz="1700" dirty="0">
                          <a:effectLst/>
                        </a:rPr>
                        <a:t>Мање осетљив на варијације у квалитету,</a:t>
                      </a:r>
                      <a:endParaRPr lang="sr-Latn-RS" sz="17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r-Cyrl-RS" sz="1700" dirty="0">
                          <a:effectLst/>
                        </a:rPr>
                        <a:t>Температура сагоревања </a:t>
                      </a:r>
                      <a:r>
                        <a:rPr lang="en-US" sz="1700" dirty="0">
                          <a:effectLst/>
                        </a:rPr>
                        <a:t>&lt;</a:t>
                      </a:r>
                      <a:r>
                        <a:rPr lang="sr-Cyrl-RS" sz="1700" dirty="0">
                          <a:effectLst/>
                        </a:rPr>
                        <a:t>900ºC па нема проблема везаних за пепео, уз мању емисију </a:t>
                      </a:r>
                      <a:r>
                        <a:rPr lang="sr-Cyrl-RS" sz="1700" dirty="0" err="1">
                          <a:effectLst/>
                        </a:rPr>
                        <a:t>полутаната</a:t>
                      </a:r>
                      <a:r>
                        <a:rPr lang="sr-Cyrl-RS" sz="1700" dirty="0">
                          <a:effectLst/>
                        </a:rPr>
                        <a:t>, пре свега </a:t>
                      </a:r>
                      <a:r>
                        <a:rPr lang="sr-Cyrl-RS" sz="1700" dirty="0" err="1">
                          <a:effectLst/>
                        </a:rPr>
                        <a:t>NOx</a:t>
                      </a:r>
                      <a:r>
                        <a:rPr lang="sr-Cyrl-RS" sz="1700" dirty="0">
                          <a:effectLst/>
                        </a:rPr>
                        <a:t>-а,</a:t>
                      </a:r>
                      <a:endParaRPr lang="sr-Latn-RS" sz="17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r-Cyrl-RS" sz="1700" dirty="0">
                          <a:effectLst/>
                        </a:rPr>
                        <a:t>Висока ефикасност сагоревања - интензивно мешање гасова у слоју спречава формирање CO и несагорелих угљоводоника</a:t>
                      </a:r>
                      <a:endParaRPr lang="sr-Latn-R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7340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1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	ТЕХНОЛОГИЈЕ САГОРЕВАЊА ПРЕПОРУЧЕНЕ ОД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ИТЕ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65" y="1000473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rial Narrow" panose="020B0606020202030204" pitchFamily="34" charset="0"/>
              </a:rPr>
              <a:t>Преглед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технологија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сагоревања</a:t>
            </a:r>
            <a:r>
              <a:rPr lang="ru-RU" sz="2000" dirty="0">
                <a:latin typeface="Arial Narrow" panose="020B0606020202030204" pitchFamily="34" charset="0"/>
              </a:rPr>
              <a:t> за различите </a:t>
            </a:r>
            <a:r>
              <a:rPr lang="ru-RU" sz="2000" dirty="0" err="1">
                <a:latin typeface="Arial Narrow" panose="020B0606020202030204" pitchFamily="34" charset="0"/>
              </a:rPr>
              <a:t>типове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биомасе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sz="2000" dirty="0" smtClean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16</a:t>
            </a:fld>
            <a:endParaRPr lang="sr-Latn-C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09573"/>
              </p:ext>
            </p:extLst>
          </p:nvPr>
        </p:nvGraphicFramePr>
        <p:xfrm>
          <a:off x="616921" y="1371600"/>
          <a:ext cx="7467601" cy="49623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3904798657"/>
                    </a:ext>
                  </a:extLst>
                </a:gridCol>
                <a:gridCol w="822706">
                  <a:extLst>
                    <a:ext uri="{9D8B030D-6E8A-4147-A177-3AD203B41FA5}">
                      <a16:colId xmlns:a16="http://schemas.microsoft.com/office/drawing/2014/main" xmlns="" val="4118678985"/>
                    </a:ext>
                  </a:extLst>
                </a:gridCol>
                <a:gridCol w="797815">
                  <a:extLst>
                    <a:ext uri="{9D8B030D-6E8A-4147-A177-3AD203B41FA5}">
                      <a16:colId xmlns:a16="http://schemas.microsoft.com/office/drawing/2014/main" xmlns="" val="1674010325"/>
                    </a:ext>
                  </a:extLst>
                </a:gridCol>
                <a:gridCol w="1047587">
                  <a:extLst>
                    <a:ext uri="{9D8B030D-6E8A-4147-A177-3AD203B41FA5}">
                      <a16:colId xmlns:a16="http://schemas.microsoft.com/office/drawing/2014/main" xmlns="" val="3011187555"/>
                    </a:ext>
                  </a:extLst>
                </a:gridCol>
                <a:gridCol w="694853">
                  <a:extLst>
                    <a:ext uri="{9D8B030D-6E8A-4147-A177-3AD203B41FA5}">
                      <a16:colId xmlns:a16="http://schemas.microsoft.com/office/drawing/2014/main" xmlns="" val="3388274037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531553955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xmlns="" val="1561352664"/>
                    </a:ext>
                  </a:extLst>
                </a:gridCol>
              </a:tblGrid>
              <a:tr h="185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Форма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биомасе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5730617"/>
                  </a:ext>
                </a:extLst>
              </a:tr>
              <a:tr h="416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sr-Cyrl-RS" sz="1150" dirty="0" smtClean="0">
                          <a:effectLst/>
                        </a:rPr>
                        <a:t>Технологија </a:t>
                      </a:r>
                      <a:r>
                        <a:rPr lang="sr-Cyrl-RS" sz="1150" dirty="0">
                          <a:effectLst/>
                        </a:rPr>
                        <a:t>сагоревања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50" dirty="0">
                          <a:effectLst/>
                        </a:rPr>
                        <a:t>огревно дрво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50" dirty="0">
                          <a:effectLst/>
                        </a:rPr>
                        <a:t>дрвна </a:t>
                      </a:r>
                      <a:r>
                        <a:rPr lang="sr-Cyrl-RS" sz="1150" dirty="0" err="1">
                          <a:effectLst/>
                        </a:rPr>
                        <a:t>сечка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пиљевина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пелет</a:t>
                      </a:r>
                      <a:r>
                        <a:rPr lang="sr-Cyrl-RS" sz="1150">
                          <a:effectLst/>
                        </a:rPr>
                        <a:t>и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бри</a:t>
                      </a:r>
                      <a:r>
                        <a:rPr lang="sr-Cyrl-RS" sz="1150">
                          <a:effectLst/>
                        </a:rPr>
                        <a:t>кети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50">
                          <a:effectLst/>
                        </a:rPr>
                        <a:t>балирана слама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2239642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Отворена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ложишта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1017674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Пећи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домаћинство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0876515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Аутоматска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ложишта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3318332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Трајножареће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пећи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0114599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Коса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непокретна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решетка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5132441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Покретна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решетка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8266722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Вибрациона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решетка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0804965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Ложишта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ложењем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одоздо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8630755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Вртложни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горионик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9939791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Цигарет</a:t>
                      </a:r>
                      <a:r>
                        <a:rPr lang="sr-Cyrl-RS" sz="1400" dirty="0">
                          <a:effectLst/>
                        </a:rPr>
                        <a:t>но сагоревање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2457392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err="1" smtClean="0">
                          <a:effectLst/>
                        </a:rPr>
                        <a:t>Флуидизован</a:t>
                      </a:r>
                      <a:r>
                        <a:rPr lang="sr-Cyrl-RS" sz="1400" dirty="0" smtClean="0">
                          <a:effectLst/>
                        </a:rPr>
                        <a:t> </a:t>
                      </a:r>
                      <a:r>
                        <a:rPr lang="sr-Cyrl-RS" sz="1400" dirty="0">
                          <a:effectLst/>
                        </a:rPr>
                        <a:t>слој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++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++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--</a:t>
                      </a:r>
                      <a:endParaRPr lang="sr-Latn-R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sr-Latn-R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68839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6202461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(--) </a:t>
            </a:r>
            <a:r>
              <a:rPr lang="ru-RU" sz="1400" dirty="0" err="1"/>
              <a:t>неприменљиво</a:t>
            </a:r>
            <a:r>
              <a:rPr lang="ru-RU" sz="1400" dirty="0"/>
              <a:t>, (-) </a:t>
            </a:r>
            <a:r>
              <a:rPr lang="ru-RU" sz="1400" dirty="0" err="1"/>
              <a:t>није</a:t>
            </a:r>
            <a:r>
              <a:rPr lang="ru-RU" sz="1400" dirty="0"/>
              <a:t> </a:t>
            </a:r>
            <a:r>
              <a:rPr lang="ru-RU" sz="1400" dirty="0" err="1"/>
              <a:t>погодно</a:t>
            </a:r>
            <a:r>
              <a:rPr lang="ru-RU" sz="1400" dirty="0"/>
              <a:t>, (0) </a:t>
            </a:r>
            <a:r>
              <a:rPr lang="ru-RU" sz="1400" dirty="0" err="1"/>
              <a:t>могуће</a:t>
            </a:r>
            <a:r>
              <a:rPr lang="ru-RU" sz="1400" dirty="0"/>
              <a:t>, (+) </a:t>
            </a:r>
            <a:r>
              <a:rPr lang="ru-RU" sz="1400" dirty="0" err="1"/>
              <a:t>погодно</a:t>
            </a:r>
            <a:r>
              <a:rPr lang="ru-RU" sz="1400" dirty="0"/>
              <a:t>, (++) препоручено 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4917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МОГУЋНОСТ ПРИМЕНЕ БИОМАСЕ И ПРЕПОРУКЕ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775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 smtClean="0">
                <a:latin typeface="Arial Narrow" panose="020B0606020202030204" pitchFamily="34" charset="0"/>
              </a:rPr>
              <a:t>Може</a:t>
            </a:r>
            <a:r>
              <a:rPr lang="sr-Latn-RS" sz="2000" dirty="0" smtClean="0">
                <a:latin typeface="Arial Narrow" panose="020B0606020202030204" pitchFamily="34" charset="0"/>
              </a:rPr>
              <a:t> </a:t>
            </a:r>
            <a:r>
              <a:rPr lang="sr-Cyrl-RS" sz="2000" dirty="0">
                <a:latin typeface="Arial Narrow" panose="020B0606020202030204" pitchFamily="34" charset="0"/>
              </a:rPr>
              <a:t>се 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користити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системима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грејања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когенеративним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постројењима</a:t>
            </a:r>
            <a:r>
              <a:rPr lang="ru-RU" sz="2000" dirty="0">
                <a:latin typeface="Arial Narrow" panose="020B0606020202030204" pitchFamily="34" charset="0"/>
              </a:rPr>
              <a:t>, за </a:t>
            </a:r>
            <a:r>
              <a:rPr lang="ru-RU" sz="2000" dirty="0" err="1">
                <a:latin typeface="Arial Narrow" panose="020B0606020202030204" pitchFamily="34" charset="0"/>
              </a:rPr>
              <a:t>добијање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топлоте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узгој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биљака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 smtClean="0">
                <a:latin typeface="Arial Narrow" panose="020B0606020202030204" pitchFamily="34" charset="0"/>
              </a:rPr>
              <a:t>животиња</a:t>
            </a:r>
            <a:r>
              <a:rPr lang="ru-RU" sz="2000" dirty="0" smtClean="0">
                <a:latin typeface="Arial Narrow" panose="020B0606020202030204" pitchFamily="34" charset="0"/>
              </a:rPr>
              <a:t>/</a:t>
            </a:r>
            <a:r>
              <a:rPr lang="ru-RU" sz="2000" dirty="0" err="1" smtClean="0">
                <a:latin typeface="Arial Narrow" panose="020B0606020202030204" pitchFamily="34" charset="0"/>
              </a:rPr>
              <a:t>индустријску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прераду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пољопривредних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итд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i="1" dirty="0" err="1" smtClean="0">
                <a:latin typeface="Arial Narrow" panose="020B0606020202030204" pitchFamily="34" charset="0"/>
              </a:rPr>
              <a:t>Пољопривредна</a:t>
            </a:r>
            <a:r>
              <a:rPr lang="ru-RU" sz="2000" b="1" i="1" dirty="0" smtClean="0">
                <a:latin typeface="Arial Narrow" panose="020B0606020202030204" pitchFamily="34" charset="0"/>
              </a:rPr>
              <a:t> </a:t>
            </a:r>
            <a:r>
              <a:rPr lang="ru-RU" sz="2000" b="1" i="1" dirty="0" err="1" smtClean="0">
                <a:latin typeface="Arial Narrow" panose="020B0606020202030204" pitchFamily="34" charset="0"/>
              </a:rPr>
              <a:t>биомаса</a:t>
            </a:r>
            <a:endParaRPr lang="ru-RU" sz="2000" b="1" i="1" dirty="0" smtClean="0">
              <a:latin typeface="Arial Narrow" panose="020B0606020202030204" pitchFamily="34" charset="0"/>
            </a:endParaRPr>
          </a:p>
          <a:p>
            <a:r>
              <a:rPr lang="sr-Cyrl-RS" sz="2000" dirty="0" err="1" smtClean="0">
                <a:latin typeface="Arial Narrow" panose="020B0606020202030204" pitchFamily="34" charset="0"/>
              </a:rPr>
              <a:t>Топлификациј</a:t>
            </a:r>
            <a:r>
              <a:rPr lang="sr-Latn-RS" sz="2000" dirty="0" smtClean="0">
                <a:latin typeface="Arial Narrow" panose="020B0606020202030204" pitchFamily="34" charset="0"/>
              </a:rPr>
              <a:t>a/</a:t>
            </a:r>
            <a:r>
              <a:rPr lang="sr-Cyrl-RS" sz="2000" dirty="0" err="1" smtClean="0">
                <a:latin typeface="Arial Narrow" panose="020B0606020202030204" pitchFamily="34" charset="0"/>
              </a:rPr>
              <a:t>гасификација</a:t>
            </a:r>
            <a:r>
              <a:rPr lang="sr-Latn-RS" sz="2000" dirty="0" smtClean="0">
                <a:latin typeface="Arial Narrow" panose="020B0606020202030204" pitchFamily="34" charset="0"/>
              </a:rPr>
              <a:t> →</a:t>
            </a:r>
            <a:r>
              <a:rPr lang="sr-Cyrl-RS" sz="2000" dirty="0" smtClean="0">
                <a:latin typeface="Arial Narrow" panose="020B0606020202030204" pitchFamily="34" charset="0"/>
              </a:rPr>
              <a:t>урбанизована насеља у непосредној околини пољопривредних газдинстава </a:t>
            </a:r>
            <a:r>
              <a:rPr lang="ru-RU" sz="1200" dirty="0" smtClean="0">
                <a:latin typeface="Arial Narrow" panose="020B0606020202030204" pitchFamily="34" charset="0"/>
              </a:rPr>
              <a:t>(</a:t>
            </a:r>
            <a:r>
              <a:rPr lang="ru-RU" sz="1200" dirty="0" err="1" smtClean="0">
                <a:latin typeface="Arial Narrow" panose="020B0606020202030204" pitchFamily="34" charset="0"/>
              </a:rPr>
              <a:t>Војводина</a:t>
            </a:r>
            <a:r>
              <a:rPr lang="ru-RU" sz="1200" dirty="0" smtClean="0">
                <a:latin typeface="Arial Narrow" panose="020B0606020202030204" pitchFamily="34" charset="0"/>
              </a:rPr>
              <a:t>, </a:t>
            </a:r>
            <a:r>
              <a:rPr lang="ru-RU" sz="1200" dirty="0" err="1" smtClean="0">
                <a:latin typeface="Arial Narrow" panose="020B0606020202030204" pitchFamily="34" charset="0"/>
              </a:rPr>
              <a:t>Посавина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и </a:t>
            </a:r>
            <a:r>
              <a:rPr lang="ru-RU" sz="1200" dirty="0" err="1" smtClean="0">
                <a:latin typeface="Arial Narrow" panose="020B0606020202030204" pitchFamily="34" charset="0"/>
              </a:rPr>
              <a:t>Поморавље</a:t>
            </a:r>
            <a:r>
              <a:rPr lang="ru-RU" sz="1200" dirty="0" smtClean="0">
                <a:latin typeface="Arial Narrow" panose="020B0606020202030204" pitchFamily="34" charset="0"/>
              </a:rPr>
              <a:t>)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Грејање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на </a:t>
            </a:r>
            <a:r>
              <a:rPr lang="ru-RU" sz="2000" dirty="0" err="1">
                <a:latin typeface="Arial Narrow" panose="020B0606020202030204" pitchFamily="34" charset="0"/>
              </a:rPr>
              <a:t>биомасу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одрживо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ако</a:t>
            </a:r>
            <a:r>
              <a:rPr lang="ru-RU" sz="2000" dirty="0">
                <a:latin typeface="Arial Narrow" panose="020B0606020202030204" pitchFamily="34" charset="0"/>
              </a:rPr>
              <a:t> се она </a:t>
            </a:r>
            <a:r>
              <a:rPr lang="ru-RU" sz="2000" dirty="0" err="1">
                <a:latin typeface="Arial Narrow" panose="020B0606020202030204" pitchFamily="34" charset="0"/>
              </a:rPr>
              <a:t>скупља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непосредној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близини</a:t>
            </a:r>
            <a:r>
              <a:rPr lang="ru-RU" sz="2000" dirty="0">
                <a:latin typeface="Arial Narrow" panose="020B0606020202030204" pitchFamily="34" charset="0"/>
              </a:rPr>
              <a:t> места </a:t>
            </a:r>
            <a:r>
              <a:rPr lang="ru-RU" sz="2000" dirty="0" err="1" smtClean="0">
                <a:latin typeface="Arial Narrow" panose="020B0606020202030204" pitchFamily="34" charset="0"/>
              </a:rPr>
              <a:t>употребе→препоручена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ма</a:t>
            </a:r>
            <a:r>
              <a:rPr lang="sr-Latn-RS" sz="2000" dirty="0" smtClean="0">
                <a:latin typeface="Arial Narrow" panose="020B0606020202030204" pitchFamily="34" charset="0"/>
              </a:rPr>
              <a:t>x </a:t>
            </a:r>
            <a:r>
              <a:rPr lang="ru-RU" sz="2000" dirty="0" err="1" smtClean="0">
                <a:latin typeface="Arial Narrow" panose="020B0606020202030204" pitchFamily="34" charset="0"/>
              </a:rPr>
              <a:t>удаљеност</a:t>
            </a:r>
            <a:r>
              <a:rPr lang="ru-RU" sz="2000" dirty="0" smtClean="0">
                <a:latin typeface="Arial Narrow" panose="020B0606020202030204" pitchFamily="34" charset="0"/>
              </a:rPr>
              <a:t> 25 </a:t>
            </a:r>
            <a:r>
              <a:rPr lang="ru-RU" sz="2000" dirty="0">
                <a:latin typeface="Arial Narrow" panose="020B0606020202030204" pitchFamily="34" charset="0"/>
              </a:rPr>
              <a:t>– 50 км </a:t>
            </a:r>
            <a:r>
              <a:rPr lang="ru-RU" sz="2000" dirty="0" smtClean="0">
                <a:latin typeface="Arial Narrow" panose="020B0606020202030204" pitchFamily="34" charset="0"/>
              </a:rPr>
              <a:t>(</a:t>
            </a:r>
            <a:r>
              <a:rPr lang="ru-RU" sz="2000" dirty="0" err="1" smtClean="0">
                <a:latin typeface="Arial Narrow" panose="020B0606020202030204" pitchFamily="34" charset="0"/>
              </a:rPr>
              <a:t>постројења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до 2 </a:t>
            </a:r>
            <a:r>
              <a:rPr lang="ru-RU" sz="2000" dirty="0" smtClean="0">
                <a:latin typeface="Arial Narrow" panose="020B0606020202030204" pitchFamily="34" charset="0"/>
              </a:rPr>
              <a:t>МW)</a:t>
            </a:r>
          </a:p>
          <a:p>
            <a:r>
              <a:rPr lang="ru-RU" sz="2000" dirty="0" err="1">
                <a:latin typeface="Arial Narrow" panose="020B0606020202030204" pitchFamily="34" charset="0"/>
              </a:rPr>
              <a:t>Просечна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ангажована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снага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топлана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Србији</a:t>
            </a:r>
            <a:r>
              <a:rPr lang="ru-RU" sz="2000" dirty="0">
                <a:latin typeface="Arial Narrow" panose="020B0606020202030204" pitchFamily="34" charset="0"/>
              </a:rPr>
              <a:t>, током </a:t>
            </a:r>
            <a:r>
              <a:rPr lang="ru-RU" sz="2000" dirty="0" err="1">
                <a:latin typeface="Arial Narrow" panose="020B0606020202030204" pitchFamily="34" charset="0"/>
              </a:rPr>
              <a:t>грејне</a:t>
            </a:r>
            <a:r>
              <a:rPr lang="ru-RU" sz="2000" dirty="0">
                <a:latin typeface="Arial Narrow" panose="020B0606020202030204" pitchFamily="34" charset="0"/>
              </a:rPr>
              <a:t> сезоне, </a:t>
            </a:r>
            <a:r>
              <a:rPr lang="ru-RU" sz="2000" dirty="0" err="1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 45-50% </a:t>
            </a:r>
            <a:r>
              <a:rPr lang="ru-RU" sz="2000" dirty="0" err="1" smtClean="0">
                <a:latin typeface="Arial Narrow" panose="020B0606020202030204" pitchFamily="34" charset="0"/>
              </a:rPr>
              <a:t>инсталираних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капацитета</a:t>
            </a:r>
            <a:r>
              <a:rPr lang="ru-RU" sz="2000" dirty="0">
                <a:latin typeface="Arial Narrow" panose="020B0606020202030204" pitchFamily="34" charset="0"/>
              </a:rPr>
              <a:t>, а сведено на </a:t>
            </a:r>
            <a:r>
              <a:rPr lang="ru-RU" sz="2000" dirty="0" err="1">
                <a:latin typeface="Arial Narrow" panose="020B0606020202030204" pitchFamily="34" charset="0"/>
              </a:rPr>
              <a:t>целу</a:t>
            </a:r>
            <a:r>
              <a:rPr lang="ru-RU" sz="2000" dirty="0">
                <a:latin typeface="Arial Narrow" panose="020B0606020202030204" pitchFamily="34" charset="0"/>
              </a:rPr>
              <a:t> годину то </a:t>
            </a:r>
            <a:r>
              <a:rPr lang="ru-RU" sz="2000" dirty="0" err="1">
                <a:latin typeface="Arial Narrow" panose="020B0606020202030204" pitchFamily="34" charset="0"/>
              </a:rPr>
              <a:t>значи</a:t>
            </a:r>
            <a:r>
              <a:rPr lang="ru-RU" sz="2000" dirty="0">
                <a:latin typeface="Arial Narrow" panose="020B0606020202030204" pitchFamily="34" charset="0"/>
              </a:rPr>
              <a:t> да </a:t>
            </a:r>
            <a:r>
              <a:rPr lang="ru-RU" sz="2000" dirty="0" err="1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расположива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снага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топлане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која</a:t>
            </a:r>
            <a:r>
              <a:rPr lang="ru-RU" sz="2000" dirty="0">
                <a:latin typeface="Arial Narrow" panose="020B0606020202030204" pitchFamily="34" charset="0"/>
              </a:rPr>
              <a:t> се </a:t>
            </a:r>
            <a:r>
              <a:rPr lang="ru-RU" sz="2000" dirty="0" err="1">
                <a:latin typeface="Arial Narrow" panose="020B0606020202030204" pitchFamily="34" charset="0"/>
              </a:rPr>
              <a:t>може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искористити</a:t>
            </a:r>
            <a:r>
              <a:rPr lang="ru-RU" sz="2000" dirty="0">
                <a:latin typeface="Arial Narrow" panose="020B0606020202030204" pitchFamily="34" charset="0"/>
              </a:rPr>
              <a:t> за друге потребе сем </a:t>
            </a:r>
            <a:r>
              <a:rPr lang="ru-RU" sz="2000" dirty="0" err="1">
                <a:latin typeface="Arial Narrow" panose="020B0606020202030204" pitchFamily="34" charset="0"/>
              </a:rPr>
              <a:t>грејања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већа</a:t>
            </a:r>
            <a:r>
              <a:rPr lang="ru-RU" sz="2000" dirty="0">
                <a:latin typeface="Arial Narrow" panose="020B0606020202030204" pitchFamily="34" charset="0"/>
              </a:rPr>
              <a:t> од 75% </a:t>
            </a:r>
            <a:r>
              <a:rPr lang="ru-RU" sz="2000" dirty="0" err="1" smtClean="0">
                <a:latin typeface="Arial Narrow" panose="020B0606020202030204" pitchFamily="34" charset="0"/>
              </a:rPr>
              <a:t>инст</a:t>
            </a:r>
            <a:r>
              <a:rPr lang="sr-Latn-RS" sz="2000" dirty="0" smtClean="0">
                <a:latin typeface="Arial Narrow" panose="020B0606020202030204" pitchFamily="34" charset="0"/>
              </a:rPr>
              <a:t>.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капацитета→у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оквиру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топлана</a:t>
            </a:r>
            <a:r>
              <a:rPr lang="ru-RU" sz="2000" dirty="0" smtClean="0">
                <a:latin typeface="Arial Narrow" panose="020B0606020202030204" pitchFamily="34" charset="0"/>
              </a:rPr>
              <a:t> се могу </a:t>
            </a:r>
            <a:r>
              <a:rPr lang="ru-RU" sz="2000" dirty="0" err="1">
                <a:latin typeface="Arial Narrow" panose="020B0606020202030204" pitchFamily="34" charset="0"/>
              </a:rPr>
              <a:t>градити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мале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индустријске</a:t>
            </a:r>
            <a:r>
              <a:rPr lang="ru-RU" sz="2000" dirty="0">
                <a:latin typeface="Arial Narrow" panose="020B0606020202030204" pitchFamily="34" charset="0"/>
              </a:rPr>
              <a:t> зоне за </a:t>
            </a:r>
            <a:r>
              <a:rPr lang="ru-RU" sz="2000" dirty="0" err="1">
                <a:latin typeface="Arial Narrow" panose="020B0606020202030204" pitchFamily="34" charset="0"/>
              </a:rPr>
              <a:t>узгој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прераду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чување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пољопривредних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производа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smtClean="0">
                <a:latin typeface="Arial Narrow" panose="020B0606020202030204" pitchFamily="34" charset="0"/>
              </a:rPr>
              <a:t>др. </a:t>
            </a:r>
            <a:r>
              <a:rPr lang="ru-RU" sz="2000" dirty="0" err="1" smtClean="0">
                <a:latin typeface="Arial Narrow" panose="020B0606020202030204" pitchFamily="34" charset="0"/>
              </a:rPr>
              <a:t>технолошке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потребе. 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Добром </a:t>
            </a:r>
            <a:r>
              <a:rPr lang="ru-RU" sz="2000" dirty="0" err="1">
                <a:latin typeface="Arial Narrow" panose="020B0606020202030204" pitchFamily="34" charset="0"/>
              </a:rPr>
              <a:t>организацијом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производње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ru-RU" sz="2000" dirty="0" err="1">
                <a:latin typeface="Arial Narrow" panose="020B0606020202030204" pitchFamily="34" charset="0"/>
              </a:rPr>
              <a:t>прераде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пољопривредних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топлана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биомасу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може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радити</a:t>
            </a:r>
            <a:r>
              <a:rPr lang="ru-RU" sz="2000" dirty="0">
                <a:latin typeface="Arial Narrow" panose="020B0606020202030204" pitchFamily="34" charset="0"/>
              </a:rPr>
              <a:t> током </a:t>
            </a:r>
            <a:r>
              <a:rPr lang="ru-RU" sz="2000" dirty="0" err="1">
                <a:latin typeface="Arial Narrow" panose="020B0606020202030204" pitchFamily="34" charset="0"/>
              </a:rPr>
              <a:t>целе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године→бржи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повраћај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уложене</a:t>
            </a:r>
            <a:r>
              <a:rPr lang="sr-Cyrl-RS" sz="2000" dirty="0" smtClean="0">
                <a:latin typeface="Arial Narrow" panose="020B0606020202030204" pitchFamily="34" charset="0"/>
              </a:rPr>
              <a:t>.</a:t>
            </a:r>
            <a:endParaRPr lang="en-US" sz="2000" dirty="0" smtClean="0"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sz="2000" dirty="0" smtClean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17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7668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МОГУЋНОСТ ПРИМЕНЕ БИОМАСЕ И ПРЕПОРУКЕ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7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i="1" dirty="0" err="1" smtClean="0">
                <a:latin typeface="Arial Narrow" panose="020B0606020202030204" pitchFamily="34" charset="0"/>
              </a:rPr>
              <a:t>Шумска</a:t>
            </a:r>
            <a:r>
              <a:rPr lang="ru-RU" sz="2000" b="1" i="1" dirty="0" smtClean="0">
                <a:latin typeface="Arial Narrow" panose="020B0606020202030204" pitchFamily="34" charset="0"/>
              </a:rPr>
              <a:t> </a:t>
            </a:r>
            <a:r>
              <a:rPr lang="ru-RU" sz="2000" b="1" i="1" dirty="0" err="1" smtClean="0">
                <a:latin typeface="Arial Narrow" panose="020B0606020202030204" pitchFamily="34" charset="0"/>
              </a:rPr>
              <a:t>биомаса</a:t>
            </a:r>
            <a:endParaRPr lang="ru-RU" sz="2000" b="1" i="1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Због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веће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разуђености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насеља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брдско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планинским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областима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препоручује</a:t>
            </a:r>
            <a:r>
              <a:rPr lang="ru-RU" sz="2000" dirty="0">
                <a:latin typeface="Arial Narrow" panose="020B0606020202030204" pitchFamily="34" charset="0"/>
              </a:rPr>
              <a:t> се </a:t>
            </a:r>
            <a:r>
              <a:rPr lang="ru-RU" sz="2000" dirty="0" err="1">
                <a:latin typeface="Arial Narrow" panose="020B0606020202030204" pitchFamily="34" charset="0"/>
              </a:rPr>
              <a:t>примена</a:t>
            </a:r>
            <a:r>
              <a:rPr lang="ru-RU" sz="2000" dirty="0">
                <a:latin typeface="Arial Narrow" panose="020B0606020202030204" pitchFamily="34" charset="0"/>
              </a:rPr>
              <a:t> нешто </a:t>
            </a:r>
            <a:r>
              <a:rPr lang="ru-RU" sz="2000" dirty="0" err="1">
                <a:latin typeface="Arial Narrow" panose="020B0606020202030204" pitchFamily="34" charset="0"/>
              </a:rPr>
              <a:t>мањих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постројења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која</a:t>
            </a:r>
            <a:r>
              <a:rPr lang="ru-RU" sz="2000" dirty="0">
                <a:latin typeface="Arial Narrow" panose="020B0606020202030204" pitchFamily="34" charset="0"/>
              </a:rPr>
              <a:t> су  </a:t>
            </a:r>
            <a:r>
              <a:rPr lang="ru-RU" sz="2000" dirty="0" err="1">
                <a:latin typeface="Arial Narrow" panose="020B0606020202030204" pitchFamily="34" charset="0"/>
              </a:rPr>
              <a:t>прилагођена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прераду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доступним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тим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областима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Уколико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се </a:t>
            </a:r>
            <a:r>
              <a:rPr lang="ru-RU" sz="2000" dirty="0" err="1">
                <a:latin typeface="Arial Narrow" panose="020B0606020202030204" pitchFamily="34" charset="0"/>
              </a:rPr>
              <a:t>топлотна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постројења</a:t>
            </a:r>
            <a:r>
              <a:rPr lang="ru-RU" sz="2000" dirty="0">
                <a:latin typeface="Arial Narrow" panose="020B0606020202030204" pitchFamily="34" charset="0"/>
              </a:rPr>
              <a:t> граде у </a:t>
            </a:r>
            <a:r>
              <a:rPr lang="ru-RU" sz="2000" dirty="0" err="1">
                <a:latin typeface="Arial Narrow" panose="020B0606020202030204" pitchFamily="34" charset="0"/>
              </a:rPr>
              <a:t>близини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већих</a:t>
            </a:r>
            <a:r>
              <a:rPr lang="ru-RU" sz="2000" dirty="0">
                <a:latin typeface="Arial Narrow" panose="020B0606020202030204" pitchFamily="34" charset="0"/>
              </a:rPr>
              <a:t> места могу се </a:t>
            </a:r>
            <a:r>
              <a:rPr lang="ru-RU" sz="2000" dirty="0" err="1">
                <a:latin typeface="Arial Narrow" panose="020B0606020202030204" pitchFamily="34" charset="0"/>
              </a:rPr>
              <a:t>користити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системима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даљинског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грејања</a:t>
            </a:r>
            <a:r>
              <a:rPr lang="ru-RU" sz="2000" dirty="0">
                <a:latin typeface="Arial Narrow" panose="020B0606020202030204" pitchFamily="34" charset="0"/>
              </a:rPr>
              <a:t>, под </a:t>
            </a:r>
            <a:r>
              <a:rPr lang="ru-RU" sz="2000" dirty="0" err="1">
                <a:latin typeface="Arial Narrow" panose="020B0606020202030204" pitchFamily="34" charset="0"/>
              </a:rPr>
              <a:t>условом</a:t>
            </a:r>
            <a:r>
              <a:rPr lang="ru-RU" sz="2000" dirty="0">
                <a:latin typeface="Arial Narrow" panose="020B0606020202030204" pitchFamily="34" charset="0"/>
              </a:rPr>
              <a:t> не </a:t>
            </a:r>
            <a:r>
              <a:rPr lang="ru-RU" sz="2000" dirty="0" err="1">
                <a:latin typeface="Arial Narrow" panose="020B0606020202030204" pitchFamily="34" charset="0"/>
              </a:rPr>
              <a:t>превише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разуђене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топловодне</a:t>
            </a:r>
            <a:r>
              <a:rPr lang="ru-RU" sz="2000" dirty="0">
                <a:latin typeface="Arial Narrow" panose="020B0606020202030204" pitchFamily="34" charset="0"/>
              </a:rPr>
              <a:t> мреже. </a:t>
            </a:r>
            <a:r>
              <a:rPr lang="ru-RU" sz="2000" dirty="0" err="1" smtClean="0">
                <a:latin typeface="Arial Narrow" panose="020B0606020202030204" pitchFamily="34" charset="0"/>
              </a:rPr>
              <a:t>Фаворизовати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становишта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економске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енергетске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ефикасности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употребу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дрвне</a:t>
            </a:r>
            <a:r>
              <a:rPr lang="ru-RU" sz="2000" dirty="0">
                <a:latin typeface="Arial Narrow" panose="020B0606020202030204" pitchFamily="34" charset="0"/>
              </a:rPr>
              <a:t> сечке </a:t>
            </a:r>
            <a:r>
              <a:rPr lang="ru-RU" sz="2000" dirty="0" err="1">
                <a:latin typeface="Arial Narrow" panose="020B0606020202030204" pitchFamily="34" charset="0"/>
              </a:rPr>
              <a:t>наспрам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пелета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smtClean="0">
                <a:latin typeface="Arial Narrow" panose="020B0606020202030204" pitchFamily="34" charset="0"/>
              </a:rPr>
              <a:t>за </a:t>
            </a:r>
            <a:r>
              <a:rPr lang="ru-RU" sz="2000" dirty="0" err="1" smtClean="0">
                <a:latin typeface="Arial Narrow" panose="020B0606020202030204" pitchFamily="34" charset="0"/>
              </a:rPr>
              <a:t>термоенергетска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постројења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веће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снаге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(≥150 </a:t>
            </a:r>
            <a:r>
              <a:rPr lang="ru-RU" sz="2000" dirty="0" err="1">
                <a:latin typeface="Arial Narrow" panose="020B0606020202030204" pitchFamily="34" charset="0"/>
              </a:rPr>
              <a:t>кW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ctr">
              <a:buNone/>
            </a:pPr>
            <a:r>
              <a:rPr lang="ru-RU" sz="2000" b="1" i="1" dirty="0" err="1" smtClean="0">
                <a:latin typeface="Arial Narrow" panose="020B0606020202030204" pitchFamily="34" charset="0"/>
              </a:rPr>
              <a:t>Когенеративна</a:t>
            </a:r>
            <a:r>
              <a:rPr lang="ru-RU" sz="2000" b="1" i="1" dirty="0" smtClean="0">
                <a:latin typeface="Arial Narrow" panose="020B0606020202030204" pitchFamily="34" charset="0"/>
              </a:rPr>
              <a:t> </a:t>
            </a:r>
            <a:r>
              <a:rPr lang="ru-RU" sz="2000" b="1" i="1" dirty="0" err="1" smtClean="0">
                <a:latin typeface="Arial Narrow" panose="020B0606020202030204" pitchFamily="34" charset="0"/>
              </a:rPr>
              <a:t>постројења</a:t>
            </a:r>
            <a:endParaRPr lang="ru-RU" sz="2000" b="1" i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err="1" smtClean="0">
                <a:latin typeface="Arial Narrow" panose="020B0606020202030204" pitchFamily="34" charset="0"/>
              </a:rPr>
              <a:t>Препорука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запримену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sr-Latn-RS" sz="2000" dirty="0">
                <a:latin typeface="Arial Narrow" panose="020B0606020202030204" pitchFamily="34" charset="0"/>
              </a:rPr>
              <a:t>ORC </a:t>
            </a:r>
            <a:r>
              <a:rPr lang="ru-RU" sz="2000" dirty="0">
                <a:latin typeface="Arial Narrow" panose="020B0606020202030204" pitchFamily="34" charset="0"/>
              </a:rPr>
              <a:t>система (</a:t>
            </a:r>
            <a:r>
              <a:rPr lang="sr-Latn-RS" sz="2000" dirty="0" err="1">
                <a:latin typeface="Arial Narrow" panose="020B0606020202030204" pitchFamily="34" charset="0"/>
              </a:rPr>
              <a:t>Organic</a:t>
            </a:r>
            <a:r>
              <a:rPr lang="sr-Latn-RS" sz="2000" dirty="0">
                <a:latin typeface="Arial Narrow" panose="020B0606020202030204" pitchFamily="34" charset="0"/>
              </a:rPr>
              <a:t> Rankine </a:t>
            </a:r>
            <a:r>
              <a:rPr lang="sr-Latn-RS" sz="2000" dirty="0" err="1">
                <a:latin typeface="Arial Narrow" panose="020B0606020202030204" pitchFamily="34" charset="0"/>
              </a:rPr>
              <a:t>Cycle</a:t>
            </a:r>
            <a:r>
              <a:rPr lang="sr-Latn-RS" sz="2000" dirty="0"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latin typeface="Arial Narrow" panose="020B0606020202030204" pitchFamily="34" charset="0"/>
              </a:rPr>
              <a:t>који</a:t>
            </a:r>
            <a:r>
              <a:rPr lang="ru-RU" sz="2000" dirty="0">
                <a:latin typeface="Arial Narrow" panose="020B0606020202030204" pitchFamily="34" charset="0"/>
              </a:rPr>
              <a:t> се </a:t>
            </a:r>
            <a:r>
              <a:rPr lang="ru-RU" sz="2000" dirty="0" err="1">
                <a:latin typeface="Arial Narrow" panose="020B0606020202030204" pitchFamily="34" charset="0"/>
              </a:rPr>
              <a:t>базира</a:t>
            </a:r>
            <a:r>
              <a:rPr lang="ru-RU" sz="2000" dirty="0">
                <a:latin typeface="Arial Narrow" panose="020B0606020202030204" pitchFamily="34" charset="0"/>
              </a:rPr>
              <a:t> на раду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парама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силиконских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уља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err="1" smtClean="0">
                <a:latin typeface="Arial Narrow" panose="020B0606020202030204" pitchFamily="34" charset="0"/>
              </a:rPr>
              <a:t>Погодни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за </a:t>
            </a:r>
            <a:r>
              <a:rPr lang="ru-RU" sz="2000" dirty="0" err="1">
                <a:latin typeface="Arial Narrow" panose="020B0606020202030204" pitchFamily="34" charset="0"/>
              </a:rPr>
              <a:t>постројења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снаге</a:t>
            </a:r>
            <a:r>
              <a:rPr lang="ru-RU" sz="2000" dirty="0">
                <a:latin typeface="Arial Narrow" panose="020B0606020202030204" pitchFamily="34" charset="0"/>
              </a:rPr>
              <a:t> ≈ 0,2-2 М</a:t>
            </a:r>
            <a:r>
              <a:rPr lang="sr-Latn-RS" sz="2000" dirty="0">
                <a:latin typeface="Arial Narrow" panose="020B0606020202030204" pitchFamily="34" charset="0"/>
              </a:rPr>
              <a:t>W</a:t>
            </a:r>
            <a:r>
              <a:rPr lang="ru-RU" sz="2000" dirty="0">
                <a:latin typeface="Arial Narrow" panose="020B0606020202030204" pitchFamily="34" charset="0"/>
              </a:rPr>
              <a:t>ел. То </a:t>
            </a:r>
            <a:r>
              <a:rPr lang="ru-RU" sz="2000" dirty="0" err="1">
                <a:latin typeface="Arial Narrow" panose="020B0606020202030204" pitchFamily="34" charset="0"/>
              </a:rPr>
              <a:t>подразумева</a:t>
            </a:r>
            <a:r>
              <a:rPr lang="ru-RU" sz="2000" dirty="0">
                <a:latin typeface="Arial Narrow" panose="020B0606020202030204" pitchFamily="34" charset="0"/>
              </a:rPr>
              <a:t> рад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топлотним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агрегатима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снаге</a:t>
            </a:r>
            <a:r>
              <a:rPr lang="ru-RU" sz="2000" dirty="0">
                <a:latin typeface="Arial Narrow" panose="020B0606020202030204" pitchFamily="34" charset="0"/>
              </a:rPr>
              <a:t> од ≈1-10 М</a:t>
            </a:r>
            <a:r>
              <a:rPr lang="sr-Latn-RS" sz="2000" dirty="0">
                <a:latin typeface="Arial Narrow" panose="020B0606020202030204" pitchFamily="34" charset="0"/>
              </a:rPr>
              <a:t>W. </a:t>
            </a:r>
            <a:r>
              <a:rPr lang="ru-RU" sz="2000" dirty="0" err="1">
                <a:latin typeface="Arial Narrow" panose="020B0606020202030204" pitchFamily="34" charset="0"/>
              </a:rPr>
              <a:t>Предност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ових</a:t>
            </a:r>
            <a:r>
              <a:rPr lang="ru-RU" sz="2000" dirty="0">
                <a:latin typeface="Arial Narrow" panose="020B0606020202030204" pitchFamily="34" charset="0"/>
              </a:rPr>
              <a:t> система </a:t>
            </a:r>
            <a:r>
              <a:rPr lang="ru-RU" sz="2000" dirty="0" err="1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 у томе </a:t>
            </a:r>
            <a:r>
              <a:rPr lang="ru-RU" sz="2000" dirty="0" err="1">
                <a:latin typeface="Arial Narrow" panose="020B0606020202030204" pitchFamily="34" charset="0"/>
              </a:rPr>
              <a:t>што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њима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топлотни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агрегати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представљају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ниско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притисне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врелоуљне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котлове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који</a:t>
            </a:r>
            <a:r>
              <a:rPr lang="ru-RU" sz="2000" dirty="0">
                <a:latin typeface="Arial Narrow" panose="020B0606020202030204" pitchFamily="34" charset="0"/>
              </a:rPr>
              <a:t> не </a:t>
            </a:r>
            <a:r>
              <a:rPr lang="ru-RU" sz="2000" dirty="0" err="1">
                <a:latin typeface="Arial Narrow" panose="020B0606020202030204" pitchFamily="34" charset="0"/>
              </a:rPr>
              <a:t>захтевају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високостручне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руковаоце</a:t>
            </a:r>
            <a:endParaRPr lang="ru-RU" sz="2000" dirty="0">
              <a:latin typeface="Arial Narrow" panose="020B0606020202030204" pitchFamily="34" charset="0"/>
            </a:endParaRPr>
          </a:p>
          <a:p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endParaRPr lang="sr-Cyrl-RS" sz="2000" dirty="0" smtClean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18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0938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Закључак (или уместо њега)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Гас </a:t>
            </a:r>
            <a:r>
              <a:rPr lang="ru-RU" sz="2000" dirty="0">
                <a:latin typeface="Arial Narrow" panose="020B0606020202030204" pitchFamily="34" charset="0"/>
              </a:rPr>
              <a:t>за </a:t>
            </a:r>
            <a:r>
              <a:rPr lang="ru-RU" sz="2000" dirty="0" err="1">
                <a:latin typeface="Arial Narrow" panose="020B0606020202030204" pitchFamily="34" charset="0"/>
              </a:rPr>
              <a:t>грејање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несумљиво</a:t>
            </a:r>
            <a:r>
              <a:rPr lang="ru-RU" sz="2000" dirty="0">
                <a:latin typeface="Arial Narrow" panose="020B0606020202030204" pitchFamily="34" charset="0"/>
              </a:rPr>
              <a:t> “</a:t>
            </a:r>
            <a:r>
              <a:rPr lang="ru-RU" sz="2000" dirty="0" err="1">
                <a:latin typeface="Arial Narrow" panose="020B0606020202030204" pitchFamily="34" charset="0"/>
              </a:rPr>
              <a:t>елегантније</a:t>
            </a:r>
            <a:r>
              <a:rPr lang="ru-RU" sz="2000" dirty="0">
                <a:latin typeface="Arial Narrow" panose="020B0606020202030204" pitchFamily="34" charset="0"/>
              </a:rPr>
              <a:t>” </a:t>
            </a:r>
            <a:r>
              <a:rPr lang="ru-RU" sz="2000" dirty="0" err="1">
                <a:latin typeface="Arial Narrow" panose="020B0606020202030204" pitchFamily="34" charset="0"/>
              </a:rPr>
              <a:t>решење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грејање</a:t>
            </a:r>
            <a:r>
              <a:rPr lang="ru-RU" sz="2000" dirty="0">
                <a:latin typeface="Arial Narrow" panose="020B0606020202030204" pitchFamily="34" charset="0"/>
              </a:rPr>
              <a:t>, али </a:t>
            </a:r>
            <a:r>
              <a:rPr lang="ru-RU" sz="2000" dirty="0" smtClean="0">
                <a:latin typeface="Arial Narrow" panose="020B0606020202030204" pitchFamily="34" charset="0"/>
              </a:rPr>
              <a:t>се он увози, </a:t>
            </a:r>
            <a:r>
              <a:rPr lang="ru-RU" sz="2000" dirty="0">
                <a:latin typeface="Arial Narrow" panose="020B0606020202030204" pitchFamily="34" charset="0"/>
              </a:rPr>
              <a:t>док се </a:t>
            </a:r>
            <a:r>
              <a:rPr lang="ru-RU" sz="2000" dirty="0" err="1">
                <a:latin typeface="Arial Narrow" panose="020B0606020202030204" pitchFamily="34" charset="0"/>
              </a:rPr>
              <a:t>биомаса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спаљује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њивама</a:t>
            </a:r>
            <a:r>
              <a:rPr lang="ru-RU" sz="2000" dirty="0">
                <a:latin typeface="Arial Narrow" panose="020B0606020202030204" pitchFamily="34" charset="0"/>
              </a:rPr>
              <a:t> или у </a:t>
            </a:r>
            <a:r>
              <a:rPr lang="ru-RU" sz="2000" dirty="0" err="1">
                <a:latin typeface="Arial Narrow" panose="020B0606020202030204" pitchFamily="34" charset="0"/>
              </a:rPr>
              <a:t>тзв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шпоретима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дрва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малом </a:t>
            </a:r>
            <a:r>
              <a:rPr lang="ru-RU" sz="2000" dirty="0" err="1">
                <a:latin typeface="Arial Narrow" panose="020B0606020202030204" pitchFamily="34" charset="0"/>
              </a:rPr>
              <a:t>ефикасношћу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сагоревања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На </a:t>
            </a:r>
            <a:r>
              <a:rPr lang="ru-RU" sz="2000" dirty="0" err="1">
                <a:latin typeface="Arial Narrow" panose="020B0606020202030204" pitchFamily="34" charset="0"/>
              </a:rPr>
              <a:t>нивоу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државе</a:t>
            </a:r>
            <a:r>
              <a:rPr lang="ru-RU" sz="2000" dirty="0" smtClean="0">
                <a:latin typeface="Arial Narrow" panose="020B0606020202030204" pitchFamily="34" charset="0"/>
              </a:rPr>
              <a:t> се </a:t>
            </a:r>
            <a:r>
              <a:rPr lang="ru-RU" sz="2000" dirty="0" err="1">
                <a:latin typeface="Arial Narrow" panose="020B0606020202030204" pitchFamily="34" charset="0"/>
              </a:rPr>
              <a:t>морају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препознати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правци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искоришћења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биомасе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као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ОИЕ и </a:t>
            </a:r>
            <a:r>
              <a:rPr lang="ru-RU" sz="2000" dirty="0" err="1">
                <a:latin typeface="Arial Narrow" panose="020B0606020202030204" pitchFamily="34" charset="0"/>
              </a:rPr>
              <a:t>сопственог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енергента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одредити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субвенције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подршку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развоју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њене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употребе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err="1">
                <a:latin typeface="Arial Narrow" panose="020B0606020202030204" pitchFamily="34" charset="0"/>
              </a:rPr>
              <a:t>Многи</a:t>
            </a:r>
            <a:r>
              <a:rPr lang="ru-RU" sz="2000" dirty="0">
                <a:latin typeface="Arial Narrow" panose="020B0606020202030204" pitchFamily="34" charset="0"/>
              </a:rPr>
              <a:t> велики </a:t>
            </a:r>
            <a:r>
              <a:rPr lang="ru-RU" sz="2000" dirty="0" err="1">
                <a:latin typeface="Arial Narrow" panose="020B0606020202030204" pitchFamily="34" charset="0"/>
              </a:rPr>
              <a:t>пољопривредни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комбинати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прерађивачи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пољоривредних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који</a:t>
            </a:r>
            <a:r>
              <a:rPr lang="ru-RU" sz="2000" dirty="0">
                <a:latin typeface="Arial Narrow" panose="020B0606020202030204" pitchFamily="34" charset="0"/>
              </a:rPr>
              <a:t> су </a:t>
            </a:r>
            <a:r>
              <a:rPr lang="ru-RU" sz="2000" b="1" dirty="0" err="1">
                <a:latin typeface="Arial Narrow" panose="020B0606020202030204" pitchFamily="34" charset="0"/>
              </a:rPr>
              <a:t>идеални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корисници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биомасе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као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енергента</a:t>
            </a:r>
            <a:r>
              <a:rPr lang="ru-RU" sz="2000" dirty="0">
                <a:latin typeface="Arial Narrow" panose="020B0606020202030204" pitchFamily="34" charset="0"/>
              </a:rPr>
              <a:t>, су </a:t>
            </a:r>
            <a:r>
              <a:rPr lang="ru-RU" sz="2000" dirty="0" err="1">
                <a:latin typeface="Arial Narrow" panose="020B0606020202030204" pitchFamily="34" charset="0"/>
              </a:rPr>
              <a:t>доведени</a:t>
            </a:r>
            <a:r>
              <a:rPr lang="ru-RU" sz="2000" dirty="0"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latin typeface="Arial Narrow" panose="020B0606020202030204" pitchFamily="34" charset="0"/>
              </a:rPr>
              <a:t>руба</a:t>
            </a:r>
            <a:r>
              <a:rPr lang="ru-RU" sz="2000" dirty="0">
                <a:latin typeface="Arial Narrow" panose="020B0606020202030204" pitchFamily="34" charset="0"/>
              </a:rPr>
              <a:t> пропасти. </a:t>
            </a:r>
            <a:r>
              <a:rPr lang="ru-RU" sz="2000" dirty="0" err="1">
                <a:latin typeface="Arial Narrow" panose="020B0606020202030204" pitchFamily="34" charset="0"/>
              </a:rPr>
              <a:t>Субвенције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домаћим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произвођачима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термотехничких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уређаја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термоенергетске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опреме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корисницима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исте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морају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јасно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дефинисане</a:t>
            </a:r>
            <a:r>
              <a:rPr lang="ru-RU" sz="2000" dirty="0">
                <a:latin typeface="Arial Narrow" panose="020B0606020202030204" pitchFamily="34" charset="0"/>
              </a:rPr>
              <a:t> и по </a:t>
            </a:r>
            <a:r>
              <a:rPr lang="ru-RU" sz="2000" dirty="0" err="1">
                <a:latin typeface="Arial Narrow" panose="020B0606020202030204" pitchFamily="34" charset="0"/>
              </a:rPr>
              <a:t>могућству</a:t>
            </a:r>
            <a:r>
              <a:rPr lang="ru-RU" sz="2000" dirty="0">
                <a:latin typeface="Arial Narrow" panose="020B0606020202030204" pitchFamily="34" charset="0"/>
              </a:rPr>
              <a:t> знатно </a:t>
            </a:r>
            <a:r>
              <a:rPr lang="ru-RU" sz="2000" dirty="0" err="1">
                <a:latin typeface="Arial Narrow" panose="020B0606020202030204" pitchFamily="34" charset="0"/>
              </a:rPr>
              <a:t>веће</a:t>
            </a:r>
            <a:r>
              <a:rPr lang="ru-RU" sz="2000" dirty="0">
                <a:latin typeface="Arial Narrow" panose="020B0606020202030204" pitchFamily="34" charset="0"/>
              </a:rPr>
              <a:t> него </a:t>
            </a:r>
            <a:r>
              <a:rPr lang="ru-RU" sz="2000" dirty="0" err="1">
                <a:latin typeface="Arial Narrow" panose="020B0606020202030204" pitchFamily="34" charset="0"/>
              </a:rPr>
              <a:t>што</a:t>
            </a:r>
            <a:r>
              <a:rPr lang="ru-RU" sz="2000" dirty="0">
                <a:latin typeface="Arial Narrow" panose="020B0606020202030204" pitchFamily="34" charset="0"/>
              </a:rPr>
              <a:t> су </a:t>
            </a:r>
            <a:r>
              <a:rPr lang="ru-RU" sz="2000" dirty="0" err="1">
                <a:latin typeface="Arial Narrow" panose="020B0606020202030204" pitchFamily="34" charset="0"/>
              </a:rPr>
              <a:t>субвенције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које</a:t>
            </a:r>
            <a:r>
              <a:rPr lang="ru-RU" sz="2000" dirty="0">
                <a:latin typeface="Arial Narrow" panose="020B0606020202030204" pitchFamily="34" charset="0"/>
              </a:rPr>
              <a:t> се </a:t>
            </a:r>
            <a:r>
              <a:rPr lang="ru-RU" sz="2000" dirty="0" err="1">
                <a:latin typeface="Arial Narrow" panose="020B0606020202030204" pitchFamily="34" charset="0"/>
              </a:rPr>
              <a:t>дају</a:t>
            </a:r>
            <a:r>
              <a:rPr lang="ru-RU" sz="2000" dirty="0">
                <a:latin typeface="Arial Narrow" panose="020B0606020202030204" pitchFamily="34" charset="0"/>
              </a:rPr>
              <a:t>/или су </a:t>
            </a:r>
            <a:r>
              <a:rPr lang="ru-RU" sz="2000" dirty="0" err="1">
                <a:latin typeface="Arial Narrow" panose="020B0606020202030204" pitchFamily="34" charset="0"/>
              </a:rPr>
              <a:t>даване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страним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инвеститорима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Фаворизовати</a:t>
            </a:r>
            <a:r>
              <a:rPr lang="ru-RU" sz="2000" dirty="0" smtClean="0">
                <a:latin typeface="Arial Narrow" panose="020B0606020202030204" pitchFamily="34" charset="0"/>
              </a:rPr>
              <a:t> ЈАВНО/ПРИВАТНО партнерство </a:t>
            </a:r>
            <a:r>
              <a:rPr lang="ru-RU" sz="2000" dirty="0" err="1">
                <a:latin typeface="Arial Narrow" panose="020B0606020202030204" pitchFamily="34" charset="0"/>
              </a:rPr>
              <a:t>које</a:t>
            </a:r>
            <a:r>
              <a:rPr lang="ru-RU" sz="2000" dirty="0">
                <a:latin typeface="Arial Narrow" panose="020B0606020202030204" pitchFamily="34" charset="0"/>
              </a:rPr>
              <a:t> би </a:t>
            </a:r>
            <a:r>
              <a:rPr lang="ru-RU" sz="2000" dirty="0" err="1">
                <a:latin typeface="Arial Narrow" panose="020B0606020202030204" pitchFamily="34" charset="0"/>
              </a:rPr>
              <a:t>обезбедило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формирање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већег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броја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предузећа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довољно</a:t>
            </a:r>
            <a:r>
              <a:rPr lang="ru-RU" sz="2000" dirty="0">
                <a:latin typeface="Arial Narrow" panose="020B0606020202030204" pitchFamily="34" charset="0"/>
              </a:rPr>
              <a:t> великих да могу </a:t>
            </a:r>
            <a:r>
              <a:rPr lang="ru-RU" sz="2000" dirty="0" err="1">
                <a:latin typeface="Arial Narrow" panose="020B0606020202030204" pitchFamily="34" charset="0"/>
              </a:rPr>
              <a:t>опстати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тржишту</a:t>
            </a:r>
            <a:r>
              <a:rPr lang="ru-RU" sz="2000" dirty="0">
                <a:latin typeface="Arial Narrow" panose="020B0606020202030204" pitchFamily="34" charset="0"/>
              </a:rPr>
              <a:t>, а да се у исто </a:t>
            </a:r>
            <a:r>
              <a:rPr lang="ru-RU" sz="2000" dirty="0" err="1">
                <a:latin typeface="Arial Narrow" panose="020B0606020202030204" pitchFamily="34" charset="0"/>
              </a:rPr>
              <a:t>време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њихову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изградњу</a:t>
            </a:r>
            <a:r>
              <a:rPr lang="ru-RU" sz="2000" dirty="0">
                <a:latin typeface="Arial Narrow" panose="020B0606020202030204" pitchFamily="34" charset="0"/>
              </a:rPr>
              <a:t> могу </a:t>
            </a:r>
            <a:r>
              <a:rPr lang="ru-RU" sz="2000" dirty="0" err="1">
                <a:latin typeface="Arial Narrow" panose="020B0606020202030204" pitchFamily="34" charset="0"/>
              </a:rPr>
              <a:t>наћи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првенствено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домаћи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инвеститори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endParaRPr lang="en-US" sz="2000" dirty="0" smtClean="0"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19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r>
              <a:rPr lang="ru-RU" sz="2000" dirty="0" err="1">
                <a:latin typeface="Arial Narrow" panose="020B0606020202030204" pitchFamily="34" charset="0"/>
              </a:rPr>
              <a:t>Биомаса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- </a:t>
            </a:r>
            <a:r>
              <a:rPr lang="ru-RU" sz="2000" dirty="0" err="1" smtClean="0">
                <a:latin typeface="Arial Narrow" panose="020B0606020202030204" pitchFamily="34" charset="0"/>
              </a:rPr>
              <a:t>контроверзна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тема </a:t>
            </a:r>
            <a:r>
              <a:rPr lang="sr-Cyrl-RS" sz="2000" dirty="0" smtClean="0">
                <a:latin typeface="Arial Narrow" panose="020B0606020202030204" pitchFamily="34" charset="0"/>
              </a:rPr>
              <a:t>по </a:t>
            </a:r>
            <a:r>
              <a:rPr lang="ru-RU" sz="2000" dirty="0" err="1" smtClean="0">
                <a:latin typeface="Arial Narrow" panose="020B0606020202030204" pitchFamily="34" charset="0"/>
              </a:rPr>
              <a:t>питању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њене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употребе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као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енергента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Детаљније</a:t>
            </a:r>
            <a:r>
              <a:rPr lang="ru-RU" sz="2000" dirty="0" smtClean="0">
                <a:latin typeface="Arial Narrow" panose="020B0606020202030204" pitchFamily="34" charset="0"/>
              </a:rPr>
              <a:t> се </a:t>
            </a:r>
            <a:r>
              <a:rPr lang="ru-RU" sz="2000" dirty="0" err="1" smtClean="0">
                <a:latin typeface="Arial Narrow" panose="020B0606020202030204" pitchFamily="34" charset="0"/>
              </a:rPr>
              <a:t>профилишу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предности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ru-RU" sz="2000" dirty="0" err="1" smtClean="0">
                <a:latin typeface="Arial Narrow" panose="020B0606020202030204" pitchFamily="34" charset="0"/>
              </a:rPr>
              <a:t>недостаци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примене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биомасе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као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горива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На </a:t>
            </a:r>
            <a:r>
              <a:rPr lang="ru-RU" sz="2000" dirty="0">
                <a:latin typeface="Arial Narrow" panose="020B0606020202030204" pitchFamily="34" charset="0"/>
              </a:rPr>
              <a:t>основу </a:t>
            </a:r>
            <a:r>
              <a:rPr lang="ru-RU" sz="2000" dirty="0" err="1">
                <a:latin typeface="Arial Narrow" panose="020B0606020202030204" pitchFamily="34" charset="0"/>
              </a:rPr>
              <a:t>дугогодишњег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искуства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Лабораторије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термотехнику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енергетику</a:t>
            </a:r>
            <a:r>
              <a:rPr lang="ru-RU" sz="2000" dirty="0">
                <a:latin typeface="Arial Narrow" panose="020B0606020202030204" pitchFamily="34" charset="0"/>
              </a:rPr>
              <a:t>, Института ВИНЧА, у </a:t>
            </a:r>
            <a:r>
              <a:rPr lang="ru-RU" sz="2000" dirty="0" err="1">
                <a:latin typeface="Arial Narrow" panose="020B0606020202030204" pitchFamily="34" charset="0"/>
              </a:rPr>
              <a:t>развоју</a:t>
            </a:r>
            <a:r>
              <a:rPr lang="ru-RU" sz="2000" dirty="0">
                <a:latin typeface="Arial Narrow" panose="020B0606020202030204" pitchFamily="34" charset="0"/>
              </a:rPr>
              <a:t> и примени </a:t>
            </a:r>
            <a:r>
              <a:rPr lang="ru-RU" sz="2000" dirty="0" err="1">
                <a:latin typeface="Arial Narrow" panose="020B0606020202030204" pitchFamily="34" charset="0"/>
              </a:rPr>
              <a:t>технологија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сагоревања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биомасе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биће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представљене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неке</a:t>
            </a:r>
            <a:r>
              <a:rPr lang="ru-RU" sz="2000" dirty="0">
                <a:latin typeface="Arial Narrow" panose="020B0606020202030204" pitchFamily="34" charset="0"/>
              </a:rPr>
              <a:t> од </a:t>
            </a:r>
            <a:r>
              <a:rPr lang="ru-RU" sz="2000" dirty="0" err="1">
                <a:latin typeface="Arial Narrow" panose="020B0606020202030204" pitchFamily="34" charset="0"/>
              </a:rPr>
              <a:t>смерница</a:t>
            </a:r>
            <a:r>
              <a:rPr lang="ru-RU" sz="2000" dirty="0">
                <a:latin typeface="Arial Narrow" panose="020B0606020202030204" pitchFamily="34" charset="0"/>
              </a:rPr>
              <a:t> и примера за </a:t>
            </a:r>
            <a:r>
              <a:rPr lang="ru-RU" sz="2000" dirty="0" err="1">
                <a:latin typeface="Arial Narrow" panose="020B0606020202030204" pitchFamily="34" charset="0"/>
              </a:rPr>
              <a:t>њено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одрживо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искоришћење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2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Закључак (или уместо њега)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20</a:t>
            </a:fld>
            <a:endParaRPr lang="sr-Latn-C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44058"/>
            <a:ext cx="4237087" cy="281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26"/>
          <a:stretch/>
        </p:blipFill>
        <p:spPr>
          <a:xfrm>
            <a:off x="4876800" y="2076796"/>
            <a:ext cx="3998468" cy="288607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876034" y="1778846"/>
            <a:ext cx="1039091" cy="730423"/>
          </a:xfrm>
          <a:custGeom>
            <a:avLst/>
            <a:gdLst>
              <a:gd name="connsiteX0" fmla="*/ 0 w 1039091"/>
              <a:gd name="connsiteY0" fmla="*/ 548640 h 730423"/>
              <a:gd name="connsiteX1" fmla="*/ 174568 w 1039091"/>
              <a:gd name="connsiteY1" fmla="*/ 698269 h 730423"/>
              <a:gd name="connsiteX2" fmla="*/ 1039091 w 1039091"/>
              <a:gd name="connsiteY2" fmla="*/ 0 h 730423"/>
              <a:gd name="connsiteX3" fmla="*/ 1039091 w 1039091"/>
              <a:gd name="connsiteY3" fmla="*/ 0 h 73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091" h="730423">
                <a:moveTo>
                  <a:pt x="0" y="548640"/>
                </a:moveTo>
                <a:cubicBezTo>
                  <a:pt x="693" y="669174"/>
                  <a:pt x="1386" y="789709"/>
                  <a:pt x="174568" y="698269"/>
                </a:cubicBezTo>
                <a:cubicBezTo>
                  <a:pt x="347750" y="606829"/>
                  <a:pt x="1039091" y="0"/>
                  <a:pt x="1039091" y="0"/>
                </a:cubicBezTo>
                <a:lnTo>
                  <a:pt x="1039091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                 </a:t>
            </a:r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773165"/>
            <a:ext cx="1143000" cy="8390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9454" y="13115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 Narrow" panose="020B0606020202030204" pitchFamily="34" charset="0"/>
              </a:rPr>
              <a:t>Шта је боље</a:t>
            </a:r>
            <a:r>
              <a:rPr lang="en-US" sz="2400" dirty="0" smtClean="0">
                <a:latin typeface="Arial Narrow" panose="020B0606020202030204" pitchFamily="34" charset="0"/>
              </a:rPr>
              <a:t>?!?</a:t>
            </a:r>
            <a:r>
              <a:rPr lang="sr-Cyrl-RS" sz="2400" dirty="0" smtClean="0">
                <a:latin typeface="Arial Narrow" panose="020B0606020202030204" pitchFamily="34" charset="0"/>
              </a:rPr>
              <a:t> 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 smtClean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</a:t>
            </a:r>
            <a:r>
              <a:rPr lang="sr-Latn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21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Искуства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Лабораторије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термотехнику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енергетику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Института ВИНЧА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000" dirty="0" smtClean="0">
                <a:latin typeface="Arial Narrow" panose="020B0606020202030204" pitchFamily="34" charset="0"/>
              </a:rPr>
              <a:t>Проистичу из дугогодишњег рада на развоју и примени биомасе као енергента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>
                <a:latin typeface="Arial Narrow" panose="020B0606020202030204" pitchFamily="34" charset="0"/>
              </a:rPr>
              <a:t>Вертикалне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сушаре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smtClean="0">
                <a:latin typeface="Arial Narrow" panose="020B0606020202030204" pitchFamily="34" charset="0"/>
              </a:rPr>
              <a:t>ЦЕР-</a:t>
            </a:r>
            <a:r>
              <a:rPr lang="ru-RU" sz="2000" dirty="0" err="1" smtClean="0">
                <a:latin typeface="Arial Narrow" panose="020B0606020202030204" pitchFamily="34" charset="0"/>
              </a:rPr>
              <a:t>Чачак</a:t>
            </a:r>
            <a:r>
              <a:rPr lang="ru-RU" sz="2000" dirty="0" smtClean="0">
                <a:latin typeface="Arial Narrow" panose="020B0606020202030204" pitchFamily="34" charset="0"/>
              </a:rPr>
              <a:t>) - око 400 </a:t>
            </a:r>
            <a:r>
              <a:rPr lang="ru-RU" sz="2000" dirty="0" err="1" smtClean="0">
                <a:latin typeface="Arial Narrow" panose="020B0606020202030204" pitchFamily="34" charset="0"/>
              </a:rPr>
              <a:t>изграђених</a:t>
            </a:r>
            <a:r>
              <a:rPr lang="ru-RU" sz="2000" dirty="0" smtClean="0">
                <a:latin typeface="Arial Narrow" panose="020B0606020202030204" pitchFamily="34" charset="0"/>
              </a:rPr>
              <a:t> у </a:t>
            </a:r>
            <a:r>
              <a:rPr lang="ru-RU" sz="2000" dirty="0" err="1" smtClean="0">
                <a:latin typeface="Arial Narrow" panose="020B0606020202030204" pitchFamily="34" charset="0"/>
              </a:rPr>
              <a:t>бившој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Југославији</a:t>
            </a:r>
            <a:r>
              <a:rPr lang="ru-RU" sz="2000" dirty="0" smtClean="0">
                <a:latin typeface="Arial Narrow" panose="020B0606020202030204" pitchFamily="34" charset="0"/>
              </a:rPr>
              <a:t> и </a:t>
            </a:r>
            <a:r>
              <a:rPr lang="ru-RU" sz="2000" dirty="0" err="1" smtClean="0">
                <a:latin typeface="Arial Narrow" panose="020B0606020202030204" pitchFamily="34" charset="0"/>
              </a:rPr>
              <a:t>иностранству</a:t>
            </a:r>
            <a:r>
              <a:rPr lang="ru-RU" sz="2000" dirty="0" smtClean="0">
                <a:latin typeface="Arial Narrow" panose="020B0606020202030204" pitchFamily="34" charset="0"/>
              </a:rPr>
              <a:t> пре </a:t>
            </a:r>
            <a:r>
              <a:rPr lang="ru-RU" sz="2000" dirty="0" err="1" smtClean="0">
                <a:latin typeface="Arial Narrow" panose="020B0606020202030204" pitchFamily="34" charset="0"/>
              </a:rPr>
              <a:t>свега</a:t>
            </a:r>
            <a:r>
              <a:rPr lang="ru-RU" sz="2000" dirty="0" smtClean="0">
                <a:latin typeface="Arial Narrow" panose="020B0606020202030204" pitchFamily="34" charset="0"/>
              </a:rPr>
              <a:t> за </a:t>
            </a:r>
            <a:r>
              <a:rPr lang="ru-RU" sz="2000" dirty="0" err="1" smtClean="0">
                <a:latin typeface="Arial Narrow" panose="020B0606020202030204" pitchFamily="34" charset="0"/>
              </a:rPr>
              <a:t>сушење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житарица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78033"/>
            <a:ext cx="2972018" cy="40527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3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Искуства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Лабораторије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термотехнику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енергетику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Института ВИНЧА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" y="1219200"/>
            <a:ext cx="5109210" cy="2895600"/>
          </a:xfrm>
        </p:spPr>
        <p:txBody>
          <a:bodyPr>
            <a:normAutofit/>
          </a:bodyPr>
          <a:lstStyle/>
          <a:p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>
                <a:latin typeface="Arial Narrow" panose="020B0606020202030204" pitchFamily="34" charset="0"/>
              </a:rPr>
              <a:t>Котлови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ложишта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флуидизованим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слојем</a:t>
            </a:r>
            <a:r>
              <a:rPr lang="ru-RU" sz="2000" dirty="0" smtClean="0">
                <a:latin typeface="Arial Narrow" panose="020B0606020202030204" pitchFamily="34" charset="0"/>
              </a:rPr>
              <a:t>  </a:t>
            </a:r>
          </a:p>
          <a:p>
            <a:pPr marL="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     (</a:t>
            </a:r>
            <a:r>
              <a:rPr lang="ru-RU" sz="2000" dirty="0">
                <a:latin typeface="Arial Narrow" panose="020B0606020202030204" pitchFamily="34" charset="0"/>
              </a:rPr>
              <a:t>ЦЕР-</a:t>
            </a:r>
            <a:r>
              <a:rPr lang="ru-RU" sz="2000" dirty="0" err="1">
                <a:latin typeface="Arial Narrow" panose="020B0606020202030204" pitchFamily="34" charset="0"/>
              </a:rPr>
              <a:t>Чачак</a:t>
            </a:r>
            <a:r>
              <a:rPr lang="ru-RU" sz="2000" dirty="0">
                <a:latin typeface="Arial Narrow" panose="020B0606020202030204" pitchFamily="34" charset="0"/>
              </a:rPr>
              <a:t>, МИНЕЛ, ТИПО </a:t>
            </a:r>
            <a:r>
              <a:rPr lang="ru-RU" sz="2000" dirty="0" err="1">
                <a:latin typeface="Arial Narrow" panose="020B0606020202030204" pitchFamily="34" charset="0"/>
              </a:rPr>
              <a:t>котлоградња</a:t>
            </a:r>
            <a:r>
              <a:rPr lang="ru-RU" sz="2000" dirty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ru-RU" sz="1800" dirty="0" err="1">
                <a:latin typeface="Arial Narrow" panose="020B0606020202030204" pitchFamily="34" charset="0"/>
              </a:rPr>
              <a:t>демострациони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топловодни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котао</a:t>
            </a:r>
            <a:r>
              <a:rPr lang="ru-RU" sz="1800" dirty="0">
                <a:latin typeface="Arial Narrow" panose="020B0606020202030204" pitchFamily="34" charset="0"/>
              </a:rPr>
              <a:t> у </a:t>
            </a:r>
            <a:r>
              <a:rPr lang="ru-RU" sz="1800" dirty="0" err="1">
                <a:latin typeface="Arial Narrow" panose="020B0606020202030204" pitchFamily="34" charset="0"/>
              </a:rPr>
              <a:t>Винча</a:t>
            </a:r>
            <a:r>
              <a:rPr lang="ru-RU" sz="1800" dirty="0">
                <a:latin typeface="Arial Narrow" panose="020B0606020202030204" pitchFamily="34" charset="0"/>
              </a:rPr>
              <a:t> Институту (0,5 МW)</a:t>
            </a:r>
          </a:p>
          <a:p>
            <a:pPr lvl="1"/>
            <a:r>
              <a:rPr lang="ru-RU" sz="1800" dirty="0">
                <a:latin typeface="Arial Narrow" panose="020B0606020202030204" pitchFamily="34" charset="0"/>
              </a:rPr>
              <a:t>око 40 </a:t>
            </a:r>
            <a:r>
              <a:rPr lang="ru-RU" sz="1800" dirty="0" err="1">
                <a:latin typeface="Arial Narrow" panose="020B0606020202030204" pitchFamily="34" charset="0"/>
              </a:rPr>
              <a:t>ложишта</a:t>
            </a:r>
            <a:r>
              <a:rPr lang="ru-RU" sz="1800" dirty="0">
                <a:latin typeface="Arial Narrow" panose="020B0606020202030204" pitchFamily="34" charset="0"/>
              </a:rPr>
              <a:t> (2-5 </a:t>
            </a:r>
            <a:r>
              <a:rPr lang="ru-RU" sz="1800" dirty="0" err="1">
                <a:latin typeface="Arial Narrow" panose="020B0606020202030204" pitchFamily="34" charset="0"/>
              </a:rPr>
              <a:t>МWth</a:t>
            </a:r>
            <a:r>
              <a:rPr lang="ru-RU" sz="1800" dirty="0">
                <a:latin typeface="Arial Narrow" panose="020B0606020202030204" pitchFamily="34" charset="0"/>
              </a:rPr>
              <a:t>) у </a:t>
            </a:r>
            <a:r>
              <a:rPr lang="ru-RU" sz="1800" dirty="0" err="1">
                <a:latin typeface="Arial Narrow" panose="020B0606020202030204" pitchFamily="34" charset="0"/>
              </a:rPr>
              <a:t>бившој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latin typeface="Arial Narrow" panose="020B0606020202030204" pitchFamily="34" charset="0"/>
              </a:rPr>
              <a:t>Југославији</a:t>
            </a:r>
            <a:r>
              <a:rPr lang="ru-RU" sz="1800" dirty="0" smtClean="0">
                <a:latin typeface="Arial Narrow" panose="020B0606020202030204" pitchFamily="34" charset="0"/>
              </a:rPr>
              <a:t> и </a:t>
            </a:r>
            <a:r>
              <a:rPr lang="ru-RU" sz="1800" dirty="0" err="1">
                <a:latin typeface="Arial Narrow" panose="020B0606020202030204" pitchFamily="34" charset="0"/>
              </a:rPr>
              <a:t>иностранству</a:t>
            </a:r>
            <a:endParaRPr lang="ru-RU" sz="1800" dirty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5" y="890523"/>
            <a:ext cx="4191000" cy="290634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51" y="3733800"/>
            <a:ext cx="2317850" cy="309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416340"/>
            <a:ext cx="3124200" cy="2343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4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6412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Искуства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Лабораторије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термотехнику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енергетику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Института ВИНЧА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z="2000" dirty="0" err="1">
                <a:latin typeface="Arial Narrow" panose="020B0606020202030204" pitchFamily="34" charset="0"/>
              </a:rPr>
              <a:t>Индустријски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котао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балирану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биомасу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снаге</a:t>
            </a:r>
            <a:r>
              <a:rPr lang="ru-RU" sz="2000" dirty="0">
                <a:latin typeface="Arial Narrow" panose="020B0606020202030204" pitchFamily="34" charset="0"/>
              </a:rPr>
              <a:t> 1,5-2 </a:t>
            </a:r>
            <a:r>
              <a:rPr lang="ru-RU" sz="2000" dirty="0" smtClean="0">
                <a:latin typeface="Arial Narrow" panose="020B0606020202030204" pitchFamily="34" charset="0"/>
              </a:rPr>
              <a:t>М</a:t>
            </a:r>
            <a:r>
              <a:rPr lang="sr-Latn-RS" sz="2000" dirty="0" smtClean="0">
                <a:latin typeface="Arial Narrow" panose="020B0606020202030204" pitchFamily="34" charset="0"/>
              </a:rPr>
              <a:t>W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инсталиран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предузећу</a:t>
            </a:r>
            <a:r>
              <a:rPr lang="ru-RU" sz="2000" dirty="0">
                <a:latin typeface="Arial Narrow" panose="020B0606020202030204" pitchFamily="34" charset="0"/>
              </a:rPr>
              <a:t> ПКБ 2008. године,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топлотним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акумулатором</a:t>
            </a:r>
            <a:r>
              <a:rPr lang="ru-RU" sz="2000" dirty="0">
                <a:latin typeface="Arial Narrow" panose="020B0606020202030204" pitchFamily="34" charset="0"/>
              </a:rPr>
              <a:t> од 100м</a:t>
            </a:r>
            <a:r>
              <a:rPr lang="ru-RU" sz="2000" baseline="30000" dirty="0">
                <a:latin typeface="Arial Narrow" panose="020B0606020202030204" pitchFamily="34" charset="0"/>
              </a:rPr>
              <a:t>3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користи</a:t>
            </a:r>
            <a:r>
              <a:rPr lang="ru-RU" sz="2000" dirty="0">
                <a:latin typeface="Arial Narrow" panose="020B0606020202030204" pitchFamily="34" charset="0"/>
              </a:rPr>
              <a:t> се за </a:t>
            </a:r>
            <a:r>
              <a:rPr lang="ru-RU" sz="2000" dirty="0" err="1">
                <a:latin typeface="Arial Narrow" panose="020B0606020202030204" pitchFamily="34" charset="0"/>
              </a:rPr>
              <a:t>загревање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1</a:t>
            </a:r>
            <a:r>
              <a:rPr lang="sr-Latn-RS" sz="2000" dirty="0" smtClean="0">
                <a:latin typeface="Arial Narrow" panose="020B0606020202030204" pitchFamily="34" charset="0"/>
              </a:rPr>
              <a:t>h</a:t>
            </a:r>
            <a:r>
              <a:rPr lang="ru-RU" sz="2000" dirty="0" smtClean="0">
                <a:latin typeface="Arial Narrow" panose="020B0606020202030204" pitchFamily="34" charset="0"/>
              </a:rPr>
              <a:t>а </a:t>
            </a:r>
            <a:r>
              <a:rPr lang="ru-RU" sz="2000" dirty="0" err="1">
                <a:latin typeface="Arial Narrow" panose="020B0606020202030204" pitchFamily="34" charset="0"/>
              </a:rPr>
              <a:t>пластеника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791194" cy="43468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5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6724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Искуства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Лабораторије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термотехнику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енергетику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Института ВИНЧА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067714"/>
            <a:ext cx="8229600" cy="2209800"/>
          </a:xfrm>
        </p:spPr>
        <p:txBody>
          <a:bodyPr/>
          <a:lstStyle/>
          <a:p>
            <a:r>
              <a:rPr lang="sr-Cyrl-RS" sz="2000" dirty="0" smtClean="0">
                <a:latin typeface="Arial Narrow" panose="020B0606020202030204" pitchFamily="34" charset="0"/>
              </a:rPr>
              <a:t>Мноштво експерименталних апаратура за одређивање најразличитијих параметара сагоревања биомасе</a:t>
            </a:r>
          </a:p>
          <a:p>
            <a:pPr lvl="1"/>
            <a:endParaRPr lang="sr-Cyrl-RS" sz="1200" dirty="0" smtClean="0">
              <a:latin typeface="Arial Narrow" panose="020B0606020202030204" pitchFamily="34" charset="0"/>
            </a:endParaRPr>
          </a:p>
          <a:p>
            <a:pPr lvl="1"/>
            <a:r>
              <a:rPr lang="ru-RU" sz="1200" dirty="0" smtClean="0">
                <a:latin typeface="Arial Narrow" panose="020B0606020202030204" pitchFamily="34" charset="0"/>
              </a:rPr>
              <a:t>Мала аппаратура за </a:t>
            </a:r>
            <a:r>
              <a:rPr lang="ru-RU" sz="1200" dirty="0" err="1" smtClean="0">
                <a:latin typeface="Arial Narrow" panose="020B0606020202030204" pitchFamily="34" charset="0"/>
              </a:rPr>
              <a:t>одређиванје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параметара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ru-RU" sz="1200" dirty="0" smtClean="0">
                <a:latin typeface="Arial Narrow" panose="020B0606020202030204" pitchFamily="34" charset="0"/>
              </a:rPr>
              <a:t>         </a:t>
            </a:r>
            <a:r>
              <a:rPr lang="ru-RU" sz="1200" dirty="0" err="1" smtClean="0">
                <a:latin typeface="Arial Narrow" panose="020B0606020202030204" pitchFamily="34" charset="0"/>
              </a:rPr>
              <a:t>сагоревања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балиране</a:t>
            </a:r>
            <a:r>
              <a:rPr lang="ru-RU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 err="1" smtClean="0">
                <a:latin typeface="Arial Narrow" panose="020B0606020202030204" pitchFamily="34" charset="0"/>
              </a:rPr>
              <a:t>биомасе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367" y="1490760"/>
            <a:ext cx="3047633" cy="2014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9" y="2875494"/>
            <a:ext cx="3492541" cy="263101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506506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  <a:buSzTx/>
            </a:pPr>
            <a:endParaRPr lang="sr-Cyrl-RS" sz="1200" b="0" dirty="0" smtClean="0">
              <a:latin typeface="Arial Narrow" panose="020B0606020202030204" pitchFamily="34" charset="0"/>
            </a:endParaRP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ru-RU" sz="1200" b="0" dirty="0" err="1">
                <a:latin typeface="Arial Narrow" panose="020B0606020202030204" pitchFamily="34" charset="0"/>
              </a:rPr>
              <a:t>Експериментална</a:t>
            </a:r>
            <a:r>
              <a:rPr lang="ru-RU" sz="1200" b="0" dirty="0">
                <a:latin typeface="Arial Narrow" panose="020B0606020202030204" pitchFamily="34" charset="0"/>
              </a:rPr>
              <a:t> </a:t>
            </a:r>
            <a:r>
              <a:rPr lang="ru-RU" sz="1200" b="0" dirty="0" err="1">
                <a:latin typeface="Arial Narrow" panose="020B0606020202030204" pitchFamily="34" charset="0"/>
              </a:rPr>
              <a:t>инсталација</a:t>
            </a:r>
            <a:r>
              <a:rPr lang="ru-RU" sz="1200" b="0" dirty="0">
                <a:latin typeface="Arial Narrow" panose="020B0606020202030204" pitchFamily="34" charset="0"/>
              </a:rPr>
              <a:t> за </a:t>
            </a:r>
            <a:r>
              <a:rPr lang="ru-RU" sz="1200" b="0" dirty="0" err="1">
                <a:latin typeface="Arial Narrow" panose="020B0606020202030204" pitchFamily="34" charset="0"/>
              </a:rPr>
              <a:t>одређивање</a:t>
            </a:r>
            <a:r>
              <a:rPr lang="ru-RU" sz="1200" b="0" dirty="0">
                <a:latin typeface="Arial Narrow" panose="020B0606020202030204" pitchFamily="34" charset="0"/>
              </a:rPr>
              <a:t> </a:t>
            </a:r>
            <a:r>
              <a:rPr lang="ru-RU" sz="1200" b="0" dirty="0" err="1">
                <a:latin typeface="Arial Narrow" panose="020B0606020202030204" pitchFamily="34" charset="0"/>
              </a:rPr>
              <a:t>коефицијента</a:t>
            </a:r>
            <a:r>
              <a:rPr lang="ru-RU" sz="1200" b="0" dirty="0">
                <a:latin typeface="Arial Narrow" panose="020B0606020202030204" pitchFamily="34" charset="0"/>
              </a:rPr>
              <a:t> </a:t>
            </a:r>
            <a:r>
              <a:rPr lang="ru-RU" sz="1200" b="0" dirty="0" err="1">
                <a:latin typeface="Arial Narrow" panose="020B0606020202030204" pitchFamily="34" charset="0"/>
              </a:rPr>
              <a:t>пермеабилности</a:t>
            </a:r>
            <a:r>
              <a:rPr lang="ru-RU" sz="1200" b="0" dirty="0">
                <a:latin typeface="Arial Narrow" panose="020B0606020202030204" pitchFamily="34" charset="0"/>
              </a:rPr>
              <a:t> </a:t>
            </a:r>
            <a:r>
              <a:rPr lang="ru-RU" sz="1200" b="0" dirty="0" err="1">
                <a:latin typeface="Arial Narrow" panose="020B0606020202030204" pitchFamily="34" charset="0"/>
              </a:rPr>
              <a:t>сламе</a:t>
            </a:r>
            <a:endParaRPr lang="en-US" sz="2000" b="0" dirty="0" smtClean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 smtClean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520" y="3810000"/>
            <a:ext cx="3741735" cy="20574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933305" y="58674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  <a:buSzTx/>
            </a:pPr>
            <a:endParaRPr lang="sr-Cyrl-RS" sz="1200" b="0" dirty="0" smtClean="0">
              <a:latin typeface="Arial Narrow" panose="020B0606020202030204" pitchFamily="34" charset="0"/>
            </a:endParaRP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sr-Cyrl-RS" sz="1200" b="0" dirty="0" err="1" smtClean="0">
                <a:latin typeface="Arial Narrow" panose="020B0606020202030204" pitchFamily="34" charset="0"/>
              </a:rPr>
              <a:t>Денитрификациона</a:t>
            </a:r>
            <a:r>
              <a:rPr lang="sr-Cyrl-RS" sz="1200" b="0" dirty="0" smtClean="0">
                <a:latin typeface="Arial Narrow" panose="020B0606020202030204" pitchFamily="34" charset="0"/>
              </a:rPr>
              <a:t> комора</a:t>
            </a:r>
            <a:endParaRPr lang="en-US" sz="2000" b="0" dirty="0" smtClean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 smtClean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6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1420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	ПРЕДНОСТИ ЕНЕРГИЈЕ БИОМАСЕ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000" dirty="0">
                <a:latin typeface="Arial Narrow" panose="020B0606020202030204" pitchFamily="34" charset="0"/>
              </a:rPr>
              <a:t>	</a:t>
            </a:r>
            <a:r>
              <a:rPr lang="sr-Cyrl-RS" sz="2000" b="1" dirty="0">
                <a:latin typeface="Arial Narrow" panose="020B0606020202030204" pitchFamily="34" charset="0"/>
              </a:rPr>
              <a:t>Општепознате и међународно верификоване</a:t>
            </a:r>
            <a:endParaRPr lang="sr-Latn-RS" sz="2000" b="1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Обновљив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извор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енергије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Смањује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зависност</a:t>
            </a:r>
            <a:r>
              <a:rPr lang="ru-RU" sz="2000" dirty="0">
                <a:latin typeface="Arial Narrow" panose="020B0606020202030204" pitchFamily="34" charset="0"/>
              </a:rPr>
              <a:t> од </a:t>
            </a:r>
            <a:r>
              <a:rPr lang="ru-RU" sz="2000" dirty="0" err="1">
                <a:latin typeface="Arial Narrow" panose="020B0606020202030204" pitchFamily="34" charset="0"/>
              </a:rPr>
              <a:t>увезених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фосилних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енергената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r>
              <a:rPr lang="sr-Latn-RS" sz="2000" dirty="0" smtClean="0">
                <a:latin typeface="Arial Narrow" panose="020B0606020202030204" pitchFamily="34" charset="0"/>
              </a:rPr>
              <a:t>CO</a:t>
            </a:r>
            <a:r>
              <a:rPr lang="sr-Latn-RS" sz="2000" baseline="-25000" dirty="0" smtClean="0">
                <a:latin typeface="Arial Narrow" panose="020B0606020202030204" pitchFamily="34" charset="0"/>
              </a:rPr>
              <a:t>2</a:t>
            </a:r>
            <a:r>
              <a:rPr lang="sr-Latn-RS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неутрално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гориво</a:t>
            </a:r>
            <a:r>
              <a:rPr lang="sr-Latn-RS" sz="2000" dirty="0" smtClean="0">
                <a:latin typeface="Arial Narrow" panose="020B0606020202030204" pitchFamily="34" charset="0"/>
              </a:rPr>
              <a:t>/</a:t>
            </a:r>
            <a:r>
              <a:rPr lang="sr-Cyrl-RS" sz="2000" dirty="0">
                <a:latin typeface="Arial Narrow" panose="020B0606020202030204" pitchFamily="34" charset="0"/>
              </a:rPr>
              <a:t>Заштита животне средине 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Смањује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се </a:t>
            </a:r>
            <a:r>
              <a:rPr lang="ru-RU" sz="2000" dirty="0" smtClean="0">
                <a:latin typeface="Arial Narrow" panose="020B0606020202030204" pitchFamily="34" charset="0"/>
              </a:rPr>
              <a:t>отпад</a:t>
            </a:r>
            <a:r>
              <a:rPr lang="sr-Latn-RS" sz="2000" dirty="0" smtClean="0">
                <a:latin typeface="Arial Narrow" panose="020B0606020202030204" pitchFamily="34" charset="0"/>
              </a:rPr>
              <a:t>/</a:t>
            </a:r>
            <a:r>
              <a:rPr lang="sr-Cyrl-RS" sz="2000" dirty="0">
                <a:latin typeface="Arial Narrow" panose="020B0606020202030204" pitchFamily="34" charset="0"/>
              </a:rPr>
              <a:t>Заштита животне средине 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Доступан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ru-RU" sz="2000" dirty="0" err="1">
                <a:latin typeface="Arial Narrow" panose="020B0606020202030204" pitchFamily="34" charset="0"/>
              </a:rPr>
              <a:t>поуздан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извор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енергије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Енергент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који</a:t>
            </a:r>
            <a:r>
              <a:rPr lang="ru-RU" sz="2000" dirty="0">
                <a:latin typeface="Arial Narrow" panose="020B0606020202030204" pitchFamily="34" charset="0"/>
              </a:rPr>
              <a:t> се </a:t>
            </a:r>
            <a:r>
              <a:rPr lang="ru-RU" sz="2000" dirty="0" err="1">
                <a:latin typeface="Arial Narrow" panose="020B0606020202030204" pitchFamily="34" charset="0"/>
              </a:rPr>
              <a:t>може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користити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више</a:t>
            </a:r>
            <a:r>
              <a:rPr lang="ru-RU" sz="2000" dirty="0">
                <a:latin typeface="Arial Narrow" panose="020B0606020202030204" pitchFamily="34" charset="0"/>
              </a:rPr>
              <a:t> начина:</a:t>
            </a:r>
          </a:p>
          <a:p>
            <a:pPr marL="400050" lvl="1" indent="0">
              <a:buNone/>
            </a:pPr>
            <a:r>
              <a:rPr lang="sr-Latn-RS" sz="1200" dirty="0" smtClean="0">
                <a:latin typeface="Arial Narrow" panose="020B0606020202030204" pitchFamily="34" charset="0"/>
              </a:rPr>
              <a:t>          </a:t>
            </a:r>
            <a:r>
              <a:rPr lang="ru-RU" sz="1200" dirty="0" smtClean="0">
                <a:latin typeface="Arial Narrow" panose="020B0606020202030204" pitchFamily="34" charset="0"/>
              </a:rPr>
              <a:t>-</a:t>
            </a:r>
            <a:r>
              <a:rPr lang="ru-RU" sz="1200" dirty="0">
                <a:latin typeface="Arial Narrow" panose="020B0606020202030204" pitchFamily="34" charset="0"/>
              </a:rPr>
              <a:t>	</a:t>
            </a:r>
            <a:r>
              <a:rPr lang="ru-RU" sz="1200" dirty="0" err="1">
                <a:latin typeface="Arial Narrow" panose="020B0606020202030204" pitchFamily="34" charset="0"/>
              </a:rPr>
              <a:t>непосредно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сагоревање</a:t>
            </a:r>
            <a:r>
              <a:rPr lang="ru-RU" sz="1200" dirty="0">
                <a:latin typeface="Arial Narrow" panose="020B0606020202030204" pitchFamily="34" charset="0"/>
              </a:rPr>
              <a:t> ради </a:t>
            </a:r>
            <a:r>
              <a:rPr lang="ru-RU" sz="1200" dirty="0" err="1">
                <a:latin typeface="Arial Narrow" panose="020B0606020202030204" pitchFamily="34" charset="0"/>
              </a:rPr>
              <a:t>добијања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топлотне</a:t>
            </a:r>
            <a:r>
              <a:rPr lang="ru-RU" sz="1200" dirty="0">
                <a:latin typeface="Arial Narrow" panose="020B0606020202030204" pitchFamily="34" charset="0"/>
              </a:rPr>
              <a:t>/</a:t>
            </a:r>
            <a:r>
              <a:rPr lang="ru-RU" sz="1200" dirty="0" err="1">
                <a:latin typeface="Arial Narrow" panose="020B0606020202030204" pitchFamily="34" charset="0"/>
              </a:rPr>
              <a:t>електричне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енергије</a:t>
            </a:r>
            <a:r>
              <a:rPr lang="ru-RU" sz="1200" dirty="0">
                <a:latin typeface="Arial Narrow" panose="020B0606020202030204" pitchFamily="34" charset="0"/>
              </a:rPr>
              <a:t>,</a:t>
            </a:r>
          </a:p>
          <a:p>
            <a:pPr marL="400050" lvl="1" indent="0">
              <a:buNone/>
            </a:pPr>
            <a:r>
              <a:rPr lang="sr-Latn-RS" sz="1200" dirty="0" smtClean="0">
                <a:latin typeface="Arial Narrow" panose="020B0606020202030204" pitchFamily="34" charset="0"/>
              </a:rPr>
              <a:t>          </a:t>
            </a:r>
            <a:r>
              <a:rPr lang="ru-RU" sz="1200" dirty="0" smtClean="0">
                <a:latin typeface="Arial Narrow" panose="020B0606020202030204" pitchFamily="34" charset="0"/>
              </a:rPr>
              <a:t>-</a:t>
            </a:r>
            <a:r>
              <a:rPr lang="ru-RU" sz="1200" dirty="0">
                <a:latin typeface="Arial Narrow" panose="020B0606020202030204" pitchFamily="34" charset="0"/>
              </a:rPr>
              <a:t>	</a:t>
            </a:r>
            <a:r>
              <a:rPr lang="ru-RU" sz="1200" dirty="0" err="1">
                <a:latin typeface="Arial Narrow" panose="020B0606020202030204" pitchFamily="34" charset="0"/>
              </a:rPr>
              <a:t>дигестија</a:t>
            </a:r>
            <a:r>
              <a:rPr lang="ru-RU" sz="1200" dirty="0">
                <a:latin typeface="Arial Narrow" panose="020B0606020202030204" pitchFamily="34" charset="0"/>
              </a:rPr>
              <a:t> – </a:t>
            </a:r>
            <a:r>
              <a:rPr lang="ru-RU" sz="1200" dirty="0" err="1">
                <a:latin typeface="Arial Narrow" panose="020B0606020202030204" pitchFamily="34" charset="0"/>
              </a:rPr>
              <a:t>прерада</a:t>
            </a:r>
            <a:r>
              <a:rPr lang="ru-RU" sz="1200" dirty="0">
                <a:latin typeface="Arial Narrow" panose="020B0606020202030204" pitchFamily="34" charset="0"/>
              </a:rPr>
              <a:t> отпада </a:t>
            </a:r>
            <a:r>
              <a:rPr lang="ru-RU" sz="1200" dirty="0" err="1">
                <a:latin typeface="Arial Narrow" panose="020B0606020202030204" pitchFamily="34" charset="0"/>
              </a:rPr>
              <a:t>животињског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биљног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порекла</a:t>
            </a:r>
            <a:r>
              <a:rPr lang="ru-RU" sz="1200" dirty="0">
                <a:latin typeface="Arial Narrow" panose="020B0606020202030204" pitchFamily="34" charset="0"/>
              </a:rPr>
              <a:t> у </a:t>
            </a:r>
            <a:r>
              <a:rPr lang="ru-RU" sz="1200" dirty="0" err="1">
                <a:latin typeface="Arial Narrow" panose="020B0606020202030204" pitchFamily="34" charset="0"/>
              </a:rPr>
              <a:t>биогас</a:t>
            </a:r>
            <a:r>
              <a:rPr lang="ru-RU" sz="1200" dirty="0">
                <a:latin typeface="Arial Narrow" panose="020B0606020202030204" pitchFamily="34" charset="0"/>
              </a:rPr>
              <a:t>,</a:t>
            </a:r>
          </a:p>
          <a:p>
            <a:pPr marL="400050" lvl="1" indent="0">
              <a:buNone/>
            </a:pPr>
            <a:r>
              <a:rPr lang="sr-Latn-RS" sz="1200" dirty="0" smtClean="0">
                <a:latin typeface="Arial Narrow" panose="020B0606020202030204" pitchFamily="34" charset="0"/>
              </a:rPr>
              <a:t>          </a:t>
            </a:r>
            <a:r>
              <a:rPr lang="ru-RU" sz="1200" dirty="0" smtClean="0">
                <a:latin typeface="Arial Narrow" panose="020B0606020202030204" pitchFamily="34" charset="0"/>
              </a:rPr>
              <a:t>-</a:t>
            </a:r>
            <a:r>
              <a:rPr lang="ru-RU" sz="1200" dirty="0">
                <a:latin typeface="Arial Narrow" panose="020B0606020202030204" pitchFamily="34" charset="0"/>
              </a:rPr>
              <a:t>	</a:t>
            </a:r>
            <a:r>
              <a:rPr lang="ru-RU" sz="1200" dirty="0" err="1">
                <a:latin typeface="Arial Narrow" panose="020B0606020202030204" pitchFamily="34" charset="0"/>
              </a:rPr>
              <a:t>прерада</a:t>
            </a:r>
            <a:r>
              <a:rPr lang="ru-RU" sz="1200" dirty="0">
                <a:latin typeface="Arial Narrow" panose="020B0606020202030204" pitchFamily="34" charset="0"/>
              </a:rPr>
              <a:t> у </a:t>
            </a:r>
            <a:r>
              <a:rPr lang="ru-RU" sz="1200" dirty="0" err="1">
                <a:latin typeface="Arial Narrow" panose="020B0606020202030204" pitchFamily="34" charset="0"/>
              </a:rPr>
              <a:t>алкохол</a:t>
            </a:r>
            <a:r>
              <a:rPr lang="ru-RU" sz="1200" dirty="0">
                <a:latin typeface="Arial Narrow" panose="020B0606020202030204" pitchFamily="34" charset="0"/>
              </a:rPr>
              <a:t> (</a:t>
            </a:r>
            <a:r>
              <a:rPr lang="ru-RU" sz="1200" dirty="0" err="1">
                <a:latin typeface="Arial Narrow" panose="020B0606020202030204" pitchFamily="34" charset="0"/>
              </a:rPr>
              <a:t>етанол</a:t>
            </a:r>
            <a:r>
              <a:rPr lang="ru-RU" sz="1200" dirty="0">
                <a:latin typeface="Arial Narrow" panose="020B0606020202030204" pitchFamily="34" charset="0"/>
              </a:rPr>
              <a:t>) </a:t>
            </a:r>
            <a:r>
              <a:rPr lang="ru-RU" sz="1200" dirty="0" err="1">
                <a:latin typeface="Arial Narrow" panose="020B0606020202030204" pitchFamily="34" charset="0"/>
              </a:rPr>
              <a:t>као</a:t>
            </a:r>
            <a:r>
              <a:rPr lang="ru-RU" sz="1200" dirty="0">
                <a:latin typeface="Arial Narrow" panose="020B0606020202030204" pitchFamily="34" charset="0"/>
              </a:rPr>
              <a:t> замена за бензин, и</a:t>
            </a:r>
          </a:p>
          <a:p>
            <a:pPr marL="400050" lvl="1" indent="0">
              <a:buNone/>
            </a:pPr>
            <a:r>
              <a:rPr lang="sr-Latn-RS" sz="1200" dirty="0" smtClean="0">
                <a:latin typeface="Arial Narrow" panose="020B0606020202030204" pitchFamily="34" charset="0"/>
              </a:rPr>
              <a:t>          </a:t>
            </a:r>
            <a:r>
              <a:rPr lang="ru-RU" sz="1200" dirty="0" smtClean="0">
                <a:latin typeface="Arial Narrow" panose="020B0606020202030204" pitchFamily="34" charset="0"/>
              </a:rPr>
              <a:t>-</a:t>
            </a:r>
            <a:r>
              <a:rPr lang="ru-RU" sz="1200" dirty="0">
                <a:latin typeface="Arial Narrow" panose="020B0606020202030204" pitchFamily="34" charset="0"/>
              </a:rPr>
              <a:t>	</a:t>
            </a:r>
            <a:r>
              <a:rPr lang="ru-RU" sz="1200" dirty="0" err="1">
                <a:latin typeface="Arial Narrow" panose="020B0606020202030204" pitchFamily="34" charset="0"/>
              </a:rPr>
              <a:t>производња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биљних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уља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као</a:t>
            </a:r>
            <a:r>
              <a:rPr lang="ru-RU" sz="1200" dirty="0">
                <a:latin typeface="Arial Narrow" panose="020B0606020202030204" pitchFamily="34" charset="0"/>
              </a:rPr>
              <a:t> замена за </a:t>
            </a:r>
            <a:r>
              <a:rPr lang="ru-RU" sz="1200" dirty="0" err="1">
                <a:latin typeface="Arial Narrow" panose="020B0606020202030204" pitchFamily="34" charset="0"/>
              </a:rPr>
              <a:t>дизел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7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5019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	ПРЕДНОСТИ ЕНЕРГИЈЕ БИОМАСЕ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000" dirty="0">
                <a:latin typeface="Arial Narrow" panose="020B0606020202030204" pitchFamily="34" charset="0"/>
              </a:rPr>
              <a:t>	</a:t>
            </a:r>
            <a:r>
              <a:rPr lang="sr-Cyrl-RS" sz="2000" b="1" dirty="0">
                <a:latin typeface="Arial Narrow" panose="020B0606020202030204" pitchFamily="34" charset="0"/>
              </a:rPr>
              <a:t>	</a:t>
            </a:r>
            <a:r>
              <a:rPr lang="sr-Cyrl-RS" sz="2000" b="1" dirty="0" smtClean="0">
                <a:latin typeface="Arial Narrow" panose="020B0606020202030204" pitchFamily="34" charset="0"/>
              </a:rPr>
              <a:t>Економске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Јефтин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енергент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1375"/>
              </p:ext>
            </p:extLst>
          </p:nvPr>
        </p:nvGraphicFramePr>
        <p:xfrm>
          <a:off x="914400" y="2514600"/>
          <a:ext cx="6458585" cy="2040400"/>
        </p:xfrm>
        <a:graphic>
          <a:graphicData uri="http://schemas.openxmlformats.org/drawingml/2006/table">
            <a:tbl>
              <a:tblPr firstRow="1" firstCol="1" bandRow="1"/>
              <a:tblGrid>
                <a:gridCol w="2825133">
                  <a:extLst>
                    <a:ext uri="{9D8B030D-6E8A-4147-A177-3AD203B41FA5}">
                      <a16:colId xmlns:a16="http://schemas.microsoft.com/office/drawing/2014/main" xmlns="" val="123483796"/>
                    </a:ext>
                  </a:extLst>
                </a:gridCol>
                <a:gridCol w="1242771">
                  <a:extLst>
                    <a:ext uri="{9D8B030D-6E8A-4147-A177-3AD203B41FA5}">
                      <a16:colId xmlns:a16="http://schemas.microsoft.com/office/drawing/2014/main" xmlns="" val="1130282179"/>
                    </a:ext>
                  </a:extLst>
                </a:gridCol>
                <a:gridCol w="1351185">
                  <a:extLst>
                    <a:ext uri="{9D8B030D-6E8A-4147-A177-3AD203B41FA5}">
                      <a16:colId xmlns:a16="http://schemas.microsoft.com/office/drawing/2014/main" xmlns="" val="3240489749"/>
                    </a:ext>
                  </a:extLst>
                </a:gridCol>
                <a:gridCol w="1039496">
                  <a:extLst>
                    <a:ext uri="{9D8B030D-6E8A-4147-A177-3AD203B41FA5}">
                      <a16:colId xmlns:a16="http://schemas.microsoft.com/office/drawing/2014/main" xmlns="" val="1088215296"/>
                    </a:ext>
                  </a:extLst>
                </a:gridCol>
              </a:tblGrid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Гориво 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Топлотна моћ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Јединична цена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€/kWh 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58729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Мрки угаљ 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 kWh/kg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170 €/t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2848667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Лож</a:t>
                      </a: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уље 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 kWh/kg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1,27 €/l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3523486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Природни гас 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kWh/m³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0,38 €/ m³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9420423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Пољопривредна биомаса - брикети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kWh/kg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0,2 €/kg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472811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Дрвни </a:t>
                      </a:r>
                      <a:r>
                        <a:rPr lang="sr-Cyrl-R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пелет</a:t>
                      </a: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 kWh/kg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260 €/t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0,053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979358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Дрвн</a:t>
                      </a: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sr-Latn-R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сечка</a:t>
                      </a: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(влажност 35%) 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 kWh/kg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60 €/t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9646778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Балирана</a:t>
                      </a: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слама 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 kWh/kg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50 €/t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5671835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Шумско дрво (влажност 40%) 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sr-Cyrl-R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kWh</a:t>
                      </a: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r-Cyrl-R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</a:t>
                      </a: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€/t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4255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8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8514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ts val="36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	ПРЕДНОСТИ ЕНЕРГИЈЕ БИОМАСЕ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000" dirty="0">
                <a:latin typeface="Arial Narrow" panose="020B0606020202030204" pitchFamily="34" charset="0"/>
              </a:rPr>
              <a:t>	</a:t>
            </a:r>
            <a:r>
              <a:rPr lang="sr-Cyrl-RS" sz="2000" b="1" dirty="0">
                <a:latin typeface="Arial Narrow" panose="020B0606020202030204" pitchFamily="34" charset="0"/>
              </a:rPr>
              <a:t>	</a:t>
            </a:r>
            <a:r>
              <a:rPr lang="sr-Cyrl-RS" sz="2000" b="1" dirty="0" smtClean="0">
                <a:latin typeface="Arial Narrow" panose="020B0606020202030204" pitchFamily="34" charset="0"/>
              </a:rPr>
              <a:t>Социјално-</a:t>
            </a:r>
            <a:r>
              <a:rPr lang="sr-Cyrl-RS" sz="2000" b="1" dirty="0" err="1" smtClean="0">
                <a:latin typeface="Arial Narrow" panose="020B0606020202030204" pitchFamily="34" charset="0"/>
              </a:rPr>
              <a:t>економск</a:t>
            </a:r>
            <a:r>
              <a:rPr lang="sr-Latn-RS" sz="2000" b="1" dirty="0" smtClean="0">
                <a:latin typeface="Arial Narrow" panose="020B0606020202030204" pitchFamily="34" charset="0"/>
              </a:rPr>
              <a:t>e</a:t>
            </a:r>
            <a:endParaRPr lang="sr-Latn-RS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Постројења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за </a:t>
            </a:r>
            <a:r>
              <a:rPr lang="ru-RU" sz="2000" dirty="0" err="1">
                <a:latin typeface="Arial Narrow" panose="020B0606020202030204" pitchFamily="34" charset="0"/>
              </a:rPr>
              <a:t>конверзију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енергије</a:t>
            </a:r>
            <a:r>
              <a:rPr lang="ru-RU" sz="2000" dirty="0">
                <a:latin typeface="Arial Narrow" panose="020B0606020202030204" pitchFamily="34" charset="0"/>
              </a:rPr>
              <a:t> из </a:t>
            </a:r>
            <a:r>
              <a:rPr lang="ru-RU" sz="2000" dirty="0" err="1">
                <a:latin typeface="Arial Narrow" panose="020B0606020202030204" pitchFamily="34" charset="0"/>
              </a:rPr>
              <a:t>биомасе</a:t>
            </a:r>
            <a:r>
              <a:rPr lang="ru-RU" sz="2000" dirty="0">
                <a:latin typeface="Arial Narrow" panose="020B0606020202030204" pitchFamily="34" charset="0"/>
              </a:rPr>
              <a:t> путем </a:t>
            </a:r>
            <a:r>
              <a:rPr lang="ru-RU" sz="2000" dirty="0" err="1">
                <a:latin typeface="Arial Narrow" panose="020B0606020202030204" pitchFamily="34" charset="0"/>
              </a:rPr>
              <a:t>сагоревања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релативно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једноставна</a:t>
            </a:r>
            <a:r>
              <a:rPr lang="ru-RU" sz="2000" dirty="0">
                <a:latin typeface="Arial Narrow" panose="020B0606020202030204" pitchFamily="34" charset="0"/>
              </a:rPr>
              <a:t> и у целости се могу </a:t>
            </a:r>
            <a:r>
              <a:rPr lang="ru-RU" sz="2000" u="sng" dirty="0" err="1">
                <a:latin typeface="Arial Narrow" panose="020B0606020202030204" pitchFamily="34" charset="0"/>
              </a:rPr>
              <a:t>производити</a:t>
            </a:r>
            <a:r>
              <a:rPr lang="ru-RU" sz="2000" u="sng" dirty="0">
                <a:latin typeface="Arial Narrow" panose="020B0606020202030204" pitchFamily="34" charset="0"/>
              </a:rPr>
              <a:t> у </a:t>
            </a:r>
            <a:r>
              <a:rPr lang="ru-RU" sz="2000" u="sng" dirty="0" err="1">
                <a:latin typeface="Arial Narrow" panose="020B0606020202030204" pitchFamily="34" charset="0"/>
              </a:rPr>
              <a:t>нашој</a:t>
            </a:r>
            <a:r>
              <a:rPr lang="ru-RU" sz="2000" u="sng" dirty="0">
                <a:latin typeface="Arial Narrow" panose="020B0606020202030204" pitchFamily="34" charset="0"/>
              </a:rPr>
              <a:t> </a:t>
            </a:r>
            <a:r>
              <a:rPr lang="ru-RU" sz="2000" u="sng" dirty="0" err="1">
                <a:latin typeface="Arial Narrow" panose="020B0606020202030204" pitchFamily="34" charset="0"/>
              </a:rPr>
              <a:t>земљи</a:t>
            </a:r>
            <a:r>
              <a:rPr lang="ru-RU" sz="20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Диверсификација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пословних</a:t>
            </a:r>
            <a:r>
              <a:rPr lang="ru-RU" sz="2000" dirty="0">
                <a:latin typeface="Arial Narrow" panose="020B0606020202030204" pitchFamily="34" charset="0"/>
              </a:rPr>
              <a:t> активности </a:t>
            </a:r>
            <a:r>
              <a:rPr lang="ru-RU" sz="2000" dirty="0" err="1">
                <a:latin typeface="Arial Narrow" panose="020B0606020202030204" pitchFamily="34" charset="0"/>
              </a:rPr>
              <a:t>пољопривредних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газдинстава</a:t>
            </a:r>
            <a:r>
              <a:rPr lang="ru-RU" sz="2000" dirty="0">
                <a:latin typeface="Arial Narrow" panose="020B0606020202030204" pitchFamily="34" charset="0"/>
              </a:rPr>
              <a:t>;</a:t>
            </a:r>
          </a:p>
          <a:p>
            <a:r>
              <a:rPr lang="sr-Cyrl-RS" sz="2000" dirty="0" smtClean="0">
                <a:latin typeface="Arial Narrow" panose="020B0606020202030204" pitchFamily="34" charset="0"/>
              </a:rPr>
              <a:t>Примена </a:t>
            </a:r>
            <a:r>
              <a:rPr lang="ru-RU" sz="2000" dirty="0" smtClean="0">
                <a:latin typeface="Arial Narrow" panose="020B0606020202030204" pitchFamily="34" charset="0"/>
              </a:rPr>
              <a:t>у </a:t>
            </a:r>
            <a:r>
              <a:rPr lang="ru-RU" sz="2000" dirty="0" err="1">
                <a:latin typeface="Arial Narrow" panose="020B0606020202030204" pitchFamily="34" charset="0"/>
              </a:rPr>
              <a:t>системима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даљинског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грејања</a:t>
            </a:r>
            <a:r>
              <a:rPr lang="ru-RU" sz="2000" dirty="0">
                <a:latin typeface="Arial Narrow" panose="020B0606020202030204" pitchFamily="34" charset="0"/>
              </a:rPr>
              <a:t> уз </a:t>
            </a:r>
            <a:r>
              <a:rPr lang="ru-RU" sz="2000" dirty="0" err="1">
                <a:latin typeface="Arial Narrow" panose="020B0606020202030204" pitchFamily="34" charset="0"/>
              </a:rPr>
              <a:t>могућност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коришћења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топлотне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енергије</a:t>
            </a:r>
            <a:r>
              <a:rPr lang="ru-RU" sz="2000" dirty="0">
                <a:latin typeface="Arial Narrow" panose="020B0606020202030204" pitchFamily="34" charset="0"/>
              </a:rPr>
              <a:t> и за </a:t>
            </a:r>
            <a:r>
              <a:rPr lang="ru-RU" sz="2000" dirty="0" err="1">
                <a:latin typeface="Arial Narrow" panose="020B0606020202030204" pitchFamily="34" charset="0"/>
              </a:rPr>
              <a:t>технолошке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процесе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узгоју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преради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пољопривредних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производа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ван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грејне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сезоне→Повећање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профитабилности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 и у </a:t>
            </a:r>
            <a:r>
              <a:rPr lang="ru-RU" sz="2000" dirty="0" err="1">
                <a:latin typeface="Arial Narrow" panose="020B0606020202030204" pitchFamily="34" charset="0"/>
              </a:rPr>
              <a:t>пољопривредном</a:t>
            </a:r>
            <a:r>
              <a:rPr lang="ru-RU" sz="2000" dirty="0">
                <a:latin typeface="Arial Narrow" panose="020B0606020202030204" pitchFamily="34" charset="0"/>
              </a:rPr>
              <a:t> сектору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Постројења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за </a:t>
            </a:r>
            <a:r>
              <a:rPr lang="ru-RU" sz="2000" dirty="0" err="1">
                <a:latin typeface="Arial Narrow" panose="020B0606020202030204" pitchFamily="34" charset="0"/>
              </a:rPr>
              <a:t>прераду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дораду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пољопривредних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производа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попут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сушара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err="1">
                <a:latin typeface="Arial Narrow" panose="020B0606020202030204" pitchFamily="34" charset="0"/>
              </a:rPr>
              <a:t>такође</a:t>
            </a:r>
            <a:r>
              <a:rPr lang="ru-RU" sz="2000" dirty="0">
                <a:latin typeface="Arial Narrow" panose="020B0606020202030204" pitchFamily="34" charset="0"/>
              </a:rPr>
              <a:t> се у </a:t>
            </a:r>
            <a:r>
              <a:rPr lang="ru-RU" sz="2000" dirty="0" err="1">
                <a:latin typeface="Arial Narrow" panose="020B0606020202030204" pitchFamily="34" charset="0"/>
              </a:rPr>
              <a:t>великој</a:t>
            </a:r>
            <a:r>
              <a:rPr lang="ru-RU" sz="2000" dirty="0">
                <a:latin typeface="Arial Narrow" panose="020B0606020202030204" pitchFamily="34" charset="0"/>
              </a:rPr>
              <a:t> мери могу </a:t>
            </a:r>
            <a:r>
              <a:rPr lang="ru-RU" sz="2000" dirty="0" err="1">
                <a:latin typeface="Arial Narrow" panose="020B0606020202030204" pitchFamily="34" charset="0"/>
              </a:rPr>
              <a:t>производити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Републици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Србији</a:t>
            </a:r>
            <a:r>
              <a:rPr lang="ru-RU" sz="2000" dirty="0">
                <a:latin typeface="Arial Narrow" panose="020B0606020202030204" pitchFamily="34" charset="0"/>
              </a:rPr>
              <a:t> - </a:t>
            </a:r>
            <a:r>
              <a:rPr lang="ru-RU" sz="2000" dirty="0" err="1">
                <a:latin typeface="Arial Narrow" panose="020B0606020202030204" pitchFamily="34" charset="0"/>
              </a:rPr>
              <a:t>поновно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покретање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занемарених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привредних</a:t>
            </a:r>
            <a:r>
              <a:rPr lang="ru-RU" sz="2000" dirty="0">
                <a:latin typeface="Arial Narrow" panose="020B0606020202030204" pitchFamily="34" charset="0"/>
              </a:rPr>
              <a:t> активности у </a:t>
            </a:r>
            <a:r>
              <a:rPr lang="ru-RU" sz="2000" dirty="0" err="1">
                <a:latin typeface="Arial Narrow" panose="020B0606020202030204" pitchFamily="34" charset="0"/>
              </a:rPr>
              <a:t>земљи</a:t>
            </a:r>
            <a:r>
              <a:rPr lang="ru-RU" sz="2000" dirty="0" smtClean="0">
                <a:latin typeface="Arial Narrow" panose="020B0606020202030204" pitchFamily="34" charset="0"/>
              </a:rPr>
              <a:t>;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Могућности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запошљавања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становништва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руралним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срединама</a:t>
            </a:r>
            <a:r>
              <a:rPr lang="ru-RU" sz="2000" dirty="0">
                <a:latin typeface="Arial Narrow" panose="020B0606020202030204" pitchFamily="34" charset="0"/>
              </a:rPr>
              <a:t>; и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Предности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по </a:t>
            </a:r>
            <a:r>
              <a:rPr lang="ru-RU" sz="2000" dirty="0" err="1">
                <a:latin typeface="Arial Narrow" panose="020B0606020202030204" pitchFamily="34" charset="0"/>
              </a:rPr>
              <a:t>питању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заштите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здравља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становништва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9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0294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13250</TotalTime>
  <Words>1949</Words>
  <Application>Microsoft Office PowerPoint</Application>
  <PresentationFormat>On-screen Show (4:3)</PresentationFormat>
  <Paragraphs>346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Executive</vt:lpstr>
      <vt:lpstr>Orbit</vt:lpstr>
      <vt:lpstr>Стручно-научна конференција ТОПС 2023 Хотел Палисад, Златибор 28.05.2023. </vt:lpstr>
      <vt:lpstr>Увод</vt:lpstr>
      <vt:lpstr>Искуства Лабораторије за термотехнику и енергетику, Института ВИНЧА</vt:lpstr>
      <vt:lpstr>Искуства Лабораторије за термотехнику и енергетику, Института ВИНЧА</vt:lpstr>
      <vt:lpstr>Искуства Лабораторије за термотехнику и енергетику, Института ВИНЧА</vt:lpstr>
      <vt:lpstr>Искуства Лабораторије за термотехнику и енергетику, Института ВИНЧА</vt:lpstr>
      <vt:lpstr>2 ПРЕДНОСТИ ЕНЕРГИЈЕ БИОМАСЕ</vt:lpstr>
      <vt:lpstr>2 ПРЕДНОСТИ ЕНЕРГИЈЕ БИОМАСЕ</vt:lpstr>
      <vt:lpstr>2 ПРЕДНОСТИ ЕНЕРГИЈЕ БИОМАСЕ</vt:lpstr>
      <vt:lpstr>3 НЕДОСТАЦИ у ПРИМЕНИ БИОМАСЕ У ЕНЕРГЕТИЦИ</vt:lpstr>
      <vt:lpstr>3 НЕДОСТАЦИ у ПРИМЕНИ БИОМАСЕ У ЕНЕРГЕТИЦИ</vt:lpstr>
      <vt:lpstr>3 НЕДОСТАЦИ у ПРИМЕНИ БИОМАСЕ У ЕНЕРГЕТИЦИ</vt:lpstr>
      <vt:lpstr>• Поређење природног гаса и биомасе</vt:lpstr>
      <vt:lpstr>4 ТЕХНОЛОГИЈЕ САГОРЕВАЊА ПРЕПОРУЧЕНЕ ОД ИТЕ</vt:lpstr>
      <vt:lpstr>4 ТЕХНОЛОГИЈЕ САГОРЕВАЊА ПРЕПОРУЧЕНЕ ОД ИТЕ</vt:lpstr>
      <vt:lpstr>4 ТЕХНОЛОГИЈЕ САГОРЕВАЊА ПРЕПОРУЧЕНЕ ОД ИТЕ</vt:lpstr>
      <vt:lpstr>5 МОГУЋНОСТ ПРИМЕНЕ БИОМАСЕ И ПРЕПОРУКЕ</vt:lpstr>
      <vt:lpstr>5 МОГУЋНОСТ ПРИМЕНЕ БИОМАСЕ И ПРЕПОРУКЕ</vt:lpstr>
      <vt:lpstr>Закључак (или уместо њега)</vt:lpstr>
      <vt:lpstr>Закључак (или уместо њега)</vt:lpstr>
      <vt:lpstr>                                       Хвала на пажњи!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Windows User</cp:lastModifiedBy>
  <cp:revision>645</cp:revision>
  <cp:lastPrinted>2016-11-02T08:51:58Z</cp:lastPrinted>
  <dcterms:created xsi:type="dcterms:W3CDTF">2005-06-18T20:19:03Z</dcterms:created>
  <dcterms:modified xsi:type="dcterms:W3CDTF">2023-05-23T11:27:37Z</dcterms:modified>
</cp:coreProperties>
</file>