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3"/>
  </p:notesMasterIdLst>
  <p:handoutMasterIdLst>
    <p:handoutMasterId r:id="rId24"/>
  </p:handoutMasterIdLst>
  <p:sldIdLst>
    <p:sldId id="315" r:id="rId3"/>
    <p:sldId id="266" r:id="rId4"/>
    <p:sldId id="310" r:id="rId5"/>
    <p:sldId id="331" r:id="rId6"/>
    <p:sldId id="329" r:id="rId7"/>
    <p:sldId id="330" r:id="rId8"/>
    <p:sldId id="334" r:id="rId9"/>
    <p:sldId id="317" r:id="rId10"/>
    <p:sldId id="318" r:id="rId11"/>
    <p:sldId id="316" r:id="rId12"/>
    <p:sldId id="332" r:id="rId13"/>
    <p:sldId id="320" r:id="rId14"/>
    <p:sldId id="321" r:id="rId15"/>
    <p:sldId id="323" r:id="rId16"/>
    <p:sldId id="324" r:id="rId17"/>
    <p:sldId id="325" r:id="rId18"/>
    <p:sldId id="326" r:id="rId19"/>
    <p:sldId id="327" r:id="rId20"/>
    <p:sldId id="312" r:id="rId21"/>
    <p:sldId id="314" r:id="rId22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  <p14:sldId id="310"/>
            <p14:sldId id="331"/>
            <p14:sldId id="329"/>
            <p14:sldId id="330"/>
            <p14:sldId id="334"/>
            <p14:sldId id="317"/>
            <p14:sldId id="318"/>
            <p14:sldId id="316"/>
            <p14:sldId id="332"/>
            <p14:sldId id="320"/>
            <p14:sldId id="321"/>
            <p14:sldId id="323"/>
            <p14:sldId id="324"/>
            <p14:sldId id="325"/>
            <p14:sldId id="326"/>
            <p14:sldId id="327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>
        <p:scale>
          <a:sx n="124" d="100"/>
          <a:sy n="124" d="100"/>
        </p:scale>
        <p:origin x="-129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22.5.2023.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22.5.2023.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sr-Cyrl-RS" altLang="en-US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АУТОМАТИКА СИСТЕМА ГРЕЈАЊА (НИ)ЈЕ СКУПА?</a:t>
            </a:r>
            <a:r>
              <a:rPr lang="sr-Latn-CS" altLang="en-U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66124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/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lang="sr-Cyrl-RS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Проф. др Милан Ристановић</a:t>
            </a:r>
            <a:r>
              <a:rPr lang="sr-Latn-RS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sr-Cyrl-RS" altLang="en-US" sz="2800" b="0" kern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дипл.инж.маш</a:t>
            </a:r>
            <a:r>
              <a:rPr lang="sr-Cyrl-RS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sr-Cyrl-RS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r-Cyrl-RS" altLang="en-US" sz="2800" b="0" kern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Универзитет у Београду – Машински факултет</a:t>
            </a:r>
            <a:endParaRPr kumimoji="0" lang="sr-Latn-R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Спољни развод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DEF4C3-1BED-64B6-29B7-62329972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1" y="1066800"/>
            <a:ext cx="7982272" cy="57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1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Функционална шема котларнице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A01603-F856-8557-73AE-53749D75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21" y="1066800"/>
            <a:ext cx="7872558" cy="57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Функционална шема главне подстанице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6BF59F-AAA1-6671-1D38-8A984027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0" y="1066800"/>
            <a:ext cx="7952330" cy="57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Функционална шема типске подстанице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CB752C-405B-CFB5-BBC6-B138277D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8829"/>
            <a:ext cx="7949712" cy="57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ЦСНУ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D5B9C0F3-66B5-A4DA-90BE-6CCCD825E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19200"/>
            <a:ext cx="9000000" cy="50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Мрежа контролера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1B72EC-5944-3DC1-3977-80D753C9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371600"/>
            <a:ext cx="9000000" cy="41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Управљање котларнице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F69DD1D-E1D2-747A-2786-247EB424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600"/>
            <a:ext cx="9000000" cy="39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Типска подстаница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CFF4EA1-1F5D-F0A2-0930-50F4DF79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432405"/>
            <a:ext cx="9000000" cy="39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Финансијски показатељи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819B8E-C17E-4956-BD9A-26BA64D7B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219200"/>
            <a:ext cx="9000000" cy="51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- 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6"/>
            <a:ext cx="8229600" cy="53339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Инвестиција</a:t>
            </a:r>
            <a:endParaRPr lang="sr-Cyrl-RS" sz="19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Укупна инвестиција: 423.000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€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Пројектна документација: 17.000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€ (4% од укупне инвестиције)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Машинске инсталације: 3</a:t>
            </a:r>
            <a:r>
              <a:rPr lang="sr-Latn-RS" sz="2000" dirty="0">
                <a:latin typeface="Arial Narrow" panose="020B0606020202030204" pitchFamily="34" charset="0"/>
              </a:rPr>
              <a:t>2</a:t>
            </a:r>
            <a:r>
              <a:rPr lang="sr-Cyrl-RS" sz="2000" dirty="0">
                <a:latin typeface="Arial Narrow" panose="020B0606020202030204" pitchFamily="34" charset="0"/>
              </a:rPr>
              <a:t>5.000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€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Аутоматика: </a:t>
            </a:r>
            <a:r>
              <a:rPr lang="sr-Latn-RS" sz="2000" dirty="0">
                <a:latin typeface="Arial Narrow" panose="020B0606020202030204" pitchFamily="34" charset="0"/>
              </a:rPr>
              <a:t>82</a:t>
            </a:r>
            <a:r>
              <a:rPr lang="sr-Cyrl-RS" sz="2000" dirty="0">
                <a:latin typeface="Arial Narrow" panose="020B0606020202030204" pitchFamily="34" charset="0"/>
              </a:rPr>
              <a:t>.000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€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Трајање извођења: мај-септембар 2022.</a:t>
            </a:r>
            <a:r>
              <a:rPr lang="sr-Cyrl-RS" sz="2000" dirty="0">
                <a:latin typeface="Arial Narrow" panose="020B0606020202030204" pitchFamily="34" charset="0"/>
              </a:rPr>
              <a:t> </a:t>
            </a:r>
            <a:br>
              <a:rPr lang="sr-Cyrl-RS" sz="2000" dirty="0">
                <a:latin typeface="Arial Narrow" panose="020B0606020202030204" pitchFamily="34" charset="0"/>
              </a:rPr>
            </a:br>
            <a:endParaRPr lang="sr-Cyrl-RS" sz="11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Бенефити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Бенефити од главног пројекта: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dirty="0">
                <a:latin typeface="Arial Narrow" panose="020B0606020202030204" pitchFamily="34" charset="0"/>
              </a:rPr>
              <a:t>- Инвеститор зна шта добија, може да управљање набавком, трошковима.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dirty="0">
                <a:latin typeface="Arial Narrow" panose="020B0606020202030204" pitchFamily="34" charset="0"/>
              </a:rPr>
              <a:t>- Унифицирање опреме аутоматике са осталом опремом у погонима.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Уштеда у грејној сезони 2022/23</a:t>
            </a:r>
            <a:r>
              <a:rPr lang="sr-Latn-RS" sz="2000" dirty="0">
                <a:effectLst/>
                <a:latin typeface="Arial Narrow" panose="020B0606020202030204" pitchFamily="34" charset="0"/>
              </a:rPr>
              <a:t>.</a:t>
            </a:r>
            <a:r>
              <a:rPr lang="sr-Cyrl-RS" sz="2000" dirty="0">
                <a:effectLst/>
                <a:latin typeface="Arial Narrow" panose="020B0606020202030204" pitchFamily="34" charset="0"/>
              </a:rPr>
              <a:t>: 58</a:t>
            </a:r>
            <a:r>
              <a:rPr lang="sr-Cyrl-RS" sz="2000" dirty="0">
                <a:latin typeface="Arial Narrow" panose="020B0606020202030204" pitchFamily="34" charset="0"/>
              </a:rPr>
              <a:t>.400 €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Директор </a:t>
            </a:r>
            <a:r>
              <a:rPr lang="sr-Cyrl-RS" sz="2000" dirty="0">
                <a:latin typeface="Arial Narrow" panose="020B0606020202030204" pitchFamily="34" charset="0"/>
              </a:rPr>
              <a:t>извршног одбора за развој и дигитални маркетинг: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dirty="0">
                <a:latin typeface="Arial Narrow" panose="020B0606020202030204" pitchFamily="34" charset="0"/>
              </a:rPr>
              <a:t>„</a:t>
            </a:r>
            <a:r>
              <a:rPr lang="sr-Cyrl-RS" sz="2000" i="1" dirty="0">
                <a:latin typeface="Arial Narrow" panose="020B0606020202030204" pitchFamily="34" charset="0"/>
              </a:rPr>
              <a:t>Вероватно до сада, пројекат за најбољим </a:t>
            </a:r>
            <a:r>
              <a:rPr lang="sr-Latn-RS" sz="2000" i="1" dirty="0">
                <a:latin typeface="Arial Narrow" panose="020B0606020202030204" pitchFamily="34" charset="0"/>
              </a:rPr>
              <a:t>ROI, </a:t>
            </a:r>
            <a:r>
              <a:rPr lang="sr-Cyrl-RS" sz="2000" i="1" dirty="0">
                <a:latin typeface="Arial Narrow" panose="020B0606020202030204" pitchFamily="34" charset="0"/>
              </a:rPr>
              <a:t>и у правом тренутку.</a:t>
            </a:r>
            <a:r>
              <a:rPr lang="sr-Cyrl-RS" sz="2000" dirty="0">
                <a:latin typeface="Arial Narrow" panose="020B0606020202030204" pitchFamily="34" charset="0"/>
              </a:rPr>
              <a:t>“</a:t>
            </a:r>
          </a:p>
          <a:p>
            <a:endParaRPr lang="sr-Cyrl-RS" sz="11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Будући кораци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Реконструкција грејних тела у п</a:t>
            </a:r>
            <a:r>
              <a:rPr lang="sr-Cyrl-RS" sz="2000" dirty="0">
                <a:latin typeface="Arial Narrow" panose="020B0606020202030204" pitchFamily="34" charset="0"/>
              </a:rPr>
              <a:t>роизводним погонима и увођење аутоматског управљања</a:t>
            </a:r>
            <a:r>
              <a:rPr lang="sr-Latn-RS" sz="2000" dirty="0">
                <a:latin typeface="Arial Narrow" panose="020B0606020202030204" pitchFamily="34" charset="0"/>
              </a:rPr>
              <a:t>.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Увођење </a:t>
            </a:r>
            <a:r>
              <a:rPr lang="en-US" sz="2000" dirty="0">
                <a:latin typeface="Arial Narrow" panose="020B0606020202030204" pitchFamily="34" charset="0"/>
              </a:rPr>
              <a:t>Energy Management System-a.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25908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dirty="0"/>
              <a:t>Реализовани пројекти реконструкције система грејања у 2022. години</a:t>
            </a: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Универзитет у Београду - Машински факултет: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i="1" dirty="0">
                <a:latin typeface="Arial Narrow" panose="020B0606020202030204" pitchFamily="34" charset="0"/>
              </a:rPr>
              <a:t>Реконструкција аутоматике система грејања</a:t>
            </a:r>
            <a:endParaRPr lang="sr-Latn-RS" sz="2000" i="1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Металац АД Горњи Милановац: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i="1" dirty="0">
                <a:latin typeface="Arial Narrow" panose="020B0606020202030204" pitchFamily="34" charset="0"/>
              </a:rPr>
              <a:t>Реконструкција система грејања</a:t>
            </a:r>
            <a:endParaRPr lang="sr-Latn-RS" sz="2000" i="1" dirty="0">
              <a:latin typeface="Arial Narrow" panose="020B060602020203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Машински факултет – Како је било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105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Систем је пројектован 2002/2003 године.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Извођење започето у лето 2004. године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Систем је комплетно завршен 2006. године.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Укупна нето грејана површина: 33.500 </a:t>
            </a:r>
            <a:r>
              <a:rPr lang="sr-Latn-RS" sz="2000" dirty="0">
                <a:latin typeface="Arial Narrow" panose="020B0606020202030204" pitchFamily="34" charset="0"/>
              </a:rPr>
              <a:t>m</a:t>
            </a:r>
            <a:r>
              <a:rPr lang="sr-Latn-RS" sz="2000" baseline="30000" dirty="0">
                <a:latin typeface="Arial Narrow" panose="020B0606020202030204" pitchFamily="34" charset="0"/>
              </a:rPr>
              <a:t>2</a:t>
            </a:r>
            <a:r>
              <a:rPr lang="sr-Latn-RS" sz="2000" dirty="0">
                <a:latin typeface="Arial Narrow" panose="020B0606020202030204" pitchFamily="34" charset="0"/>
              </a:rPr>
              <a:t>.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3 подстанице за грејање и 7 клима комора.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Укупан топлотни </a:t>
            </a:r>
            <a:r>
              <a:rPr lang="sr-Cyrl-RS" sz="2000" dirty="0" err="1">
                <a:latin typeface="Arial Narrow" panose="020B0606020202030204" pitchFamily="34" charset="0"/>
              </a:rPr>
              <a:t>конзум</a:t>
            </a:r>
            <a:r>
              <a:rPr lang="sr-Cyrl-RS" sz="2000" dirty="0">
                <a:latin typeface="Arial Narrow" panose="020B0606020202030204" pitchFamily="34" charset="0"/>
              </a:rPr>
              <a:t>: 3,207 </a:t>
            </a:r>
            <a:r>
              <a:rPr lang="sr-Latn-RS" sz="2000" dirty="0">
                <a:latin typeface="Arial Narrow" panose="020B0606020202030204" pitchFamily="34" charset="0"/>
              </a:rPr>
              <a:t>MW (</a:t>
            </a:r>
            <a:r>
              <a:rPr lang="sr-Cyrl-RS" sz="2000" dirty="0">
                <a:latin typeface="Arial Narrow" panose="020B0606020202030204" pitchFamily="34" charset="0"/>
              </a:rPr>
              <a:t>прорачунски), 3,5 </a:t>
            </a:r>
            <a:r>
              <a:rPr lang="sr-Latn-RS" sz="2000" dirty="0">
                <a:latin typeface="Arial Narrow" panose="020B0606020202030204" pitchFamily="34" charset="0"/>
              </a:rPr>
              <a:t>MW (</a:t>
            </a:r>
            <a:r>
              <a:rPr lang="sr-Cyrl-RS" sz="2000" dirty="0" err="1">
                <a:latin typeface="Arial Narrow" panose="020B0606020202030204" pitchFamily="34" charset="0"/>
              </a:rPr>
              <a:t>инсталисан</a:t>
            </a:r>
            <a:r>
              <a:rPr lang="sr-Cyrl-RS" sz="2000" dirty="0">
                <a:latin typeface="Arial Narrow" panose="020B0606020202030204" pitchFamily="34" charset="0"/>
              </a:rPr>
              <a:t>). 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Уграђене фреквентно регулисане центрифугалне пумпе.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Централна регулација – управљање температуре воде у разводу према задатој кривој грејања.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Уграђене термостатске главе на свим радијаторским вентилима.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Уграђено мерило утрошене топлоте</a:t>
            </a:r>
            <a:r>
              <a:rPr lang="sr-Cyrl-RS" sz="2000" dirty="0">
                <a:effectLst/>
                <a:latin typeface="Arial Narrow" panose="020B0606020202030204" pitchFamily="34" charset="0"/>
              </a:rPr>
              <a:t>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Реализован ЦСНУ.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Машински факултет – Шта се жели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6"/>
            <a:ext cx="8229600" cy="48307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Мотивација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Систем у раду више од 15 година.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Истекла подршка за оперативни систем на рачунару на коме се извршава </a:t>
            </a:r>
            <a:r>
              <a:rPr lang="sr-Latn-RS" sz="2000" dirty="0">
                <a:latin typeface="Arial Narrow" panose="020B0606020202030204" pitchFamily="34" charset="0"/>
              </a:rPr>
              <a:t>SCADA.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Истекле софтверске лиценце – немогућност обнове.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Немогућност набавке резервних делова за контролере.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Превазиђен концепт комуникације између контролера.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Реална опасност останка без могућности надзора и управљања система.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Плаћање енергије за грејање по утрошку.</a:t>
            </a:r>
            <a:endParaRPr lang="sr-Latn-R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Cyrl-RS" sz="11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Захтеви</a:t>
            </a:r>
            <a:endParaRPr lang="sr-Cyrl-RS" sz="18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Комплетна замена ЦСНУ-а: контролери и диспечерски рачунар са </a:t>
            </a:r>
            <a:r>
              <a:rPr lang="sr-Latn-RS" sz="2000" dirty="0">
                <a:latin typeface="Arial Narrow" panose="020B0606020202030204" pitchFamily="34" charset="0"/>
              </a:rPr>
              <a:t>SCADA</a:t>
            </a:r>
            <a:r>
              <a:rPr lang="sr-Cyrl-RS" sz="2000" dirty="0">
                <a:latin typeface="Arial Narrow" panose="020B0606020202030204" pitchFamily="34" charset="0"/>
              </a:rPr>
              <a:t>-ом.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Прелазак на модерне комуникационе протоколе између контролера (</a:t>
            </a:r>
            <a:r>
              <a:rPr lang="sr-Latn-RS" sz="2000" dirty="0" err="1">
                <a:latin typeface="Arial Narrow" panose="020B0606020202030204" pitchFamily="34" charset="0"/>
              </a:rPr>
              <a:t>Ethernet</a:t>
            </a:r>
            <a:r>
              <a:rPr lang="sr-Latn-RS" sz="2000" dirty="0">
                <a:latin typeface="Arial Narrow" panose="020B0606020202030204" pitchFamily="34" charset="0"/>
              </a:rPr>
              <a:t>)</a:t>
            </a:r>
            <a:r>
              <a:rPr lang="sr-Cyrl-RS" sz="2000" dirty="0">
                <a:latin typeface="Arial Narrow" panose="020B0606020202030204" pitchFamily="34" charset="0"/>
              </a:rPr>
              <a:t>.  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Задржавају се ормани аутоматике и нисконапонска опрема.</a:t>
            </a:r>
            <a:br>
              <a:rPr lang="sr-Cyrl-RS" sz="2000" dirty="0">
                <a:latin typeface="Arial Narrow" panose="020B0606020202030204" pitchFamily="34" charset="0"/>
              </a:rPr>
            </a:br>
            <a:endParaRPr lang="sr-Latn-RS" sz="11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2600" dirty="0"/>
              <a:t>Циљ пројекта</a:t>
            </a:r>
            <a:endParaRPr lang="sr-Cyrl-RS" sz="14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Реконструкција постојећег система у циљу повећања ефикасности и поузданости у раду у делу аутоматског управљања.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Машински факултет – Финансијски показатељи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9B2B44-5C71-BAAF-0DD5-6A24C6C1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4" y="1295401"/>
            <a:ext cx="89303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Машински факултет - 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Инвестиција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Укупна инвестиција: 33.000 €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Трајање реконструкције: два месеца, у току грејне сезоне 2021/22.</a:t>
            </a:r>
            <a:r>
              <a:rPr lang="sr-Latn-RS" sz="2000" dirty="0">
                <a:latin typeface="Arial Narrow" panose="020B0606020202030204" pitchFamily="34" charset="0"/>
              </a:rPr>
              <a:t/>
            </a:r>
            <a:br>
              <a:rPr lang="sr-Latn-RS" sz="2000" dirty="0">
                <a:latin typeface="Arial Narrow" panose="020B0606020202030204" pitchFamily="34" charset="0"/>
              </a:rPr>
            </a:br>
            <a:endParaRPr lang="sr-Cyrl-RS" sz="20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Остварени</a:t>
            </a:r>
            <a:r>
              <a:rPr lang="sr-Latn-RS" dirty="0"/>
              <a:t> </a:t>
            </a:r>
            <a:r>
              <a:rPr lang="sr-Cyrl-RS" dirty="0"/>
              <a:t>бенефити</a:t>
            </a:r>
            <a:endParaRPr lang="sr-Cyrl-RS" sz="18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Функционалан и управљив систем. 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Уштеда у сезони грејној сезони 2022/23 у односу на </a:t>
            </a:r>
            <a:r>
              <a:rPr lang="sr-Cyrl-RS" sz="2000" dirty="0">
                <a:latin typeface="Arial Narrow" panose="020B0606020202030204" pitchFamily="34" charset="0"/>
              </a:rPr>
              <a:t>9</a:t>
            </a:r>
            <a:r>
              <a:rPr lang="sr-Cyrl-RS" sz="2000" dirty="0">
                <a:effectLst/>
                <a:latin typeface="Arial Narrow" panose="020B0606020202030204" pitchFamily="34" charset="0"/>
              </a:rPr>
              <a:t>-годишњи просек: 12,37%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Уштеда у новцу: </a:t>
            </a:r>
            <a:r>
              <a:rPr lang="sr-Latn-RS" sz="2000" dirty="0" err="1">
                <a:effectLst/>
                <a:latin typeface="Arial Narrow" panose="020B0606020202030204" pitchFamily="34" charset="0"/>
              </a:rPr>
              <a:t>cca</a:t>
            </a:r>
            <a:r>
              <a:rPr lang="sr-Latn-RS" sz="2000" dirty="0">
                <a:effectLst/>
                <a:latin typeface="Arial Narrow" panose="020B0606020202030204" pitchFamily="34" charset="0"/>
              </a:rPr>
              <a:t> 53.500</a:t>
            </a:r>
            <a:r>
              <a:rPr lang="sr-Cyrl-RS" sz="2000" dirty="0">
                <a:effectLst/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€ </a:t>
            </a:r>
            <a:br>
              <a:rPr lang="sr-Cyrl-RS" sz="2000" dirty="0">
                <a:latin typeface="Arial Narrow" panose="020B0606020202030204" pitchFamily="34" charset="0"/>
              </a:rPr>
            </a:br>
            <a:r>
              <a:rPr lang="sr-Cyrl-RS" sz="2000" dirty="0">
                <a:latin typeface="Arial Narrow" panose="020B0606020202030204" pitchFamily="34" charset="0"/>
              </a:rPr>
              <a:t>(просечни годишњи рачун за грејање: </a:t>
            </a:r>
            <a:r>
              <a:rPr lang="sr-Latn-RS" sz="2000" dirty="0" err="1">
                <a:latin typeface="Arial Narrow" panose="020B0606020202030204" pitchFamily="34" charset="0"/>
              </a:rPr>
              <a:t>cca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sr-Cyrl-RS" sz="2000" dirty="0">
                <a:latin typeface="Arial Narrow" panose="020B0606020202030204" pitchFamily="34" charset="0"/>
              </a:rPr>
              <a:t>400.000€)</a:t>
            </a:r>
            <a:endParaRPr lang="sr-Cyrl-RS" sz="2000" dirty="0">
              <a:effectLst/>
              <a:latin typeface="Arial Narrow" panose="020B0606020202030204" pitchFamily="34" charset="0"/>
            </a:endParaRPr>
          </a:p>
          <a:p>
            <a:endParaRPr lang="sr-Cyrl-RS" sz="2000" dirty="0">
              <a:effectLst/>
              <a:latin typeface="Arial Narrow" panose="020B060602020203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9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– Како је било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195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Озбиљно нарушена хидраулика система доградњом и увећањем </a:t>
            </a:r>
            <a:r>
              <a:rPr lang="sr-Cyrl-RS" sz="2000" dirty="0" err="1">
                <a:latin typeface="Arial Narrow" panose="020B0606020202030204" pitchFamily="34" charset="0"/>
              </a:rPr>
              <a:t>конзума</a:t>
            </a:r>
            <a:r>
              <a:rPr lang="sr-Cyrl-RS" sz="2000" dirty="0">
                <a:latin typeface="Arial Narrow" panose="020B0606020202030204" pitchFamily="34" charset="0"/>
              </a:rPr>
              <a:t>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Недовољан капацитет појединих делова система.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Амортизован систем - већи део опреме је старији од 30 година.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Велика вероватноћа отказа елемената система.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Не</a:t>
            </a:r>
            <a:r>
              <a:rPr lang="sr-Cyrl-RS" sz="2000" dirty="0">
                <a:latin typeface="Arial Narrow" panose="020B0606020202030204" pitchFamily="34" charset="0"/>
              </a:rPr>
              <a:t>ма заштите хладног краја котла.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Нема одговарајуће </a:t>
            </a:r>
            <a:r>
              <a:rPr lang="sr-Cyrl-RS" sz="2000" dirty="0">
                <a:latin typeface="Arial Narrow" panose="020B0606020202030204" pitchFamily="34" charset="0"/>
              </a:rPr>
              <a:t>хемијске припреме воде за допуну.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Систем </a:t>
            </a:r>
            <a:r>
              <a:rPr lang="sr-Cyrl-RS" sz="2000" dirty="0">
                <a:latin typeface="Arial Narrow" panose="020B0606020202030204" pitchFamily="34" charset="0"/>
              </a:rPr>
              <a:t>за одржавање притиска амортизован и нефункционалан.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Нема режима </a:t>
            </a:r>
            <a:r>
              <a:rPr lang="sr-Cyrl-RS" sz="2000" dirty="0">
                <a:latin typeface="Arial Narrow" panose="020B0606020202030204" pitchFamily="34" charset="0"/>
              </a:rPr>
              <a:t>ограниченог грејања (викенд, празник, заштите од смрзавања).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Немогућност засебног грејања појединих погона.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Непостојање ЦСНУ-а.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Укупна нето грејана површина: </a:t>
            </a:r>
            <a:r>
              <a:rPr lang="sr-Latn-RS" sz="2000" dirty="0" err="1">
                <a:latin typeface="Arial Narrow" panose="020B0606020202030204" pitchFamily="34" charset="0"/>
              </a:rPr>
              <a:t>cca</a:t>
            </a:r>
            <a:r>
              <a:rPr lang="sr-Latn-RS" sz="2000" dirty="0">
                <a:latin typeface="Arial Narrow" panose="020B0606020202030204" pitchFamily="34" charset="0"/>
              </a:rPr>
              <a:t> 30.000 m</a:t>
            </a:r>
            <a:r>
              <a:rPr lang="sr-Latn-RS" sz="2000" baseline="30000" dirty="0">
                <a:latin typeface="Arial Narrow" panose="020B0606020202030204" pitchFamily="34" charset="0"/>
              </a:rPr>
              <a:t>2</a:t>
            </a:r>
            <a:r>
              <a:rPr lang="sr-Latn-RS" sz="2000" dirty="0">
                <a:latin typeface="Arial Narrow" panose="020B0606020202030204" pitchFamily="34" charset="0"/>
              </a:rPr>
              <a:t>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8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Шта се жели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Захтеви</a:t>
            </a:r>
            <a:endParaRPr lang="sr-Cyrl-RS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Могућност грејања засебних целина.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Повећање аутономности система - раздвајање грана на секундарним подстаницама. 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Повећање поузданости и трајности котлова заштитом хладног краја.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Управљање температуре полазног вода по кривој грејања.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Аутоматско одржавање притиска и хемијска припрема воде.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Уградња фреквентно регулисаних циркулационих пумпи новије генерације.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Централни систем за надзор и управљање.</a:t>
            </a:r>
          </a:p>
          <a:p>
            <a:pPr marL="0" indent="0">
              <a:buNone/>
            </a:pPr>
            <a:endParaRPr lang="sr-Cyrl-RS" sz="13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Циљ пројекта</a:t>
            </a:r>
            <a:endParaRPr lang="sr-Cyrl-RS" sz="11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Реконструкција постојећег система у циљу повећања ефикасности и поузданости у раду, нарочито у делу циркулације и аутоматског управљања.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5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Металац АД – Границе пројекта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400" dirty="0"/>
          </a:p>
          <a:p>
            <a:r>
              <a:rPr lang="sr-Cyrl-RS" sz="2000" dirty="0">
                <a:latin typeface="Arial Narrow" panose="020B0606020202030204" pitchFamily="34" charset="0"/>
              </a:rPr>
              <a:t>Реконструкција постојећег система у делу котларнице, спољашњег развода и секундарних подстаница.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Задржавају се постојећи котлови на природни гас: 2 х 3,6М</a:t>
            </a:r>
            <a:r>
              <a:rPr lang="sr-Latn-RS" sz="2000" dirty="0">
                <a:latin typeface="Arial Narrow" panose="020B0606020202030204" pitchFamily="34" charset="0"/>
              </a:rPr>
              <a:t>W MIP </a:t>
            </a:r>
            <a:r>
              <a:rPr lang="sr-Latn-RS" sz="2000" dirty="0" err="1">
                <a:latin typeface="Arial Narrow" panose="020B0606020202030204" pitchFamily="34" charset="0"/>
              </a:rPr>
              <a:t>Timo</a:t>
            </a:r>
            <a:r>
              <a:rPr lang="sr-Latn-RS" sz="2000" dirty="0">
                <a:latin typeface="Arial Narrow" panose="020B0606020202030204" pitchFamily="34" charset="0"/>
              </a:rPr>
              <a:t> GF3600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Замена грејних тела је предвиђена у другој фази реконструкције.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Границе пројекта аутоматског управљања су машинске инсталације закључно са разводним орманима аутоматике</a:t>
            </a:r>
            <a:r>
              <a:rPr lang="sr-Latn-RS" sz="2000" dirty="0">
                <a:latin typeface="Arial Narrow" panose="020B0606020202030204" pitchFamily="34" charset="0"/>
              </a:rPr>
              <a:t>.</a:t>
            </a:r>
            <a:endParaRPr lang="sr-Cyrl-RS" sz="2000" dirty="0">
              <a:latin typeface="Arial Narrow" panose="020B0606020202030204" pitchFamily="34" charset="0"/>
            </a:endParaRPr>
          </a:p>
          <a:p>
            <a:r>
              <a:rPr lang="sr-Cyrl-RS" sz="2000" dirty="0">
                <a:latin typeface="Arial Narrow" panose="020B0606020202030204" pitchFamily="34" charset="0"/>
              </a:rPr>
              <a:t>Рок за доставу пројекта: 105 календарских дана.</a:t>
            </a:r>
          </a:p>
          <a:p>
            <a:r>
              <a:rPr lang="sr-Cyrl-RS" sz="2000" dirty="0">
                <a:latin typeface="Arial Narrow" panose="020B0606020202030204" pitchFamily="34" charset="0"/>
              </a:rPr>
              <a:t>Цена главног пројекта (машинство + аутоматика): 17.000€</a:t>
            </a:r>
          </a:p>
          <a:p>
            <a:r>
              <a:rPr lang="sr-Cyrl-RS" sz="2000" dirty="0">
                <a:effectLst/>
                <a:latin typeface="Arial Narrow" panose="020B0606020202030204" pitchFamily="34" charset="0"/>
              </a:rPr>
              <a:t>Пројектна документација израђена 2022. године.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1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607</Words>
  <Application>Microsoft Office PowerPoint</Application>
  <PresentationFormat>On-screen Show (4:3)</PresentationFormat>
  <Paragraphs>135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Executive</vt:lpstr>
      <vt:lpstr>Orbit</vt:lpstr>
      <vt:lpstr>Стручно-научна конференција ТОПС 2023 Хотел Палисад, Златибор 28.05.2023. </vt:lpstr>
      <vt:lpstr>Увод</vt:lpstr>
      <vt:lpstr>Машински факултет – Како је било</vt:lpstr>
      <vt:lpstr>Машински факултет – Шта се жели</vt:lpstr>
      <vt:lpstr>Машински факултет – Финансијски показатељи</vt:lpstr>
      <vt:lpstr>Машински факултет - Закључак</vt:lpstr>
      <vt:lpstr>Металац – Како је било</vt:lpstr>
      <vt:lpstr>Металац АД – Шта се жели</vt:lpstr>
      <vt:lpstr>Металац АД – Границе пројекта</vt:lpstr>
      <vt:lpstr>Металац АД – Спољни развод</vt:lpstr>
      <vt:lpstr>Металац АД – Функционална шема котларнице</vt:lpstr>
      <vt:lpstr>Металац АД – Функционална шема главне подстанице</vt:lpstr>
      <vt:lpstr>Металац АД – Функционална шема типске подстанице</vt:lpstr>
      <vt:lpstr>Металац АД – ЦСНУ</vt:lpstr>
      <vt:lpstr>Металац АД – Мрежа контролера</vt:lpstr>
      <vt:lpstr>Металац АД – Управљање котларнице</vt:lpstr>
      <vt:lpstr>Металац АД – Типска подстаница</vt:lpstr>
      <vt:lpstr>Металац АД – Финансијски показатељи</vt:lpstr>
      <vt:lpstr>Металац АД - Закључак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Windows User</cp:lastModifiedBy>
  <cp:revision>673</cp:revision>
  <cp:lastPrinted>2016-11-02T08:51:58Z</cp:lastPrinted>
  <dcterms:created xsi:type="dcterms:W3CDTF">2005-06-18T20:19:03Z</dcterms:created>
  <dcterms:modified xsi:type="dcterms:W3CDTF">2023-05-22T07:57:23Z</dcterms:modified>
</cp:coreProperties>
</file>