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
    <p:sldMasterId id="2147484274" r:id="rId2"/>
  </p:sldMasterIdLst>
  <p:notesMasterIdLst>
    <p:notesMasterId r:id="rId24"/>
  </p:notesMasterIdLst>
  <p:handoutMasterIdLst>
    <p:handoutMasterId r:id="rId25"/>
  </p:handoutMasterIdLst>
  <p:sldIdLst>
    <p:sldId id="315" r:id="rId3"/>
    <p:sldId id="266" r:id="rId4"/>
    <p:sldId id="310" r:id="rId5"/>
    <p:sldId id="319" r:id="rId6"/>
    <p:sldId id="320" r:id="rId7"/>
    <p:sldId id="316" r:id="rId8"/>
    <p:sldId id="330" r:id="rId9"/>
    <p:sldId id="312" r:id="rId10"/>
    <p:sldId id="317" r:id="rId11"/>
    <p:sldId id="322" r:id="rId12"/>
    <p:sldId id="318" r:id="rId13"/>
    <p:sldId id="324" r:id="rId14"/>
    <p:sldId id="323" r:id="rId15"/>
    <p:sldId id="321" r:id="rId16"/>
    <p:sldId id="331" r:id="rId17"/>
    <p:sldId id="332" r:id="rId18"/>
    <p:sldId id="329" r:id="rId19"/>
    <p:sldId id="325" r:id="rId20"/>
    <p:sldId id="327" r:id="rId21"/>
    <p:sldId id="328" r:id="rId22"/>
    <p:sldId id="314" r:id="rId23"/>
  </p:sldIdLst>
  <p:sldSz cx="9144000" cy="6858000" type="screen4x3"/>
  <p:notesSz cx="6980238" cy="9144000"/>
  <p:defaultTextStyle>
    <a:defPPr>
      <a:defRPr lang="sr-Latn-CS"/>
    </a:defPPr>
    <a:lvl1pPr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1pPr>
    <a:lvl2pPr marL="4572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2pPr>
    <a:lvl3pPr marL="9144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3pPr>
    <a:lvl4pPr marL="13716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4pPr>
    <a:lvl5pPr marL="18288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5pPr>
    <a:lvl6pPr marL="2286000" algn="l" defTabSz="914400" rtl="0" eaLnBrk="1" latinLnBrk="0" hangingPunct="1">
      <a:defRPr b="1" kern="1200">
        <a:solidFill>
          <a:srgbClr val="000066"/>
        </a:solidFill>
        <a:latin typeface="Arial" charset="0"/>
        <a:ea typeface="+mn-ea"/>
        <a:cs typeface="+mn-cs"/>
      </a:defRPr>
    </a:lvl6pPr>
    <a:lvl7pPr marL="2743200" algn="l" defTabSz="914400" rtl="0" eaLnBrk="1" latinLnBrk="0" hangingPunct="1">
      <a:defRPr b="1" kern="1200">
        <a:solidFill>
          <a:srgbClr val="000066"/>
        </a:solidFill>
        <a:latin typeface="Arial" charset="0"/>
        <a:ea typeface="+mn-ea"/>
        <a:cs typeface="+mn-cs"/>
      </a:defRPr>
    </a:lvl7pPr>
    <a:lvl8pPr marL="3200400" algn="l" defTabSz="914400" rtl="0" eaLnBrk="1" latinLnBrk="0" hangingPunct="1">
      <a:defRPr b="1" kern="1200">
        <a:solidFill>
          <a:srgbClr val="000066"/>
        </a:solidFill>
        <a:latin typeface="Arial" charset="0"/>
        <a:ea typeface="+mn-ea"/>
        <a:cs typeface="+mn-cs"/>
      </a:defRPr>
    </a:lvl8pPr>
    <a:lvl9pPr marL="3657600" algn="l" defTabSz="914400" rtl="0" eaLnBrk="1" latinLnBrk="0" hangingPunct="1">
      <a:defRPr b="1" kern="1200">
        <a:solidFill>
          <a:srgbClr val="000066"/>
        </a:solidFill>
        <a:latin typeface="Arial" charset="0"/>
        <a:ea typeface="+mn-ea"/>
        <a:cs typeface="+mn-cs"/>
      </a:defRPr>
    </a:lvl9pPr>
  </p:defaultTextStyle>
  <p:extLst>
    <p:ext uri="{521415D9-36F7-43E2-AB2F-B90AF26B5E84}">
      <p14:sectionLst xmlns:p14="http://schemas.microsoft.com/office/powerpoint/2010/main">
        <p14:section name="Default Section" id="{312A74BE-663E-41EA-A91E-4B51893AB8AD}">
          <p14:sldIdLst>
            <p14:sldId id="315"/>
            <p14:sldId id="266"/>
            <p14:sldId id="310"/>
            <p14:sldId id="319"/>
            <p14:sldId id="320"/>
            <p14:sldId id="316"/>
            <p14:sldId id="330"/>
            <p14:sldId id="312"/>
            <p14:sldId id="317"/>
            <p14:sldId id="322"/>
            <p14:sldId id="318"/>
            <p14:sldId id="324"/>
            <p14:sldId id="323"/>
            <p14:sldId id="321"/>
            <p14:sldId id="331"/>
            <p14:sldId id="332"/>
            <p14:sldId id="329"/>
            <p14:sldId id="325"/>
            <p14:sldId id="327"/>
            <p14:sldId id="328"/>
            <p14:sldId id="314"/>
          </p14:sldIdLst>
        </p14:section>
        <p14:section name="Untitled Section" id="{A8640820-41CE-47CA-936F-AD03E67310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 id="1" name="Marija Živković" initials="MŽ" lastIdx="1" clrIdx="1">
    <p:extLst>
      <p:ext uri="{19B8F6BF-5375-455C-9EA6-DF929625EA0E}">
        <p15:presenceInfo xmlns:p15="http://schemas.microsoft.com/office/powerpoint/2012/main" userId="S::marija.zivkovic@rgf.bg.ac.rs::4daaaf8d-d839-48db-a7c5-5292deed4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7799FF"/>
    <a:srgbClr val="FFFF00"/>
    <a:srgbClr val="000066"/>
    <a:srgbClr val="FF7C80"/>
    <a:srgbClr val="99FFCC"/>
    <a:srgbClr val="0099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4" autoAdjust="0"/>
    <p:restoredTop sz="95897" autoAdjust="0"/>
  </p:normalViewPr>
  <p:slideViewPr>
    <p:cSldViewPr>
      <p:cViewPr varScale="1">
        <p:scale>
          <a:sx n="42" d="100"/>
          <a:sy n="42" d="100"/>
        </p:scale>
        <p:origin x="1242" y="3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1566" y="276"/>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26T20:23:30.23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19" name="Rectangle 3"/>
          <p:cNvSpPr>
            <a:spLocks noGrp="1" noChangeArrowheads="1"/>
          </p:cNvSpPr>
          <p:nvPr>
            <p:ph type="dt" sz="quarter"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0420" name="Rectangle 4"/>
          <p:cNvSpPr>
            <a:spLocks noGrp="1" noChangeArrowheads="1"/>
          </p:cNvSpPr>
          <p:nvPr>
            <p:ph type="ftr" sz="quarter" idx="2"/>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21" name="Rectangle 5"/>
          <p:cNvSpPr>
            <a:spLocks noGrp="1" noChangeArrowheads="1"/>
          </p:cNvSpPr>
          <p:nvPr>
            <p:ph type="sldNum" sz="quarter" idx="3"/>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DD216A1D-DF1D-4987-9958-7CC377A2C1EF}" type="slidenum">
              <a:rPr lang="en-US" altLang="en-US"/>
              <a:pPr/>
              <a:t>‹#›</a:t>
            </a:fld>
            <a:endParaRPr lang="en-US" altLang="en-US"/>
          </a:p>
        </p:txBody>
      </p:sp>
    </p:spTree>
    <p:extLst>
      <p:ext uri="{BB962C8B-B14F-4D97-AF65-F5344CB8AC3E}">
        <p14:creationId xmlns:p14="http://schemas.microsoft.com/office/powerpoint/2010/main" val="37162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1" name="Rectangle 3"/>
          <p:cNvSpPr>
            <a:spLocks noGrp="1" noChangeArrowheads="1"/>
          </p:cNvSpPr>
          <p:nvPr>
            <p:ph type="dt"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3492" name="Rectangle 4"/>
          <p:cNvSpPr>
            <a:spLocks noGrp="1" noRot="1" noChangeAspect="1" noChangeArrowheads="1" noTextEdit="1"/>
          </p:cNvSpPr>
          <p:nvPr>
            <p:ph type="sldImg" idx="2"/>
          </p:nvPr>
        </p:nvSpPr>
        <p:spPr bwMode="auto">
          <a:xfrm>
            <a:off x="1203325" y="685800"/>
            <a:ext cx="4573588" cy="3430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97699" y="4343912"/>
            <a:ext cx="5584842" cy="411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4" name="Rectangle 6"/>
          <p:cNvSpPr>
            <a:spLocks noGrp="1" noChangeArrowheads="1"/>
          </p:cNvSpPr>
          <p:nvPr>
            <p:ph type="ftr" sz="quarter" idx="4"/>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5" name="Rectangle 7"/>
          <p:cNvSpPr>
            <a:spLocks noGrp="1" noChangeArrowheads="1"/>
          </p:cNvSpPr>
          <p:nvPr>
            <p:ph type="sldNum" sz="quarter" idx="5"/>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44429785-2374-4A44-B5D6-2868FDAD69E2}" type="slidenum">
              <a:rPr lang="en-US" altLang="en-US"/>
              <a:pPr/>
              <a:t>‹#›</a:t>
            </a:fld>
            <a:endParaRPr lang="en-US" altLang="en-US"/>
          </a:p>
        </p:txBody>
      </p:sp>
    </p:spTree>
    <p:extLst>
      <p:ext uri="{BB962C8B-B14F-4D97-AF65-F5344CB8AC3E}">
        <p14:creationId xmlns:p14="http://schemas.microsoft.com/office/powerpoint/2010/main" val="568222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D16DDA12-11CD-420C-B519-A4A6FBF5038C}" type="slidenum">
              <a:rPr lang="en-US" altLang="en-US"/>
              <a:pPr>
                <a:buClr>
                  <a:srgbClr val="0000FF"/>
                </a:buClr>
              </a:pPr>
              <a:t>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C7D4E9-E165-4DB0-B2DE-194352C82004}" type="datetime1">
              <a:rPr lang="sr-Latn-CS" altLang="en-US" smtClean="0"/>
              <a:pPr/>
              <a:t>27.5.2023.</a:t>
            </a:fld>
            <a:endParaRPr lang="sr-Latn-CS" altLang="en-US"/>
          </a:p>
        </p:txBody>
      </p:sp>
      <p:sp>
        <p:nvSpPr>
          <p:cNvPr id="8" name="Slide Number Placeholder 7"/>
          <p:cNvSpPr>
            <a:spLocks noGrp="1"/>
          </p:cNvSpPr>
          <p:nvPr>
            <p:ph type="sldNum" sz="quarter" idx="11"/>
          </p:nvPr>
        </p:nvSpPr>
        <p:spPr/>
        <p:txBody>
          <a:bodyPr/>
          <a:lstStyle/>
          <a:p>
            <a:fld id="{C1CF5F07-F0ED-43BA-80D8-728E025A6A6C}" type="slidenum">
              <a:rPr lang="sr-Latn-CS" altLang="en-US" smtClean="0"/>
              <a:pPr/>
              <a:t>‹#›</a:t>
            </a:fld>
            <a:endParaRPr lang="sr-Latn-CS" altLang="en-US"/>
          </a:p>
        </p:txBody>
      </p:sp>
      <p:sp>
        <p:nvSpPr>
          <p:cNvPr id="9" name="Footer Placeholder 8"/>
          <p:cNvSpPr>
            <a:spLocks noGrp="1"/>
          </p:cNvSpPr>
          <p:nvPr>
            <p:ph type="ftr" sz="quarter" idx="12"/>
          </p:nvPr>
        </p:nvSpPr>
        <p:spPr/>
        <p:txBody>
          <a:bodyPr/>
          <a:lstStyle/>
          <a:p>
            <a:endParaRPr lang="sr-Latn-C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94C731-1DFE-4E08-919E-1C16A63B74A2}" type="datetime1">
              <a:rPr lang="sr-Latn-CS" altLang="en-US" smtClean="0"/>
              <a:pPr/>
              <a:t>27.5.2023.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77331E29-E4BA-4849-982A-1D1F3FAB30D0}" type="slidenum">
              <a:rPr lang="sr-Latn-CS" altLang="en-US" smtClean="0"/>
              <a:pPr/>
              <a:t>‹#›</a:t>
            </a:fld>
            <a:endParaRPr lang="sr-Latn-C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CC0C-8852-421C-8AFD-170BBAA1696F}" type="datetime1">
              <a:rPr lang="sr-Latn-CS" altLang="en-US" smtClean="0"/>
              <a:pPr/>
              <a:t>27.5.2023.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4CFC1B0-83E6-4BD4-B035-ED00C7C88F65}" type="slidenum">
              <a:rPr lang="sr-Latn-CS" altLang="en-US" smtClean="0"/>
              <a:pPr/>
              <a:t>‹#›</a:t>
            </a:fld>
            <a:endParaRPr lang="sr-Latn-C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585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sr-Latn-CS" altLang="en-US" noProof="0"/>
              <a:t>Click to edit Master title style</a:t>
            </a:r>
          </a:p>
        </p:txBody>
      </p:sp>
      <p:sp>
        <p:nvSpPr>
          <p:cNvPr id="358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sr-Latn-CS" altLang="en-US" noProof="0"/>
              <a:t>Click to edit Master subtitle style</a:t>
            </a:r>
          </a:p>
        </p:txBody>
      </p:sp>
      <p:sp>
        <p:nvSpPr>
          <p:cNvPr id="35852" name="Rectangle 12"/>
          <p:cNvSpPr>
            <a:spLocks noGrp="1" noChangeArrowheads="1"/>
          </p:cNvSpPr>
          <p:nvPr>
            <p:ph type="dt" sz="quarter" idx="2"/>
          </p:nvPr>
        </p:nvSpPr>
        <p:spPr/>
        <p:txBody>
          <a:bodyPr/>
          <a:lstStyle>
            <a:lvl1pPr>
              <a:defRPr/>
            </a:lvl1pPr>
          </a:lstStyle>
          <a:p>
            <a:fld id="{04C7D4E9-E165-4DB0-B2DE-194352C82004}" type="datetime1">
              <a:rPr lang="sr-Latn-CS" altLang="en-US">
                <a:solidFill>
                  <a:srgbClr val="000000"/>
                </a:solidFill>
              </a:rPr>
              <a:pPr/>
              <a:t>27.5.2023.</a:t>
            </a:fld>
            <a:endParaRPr lang="sr-Latn-CS" altLang="en-US">
              <a:solidFill>
                <a:srgbClr val="000000"/>
              </a:solidFill>
            </a:endParaRPr>
          </a:p>
        </p:txBody>
      </p:sp>
      <p:sp>
        <p:nvSpPr>
          <p:cNvPr id="35853" name="Rectangle 13"/>
          <p:cNvSpPr>
            <a:spLocks noGrp="1" noChangeArrowheads="1"/>
          </p:cNvSpPr>
          <p:nvPr>
            <p:ph type="ftr" sz="quarter" idx="3"/>
          </p:nvPr>
        </p:nvSpPr>
        <p:spPr/>
        <p:txBody>
          <a:bodyPr/>
          <a:lstStyle>
            <a:lvl1pPr>
              <a:defRPr/>
            </a:lvl1pPr>
          </a:lstStyle>
          <a:p>
            <a:endParaRPr lang="sr-Latn-CS" altLang="en-US">
              <a:solidFill>
                <a:srgbClr val="000000"/>
              </a:solidFill>
            </a:endParaRPr>
          </a:p>
        </p:txBody>
      </p:sp>
      <p:sp>
        <p:nvSpPr>
          <p:cNvPr id="35854" name="Rectangle 14"/>
          <p:cNvSpPr>
            <a:spLocks noGrp="1" noChangeArrowheads="1"/>
          </p:cNvSpPr>
          <p:nvPr>
            <p:ph type="sldNum" sz="quarter" idx="4"/>
          </p:nvPr>
        </p:nvSpPr>
        <p:spPr/>
        <p:txBody>
          <a:bodyPr/>
          <a:lstStyle>
            <a:lvl1pPr>
              <a:defRPr/>
            </a:lvl1pPr>
          </a:lstStyle>
          <a:p>
            <a:fld id="{C1CF5F07-F0ED-43BA-80D8-728E025A6A6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0676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CA3AE31-A367-4AB5-828B-3044AD53BF33}" type="datetime1">
              <a:rPr lang="sr-Latn-CS" altLang="en-US">
                <a:solidFill>
                  <a:srgbClr val="000000"/>
                </a:solidFill>
              </a:rPr>
              <a:pPr/>
              <a:t>27.5.2023.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8E25EC-EFBF-46CA-9693-BFBC79988B8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406906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62B6728-2D68-4414-997A-76EF09B659FC}" type="datetime1">
              <a:rPr lang="sr-Latn-CS" altLang="en-US">
                <a:solidFill>
                  <a:srgbClr val="000000"/>
                </a:solidFill>
              </a:rPr>
              <a:pPr/>
              <a:t>27.5.2023.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C3CD06-E3C5-4E31-96F7-C9E8B4EE254E}"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091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030F8D53-87A8-4B11-BA08-66495FF93C4B}" type="datetime1">
              <a:rPr lang="sr-Latn-CS" altLang="en-US">
                <a:solidFill>
                  <a:srgbClr val="000000"/>
                </a:solidFill>
              </a:rPr>
              <a:pPr/>
              <a:t>27.5.2023.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B71998-B8A8-4DF1-B546-250986E34D7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0985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A5725E61-BE44-4023-8920-F8764EB666A2}" type="datetime1">
              <a:rPr lang="sr-Latn-CS" altLang="en-US">
                <a:solidFill>
                  <a:srgbClr val="000000"/>
                </a:solidFill>
              </a:rPr>
              <a:pPr/>
              <a:t>27.5.2023.</a:t>
            </a:fld>
            <a:endParaRPr lang="sr-Latn-C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C31658B-58F3-425C-AEB7-A522CE41614A}"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61442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CB0532D-03F7-4C3A-809F-EA3EF0F57EB6}" type="datetime1">
              <a:rPr lang="sr-Latn-CS" altLang="en-US">
                <a:solidFill>
                  <a:srgbClr val="000000"/>
                </a:solidFill>
              </a:rPr>
              <a:pPr/>
              <a:t>27.5.2023.</a:t>
            </a:fld>
            <a:endParaRPr lang="sr-Latn-C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AE430B-A60D-4E33-94B4-44002777791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25315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743402-F1E2-410D-BEE6-CABF2AEAE7A5}" type="datetime1">
              <a:rPr lang="sr-Latn-CS" altLang="en-US">
                <a:solidFill>
                  <a:srgbClr val="000000"/>
                </a:solidFill>
              </a:rPr>
              <a:pPr/>
              <a:t>27.5.2023.</a:t>
            </a:fld>
            <a:endParaRPr lang="sr-Latn-C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4F9DD6-A6C5-4A73-805C-8E1C73E2BFED}"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59228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5C85B72-6C4A-44CC-8866-4A2CE95D73D0}" type="datetime1">
              <a:rPr lang="sr-Latn-CS" altLang="en-US">
                <a:solidFill>
                  <a:srgbClr val="000000"/>
                </a:solidFill>
              </a:rPr>
              <a:pPr/>
              <a:t>27.5.2023.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3536D0-011F-4E37-951E-E026895542F8}"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83031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3AE31-A367-4AB5-828B-3044AD53BF33}" type="datetime1">
              <a:rPr lang="sr-Latn-CS" altLang="en-US" smtClean="0"/>
              <a:pPr/>
              <a:t>27.5.2023.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98E25EC-EFBF-46CA-9693-BFBC79988B8C}" type="slidenum">
              <a:rPr lang="sr-Latn-CS" altLang="en-US" smtClean="0"/>
              <a:pPr/>
              <a:t>‹#›</a:t>
            </a:fld>
            <a:endParaRPr lang="sr-Latn-C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5A6792C-F9F5-49FF-8B96-F0C8E57258FA}" type="datetime1">
              <a:rPr lang="sr-Latn-CS" altLang="en-US">
                <a:solidFill>
                  <a:srgbClr val="000000"/>
                </a:solidFill>
              </a:rPr>
              <a:pPr/>
              <a:t>27.5.2023.</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A8CEAB-E690-4BE2-8F86-777B172366B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61507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3994C731-1DFE-4E08-919E-1C16A63B74A2}" type="datetime1">
              <a:rPr lang="sr-Latn-CS" altLang="en-US">
                <a:solidFill>
                  <a:srgbClr val="000000"/>
                </a:solidFill>
              </a:rPr>
              <a:pPr/>
              <a:t>27.5.2023.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331E29-E4BA-4849-982A-1D1F3FAB30D0}"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2251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718CC0C-8852-421C-8AFD-170BBAA1696F}" type="datetime1">
              <a:rPr lang="sr-Latn-CS" altLang="en-US">
                <a:solidFill>
                  <a:srgbClr val="000000"/>
                </a:solidFill>
              </a:rPr>
              <a:pPr/>
              <a:t>27.5.2023.</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CFC1B0-83E6-4BD4-B035-ED00C7C88F65}"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75572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1576AF76-0BA2-4041-8D83-121732FE18C0}" type="datetime1">
              <a:rPr lang="sr-Latn-CS" altLang="en-US">
                <a:solidFill>
                  <a:srgbClr val="000000"/>
                </a:solidFill>
              </a:rPr>
              <a:pPr/>
              <a:t>27.5.2023.</a:t>
            </a:fld>
            <a:endParaRPr lang="sr-Latn-C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67853C5-C965-4FEE-AC72-64DE0CB90582}"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48727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B6728-2D68-4414-997A-76EF09B659FC}" type="datetime1">
              <a:rPr lang="sr-Latn-CS" altLang="en-US" smtClean="0"/>
              <a:pPr/>
              <a:t>27.5.2023.</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3AC3CD06-E3C5-4E31-96F7-C9E8B4EE254E}" type="slidenum">
              <a:rPr lang="sr-Latn-CS" altLang="en-US" smtClean="0"/>
              <a:pPr/>
              <a:t>‹#›</a:t>
            </a:fld>
            <a:endParaRPr lang="sr-Latn-C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0F8D53-87A8-4B11-BA08-66495FF93C4B}" type="datetime1">
              <a:rPr lang="sr-Latn-CS" altLang="en-US" smtClean="0"/>
              <a:pPr/>
              <a:t>27.5.2023.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9AB71998-B8A8-4DF1-B546-250986E34D7B}" type="slidenum">
              <a:rPr lang="sr-Latn-CS" altLang="en-US" smtClean="0"/>
              <a:pPr/>
              <a:t>‹#›</a:t>
            </a:fld>
            <a:endParaRPr lang="sr-Latn-CS" alt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5725E61-BE44-4023-8920-F8764EB666A2}" type="datetime1">
              <a:rPr lang="sr-Latn-CS" altLang="en-US" smtClean="0"/>
              <a:pPr/>
              <a:t>27.5.2023.</a:t>
            </a:fld>
            <a:endParaRPr lang="sr-Latn-CS" altLang="en-US"/>
          </a:p>
        </p:txBody>
      </p:sp>
      <p:sp>
        <p:nvSpPr>
          <p:cNvPr id="8" name="Footer Placeholder 7"/>
          <p:cNvSpPr>
            <a:spLocks noGrp="1"/>
          </p:cNvSpPr>
          <p:nvPr>
            <p:ph type="ftr" sz="quarter" idx="11"/>
          </p:nvPr>
        </p:nvSpPr>
        <p:spPr/>
        <p:txBody>
          <a:bodyPr/>
          <a:lstStyle/>
          <a:p>
            <a:endParaRPr lang="sr-Latn-CS" altLang="en-US"/>
          </a:p>
        </p:txBody>
      </p:sp>
      <p:sp>
        <p:nvSpPr>
          <p:cNvPr id="9" name="Slide Number Placeholder 8"/>
          <p:cNvSpPr>
            <a:spLocks noGrp="1"/>
          </p:cNvSpPr>
          <p:nvPr>
            <p:ph type="sldNum" sz="quarter" idx="12"/>
          </p:nvPr>
        </p:nvSpPr>
        <p:spPr/>
        <p:txBody>
          <a:bodyPr/>
          <a:lstStyle/>
          <a:p>
            <a:fld id="{4C31658B-58F3-425C-AEB7-A522CE41614A}" type="slidenum">
              <a:rPr lang="sr-Latn-CS" altLang="en-US" smtClean="0"/>
              <a:pPr/>
              <a:t>‹#›</a:t>
            </a:fld>
            <a:endParaRPr lang="sr-Latn-C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B0532D-03F7-4C3A-809F-EA3EF0F57EB6}" type="datetime1">
              <a:rPr lang="sr-Latn-CS" altLang="en-US" smtClean="0"/>
              <a:pPr/>
              <a:t>27.5.2023.</a:t>
            </a:fld>
            <a:endParaRPr lang="sr-Latn-CS" altLang="en-US"/>
          </a:p>
        </p:txBody>
      </p:sp>
      <p:sp>
        <p:nvSpPr>
          <p:cNvPr id="4" name="Footer Placeholder 3"/>
          <p:cNvSpPr>
            <a:spLocks noGrp="1"/>
          </p:cNvSpPr>
          <p:nvPr>
            <p:ph type="ftr" sz="quarter" idx="11"/>
          </p:nvPr>
        </p:nvSpPr>
        <p:spPr/>
        <p:txBody>
          <a:bodyPr/>
          <a:lstStyle/>
          <a:p>
            <a:endParaRPr lang="sr-Latn-CS" altLang="en-US"/>
          </a:p>
        </p:txBody>
      </p:sp>
      <p:sp>
        <p:nvSpPr>
          <p:cNvPr id="5" name="Slide Number Placeholder 4"/>
          <p:cNvSpPr>
            <a:spLocks noGrp="1"/>
          </p:cNvSpPr>
          <p:nvPr>
            <p:ph type="sldNum" sz="quarter" idx="12"/>
          </p:nvPr>
        </p:nvSpPr>
        <p:spPr/>
        <p:txBody>
          <a:bodyPr/>
          <a:lstStyle/>
          <a:p>
            <a:fld id="{8FAE430B-A60D-4E33-94B4-440027777917}" type="slidenum">
              <a:rPr lang="sr-Latn-CS" altLang="en-US" smtClean="0"/>
              <a:pPr/>
              <a:t>‹#›</a:t>
            </a:fld>
            <a:endParaRPr lang="sr-Latn-C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3402-F1E2-410D-BEE6-CABF2AEAE7A5}" type="datetime1">
              <a:rPr lang="sr-Latn-CS" altLang="en-US" smtClean="0"/>
              <a:pPr/>
              <a:t>27.5.2023.</a:t>
            </a:fld>
            <a:endParaRPr lang="sr-Latn-CS" altLang="en-US"/>
          </a:p>
        </p:txBody>
      </p:sp>
      <p:sp>
        <p:nvSpPr>
          <p:cNvPr id="3" name="Footer Placeholder 2"/>
          <p:cNvSpPr>
            <a:spLocks noGrp="1"/>
          </p:cNvSpPr>
          <p:nvPr>
            <p:ph type="ftr" sz="quarter" idx="11"/>
          </p:nvPr>
        </p:nvSpPr>
        <p:spPr/>
        <p:txBody>
          <a:bodyPr/>
          <a:lstStyle/>
          <a:p>
            <a:endParaRPr lang="sr-Latn-CS" altLang="en-US"/>
          </a:p>
        </p:txBody>
      </p:sp>
      <p:sp>
        <p:nvSpPr>
          <p:cNvPr id="4" name="Slide Number Placeholder 3"/>
          <p:cNvSpPr>
            <a:spLocks noGrp="1"/>
          </p:cNvSpPr>
          <p:nvPr>
            <p:ph type="sldNum" sz="quarter" idx="12"/>
          </p:nvPr>
        </p:nvSpPr>
        <p:spPr/>
        <p:txBody>
          <a:bodyPr/>
          <a:lstStyle/>
          <a:p>
            <a:fld id="{C34F9DD6-A6C5-4A73-805C-8E1C73E2BFED}" type="slidenum">
              <a:rPr lang="sr-Latn-CS" altLang="en-US" smtClean="0"/>
              <a:pPr/>
              <a:t>‹#›</a:t>
            </a:fld>
            <a:endParaRPr lang="sr-Latn-C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C85B72-6C4A-44CC-8866-4A2CE95D73D0}" type="datetime1">
              <a:rPr lang="sr-Latn-CS" altLang="en-US" smtClean="0"/>
              <a:pPr/>
              <a:t>27.5.2023.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0A3536D0-011F-4E37-951E-E026895542F8}" type="slidenum">
              <a:rPr lang="sr-Latn-CS" altLang="en-US" smtClean="0"/>
              <a:pPr/>
              <a:t>‹#›</a:t>
            </a:fld>
            <a:endParaRPr lang="sr-Latn-C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6792C-F9F5-49FF-8B96-F0C8E57258FA}" type="datetime1">
              <a:rPr lang="sr-Latn-CS" altLang="en-US" smtClean="0"/>
              <a:pPr/>
              <a:t>27.5.2023.</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B7A8CEAB-E690-4BE2-8F86-777B172366BB}" type="slidenum">
              <a:rPr lang="sr-Latn-CS" altLang="en-US" smtClean="0"/>
              <a:pPr/>
              <a:t>‹#›</a:t>
            </a:fld>
            <a:endParaRPr lang="sr-Latn-C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3847373-B0DF-42F3-BFD2-53527A1DBFBA}" type="datetime1">
              <a:rPr lang="sr-Latn-CS" altLang="en-US" smtClean="0"/>
              <a:pPr/>
              <a:t>27.5.2023.</a:t>
            </a:fld>
            <a:endParaRPr lang="sr-Latn-CS"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r-Latn-CS"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C096A3-BC62-4A0A-B737-BBBCFC7D9BB7}" type="slidenum">
              <a:rPr lang="sr-Latn-CS" altLang="en-US" smtClean="0"/>
              <a:pPr/>
              <a:t>‹#›</a:t>
            </a:fld>
            <a:endParaRPr lang="sr-Latn-CS"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348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482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r-Latn-CS" altLang="en-US"/>
              <a:t>Click to edit Master title style</a:t>
            </a:r>
          </a:p>
        </p:txBody>
      </p:sp>
      <p:sp>
        <p:nvSpPr>
          <p:cNvPr id="3482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CS" altLang="en-US"/>
              <a:t>Click to edit Master text styles</a:t>
            </a:r>
          </a:p>
          <a:p>
            <a:pPr lvl="1"/>
            <a:r>
              <a:rPr lang="sr-Latn-CS" altLang="en-US"/>
              <a:t>Second level</a:t>
            </a:r>
          </a:p>
          <a:p>
            <a:pPr lvl="2"/>
            <a:r>
              <a:rPr lang="sr-Latn-CS" altLang="en-US"/>
              <a:t>Third level</a:t>
            </a:r>
          </a:p>
          <a:p>
            <a:pPr lvl="3"/>
            <a:r>
              <a:rPr lang="sr-Latn-CS" altLang="en-US"/>
              <a:t>Fourth level</a:t>
            </a:r>
          </a:p>
          <a:p>
            <a:pPr lvl="4"/>
            <a:r>
              <a:rPr lang="sr-Latn-CS" altLang="en-US"/>
              <a:t>Fifth level</a:t>
            </a:r>
          </a:p>
        </p:txBody>
      </p:sp>
      <p:sp>
        <p:nvSpPr>
          <p:cNvPr id="3482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000" b="0">
                <a:solidFill>
                  <a:schemeClr val="tx1"/>
                </a:solidFill>
                <a:effectLst>
                  <a:outerShdw blurRad="38100" dist="38100" dir="2700000" algn="tl">
                    <a:srgbClr val="C0C0C0"/>
                  </a:outerShdw>
                </a:effectLst>
              </a:defRPr>
            </a:lvl1pPr>
          </a:lstStyle>
          <a:p>
            <a:fld id="{73847373-B0DF-42F3-BFD2-53527A1DBFBA}" type="datetime1">
              <a:rPr lang="sr-Latn-CS" altLang="en-US">
                <a:solidFill>
                  <a:srgbClr val="000000"/>
                </a:solidFill>
              </a:rPr>
              <a:pPr/>
              <a:t>27.5.2023.</a:t>
            </a:fld>
            <a:endParaRPr lang="sr-Latn-CS" altLang="en-US">
              <a:solidFill>
                <a:srgbClr val="000000"/>
              </a:solidFill>
            </a:endParaRPr>
          </a:p>
        </p:txBody>
      </p:sp>
      <p:sp>
        <p:nvSpPr>
          <p:cNvPr id="3482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solidFill>
                  <a:schemeClr val="tx1"/>
                </a:solidFill>
                <a:effectLst>
                  <a:outerShdw blurRad="38100" dist="38100" dir="2700000" algn="tl">
                    <a:srgbClr val="C0C0C0"/>
                  </a:outerShdw>
                </a:effectLst>
              </a:defRPr>
            </a:lvl1pPr>
          </a:lstStyle>
          <a:p>
            <a:endParaRPr lang="sr-Latn-CS" altLang="en-US">
              <a:solidFill>
                <a:srgbClr val="000000"/>
              </a:solidFill>
            </a:endParaRPr>
          </a:p>
        </p:txBody>
      </p:sp>
      <p:sp>
        <p:nvSpPr>
          <p:cNvPr id="3483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solidFill>
                  <a:schemeClr val="tx1"/>
                </a:solidFill>
                <a:effectLst>
                  <a:outerShdw blurRad="38100" dist="38100" dir="2700000" algn="tl">
                    <a:srgbClr val="C0C0C0"/>
                  </a:outerShdw>
                </a:effectLst>
              </a:defRPr>
            </a:lvl1pPr>
          </a:lstStyle>
          <a:p>
            <a:fld id="{1DC096A3-BC62-4A0A-B737-BBBCFC7D9BB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239775808"/>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Visio_Drawing1.vsd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sr-Cyrl-RS" sz="2800" b="1" dirty="0">
                <a:solidFill>
                  <a:srgbClr val="000066"/>
                </a:solidFill>
                <a:effectLst>
                  <a:outerShdw blurRad="38100" dist="38100" dir="2700000" algn="tl">
                    <a:srgbClr val="000000">
                      <a:alpha val="43137"/>
                    </a:srgbClr>
                  </a:outerShdw>
                </a:effectLst>
                <a:latin typeface="Arial Narrow" panose="020B0606020202030204" pitchFamily="34" charset="0"/>
              </a:rPr>
              <a:t>Стручно-научна конференција</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 </a:t>
            </a:r>
            <a:r>
              <a:rPr lang="sr-Cyrl-RS" sz="2800" b="1" dirty="0">
                <a:solidFill>
                  <a:srgbClr val="000066"/>
                </a:solidFill>
                <a:effectLst>
                  <a:outerShdw blurRad="38100" dist="38100" dir="2700000" algn="tl">
                    <a:srgbClr val="000000">
                      <a:alpha val="43137"/>
                    </a:srgbClr>
                  </a:outerShdw>
                </a:effectLst>
                <a:latin typeface="Arial Narrow" panose="020B0606020202030204" pitchFamily="34" charset="0"/>
              </a:rPr>
              <a:t>ТОПС</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 2023</a:t>
            </a:r>
            <a:b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b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Хотел Палисад</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 </a:t>
            </a:r>
            <a:r>
              <a:rPr lang="sr-Cyrl-RS" sz="2800" b="1" dirty="0">
                <a:solidFill>
                  <a:srgbClr val="000066"/>
                </a:solidFill>
                <a:effectLst>
                  <a:outerShdw blurRad="38100" dist="38100" dir="2700000" algn="tl">
                    <a:srgbClr val="000000">
                      <a:alpha val="43137"/>
                    </a:srgbClr>
                  </a:outerShdw>
                </a:effectLst>
                <a:latin typeface="Arial Narrow" panose="020B0606020202030204" pitchFamily="34" charset="0"/>
              </a:rPr>
              <a:t>Златибор</a:t>
            </a: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 </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28</a:t>
            </a: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.0</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5</a:t>
            </a: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.202</a:t>
            </a:r>
            <a:r>
              <a:rPr lang="sr-Latn-RS" sz="2800" b="1" dirty="0">
                <a:solidFill>
                  <a:srgbClr val="000066"/>
                </a:solidFill>
                <a:effectLst>
                  <a:outerShdw blurRad="38100" dist="38100" dir="2700000" algn="tl">
                    <a:srgbClr val="000000">
                      <a:alpha val="43137"/>
                    </a:srgbClr>
                  </a:outerShdw>
                </a:effectLst>
                <a:latin typeface="Arial Narrow" panose="020B0606020202030204" pitchFamily="34" charset="0"/>
              </a:rPr>
              <a:t>2</a:t>
            </a:r>
            <a:r>
              <a:rPr lang="ru-RU" sz="2800" b="1" dirty="0">
                <a:solidFill>
                  <a:srgbClr val="000066"/>
                </a:solidFill>
                <a:effectLst>
                  <a:outerShdw blurRad="38100" dist="38100" dir="2700000" algn="tl">
                    <a:srgbClr val="000000">
                      <a:alpha val="43137"/>
                    </a:srgbClr>
                  </a:outerShdw>
                </a:effectLst>
                <a:latin typeface="Arial Narrow" panose="020B0606020202030204" pitchFamily="34" charset="0"/>
              </a:rPr>
              <a:t>.</a:t>
            </a:r>
            <a:br>
              <a:rPr lang="ru-RU" dirty="0">
                <a:latin typeface="Arial Narrow" panose="020B0606020202030204" pitchFamily="34" charset="0"/>
              </a:rPr>
            </a:br>
            <a:endParaRPr lang="en-GB" dirty="0">
              <a:latin typeface="Arial Narrow" panose="020B0606020202030204" pitchFamily="34" charset="0"/>
            </a:endParaRPr>
          </a:p>
        </p:txBody>
      </p:sp>
      <p:sp>
        <p:nvSpPr>
          <p:cNvPr id="8" name="Rectangle 3"/>
          <p:cNvSpPr>
            <a:spLocks noChangeArrowheads="1"/>
          </p:cNvSpPr>
          <p:nvPr/>
        </p:nvSpPr>
        <p:spPr bwMode="auto">
          <a:xfrm>
            <a:off x="0" y="239212"/>
            <a:ext cx="1082348"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algn="l">
              <a:spcBef>
                <a:spcPct val="0"/>
              </a:spcBef>
              <a:buClrTx/>
              <a:buSzTx/>
              <a:buFontTx/>
              <a:buNone/>
            </a:pPr>
            <a:r>
              <a:rPr lang="sr-Cyrl-RS" altLang="en-US" sz="2000" b="0" dirty="0">
                <a:solidFill>
                  <a:srgbClr val="4F81BD"/>
                </a:solidFill>
                <a:latin typeface="Cambria" pitchFamily="18" charset="0"/>
                <a:ea typeface="Times New Roman" pitchFamily="18" charset="0"/>
                <a:cs typeface="Times New Roman" pitchFamily="18" charset="0"/>
              </a:rPr>
              <a:t>   </a:t>
            </a:r>
            <a:r>
              <a:rPr lang="sr-Latn-RS" altLang="en-US" sz="2000" b="0" dirty="0">
                <a:solidFill>
                  <a:srgbClr val="4F81BD"/>
                </a:solidFill>
                <a:latin typeface="Cambria" pitchFamily="18" charset="0"/>
                <a:ea typeface="Times New Roman" pitchFamily="18" charset="0"/>
                <a:cs typeface="Times New Roman" pitchFamily="18" charset="0"/>
              </a:rPr>
              <a:t>             </a:t>
            </a:r>
          </a:p>
        </p:txBody>
      </p:sp>
      <p:sp>
        <p:nvSpPr>
          <p:cNvPr id="12" name="Rectangle 4"/>
          <p:cNvSpPr txBox="1">
            <a:spLocks noChangeArrowheads="1"/>
          </p:cNvSpPr>
          <p:nvPr/>
        </p:nvSpPr>
        <p:spPr>
          <a:xfrm>
            <a:off x="709448" y="2743200"/>
            <a:ext cx="7772400" cy="1621904"/>
          </a:xfrm>
          <a:prstGeom prst="rect">
            <a:avLst/>
          </a:prstGeom>
          <a:noFill/>
        </p:spPr>
        <p:txBody>
          <a:bodyPr vert="horz" lIns="0" tIns="45720" rIns="0" bIns="45720" rtlCol="0" anchor="b">
            <a:norm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ctr"/>
            <a:r>
              <a:rPr lang="en-GB" sz="2800" b="0" dirty="0">
                <a:effectLst/>
                <a:ea typeface="Times New Roman" panose="02020603050405020304" pitchFamily="18" charset="0"/>
              </a:rPr>
              <a:t>ЕНЕРГЕТСКА ТРАНЗИЦИЈА СИСТЕМА ДАЉИНСКОГ ГРЕЈАЊА- МОГУЋНОСТИ </a:t>
            </a:r>
            <a:r>
              <a:rPr lang="en-GB" sz="2800" b="0" dirty="0" err="1">
                <a:effectLst/>
                <a:ea typeface="Times New Roman" panose="02020603050405020304" pitchFamily="18" charset="0"/>
              </a:rPr>
              <a:t>И</a:t>
            </a:r>
            <a:r>
              <a:rPr lang="en-GB" sz="2800" b="0" dirty="0">
                <a:effectLst/>
                <a:ea typeface="Times New Roman" panose="02020603050405020304" pitchFamily="18" charset="0"/>
              </a:rPr>
              <a:t> ИЗАЗОВИ</a:t>
            </a:r>
            <a:endParaRPr lang="en-RS" sz="2800" b="0" dirty="0">
              <a:effectLst/>
              <a:ea typeface="Times New Roman" panose="02020603050405020304" pitchFamily="18" charset="0"/>
            </a:endParaRPr>
          </a:p>
        </p:txBody>
      </p:sp>
      <p:sp>
        <p:nvSpPr>
          <p:cNvPr id="13" name="Rectangle 8"/>
          <p:cNvSpPr>
            <a:spLocks noChangeArrowheads="1"/>
          </p:cNvSpPr>
          <p:nvPr/>
        </p:nvSpPr>
        <p:spPr bwMode="auto">
          <a:xfrm>
            <a:off x="0" y="5661248"/>
            <a:ext cx="9144000" cy="10525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effectLst>
                  <a:outerShdw blurRad="38100" dist="38100" dir="2700000" algn="tl">
                    <a:srgbClr val="C0C0C0"/>
                  </a:outerShdw>
                </a:effectLst>
                <a:latin typeface="Arial" charset="0"/>
              </a:defRPr>
            </a:lvl1pPr>
            <a:lvl2pPr>
              <a:buClr>
                <a:schemeClr val="tx2"/>
              </a:buClr>
              <a:defRPr sz="2800">
                <a:solidFill>
                  <a:schemeClr val="tx1"/>
                </a:solidFill>
                <a:effectLst>
                  <a:outerShdw blurRad="38100" dist="38100" dir="2700000" algn="tl">
                    <a:srgbClr val="C0C0C0"/>
                  </a:outerShdw>
                </a:effectLst>
                <a:latin typeface="Arial" charset="0"/>
              </a:defRPr>
            </a:lvl2pPr>
            <a:lvl3pPr>
              <a:buClr>
                <a:schemeClr val="accent2"/>
              </a:buClr>
              <a:defRPr sz="2400">
                <a:solidFill>
                  <a:schemeClr val="tx1"/>
                </a:solidFill>
                <a:effectLst>
                  <a:outerShdw blurRad="38100" dist="38100" dir="2700000" algn="tl">
                    <a:srgbClr val="C0C0C0"/>
                  </a:outerShdw>
                </a:effectLst>
                <a:latin typeface="Arial" charset="0"/>
              </a:defRPr>
            </a:lvl3pPr>
            <a:lvl4pPr>
              <a:buClr>
                <a:schemeClr val="folHlink"/>
              </a:buClr>
              <a:defRPr sz="2000">
                <a:solidFill>
                  <a:schemeClr val="tx1"/>
                </a:solidFill>
                <a:effectLst>
                  <a:outerShdw blurRad="38100" dist="38100" dir="2700000" algn="tl">
                    <a:srgbClr val="C0C0C0"/>
                  </a:outerShdw>
                </a:effectLst>
                <a:latin typeface="Arial" charset="0"/>
              </a:defRPr>
            </a:lvl4pPr>
            <a:lvl5pPr>
              <a:buClr>
                <a:schemeClr val="tx1"/>
              </a:buClr>
              <a:defRPr sz="2000">
                <a:solidFill>
                  <a:schemeClr val="tx1"/>
                </a:solidFill>
                <a:effectLst>
                  <a:outerShdw blurRad="38100" dist="38100" dir="2700000" algn="tl">
                    <a:srgbClr val="C0C0C0"/>
                  </a:outerShdw>
                </a:effectLst>
                <a:latin typeface="Arial" charset="0"/>
              </a:defRPr>
            </a:lvl5pPr>
            <a:lvl6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6pPr>
            <a:lvl7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7pPr>
            <a:lvl8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8pPr>
            <a:lvl9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9pPr>
          </a:lstStyle>
          <a:p>
            <a:pPr marL="0" marR="0" lvl="0" indent="0" defTabSz="914400" eaLnBrk="1" fontAlgn="auto" latinLnBrk="0" hangingPunct="1">
              <a:lnSpc>
                <a:spcPct val="100000"/>
              </a:lnSpc>
              <a:spcBef>
                <a:spcPts val="0"/>
              </a:spcBef>
              <a:spcAft>
                <a:spcPts val="0"/>
              </a:spcAft>
              <a:buClr>
                <a:srgbClr val="3399FF"/>
              </a:buClr>
              <a:buSzTx/>
              <a:buFontTx/>
              <a:buNone/>
              <a:tabLst/>
              <a:defRPr/>
            </a:pPr>
            <a:br>
              <a:rPr kumimoji="0" lang="en-US" altLang="en-US" sz="1400" b="0" i="0" u="none" strike="noStrike" kern="0" cap="none" spc="0" normalizeH="0" baseline="0" noProof="0" dirty="0">
                <a:ln>
                  <a:noFill/>
                </a:ln>
                <a:solidFill>
                  <a:srgbClr val="FF0000"/>
                </a:solidFill>
                <a:effectLst/>
                <a:uLnTx/>
                <a:uFillTx/>
                <a:latin typeface="Arial" charset="0"/>
              </a:rPr>
            </a:br>
            <a:r>
              <a:rPr lang="sr-Cyrl-RS" altLang="en-US" sz="2800" b="0" kern="0" dirty="0">
                <a:solidFill>
                  <a:srgbClr val="002060"/>
                </a:solidFill>
                <a:effectLst/>
                <a:latin typeface="Arial Narrow" panose="020B0606020202030204" pitchFamily="34" charset="0"/>
                <a:cs typeface="Arial" panose="020B0604020202020204" pitchFamily="34" charset="0"/>
              </a:rPr>
              <a:t>Марија Живковић, Дејан </a:t>
            </a:r>
            <a:r>
              <a:rPr lang="sr-Cyrl-RS" altLang="en-US" sz="2800" b="0" kern="0" dirty="0" err="1">
                <a:solidFill>
                  <a:srgbClr val="002060"/>
                </a:solidFill>
                <a:effectLst/>
                <a:latin typeface="Arial Narrow" panose="020B0606020202030204" pitchFamily="34" charset="0"/>
                <a:cs typeface="Arial" panose="020B0604020202020204" pitchFamily="34" charset="0"/>
              </a:rPr>
              <a:t>Ивезић</a:t>
            </a:r>
            <a:endParaRPr lang="sr-Cyrl-RS" altLang="en-US" sz="2800" b="0" kern="0" dirty="0">
              <a:solidFill>
                <a:srgbClr val="002060"/>
              </a:solidFill>
              <a:effectLst/>
              <a:latin typeface="Arial Narrow" panose="020B0606020202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3399FF"/>
              </a:buClr>
              <a:buSzTx/>
              <a:buFontTx/>
              <a:buNone/>
              <a:tabLst/>
              <a:defRPr/>
            </a:pPr>
            <a:r>
              <a:rPr kumimoji="0" lang="sr-Cyrl-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Универзитет у Београду</a:t>
            </a:r>
            <a:r>
              <a:rPr kumimoji="0" lang="sr-Latn-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a:t>
            </a:r>
            <a:r>
              <a:rPr kumimoji="0" lang="sr-Cyrl-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Рударско</a:t>
            </a:r>
            <a:r>
              <a:rPr kumimoji="0" lang="sr-Latn-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 –</a:t>
            </a:r>
            <a:r>
              <a:rPr kumimoji="0" lang="sr-Cyrl-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rPr>
              <a:t>геолошки факултет</a:t>
            </a:r>
            <a:endParaRPr kumimoji="0" lang="sr-Latn-RS" altLang="en-US" sz="2800" b="0" i="0" u="none" strike="noStrike" kern="0" cap="none" spc="0" normalizeH="0" baseline="0" noProof="0" dirty="0">
              <a:ln>
                <a:noFill/>
              </a:ln>
              <a:solidFill>
                <a:srgbClr val="002060"/>
              </a:solidFill>
              <a:effectLst/>
              <a:uLnTx/>
              <a:uFillTx/>
              <a:latin typeface="Arial Narrow" panose="020B0606020202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3399FF"/>
              </a:buClr>
              <a:buSzTx/>
              <a:buFontTx/>
              <a:buNone/>
              <a:tabLst/>
              <a:defRPr/>
            </a:pPr>
            <a:endParaRPr kumimoji="0" lang="en-US" altLang="en-US" sz="1800" b="0" i="0" u="none" strike="noStrike" kern="0" cap="none" spc="0" normalizeH="0" baseline="0" noProof="0" dirty="0">
              <a:ln>
                <a:noFill/>
              </a:ln>
              <a:solidFill>
                <a:srgbClr val="002060"/>
              </a:solidFill>
              <a:effectLst/>
              <a:uLnTx/>
              <a:uFillTx/>
              <a:latin typeface="Arial" charset="0"/>
            </a:endParaRP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53748" y="609600"/>
            <a:ext cx="457200" cy="457200"/>
          </a:xfrm>
          <a:prstGeom prst="rect">
            <a:avLst/>
          </a:prstGeom>
          <a:noFill/>
        </p:spPr>
      </p:pic>
      <p:pic>
        <p:nvPicPr>
          <p:cNvPr id="21" name="Picture 20" descr="C:\Users\Toplane Srbije 2\OneDrive\Desktop\Zlatibor 2022\EBRD blue 15mm (E)_Cro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57200"/>
            <a:ext cx="1546860" cy="812165"/>
          </a:xfrm>
          <a:prstGeom prst="rect">
            <a:avLst/>
          </a:prstGeom>
          <a:noFill/>
          <a:ln>
            <a:noFill/>
          </a:ln>
        </p:spPr>
      </p:pic>
      <p:pic>
        <p:nvPicPr>
          <p:cNvPr id="22" name="Picture 21" descr="E:\Zlatibor 2022, LOGO\SECO\BL_En_WBF_SECO_CMYK_pos_hoc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93547"/>
            <a:ext cx="1676400" cy="954253"/>
          </a:xfrm>
          <a:prstGeom prst="rect">
            <a:avLst/>
          </a:prstGeom>
          <a:noFill/>
          <a:ln>
            <a:noFill/>
          </a:ln>
        </p:spPr>
      </p:pic>
      <p:pic>
        <p:nvPicPr>
          <p:cNvPr id="23" name="Picture 22" descr="C:\Users\TOPLAN~1\AppData\Local\Temp\pid-6836\Horizontal_RGB_29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609600"/>
            <a:ext cx="1512570" cy="563245"/>
          </a:xfrm>
          <a:prstGeom prst="rect">
            <a:avLst/>
          </a:prstGeom>
          <a:noFill/>
          <a:ln>
            <a:noFill/>
          </a:ln>
        </p:spPr>
      </p:pic>
      <p:pic>
        <p:nvPicPr>
          <p:cNvPr id="25" name="Picture 24"/>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48321"/>
            <a:ext cx="457200" cy="422351"/>
          </a:xfrm>
          <a:prstGeom prst="rect">
            <a:avLst/>
          </a:prstGeom>
          <a:noFill/>
        </p:spPr>
      </p:pic>
      <p:sp>
        <p:nvSpPr>
          <p:cNvPr id="16" name="TextBox 15"/>
          <p:cNvSpPr txBox="1"/>
          <p:nvPr/>
        </p:nvSpPr>
        <p:spPr>
          <a:xfrm>
            <a:off x="6705600" y="1066800"/>
            <a:ext cx="1981200" cy="253916"/>
          </a:xfrm>
          <a:prstGeom prst="rect">
            <a:avLst/>
          </a:prstGeom>
          <a:noFill/>
        </p:spPr>
        <p:txBody>
          <a:bodyPr wrap="square" rtlCol="0">
            <a:spAutoFit/>
          </a:bodyPr>
          <a:lstStyle/>
          <a:p>
            <a:r>
              <a:rPr lang="sr-Latn-RS" sz="1050" dirty="0"/>
              <a:t>Društvo termičara Srbije</a:t>
            </a:r>
            <a:endParaRPr lang="en-GB" sz="1050" dirty="0"/>
          </a:p>
        </p:txBody>
      </p:sp>
      <p:sp>
        <p:nvSpPr>
          <p:cNvPr id="17" name="TextBox 16"/>
          <p:cNvSpPr txBox="1"/>
          <p:nvPr/>
        </p:nvSpPr>
        <p:spPr>
          <a:xfrm>
            <a:off x="0" y="1066800"/>
            <a:ext cx="2209800" cy="415498"/>
          </a:xfrm>
          <a:prstGeom prst="rect">
            <a:avLst/>
          </a:prstGeom>
          <a:noFill/>
        </p:spPr>
        <p:txBody>
          <a:bodyPr wrap="square" rtlCol="0">
            <a:spAutoFit/>
          </a:bodyPr>
          <a:lstStyle/>
          <a:p>
            <a:r>
              <a:rPr lang="sr-Cyrl-RS" sz="1050" dirty="0"/>
              <a:t>Пословно удружење „Топлане Србије“</a:t>
            </a:r>
            <a:endParaRPr lang="en-GB" sz="1050" dirty="0"/>
          </a:p>
        </p:txBody>
      </p:sp>
    </p:spTree>
    <p:extLst>
      <p:ext uri="{BB962C8B-B14F-4D97-AF65-F5344CB8AC3E}">
        <p14:creationId xmlns:p14="http://schemas.microsoft.com/office/powerpoint/2010/main" val="348959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C9A68670-3008-3744-A61C-F3E43765DBF9}"/>
              </a:ext>
            </a:extLst>
          </p:cNvPr>
          <p:cNvGraphicFramePr>
            <a:graphicFrameLocks noGrp="1"/>
          </p:cNvGraphicFramePr>
          <p:nvPr>
            <p:ph idx="1"/>
            <p:extLst>
              <p:ext uri="{D42A27DB-BD31-4B8C-83A1-F6EECF244321}">
                <p14:modId xmlns:p14="http://schemas.microsoft.com/office/powerpoint/2010/main" val="840154248"/>
              </p:ext>
            </p:extLst>
          </p:nvPr>
        </p:nvGraphicFramePr>
        <p:xfrm>
          <a:off x="457200" y="1512637"/>
          <a:ext cx="6095999" cy="5556899"/>
        </p:xfrm>
        <a:graphic>
          <a:graphicData uri="http://schemas.openxmlformats.org/drawingml/2006/table">
            <a:tbl>
              <a:tblPr firstRow="1" firstCol="1" bandRow="1">
                <a:tableStyleId>{5C22544A-7EE6-4342-B048-85BDC9FD1C3A}</a:tableStyleId>
              </a:tblPr>
              <a:tblGrid>
                <a:gridCol w="1165555">
                  <a:extLst>
                    <a:ext uri="{9D8B030D-6E8A-4147-A177-3AD203B41FA5}">
                      <a16:colId xmlns:a16="http://schemas.microsoft.com/office/drawing/2014/main" val="1913125013"/>
                    </a:ext>
                  </a:extLst>
                </a:gridCol>
                <a:gridCol w="2294533">
                  <a:extLst>
                    <a:ext uri="{9D8B030D-6E8A-4147-A177-3AD203B41FA5}">
                      <a16:colId xmlns:a16="http://schemas.microsoft.com/office/drawing/2014/main" val="3231404383"/>
                    </a:ext>
                  </a:extLst>
                </a:gridCol>
                <a:gridCol w="1636166">
                  <a:extLst>
                    <a:ext uri="{9D8B030D-6E8A-4147-A177-3AD203B41FA5}">
                      <a16:colId xmlns:a16="http://schemas.microsoft.com/office/drawing/2014/main" val="3437831566"/>
                    </a:ext>
                  </a:extLst>
                </a:gridCol>
                <a:gridCol w="999745">
                  <a:extLst>
                    <a:ext uri="{9D8B030D-6E8A-4147-A177-3AD203B41FA5}">
                      <a16:colId xmlns:a16="http://schemas.microsoft.com/office/drawing/2014/main" val="2093212169"/>
                    </a:ext>
                  </a:extLst>
                </a:gridCol>
              </a:tblGrid>
              <a:tr h="818999">
                <a:tc rowSpan="2">
                  <a:txBody>
                    <a:bodyPr/>
                    <a:lstStyle/>
                    <a:p>
                      <a:pPr algn="ctr"/>
                      <a:r>
                        <a:rPr lang="en-GB" sz="900">
                          <a:effectLst/>
                        </a:rPr>
                        <a:t>Бр.</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rowSpan="2">
                  <a:txBody>
                    <a:bodyPr/>
                    <a:lstStyle/>
                    <a:p>
                      <a:pPr algn="ctr"/>
                      <a:r>
                        <a:rPr lang="en-GB" sz="900" dirty="0">
                          <a:effectLst/>
                        </a:rPr>
                        <a:t>СДГ</a:t>
                      </a:r>
                      <a:endParaRPr lang="en-R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Линијска густина топлотног оптерећења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Енергија расположива за нове кориснике</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917621595"/>
                  </a:ext>
                </a:extLst>
              </a:tr>
              <a:tr h="189516">
                <a:tc vMerge="1">
                  <a:txBody>
                    <a:bodyPr/>
                    <a:lstStyle/>
                    <a:p>
                      <a:endParaRPr lang="en-RS"/>
                    </a:p>
                  </a:txBody>
                  <a:tcPr/>
                </a:tc>
                <a:tc vMerge="1">
                  <a:txBody>
                    <a:bodyPr/>
                    <a:lstStyle/>
                    <a:p>
                      <a:endParaRPr lang="en-RS"/>
                    </a:p>
                  </a:txBody>
                  <a:tcPr/>
                </a:tc>
                <a:tc>
                  <a:txBody>
                    <a:bodyPr/>
                    <a:lstStyle/>
                    <a:p>
                      <a:pPr algn="ctr"/>
                      <a:r>
                        <a:rPr lang="en-GB" sz="900">
                          <a:effectLst/>
                        </a:rPr>
                        <a:t>MWh/m</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MWh</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715473784"/>
                  </a:ext>
                </a:extLst>
              </a:tr>
              <a:tr h="189516">
                <a:tc>
                  <a:txBody>
                    <a:bodyPr/>
                    <a:lstStyle/>
                    <a:p>
                      <a:pPr algn="ctr"/>
                      <a:r>
                        <a:rPr lang="en-GB" sz="900">
                          <a:effectLst/>
                        </a:rPr>
                        <a:t>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Панчево</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1,88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46.084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086503719"/>
                  </a:ext>
                </a:extLst>
              </a:tr>
              <a:tr h="189516">
                <a:tc>
                  <a:txBody>
                    <a:bodyPr/>
                    <a:lstStyle/>
                    <a:p>
                      <a:pPr algn="ctr"/>
                      <a:r>
                        <a:rPr lang="en-GB" sz="900">
                          <a:effectLst/>
                        </a:rPr>
                        <a:t>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Суботица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2,00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24.081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188309587"/>
                  </a:ext>
                </a:extLst>
              </a:tr>
              <a:tr h="189516">
                <a:tc>
                  <a:txBody>
                    <a:bodyPr/>
                    <a:lstStyle/>
                    <a:p>
                      <a:pPr algn="ctr"/>
                      <a:r>
                        <a:rPr lang="en-GB" sz="900">
                          <a:effectLst/>
                        </a:rPr>
                        <a:t>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Крушевац</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2,28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11.559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667346709"/>
                  </a:ext>
                </a:extLst>
              </a:tr>
              <a:tr h="189516">
                <a:tc>
                  <a:txBody>
                    <a:bodyPr/>
                    <a:lstStyle/>
                    <a:p>
                      <a:pPr algn="ctr"/>
                      <a:r>
                        <a:rPr lang="en-GB" sz="900">
                          <a:effectLst/>
                        </a:rPr>
                        <a:t>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Трстеник*</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0,95</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63.388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954884324"/>
                  </a:ext>
                </a:extLst>
              </a:tr>
              <a:tr h="189516">
                <a:tc>
                  <a:txBody>
                    <a:bodyPr/>
                    <a:lstStyle/>
                    <a:p>
                      <a:pPr algn="ctr"/>
                      <a:r>
                        <a:rPr lang="en-GB" sz="900">
                          <a:effectLst/>
                        </a:rPr>
                        <a:t>5</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Пожаревац</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1,18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dirty="0">
                          <a:effectLst/>
                        </a:rPr>
                        <a:t>248.023</a:t>
                      </a:r>
                      <a:endParaRPr lang="en-R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96250461"/>
                  </a:ext>
                </a:extLst>
              </a:tr>
              <a:tr h="189516">
                <a:tc>
                  <a:txBody>
                    <a:bodyPr/>
                    <a:lstStyle/>
                    <a:p>
                      <a:pPr algn="ctr"/>
                      <a:r>
                        <a:rPr lang="en-GB" sz="900">
                          <a:effectLst/>
                        </a:rPr>
                        <a:t>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Лазаревац</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1,46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93.623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1056769000"/>
                  </a:ext>
                </a:extLst>
              </a:tr>
              <a:tr h="189516">
                <a:tc>
                  <a:txBody>
                    <a:bodyPr/>
                    <a:lstStyle/>
                    <a:p>
                      <a:pPr algn="ctr"/>
                      <a:r>
                        <a:rPr lang="en-GB" sz="900">
                          <a:effectLst/>
                        </a:rPr>
                        <a:t>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Сремска Митровица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0,87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80.001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4024829154"/>
                  </a:ext>
                </a:extLst>
              </a:tr>
              <a:tr h="189516">
                <a:tc>
                  <a:txBody>
                    <a:bodyPr/>
                    <a:lstStyle/>
                    <a:p>
                      <a:pPr algn="ctr"/>
                      <a:r>
                        <a:rPr lang="en-GB" sz="900">
                          <a:effectLst/>
                        </a:rPr>
                        <a:t>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Обреновац</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0,48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1.050.829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871533228"/>
                  </a:ext>
                </a:extLst>
              </a:tr>
              <a:tr h="189516">
                <a:tc>
                  <a:txBody>
                    <a:bodyPr/>
                    <a:lstStyle/>
                    <a:p>
                      <a:pPr algn="ctr"/>
                      <a:r>
                        <a:rPr lang="en-GB" sz="900">
                          <a:effectLst/>
                        </a:rPr>
                        <a:t>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Пирот</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0,99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43.060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710755565"/>
                  </a:ext>
                </a:extLst>
              </a:tr>
              <a:tr h="189516">
                <a:tc>
                  <a:txBody>
                    <a:bodyPr/>
                    <a:lstStyle/>
                    <a:p>
                      <a:pPr algn="ctr"/>
                      <a:r>
                        <a:rPr lang="en-GB" sz="900">
                          <a:effectLst/>
                        </a:rPr>
                        <a:t>10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Сомбор</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1,29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30.835</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157450625"/>
                  </a:ext>
                </a:extLst>
              </a:tr>
              <a:tr h="189516">
                <a:tc>
                  <a:txBody>
                    <a:bodyPr/>
                    <a:lstStyle/>
                    <a:p>
                      <a:pPr algn="ctr"/>
                      <a:r>
                        <a:rPr lang="en-GB" sz="900">
                          <a:effectLst/>
                        </a:rPr>
                        <a:t>11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Бечеј</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dirty="0">
                          <a:effectLst/>
                        </a:rPr>
                        <a:t>0,59</a:t>
                      </a:r>
                      <a:endParaRPr lang="en-R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38.102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026296967"/>
                  </a:ext>
                </a:extLst>
              </a:tr>
              <a:tr h="189516">
                <a:tc>
                  <a:txBody>
                    <a:bodyPr/>
                    <a:lstStyle/>
                    <a:p>
                      <a:pPr algn="ctr"/>
                      <a:r>
                        <a:rPr lang="en-GB" sz="900">
                          <a:effectLst/>
                        </a:rPr>
                        <a:t>12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Нови Пазар</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2,37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676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675701148"/>
                  </a:ext>
                </a:extLst>
              </a:tr>
              <a:tr h="189516">
                <a:tc>
                  <a:txBody>
                    <a:bodyPr/>
                    <a:lstStyle/>
                    <a:p>
                      <a:pPr algn="ctr"/>
                      <a:r>
                        <a:rPr lang="en-GB" sz="900">
                          <a:effectLst/>
                        </a:rPr>
                        <a:t>13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Нова Варош</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1,84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3.143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076126320"/>
                  </a:ext>
                </a:extLst>
              </a:tr>
              <a:tr h="189516">
                <a:tc>
                  <a:txBody>
                    <a:bodyPr/>
                    <a:lstStyle/>
                    <a:p>
                      <a:pPr algn="ctr"/>
                      <a:r>
                        <a:rPr lang="en-GB" sz="900">
                          <a:effectLst/>
                        </a:rPr>
                        <a:t>14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Зајечар</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1,50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20.876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01428161"/>
                  </a:ext>
                </a:extLst>
              </a:tr>
              <a:tr h="189516">
                <a:tc>
                  <a:txBody>
                    <a:bodyPr/>
                    <a:lstStyle/>
                    <a:p>
                      <a:pPr algn="ctr"/>
                      <a:r>
                        <a:rPr lang="en-GB" sz="900">
                          <a:effectLst/>
                        </a:rPr>
                        <a:t>15</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Велика Плана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2,30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631,6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861839352"/>
                  </a:ext>
                </a:extLst>
              </a:tr>
              <a:tr h="189516">
                <a:tc>
                  <a:txBody>
                    <a:bodyPr/>
                    <a:lstStyle/>
                    <a:p>
                      <a:pPr algn="ctr"/>
                      <a:r>
                        <a:rPr lang="en-GB" sz="900">
                          <a:effectLst/>
                        </a:rPr>
                        <a:t>16</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Ковин</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1,71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5.133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505327839"/>
                  </a:ext>
                </a:extLst>
              </a:tr>
              <a:tr h="189516">
                <a:tc>
                  <a:txBody>
                    <a:bodyPr/>
                    <a:lstStyle/>
                    <a:p>
                      <a:pPr algn="ctr"/>
                      <a:r>
                        <a:rPr lang="en-GB" sz="900">
                          <a:effectLst/>
                        </a:rPr>
                        <a:t>17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Косјерић</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1,73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1.550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182286652"/>
                  </a:ext>
                </a:extLst>
              </a:tr>
              <a:tr h="189516">
                <a:tc>
                  <a:txBody>
                    <a:bodyPr/>
                    <a:lstStyle/>
                    <a:p>
                      <a:pPr algn="ctr"/>
                      <a:r>
                        <a:rPr lang="en-GB" sz="900">
                          <a:effectLst/>
                        </a:rPr>
                        <a:t>18</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Мали Зворник</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1,82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1.370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2072481483"/>
                  </a:ext>
                </a:extLst>
              </a:tr>
              <a:tr h="189516">
                <a:tc>
                  <a:txBody>
                    <a:bodyPr/>
                    <a:lstStyle/>
                    <a:p>
                      <a:pPr algn="ctr"/>
                      <a:r>
                        <a:rPr lang="en-GB" sz="900">
                          <a:effectLst/>
                        </a:rPr>
                        <a:t>19</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Темерин</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dirty="0">
                          <a:effectLst/>
                        </a:rPr>
                        <a:t>2,04</a:t>
                      </a:r>
                      <a:endParaRPr lang="en-R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1.130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958910436"/>
                  </a:ext>
                </a:extLst>
              </a:tr>
              <a:tr h="189516">
                <a:tc>
                  <a:txBody>
                    <a:bodyPr/>
                    <a:lstStyle/>
                    <a:p>
                      <a:pPr algn="ctr"/>
                      <a:r>
                        <a:rPr lang="en-GB" sz="900">
                          <a:effectLst/>
                        </a:rPr>
                        <a:t>20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Србобран</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1,94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1.212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122755514"/>
                  </a:ext>
                </a:extLst>
              </a:tr>
              <a:tr h="189516">
                <a:tc>
                  <a:txBody>
                    <a:bodyPr/>
                    <a:lstStyle/>
                    <a:p>
                      <a:pPr algn="ctr"/>
                      <a:r>
                        <a:rPr lang="en-GB" sz="900">
                          <a:effectLst/>
                        </a:rPr>
                        <a:t>21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Житиште</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1,01</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1.487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429866733"/>
                  </a:ext>
                </a:extLst>
              </a:tr>
              <a:tr h="189516">
                <a:tc>
                  <a:txBody>
                    <a:bodyPr/>
                    <a:lstStyle/>
                    <a:p>
                      <a:pPr algn="ctr"/>
                      <a:r>
                        <a:rPr lang="en-GB" sz="900">
                          <a:effectLst/>
                        </a:rPr>
                        <a:t>22</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СтараПазова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2,27</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1.530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459310300"/>
                  </a:ext>
                </a:extLst>
              </a:tr>
              <a:tr h="189516">
                <a:tc>
                  <a:txBody>
                    <a:bodyPr/>
                    <a:lstStyle/>
                    <a:p>
                      <a:pPr algn="ctr"/>
                      <a:r>
                        <a:rPr lang="en-GB" sz="900">
                          <a:effectLst/>
                        </a:rPr>
                        <a:t>23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Сента*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0,70</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53.673</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3552727022"/>
                  </a:ext>
                </a:extLst>
              </a:tr>
              <a:tr h="189516">
                <a:tc>
                  <a:txBody>
                    <a:bodyPr/>
                    <a:lstStyle/>
                    <a:p>
                      <a:pPr algn="ctr"/>
                      <a:r>
                        <a:rPr lang="en-GB" sz="900">
                          <a:effectLst/>
                        </a:rPr>
                        <a:t>24</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a:effectLst/>
                        </a:rPr>
                        <a:t>Баточина</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tc>
                <a:tc>
                  <a:txBody>
                    <a:bodyPr/>
                    <a:lstStyle/>
                    <a:p>
                      <a:pPr algn="ctr"/>
                      <a:r>
                        <a:rPr lang="en-GB" sz="900">
                          <a:effectLst/>
                        </a:rPr>
                        <a:t>1,35</a:t>
                      </a:r>
                      <a:endParaRPr lang="en-R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tc>
                  <a:txBody>
                    <a:bodyPr/>
                    <a:lstStyle/>
                    <a:p>
                      <a:pPr algn="ctr"/>
                      <a:r>
                        <a:rPr lang="en-GB" sz="900" dirty="0">
                          <a:effectLst/>
                        </a:rPr>
                        <a:t>1.728</a:t>
                      </a:r>
                      <a:endParaRPr lang="en-R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30" marR="57130" marT="0" marB="0" anchor="ctr"/>
                </a:tc>
                <a:extLst>
                  <a:ext uri="{0D108BD9-81ED-4DB2-BD59-A6C34878D82A}">
                    <a16:rowId xmlns:a16="http://schemas.microsoft.com/office/drawing/2014/main" val="587352737"/>
                  </a:ext>
                </a:extLst>
              </a:tr>
            </a:tbl>
          </a:graphicData>
        </a:graphic>
      </p:graphicFrame>
      <p:sp>
        <p:nvSpPr>
          <p:cNvPr id="8" name="Rectangle 1">
            <a:extLst>
              <a:ext uri="{FF2B5EF4-FFF2-40B4-BE49-F238E27FC236}">
                <a16:creationId xmlns:a16="http://schemas.microsoft.com/office/drawing/2014/main" id="{CD0F089C-C410-A040-A11A-84375B46F25C}"/>
              </a:ext>
            </a:extLst>
          </p:cNvPr>
          <p:cNvSpPr>
            <a:spLocks noChangeArrowheads="1"/>
          </p:cNvSpPr>
          <p:nvPr/>
        </p:nvSpPr>
        <p:spPr bwMode="auto">
          <a:xfrm>
            <a:off x="457200" y="1066953"/>
            <a:ext cx="12371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Табела</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Линијска</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густина</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топлотног</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оптерећења</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и</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потенцијал</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за</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нове</a:t>
            </a:r>
            <a:r>
              <a:rPr kumimoji="0" lang="en-GB" altLang="en-R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кориснике</a:t>
            </a:r>
            <a:endParaRPr kumimoji="0" lang="en-US" altLang="en-RS" b="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8C3A1385-5D59-7E4C-B27B-13DFD2E30376}"/>
              </a:ext>
            </a:extLst>
          </p:cNvPr>
          <p:cNvSpPr txBox="1"/>
          <p:nvPr/>
        </p:nvSpPr>
        <p:spPr>
          <a:xfrm>
            <a:off x="6781800" y="4648200"/>
            <a:ext cx="1905000" cy="1477328"/>
          </a:xfrm>
          <a:prstGeom prst="rect">
            <a:avLst/>
          </a:prstGeom>
          <a:noFill/>
        </p:spPr>
        <p:txBody>
          <a:bodyPr wrap="square" rtlCol="0">
            <a:spAutoFit/>
          </a:bodyPr>
          <a:lstStyle/>
          <a:p>
            <a:r>
              <a:rPr lang="sr-Cyrl-RS" dirty="0"/>
              <a:t>Енергија расположива за нове кориснике – </a:t>
            </a:r>
            <a:r>
              <a:rPr lang="sr-Cyrl-RS" dirty="0">
                <a:solidFill>
                  <a:srgbClr val="FF0000"/>
                </a:solidFill>
              </a:rPr>
              <a:t>1700</a:t>
            </a:r>
            <a:r>
              <a:rPr lang="sr-Latn-RS" dirty="0" err="1">
                <a:solidFill>
                  <a:srgbClr val="FF0000"/>
                </a:solidFill>
              </a:rPr>
              <a:t>GWh</a:t>
            </a:r>
            <a:endParaRPr lang="en-RS" dirty="0">
              <a:solidFill>
                <a:srgbClr val="FF0000"/>
              </a:solidFill>
            </a:endParaRPr>
          </a:p>
        </p:txBody>
      </p:sp>
      <p:sp>
        <p:nvSpPr>
          <p:cNvPr id="9" name="TextBox 8">
            <a:extLst>
              <a:ext uri="{FF2B5EF4-FFF2-40B4-BE49-F238E27FC236}">
                <a16:creationId xmlns:a16="http://schemas.microsoft.com/office/drawing/2014/main" id="{59803DBB-47C2-DD46-9C5C-2E88D058996B}"/>
              </a:ext>
            </a:extLst>
          </p:cNvPr>
          <p:cNvSpPr txBox="1"/>
          <p:nvPr/>
        </p:nvSpPr>
        <p:spPr>
          <a:xfrm>
            <a:off x="6781800" y="1665238"/>
            <a:ext cx="1905000" cy="2308324"/>
          </a:xfrm>
          <a:prstGeom prst="rect">
            <a:avLst/>
          </a:prstGeom>
          <a:noFill/>
        </p:spPr>
        <p:txBody>
          <a:bodyPr wrap="square" rtlCol="0">
            <a:spAutoFit/>
          </a:bodyPr>
          <a:lstStyle/>
          <a:p>
            <a:r>
              <a:rPr lang="sr-Cyrl-RS" dirty="0"/>
              <a:t>Идентификовани системи са мањом линијском густином топлотног оптерећења од </a:t>
            </a:r>
            <a:r>
              <a:rPr lang="sr-Latn-RS" sz="1800" dirty="0">
                <a:latin typeface="Calibri" panose="020F0502020204030204" pitchFamily="34" charset="0"/>
              </a:rPr>
              <a:t>2.5 </a:t>
            </a:r>
            <a:r>
              <a:rPr lang="sr-Latn-RS" sz="1800" dirty="0" err="1">
                <a:latin typeface="Calibri" panose="020F0502020204030204" pitchFamily="34" charset="0"/>
              </a:rPr>
              <a:t>MWh</a:t>
            </a:r>
            <a:r>
              <a:rPr lang="sr-Latn-RS" sz="1800" dirty="0">
                <a:latin typeface="Calibri" panose="020F0502020204030204" pitchFamily="34" charset="0"/>
              </a:rPr>
              <a:t>/m </a:t>
            </a:r>
            <a:endParaRPr lang="en-RS" dirty="0"/>
          </a:p>
        </p:txBody>
      </p:sp>
    </p:spTree>
    <p:extLst>
      <p:ext uri="{BB962C8B-B14F-4D97-AF65-F5344CB8AC3E}">
        <p14:creationId xmlns:p14="http://schemas.microsoft.com/office/powerpoint/2010/main" val="348041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D91AFBA7-2AE5-2549-A234-26DF2A544E5B}"/>
              </a:ext>
            </a:extLst>
          </p:cNvPr>
          <p:cNvGraphicFramePr>
            <a:graphicFrameLocks noGrp="1"/>
          </p:cNvGraphicFramePr>
          <p:nvPr>
            <p:extLst>
              <p:ext uri="{D42A27DB-BD31-4B8C-83A1-F6EECF244321}">
                <p14:modId xmlns:p14="http://schemas.microsoft.com/office/powerpoint/2010/main" val="187104687"/>
              </p:ext>
            </p:extLst>
          </p:nvPr>
        </p:nvGraphicFramePr>
        <p:xfrm>
          <a:off x="304800" y="2133603"/>
          <a:ext cx="8382000" cy="2232498"/>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987889683"/>
                    </a:ext>
                  </a:extLst>
                </a:gridCol>
                <a:gridCol w="1676400">
                  <a:extLst>
                    <a:ext uri="{9D8B030D-6E8A-4147-A177-3AD203B41FA5}">
                      <a16:colId xmlns:a16="http://schemas.microsoft.com/office/drawing/2014/main" val="2470117691"/>
                    </a:ext>
                  </a:extLst>
                </a:gridCol>
                <a:gridCol w="1676400">
                  <a:extLst>
                    <a:ext uri="{9D8B030D-6E8A-4147-A177-3AD203B41FA5}">
                      <a16:colId xmlns:a16="http://schemas.microsoft.com/office/drawing/2014/main" val="2135177822"/>
                    </a:ext>
                  </a:extLst>
                </a:gridCol>
                <a:gridCol w="1676400">
                  <a:extLst>
                    <a:ext uri="{9D8B030D-6E8A-4147-A177-3AD203B41FA5}">
                      <a16:colId xmlns:a16="http://schemas.microsoft.com/office/drawing/2014/main" val="1178124731"/>
                    </a:ext>
                  </a:extLst>
                </a:gridCol>
                <a:gridCol w="1676400">
                  <a:extLst>
                    <a:ext uri="{9D8B030D-6E8A-4147-A177-3AD203B41FA5}">
                      <a16:colId xmlns:a16="http://schemas.microsoft.com/office/drawing/2014/main" val="3917937578"/>
                    </a:ext>
                  </a:extLst>
                </a:gridCol>
              </a:tblGrid>
              <a:tr h="372083">
                <a:tc rowSpan="2">
                  <a:txBody>
                    <a:bodyPr/>
                    <a:lstStyle/>
                    <a:p>
                      <a:pPr algn="ctr"/>
                      <a:r>
                        <a:rPr lang="en-GB" sz="1800">
                          <a:effectLst/>
                        </a:rPr>
                        <a:t>Град</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en-GB" sz="1800">
                          <a:effectLst/>
                        </a:rPr>
                        <a:t>Топлотна енергија</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RS"/>
                    </a:p>
                  </a:txBody>
                  <a:tcPr/>
                </a:tc>
                <a:tc gridSpan="2">
                  <a:txBody>
                    <a:bodyPr/>
                    <a:lstStyle/>
                    <a:p>
                      <a:pPr algn="ctr"/>
                      <a:r>
                        <a:rPr lang="en-GB" sz="1800" dirty="0" err="1">
                          <a:effectLst/>
                        </a:rPr>
                        <a:t>Електрична</a:t>
                      </a:r>
                      <a:r>
                        <a:rPr lang="en-GB" sz="1800" dirty="0">
                          <a:effectLst/>
                        </a:rPr>
                        <a:t> </a:t>
                      </a:r>
                      <a:r>
                        <a:rPr lang="en-GB" sz="1800" dirty="0" err="1">
                          <a:effectLst/>
                        </a:rPr>
                        <a:t>енергија</a:t>
                      </a:r>
                      <a:endParaRPr lang="en-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RS"/>
                    </a:p>
                  </a:txBody>
                  <a:tcPr/>
                </a:tc>
                <a:extLst>
                  <a:ext uri="{0D108BD9-81ED-4DB2-BD59-A6C34878D82A}">
                    <a16:rowId xmlns:a16="http://schemas.microsoft.com/office/drawing/2014/main" val="1567932968"/>
                  </a:ext>
                </a:extLst>
              </a:tr>
              <a:tr h="372083">
                <a:tc vMerge="1">
                  <a:txBody>
                    <a:bodyPr/>
                    <a:lstStyle/>
                    <a:p>
                      <a:endParaRPr lang="en-RS"/>
                    </a:p>
                  </a:txBody>
                  <a:tcPr/>
                </a:tc>
                <a:tc>
                  <a:txBody>
                    <a:bodyPr/>
                    <a:lstStyle/>
                    <a:p>
                      <a:pPr algn="ctr"/>
                      <a:r>
                        <a:rPr lang="en-GB" sz="1800">
                          <a:effectLst/>
                        </a:rPr>
                        <a:t>MW</a:t>
                      </a:r>
                      <a:r>
                        <a:rPr lang="en-GB" sz="1800" baseline="-25000">
                          <a:effectLst/>
                        </a:rPr>
                        <a:t>t</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GWh</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MW</a:t>
                      </a:r>
                      <a:r>
                        <a:rPr lang="en-GB" sz="1800" baseline="-25000">
                          <a:effectLst/>
                        </a:rPr>
                        <a:t>e</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effectLst/>
                        </a:rPr>
                        <a:t>GWh</a:t>
                      </a:r>
                      <a:endParaRPr lang="en-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3162690"/>
                  </a:ext>
                </a:extLst>
              </a:tr>
              <a:tr h="372083">
                <a:tc>
                  <a:txBody>
                    <a:bodyPr/>
                    <a:lstStyle/>
                    <a:p>
                      <a:pPr algn="ctr"/>
                      <a:r>
                        <a:rPr lang="en-GB" sz="1800">
                          <a:effectLst/>
                        </a:rPr>
                        <a:t>Београд</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800">
                          <a:effectLst/>
                        </a:rPr>
                        <a:t>56,5</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200</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25</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effectLst/>
                        </a:rPr>
                        <a:t>175</a:t>
                      </a:r>
                      <a:endParaRPr lang="en-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3076398"/>
                  </a:ext>
                </a:extLst>
              </a:tr>
              <a:tr h="372083">
                <a:tc>
                  <a:txBody>
                    <a:bodyPr/>
                    <a:lstStyle/>
                    <a:p>
                      <a:pPr algn="ctr"/>
                      <a:r>
                        <a:rPr lang="en-GB" sz="1800">
                          <a:effectLst/>
                        </a:rPr>
                        <a:t>Ниш</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800">
                          <a:effectLst/>
                        </a:rPr>
                        <a:t>27,4</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97</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12</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effectLst/>
                        </a:rPr>
                        <a:t>85</a:t>
                      </a:r>
                      <a:endParaRPr lang="en-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6125663"/>
                  </a:ext>
                </a:extLst>
              </a:tr>
              <a:tr h="372083">
                <a:tc>
                  <a:txBody>
                    <a:bodyPr/>
                    <a:lstStyle/>
                    <a:p>
                      <a:pPr algn="ctr"/>
                      <a:r>
                        <a:rPr lang="en-GB" sz="1800">
                          <a:effectLst/>
                        </a:rPr>
                        <a:t>Крагујевац</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800">
                          <a:effectLst/>
                        </a:rPr>
                        <a:t>24,9</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88</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11</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effectLst/>
                        </a:rPr>
                        <a:t>77</a:t>
                      </a:r>
                      <a:endParaRPr lang="en-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3480197"/>
                  </a:ext>
                </a:extLst>
              </a:tr>
              <a:tr h="372083">
                <a:tc>
                  <a:txBody>
                    <a:bodyPr/>
                    <a:lstStyle/>
                    <a:p>
                      <a:pPr algn="ctr"/>
                      <a:r>
                        <a:rPr lang="en-GB" sz="1800">
                          <a:effectLst/>
                        </a:rPr>
                        <a:t>Укупно</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800">
                          <a:effectLst/>
                        </a:rPr>
                        <a:t>108,8</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solidFill>
                            <a:srgbClr val="FF0000"/>
                          </a:solidFill>
                          <a:effectLst/>
                        </a:rPr>
                        <a:t>385</a:t>
                      </a:r>
                      <a:endParaRPr lang="en-R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a:effectLst/>
                        </a:rPr>
                        <a:t>48</a:t>
                      </a:r>
                      <a:endParaRPr lang="en-R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solidFill>
                            <a:srgbClr val="0070C0"/>
                          </a:solidFill>
                          <a:effectLst/>
                        </a:rPr>
                        <a:t>337</a:t>
                      </a:r>
                      <a:endParaRPr lang="en-R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278529"/>
                  </a:ext>
                </a:extLst>
              </a:tr>
            </a:tbl>
          </a:graphicData>
        </a:graphic>
      </p:graphicFrame>
      <p:sp>
        <p:nvSpPr>
          <p:cNvPr id="8" name="Rectangle 1">
            <a:extLst>
              <a:ext uri="{FF2B5EF4-FFF2-40B4-BE49-F238E27FC236}">
                <a16:creationId xmlns:a16="http://schemas.microsoft.com/office/drawing/2014/main" id="{24DB6F99-A12A-1A4D-95F5-42FA70C82968}"/>
              </a:ext>
            </a:extLst>
          </p:cNvPr>
          <p:cNvSpPr>
            <a:spLocks noChangeArrowheads="1"/>
          </p:cNvSpPr>
          <p:nvPr/>
        </p:nvSpPr>
        <p:spPr bwMode="auto">
          <a:xfrm>
            <a:off x="304800" y="1706434"/>
            <a:ext cx="9313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Табела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Технички</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потенцијал</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енергије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произведене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спалионицама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отпада</a:t>
            </a: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7035C11-9B0D-6B44-B457-E42B346AB10A}"/>
              </a:ext>
            </a:extLst>
          </p:cNvPr>
          <p:cNvSpPr txBox="1"/>
          <p:nvPr/>
        </p:nvSpPr>
        <p:spPr>
          <a:xfrm>
            <a:off x="533400" y="4828400"/>
            <a:ext cx="4267200" cy="1643527"/>
          </a:xfrm>
          <a:prstGeom prst="rect">
            <a:avLst/>
          </a:prstGeom>
          <a:noFill/>
        </p:spPr>
        <p:txBody>
          <a:bodyPr wrap="square" rtlCol="0">
            <a:spAutoFit/>
          </a:bodyPr>
          <a:lstStyle/>
          <a:p>
            <a:pPr algn="l"/>
            <a:r>
              <a:rPr lang="sr-Cyrl-RS" dirty="0"/>
              <a:t>Коришћено:</a:t>
            </a:r>
          </a:p>
          <a:p>
            <a:pPr algn="l"/>
            <a:r>
              <a:rPr lang="sr-Cyrl-RS" dirty="0"/>
              <a:t>Стратегија управљања комуналним отпадом</a:t>
            </a:r>
          </a:p>
          <a:p>
            <a:pPr algn="l"/>
            <a:r>
              <a:rPr lang="sr-Cyrl-RS" dirty="0"/>
              <a:t>Параметри постројења у Винчи</a:t>
            </a:r>
          </a:p>
          <a:p>
            <a:endParaRPr lang="en-RS" dirty="0"/>
          </a:p>
        </p:txBody>
      </p:sp>
    </p:spTree>
    <p:extLst>
      <p:ext uri="{BB962C8B-B14F-4D97-AF65-F5344CB8AC3E}">
        <p14:creationId xmlns:p14="http://schemas.microsoft.com/office/powerpoint/2010/main" val="47571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849EBCD0-59AF-F244-A2FD-4FC3ECD16B78}"/>
              </a:ext>
            </a:extLst>
          </p:cNvPr>
          <p:cNvGraphicFramePr>
            <a:graphicFrameLocks noGrp="1"/>
          </p:cNvGraphicFramePr>
          <p:nvPr>
            <p:ph idx="1"/>
            <p:extLst>
              <p:ext uri="{D42A27DB-BD31-4B8C-83A1-F6EECF244321}">
                <p14:modId xmlns:p14="http://schemas.microsoft.com/office/powerpoint/2010/main" val="2509141285"/>
              </p:ext>
            </p:extLst>
          </p:nvPr>
        </p:nvGraphicFramePr>
        <p:xfrm>
          <a:off x="152400" y="1676400"/>
          <a:ext cx="8534400" cy="3901440"/>
        </p:xfrm>
        <a:graphic>
          <a:graphicData uri="http://schemas.openxmlformats.org/drawingml/2006/table">
            <a:tbl>
              <a:tblPr firstRow="1" firstCol="1" bandRow="1">
                <a:tableStyleId>{5C22544A-7EE6-4342-B048-85BDC9FD1C3A}</a:tableStyleId>
              </a:tblPr>
              <a:tblGrid>
                <a:gridCol w="2845369">
                  <a:extLst>
                    <a:ext uri="{9D8B030D-6E8A-4147-A177-3AD203B41FA5}">
                      <a16:colId xmlns:a16="http://schemas.microsoft.com/office/drawing/2014/main" val="1431818324"/>
                    </a:ext>
                  </a:extLst>
                </a:gridCol>
                <a:gridCol w="2845369">
                  <a:extLst>
                    <a:ext uri="{9D8B030D-6E8A-4147-A177-3AD203B41FA5}">
                      <a16:colId xmlns:a16="http://schemas.microsoft.com/office/drawing/2014/main" val="1467472225"/>
                    </a:ext>
                  </a:extLst>
                </a:gridCol>
                <a:gridCol w="2843662">
                  <a:extLst>
                    <a:ext uri="{9D8B030D-6E8A-4147-A177-3AD203B41FA5}">
                      <a16:colId xmlns:a16="http://schemas.microsoft.com/office/drawing/2014/main" val="4095199951"/>
                    </a:ext>
                  </a:extLst>
                </a:gridCol>
              </a:tblGrid>
              <a:tr h="209285">
                <a:tc rowSpan="2">
                  <a:txBody>
                    <a:bodyPr/>
                    <a:lstStyle/>
                    <a:p>
                      <a:pPr algn="ctr"/>
                      <a:r>
                        <a:rPr lang="en-GB" sz="1600" dirty="0">
                          <a:effectLst/>
                        </a:rPr>
                        <a:t>СДГ</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r>
                        <a:rPr lang="en-GB" sz="1600" dirty="0" err="1">
                          <a:effectLst/>
                        </a:rPr>
                        <a:t>Топлотне</a:t>
                      </a:r>
                      <a:r>
                        <a:rPr lang="en-GB" sz="1600" dirty="0">
                          <a:effectLst/>
                        </a:rPr>
                        <a:t> </a:t>
                      </a:r>
                      <a:r>
                        <a:rPr lang="en-GB" sz="1600" dirty="0" err="1">
                          <a:effectLst/>
                        </a:rPr>
                        <a:t>пумпе</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RS"/>
                    </a:p>
                  </a:txBody>
                  <a:tcPr/>
                </a:tc>
                <a:extLst>
                  <a:ext uri="{0D108BD9-81ED-4DB2-BD59-A6C34878D82A}">
                    <a16:rowId xmlns:a16="http://schemas.microsoft.com/office/drawing/2014/main" val="3360777318"/>
                  </a:ext>
                </a:extLst>
              </a:tr>
              <a:tr h="418571">
                <a:tc vMerge="1">
                  <a:txBody>
                    <a:bodyPr/>
                    <a:lstStyle/>
                    <a:p>
                      <a:endParaRPr lang="en-RS"/>
                    </a:p>
                  </a:txBody>
                  <a:tcPr/>
                </a:tc>
                <a:tc>
                  <a:txBody>
                    <a:bodyPr/>
                    <a:lstStyle/>
                    <a:p>
                      <a:pPr algn="ctr"/>
                      <a:r>
                        <a:rPr lang="en-GB" sz="1600">
                          <a:effectLst/>
                        </a:rPr>
                        <a:t>Номинална снага (MW)</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a:effectLst/>
                        </a:rPr>
                        <a:t>Произведена топлотна енергија</a:t>
                      </a:r>
                      <a:endParaRPr lang="en-RS" sz="1600">
                        <a:effectLst/>
                      </a:endParaRPr>
                    </a:p>
                    <a:p>
                      <a:pPr algn="ctr"/>
                      <a:r>
                        <a:rPr lang="en-GB" sz="1600">
                          <a:effectLst/>
                        </a:rPr>
                        <a:t>(GWh)</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62821"/>
                  </a:ext>
                </a:extLst>
              </a:tr>
              <a:tr h="209285">
                <a:tc>
                  <a:txBody>
                    <a:bodyPr/>
                    <a:lstStyle/>
                    <a:p>
                      <a:pPr algn="just"/>
                      <a:r>
                        <a:rPr lang="en-GB" sz="1600" dirty="0" err="1">
                          <a:effectLst/>
                        </a:rPr>
                        <a:t>Београд</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187</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486</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49294"/>
                  </a:ext>
                </a:extLst>
              </a:tr>
              <a:tr h="209285">
                <a:tc>
                  <a:txBody>
                    <a:bodyPr/>
                    <a:lstStyle/>
                    <a:p>
                      <a:pPr algn="just"/>
                      <a:r>
                        <a:rPr lang="en-GB" sz="1600" dirty="0" err="1">
                          <a:effectLst/>
                        </a:rPr>
                        <a:t>Нови</a:t>
                      </a:r>
                      <a:r>
                        <a:rPr lang="en-GB" sz="1600" dirty="0">
                          <a:effectLst/>
                        </a:rPr>
                        <a:t> </a:t>
                      </a:r>
                      <a:r>
                        <a:rPr lang="en-GB" sz="1600" dirty="0" err="1">
                          <a:effectLst/>
                        </a:rPr>
                        <a:t>Сад</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40</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101</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0767477"/>
                  </a:ext>
                </a:extLst>
              </a:tr>
              <a:tr h="209285">
                <a:tc>
                  <a:txBody>
                    <a:bodyPr/>
                    <a:lstStyle/>
                    <a:p>
                      <a:pPr algn="just"/>
                      <a:r>
                        <a:rPr lang="en-GB" sz="1600" dirty="0" err="1">
                          <a:effectLst/>
                        </a:rPr>
                        <a:t>Крагујевац</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20</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49</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6932173"/>
                  </a:ext>
                </a:extLst>
              </a:tr>
              <a:tr h="209285">
                <a:tc>
                  <a:txBody>
                    <a:bodyPr/>
                    <a:lstStyle/>
                    <a:p>
                      <a:pPr algn="just"/>
                      <a:r>
                        <a:rPr lang="en-GB" sz="1600" dirty="0" err="1">
                          <a:effectLst/>
                        </a:rPr>
                        <a:t>Ниш</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20</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50</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1405785"/>
                  </a:ext>
                </a:extLst>
              </a:tr>
              <a:tr h="209285">
                <a:tc>
                  <a:txBody>
                    <a:bodyPr/>
                    <a:lstStyle/>
                    <a:p>
                      <a:pPr algn="just"/>
                      <a:r>
                        <a:rPr lang="en-GB" sz="1600">
                          <a:effectLst/>
                        </a:rPr>
                        <a:t>Суботица</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15</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39</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2351598"/>
                  </a:ext>
                </a:extLst>
              </a:tr>
              <a:tr h="209285">
                <a:tc>
                  <a:txBody>
                    <a:bodyPr/>
                    <a:lstStyle/>
                    <a:p>
                      <a:pPr algn="just"/>
                      <a:r>
                        <a:rPr lang="en-GB" sz="1600" dirty="0" err="1">
                          <a:effectLst/>
                        </a:rPr>
                        <a:t>Панчево</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10</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25</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0530717"/>
                  </a:ext>
                </a:extLst>
              </a:tr>
              <a:tr h="209285">
                <a:tc>
                  <a:txBody>
                    <a:bodyPr/>
                    <a:lstStyle/>
                    <a:p>
                      <a:pPr algn="just"/>
                      <a:r>
                        <a:rPr lang="en-GB" sz="1600">
                          <a:effectLst/>
                        </a:rPr>
                        <a:t>Зрењанин</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9</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22</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305265"/>
                  </a:ext>
                </a:extLst>
              </a:tr>
              <a:tr h="209285">
                <a:tc>
                  <a:txBody>
                    <a:bodyPr/>
                    <a:lstStyle/>
                    <a:p>
                      <a:pPr algn="just"/>
                      <a:r>
                        <a:rPr lang="en-GB" sz="1600">
                          <a:effectLst/>
                        </a:rPr>
                        <a:t>Чачак</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9</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22</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6509094"/>
                  </a:ext>
                </a:extLst>
              </a:tr>
              <a:tr h="209285">
                <a:tc>
                  <a:txBody>
                    <a:bodyPr/>
                    <a:lstStyle/>
                    <a:p>
                      <a:pPr algn="just"/>
                      <a:r>
                        <a:rPr lang="en-GB" sz="1600">
                          <a:effectLst/>
                        </a:rPr>
                        <a:t>Краљево</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7</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17</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6985901"/>
                  </a:ext>
                </a:extLst>
              </a:tr>
              <a:tr h="209285">
                <a:tc>
                  <a:txBody>
                    <a:bodyPr/>
                    <a:lstStyle/>
                    <a:p>
                      <a:pPr algn="just"/>
                      <a:r>
                        <a:rPr lang="en-GB" sz="1600">
                          <a:effectLst/>
                        </a:rPr>
                        <a:t>Крушевац</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6</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a:effectLst/>
                        </a:rPr>
                        <a:t>16</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4760576"/>
                  </a:ext>
                </a:extLst>
              </a:tr>
              <a:tr h="209285">
                <a:tc>
                  <a:txBody>
                    <a:bodyPr/>
                    <a:lstStyle/>
                    <a:p>
                      <a:pPr algn="just"/>
                      <a:r>
                        <a:rPr lang="en-GB" sz="1600">
                          <a:effectLst/>
                        </a:rPr>
                        <a:t>Шабац</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6</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15</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100567"/>
                  </a:ext>
                </a:extLst>
              </a:tr>
              <a:tr h="209285">
                <a:tc>
                  <a:txBody>
                    <a:bodyPr/>
                    <a:lstStyle/>
                    <a:p>
                      <a:pPr algn="just"/>
                      <a:r>
                        <a:rPr lang="en-GB" sz="1600">
                          <a:effectLst/>
                        </a:rPr>
                        <a:t>Бор</a:t>
                      </a:r>
                      <a:endParaRPr lang="en-R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4</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600" dirty="0">
                          <a:effectLst/>
                        </a:rPr>
                        <a:t>9</a:t>
                      </a:r>
                      <a:endParaRPr lang="en-R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2478013"/>
                  </a:ext>
                </a:extLst>
              </a:tr>
            </a:tbl>
          </a:graphicData>
        </a:graphic>
      </p:graphicFrame>
      <p:sp>
        <p:nvSpPr>
          <p:cNvPr id="8" name="Rectangle 1">
            <a:extLst>
              <a:ext uri="{FF2B5EF4-FFF2-40B4-BE49-F238E27FC236}">
                <a16:creationId xmlns:a16="http://schemas.microsoft.com/office/drawing/2014/main" id="{F9F3F50E-4D8C-224F-AEC8-4F57CD966B43}"/>
              </a:ext>
            </a:extLst>
          </p:cNvPr>
          <p:cNvSpPr>
            <a:spLocks noChangeArrowheads="1"/>
          </p:cNvSpPr>
          <p:nvPr/>
        </p:nvSpPr>
        <p:spPr bwMode="auto">
          <a:xfrm>
            <a:off x="64336" y="5516756"/>
            <a:ext cx="78283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sr-Cyrl-RS"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Коришћени подаци мерења и симулације </a:t>
            </a:r>
            <a:r>
              <a:rPr lang="sr-Cyrl-RS" altLang="en-RS" b="0" dirty="0">
                <a:solidFill>
                  <a:srgbClr val="000000"/>
                </a:solidFill>
                <a:latin typeface="Arial" panose="020B0604020202020204" pitchFamily="34" charset="0"/>
                <a:ea typeface="Calibri" panose="020F0502020204030204" pitchFamily="34" charset="0"/>
                <a:cs typeface="Arial" panose="020B0604020202020204" pitchFamily="34" charset="0"/>
              </a:rPr>
              <a:t>рада потенцијалне топлотне</a:t>
            </a:r>
          </a:p>
          <a:p>
            <a:pPr marL="0" marR="0" lvl="0" indent="0" algn="l" defTabSz="914400" rtl="0" eaLnBrk="0" fontAlgn="base" latinLnBrk="0" hangingPunct="0">
              <a:lnSpc>
                <a:spcPct val="100000"/>
              </a:lnSpc>
              <a:spcBef>
                <a:spcPct val="0"/>
              </a:spcBef>
              <a:spcAft>
                <a:spcPct val="0"/>
              </a:spcAft>
              <a:buClrTx/>
              <a:buSzTx/>
              <a:buFontTx/>
              <a:buNone/>
              <a:tabLst/>
            </a:pPr>
            <a:r>
              <a:rPr lang="sr-Cyrl-RS" altLang="en-RS" b="0" dirty="0">
                <a:solidFill>
                  <a:srgbClr val="000000"/>
                </a:solidFill>
                <a:latin typeface="Arial" panose="020B0604020202020204" pitchFamily="34" charset="0"/>
                <a:ea typeface="Calibri" panose="020F0502020204030204" pitchFamily="34" charset="0"/>
                <a:cs typeface="Arial" panose="020B0604020202020204" pitchFamily="34" charset="0"/>
              </a:rPr>
              <a:t> пумпе у Шапцу</a:t>
            </a:r>
          </a:p>
          <a:p>
            <a:pPr marL="0" marR="0" lvl="0" indent="0" algn="l" defTabSz="914400" rtl="0" eaLnBrk="0" fontAlgn="base" latinLnBrk="0" hangingPunct="0">
              <a:lnSpc>
                <a:spcPct val="100000"/>
              </a:lnSpc>
              <a:spcBef>
                <a:spcPct val="0"/>
              </a:spcBef>
              <a:spcAft>
                <a:spcPct val="0"/>
              </a:spcAft>
              <a:buClrTx/>
              <a:buSzTx/>
              <a:buFontTx/>
              <a:buNone/>
              <a:tabLst/>
            </a:pPr>
            <a:r>
              <a:rPr kumimoji="0" lang="sr-Cyrl-RS" altLang="en-RS" b="0" u="none" strike="noStrike" cap="none" normalizeH="0" baseline="0" dirty="0">
                <a:ln>
                  <a:noFill/>
                </a:ln>
                <a:solidFill>
                  <a:srgbClr val="000000"/>
                </a:solidFill>
                <a:effectLst/>
                <a:latin typeface="Arial" panose="020B0604020202020204" pitchFamily="34" charset="0"/>
                <a:cs typeface="Arial" panose="020B0604020202020204" pitchFamily="34" charset="0"/>
              </a:rPr>
              <a:t>Укупно </a:t>
            </a:r>
            <a:r>
              <a:rPr lang="x-none" sz="1800"/>
              <a:t>– </a:t>
            </a:r>
            <a:r>
              <a:rPr lang="x-none" sz="1800">
                <a:solidFill>
                  <a:srgbClr val="FF0000"/>
                </a:solidFill>
              </a:rPr>
              <a:t>1,766 GWh </a:t>
            </a:r>
            <a:endParaRPr kumimoji="0" lang="en-GB" altLang="en-RS" b="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028BEA78-25E8-1241-A902-FD085D1C6CE9}"/>
              </a:ext>
            </a:extLst>
          </p:cNvPr>
          <p:cNvSpPr>
            <a:spLocks noChangeArrowheads="1"/>
          </p:cNvSpPr>
          <p:nvPr/>
        </p:nvSpPr>
        <p:spPr bwMode="auto">
          <a:xfrm>
            <a:off x="216736" y="1137320"/>
            <a:ext cx="90915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Потенцијал</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за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производњу</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топлотне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енергије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sr-Cyrl-RS"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коришћењем топлоте пречишћених </a:t>
            </a:r>
          </a:p>
          <a:p>
            <a:pPr marL="0" marR="0" lvl="0" indent="0" algn="l" defTabSz="914400" rtl="0" eaLnBrk="0" fontAlgn="base" latinLnBrk="0" hangingPunct="0">
              <a:lnSpc>
                <a:spcPct val="100000"/>
              </a:lnSpc>
              <a:spcBef>
                <a:spcPct val="0"/>
              </a:spcBef>
              <a:spcAft>
                <a:spcPct val="0"/>
              </a:spcAft>
              <a:buClrTx/>
              <a:buSzTx/>
              <a:buFontTx/>
              <a:buNone/>
              <a:tabLst/>
            </a:pPr>
            <a:r>
              <a:rPr lang="sr-Cyrl-RS" altLang="en-RS" b="0" dirty="0">
                <a:solidFill>
                  <a:srgbClr val="000000"/>
                </a:solidFill>
                <a:latin typeface="Arial" panose="020B0604020202020204" pitchFamily="34" charset="0"/>
                <a:cs typeface="Arial" panose="020B0604020202020204" pitchFamily="34" charset="0"/>
              </a:rPr>
              <a:t>отпадних вода</a:t>
            </a: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11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6E78387-B9B0-8443-8FB4-C0BC460A419C}"/>
              </a:ext>
            </a:extLst>
          </p:cNvPr>
          <p:cNvGraphicFramePr>
            <a:graphicFrameLocks noGrp="1"/>
          </p:cNvGraphicFramePr>
          <p:nvPr>
            <p:extLst>
              <p:ext uri="{D42A27DB-BD31-4B8C-83A1-F6EECF244321}">
                <p14:modId xmlns:p14="http://schemas.microsoft.com/office/powerpoint/2010/main" val="1268934916"/>
              </p:ext>
            </p:extLst>
          </p:nvPr>
        </p:nvGraphicFramePr>
        <p:xfrm>
          <a:off x="412593" y="1569720"/>
          <a:ext cx="8350407" cy="4145280"/>
        </p:xfrm>
        <a:graphic>
          <a:graphicData uri="http://schemas.openxmlformats.org/drawingml/2006/table">
            <a:tbl>
              <a:tblPr firstRow="1" firstCol="1" bandRow="1">
                <a:tableStyleId>{5C22544A-7EE6-4342-B048-85BDC9FD1C3A}</a:tableStyleId>
              </a:tblPr>
              <a:tblGrid>
                <a:gridCol w="1338133">
                  <a:extLst>
                    <a:ext uri="{9D8B030D-6E8A-4147-A177-3AD203B41FA5}">
                      <a16:colId xmlns:a16="http://schemas.microsoft.com/office/drawing/2014/main" val="1418796688"/>
                    </a:ext>
                  </a:extLst>
                </a:gridCol>
                <a:gridCol w="766999">
                  <a:extLst>
                    <a:ext uri="{9D8B030D-6E8A-4147-A177-3AD203B41FA5}">
                      <a16:colId xmlns:a16="http://schemas.microsoft.com/office/drawing/2014/main" val="2389449315"/>
                    </a:ext>
                  </a:extLst>
                </a:gridCol>
                <a:gridCol w="766999">
                  <a:extLst>
                    <a:ext uri="{9D8B030D-6E8A-4147-A177-3AD203B41FA5}">
                      <a16:colId xmlns:a16="http://schemas.microsoft.com/office/drawing/2014/main" val="3640375728"/>
                    </a:ext>
                  </a:extLst>
                </a:gridCol>
                <a:gridCol w="766999">
                  <a:extLst>
                    <a:ext uri="{9D8B030D-6E8A-4147-A177-3AD203B41FA5}">
                      <a16:colId xmlns:a16="http://schemas.microsoft.com/office/drawing/2014/main" val="935359206"/>
                    </a:ext>
                  </a:extLst>
                </a:gridCol>
                <a:gridCol w="766999">
                  <a:extLst>
                    <a:ext uri="{9D8B030D-6E8A-4147-A177-3AD203B41FA5}">
                      <a16:colId xmlns:a16="http://schemas.microsoft.com/office/drawing/2014/main" val="214511265"/>
                    </a:ext>
                  </a:extLst>
                </a:gridCol>
                <a:gridCol w="766999">
                  <a:extLst>
                    <a:ext uri="{9D8B030D-6E8A-4147-A177-3AD203B41FA5}">
                      <a16:colId xmlns:a16="http://schemas.microsoft.com/office/drawing/2014/main" val="1434933021"/>
                    </a:ext>
                  </a:extLst>
                </a:gridCol>
                <a:gridCol w="766999">
                  <a:extLst>
                    <a:ext uri="{9D8B030D-6E8A-4147-A177-3AD203B41FA5}">
                      <a16:colId xmlns:a16="http://schemas.microsoft.com/office/drawing/2014/main" val="1805444265"/>
                    </a:ext>
                  </a:extLst>
                </a:gridCol>
                <a:gridCol w="766999">
                  <a:extLst>
                    <a:ext uri="{9D8B030D-6E8A-4147-A177-3AD203B41FA5}">
                      <a16:colId xmlns:a16="http://schemas.microsoft.com/office/drawing/2014/main" val="2041445974"/>
                    </a:ext>
                  </a:extLst>
                </a:gridCol>
                <a:gridCol w="766999">
                  <a:extLst>
                    <a:ext uri="{9D8B030D-6E8A-4147-A177-3AD203B41FA5}">
                      <a16:colId xmlns:a16="http://schemas.microsoft.com/office/drawing/2014/main" val="3420438866"/>
                    </a:ext>
                  </a:extLst>
                </a:gridCol>
                <a:gridCol w="876282">
                  <a:extLst>
                    <a:ext uri="{9D8B030D-6E8A-4147-A177-3AD203B41FA5}">
                      <a16:colId xmlns:a16="http://schemas.microsoft.com/office/drawing/2014/main" val="3096672809"/>
                    </a:ext>
                  </a:extLst>
                </a:gridCol>
              </a:tblGrid>
              <a:tr h="200025">
                <a:tc rowSpan="2">
                  <a:txBody>
                    <a:bodyPr/>
                    <a:lstStyle/>
                    <a:p>
                      <a:pPr algn="ctr"/>
                      <a:r>
                        <a:rPr lang="en-GB" sz="1600" dirty="0">
                          <a:effectLst/>
                          <a:latin typeface="Arial" panose="020B0604020202020204" pitchFamily="34" charset="0"/>
                          <a:cs typeface="Arial" panose="020B0604020202020204" pitchFamily="34" charset="0"/>
                        </a:rPr>
                        <a:t>СДГ/</a:t>
                      </a:r>
                      <a:r>
                        <a:rPr lang="en-GB" sz="1600" dirty="0" err="1">
                          <a:effectLst/>
                          <a:latin typeface="Arial" panose="020B0604020202020204" pitchFamily="34" charset="0"/>
                          <a:cs typeface="Arial" panose="020B0604020202020204" pitchFamily="34" charset="0"/>
                        </a:rPr>
                        <a:t>година</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2023</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2024</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2025</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2026</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2027</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2029</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2030</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Total</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51813860"/>
                  </a:ext>
                </a:extLst>
              </a:tr>
              <a:tr h="200025">
                <a:tc vMerge="1">
                  <a:txBody>
                    <a:bodyPr/>
                    <a:lstStyle/>
                    <a:p>
                      <a:endParaRPr lang="en-RS"/>
                    </a:p>
                  </a:txBody>
                  <a:tcP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GWh</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17344283"/>
                  </a:ext>
                </a:extLst>
              </a:tr>
              <a:tr h="200025">
                <a:tc>
                  <a:txBody>
                    <a:bodyPr/>
                    <a:lstStyle/>
                    <a:p>
                      <a:pPr algn="ctr"/>
                      <a:r>
                        <a:rPr lang="en-GB" sz="1600" dirty="0" err="1">
                          <a:effectLst/>
                          <a:latin typeface="Arial" panose="020B0604020202020204" pitchFamily="34" charset="0"/>
                          <a:cs typeface="Arial" panose="020B0604020202020204" pitchFamily="34" charset="0"/>
                        </a:rPr>
                        <a:t>Нови</a:t>
                      </a:r>
                      <a:r>
                        <a:rPr lang="en-GB" sz="1600" dirty="0">
                          <a:effectLst/>
                          <a:latin typeface="Arial" panose="020B0604020202020204" pitchFamily="34" charset="0"/>
                          <a:cs typeface="Arial" panose="020B0604020202020204" pitchFamily="34" charset="0"/>
                        </a:rPr>
                        <a:t> </a:t>
                      </a:r>
                      <a:r>
                        <a:rPr lang="en-GB" sz="1600" dirty="0" err="1">
                          <a:effectLst/>
                          <a:latin typeface="Arial" panose="020B0604020202020204" pitchFamily="34" charset="0"/>
                          <a:cs typeface="Arial" panose="020B0604020202020204" pitchFamily="34" charset="0"/>
                        </a:rPr>
                        <a:t>Пазар</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12,08</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12,08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64321486"/>
                  </a:ext>
                </a:extLst>
              </a:tr>
              <a:tr h="200025">
                <a:tc>
                  <a:txBody>
                    <a:bodyPr/>
                    <a:lstStyle/>
                    <a:p>
                      <a:pPr algn="ctr"/>
                      <a:r>
                        <a:rPr lang="en-GB" sz="1600">
                          <a:effectLst/>
                          <a:latin typeface="Arial" panose="020B0604020202020204" pitchFamily="34" charset="0"/>
                          <a:cs typeface="Arial" panose="020B0604020202020204" pitchFamily="34" charset="0"/>
                        </a:rPr>
                        <a:t>Крушевац</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0,08</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112,37</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112,44</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01075509"/>
                  </a:ext>
                </a:extLst>
              </a:tr>
              <a:tr h="200025">
                <a:tc>
                  <a:txBody>
                    <a:bodyPr/>
                    <a:lstStyle/>
                    <a:p>
                      <a:pPr algn="ctr"/>
                      <a:r>
                        <a:rPr lang="en-GB" sz="1600">
                          <a:effectLst/>
                          <a:latin typeface="Arial" panose="020B0604020202020204" pitchFamily="34" charset="0"/>
                          <a:cs typeface="Arial" panose="020B0604020202020204" pitchFamily="34" charset="0"/>
                        </a:rPr>
                        <a:t>Врање</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28,21</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28,21</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43968526"/>
                  </a:ext>
                </a:extLst>
              </a:tr>
              <a:tr h="200025">
                <a:tc>
                  <a:txBody>
                    <a:bodyPr/>
                    <a:lstStyle/>
                    <a:p>
                      <a:pPr algn="ctr"/>
                      <a:r>
                        <a:rPr lang="en-GB" sz="1600">
                          <a:effectLst/>
                          <a:latin typeface="Arial" panose="020B0604020202020204" pitchFamily="34" charset="0"/>
                          <a:cs typeface="Arial" panose="020B0604020202020204" pitchFamily="34" charset="0"/>
                        </a:rPr>
                        <a:t>Зајечар</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35,36</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35,36</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72286088"/>
                  </a:ext>
                </a:extLst>
              </a:tr>
              <a:tr h="200025">
                <a:tc>
                  <a:txBody>
                    <a:bodyPr/>
                    <a:lstStyle/>
                    <a:p>
                      <a:pPr algn="ctr"/>
                      <a:r>
                        <a:rPr lang="en-GB" sz="1600">
                          <a:effectLst/>
                          <a:latin typeface="Arial" panose="020B0604020202020204" pitchFamily="34" charset="0"/>
                          <a:cs typeface="Arial" panose="020B0604020202020204" pitchFamily="34" charset="0"/>
                        </a:rPr>
                        <a:t>Смедерево</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39,49</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39,49</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27087549"/>
                  </a:ext>
                </a:extLst>
              </a:tr>
              <a:tr h="200025">
                <a:tc>
                  <a:txBody>
                    <a:bodyPr/>
                    <a:lstStyle/>
                    <a:p>
                      <a:pPr algn="ctr"/>
                      <a:r>
                        <a:rPr lang="en-GB" sz="1600">
                          <a:effectLst/>
                          <a:latin typeface="Arial" panose="020B0604020202020204" pitchFamily="34" charset="0"/>
                          <a:cs typeface="Arial" panose="020B0604020202020204" pitchFamily="34" charset="0"/>
                        </a:rPr>
                        <a:t>Нова Варош</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10,69</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10,69</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94734460"/>
                  </a:ext>
                </a:extLst>
              </a:tr>
              <a:tr h="200025">
                <a:tc>
                  <a:txBody>
                    <a:bodyPr/>
                    <a:lstStyle/>
                    <a:p>
                      <a:pPr algn="ctr"/>
                      <a:r>
                        <a:rPr lang="en-GB" sz="1600">
                          <a:effectLst/>
                          <a:latin typeface="Arial" panose="020B0604020202020204" pitchFamily="34" charset="0"/>
                          <a:cs typeface="Arial" panose="020B0604020202020204" pitchFamily="34" charset="0"/>
                        </a:rPr>
                        <a:t>Књажевац</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16,64</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16,64</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09498995"/>
                  </a:ext>
                </a:extLst>
              </a:tr>
              <a:tr h="200025">
                <a:tc>
                  <a:txBody>
                    <a:bodyPr/>
                    <a:lstStyle/>
                    <a:p>
                      <a:pPr algn="ctr"/>
                      <a:r>
                        <a:rPr lang="en-GB" sz="1600">
                          <a:effectLst/>
                          <a:latin typeface="Arial" panose="020B0604020202020204" pitchFamily="34" charset="0"/>
                          <a:cs typeface="Arial" panose="020B0604020202020204" pitchFamily="34" charset="0"/>
                        </a:rPr>
                        <a:t>ГорњиМилановац</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12,32</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12,32</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3968257"/>
                  </a:ext>
                </a:extLst>
              </a:tr>
              <a:tr h="200025">
                <a:tc>
                  <a:txBody>
                    <a:bodyPr/>
                    <a:lstStyle/>
                    <a:p>
                      <a:pPr algn="ctr"/>
                      <a:r>
                        <a:rPr lang="en-GB" sz="1600">
                          <a:effectLst/>
                          <a:latin typeface="Arial" panose="020B0604020202020204" pitchFamily="34" charset="0"/>
                          <a:cs typeface="Arial" panose="020B0604020202020204" pitchFamily="34" charset="0"/>
                        </a:rPr>
                        <a:t>Нови Пазар</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12,08</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12,08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08521629"/>
                  </a:ext>
                </a:extLst>
              </a:tr>
              <a:tr h="200025">
                <a:tc>
                  <a:txBody>
                    <a:bodyPr/>
                    <a:lstStyle/>
                    <a:p>
                      <a:pPr algn="ctr"/>
                      <a:r>
                        <a:rPr lang="en-GB" sz="1600">
                          <a:effectLst/>
                          <a:latin typeface="Arial" panose="020B0604020202020204" pitchFamily="34" charset="0"/>
                          <a:cs typeface="Arial" panose="020B0604020202020204" pitchFamily="34" charset="0"/>
                        </a:rPr>
                        <a:t>БајинаБашта</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12,48</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12,48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06599800"/>
                  </a:ext>
                </a:extLst>
              </a:tr>
              <a:tr h="200025">
                <a:tc>
                  <a:txBody>
                    <a:bodyPr/>
                    <a:lstStyle/>
                    <a:p>
                      <a:pPr algn="ctr"/>
                      <a:r>
                        <a:rPr lang="en-GB" sz="1600">
                          <a:effectLst/>
                          <a:latin typeface="Arial" panose="020B0604020202020204" pitchFamily="34" charset="0"/>
                          <a:cs typeface="Arial" panose="020B0604020202020204" pitchFamily="34" charset="0"/>
                        </a:rPr>
                        <a:t>Бор</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a:effectLst/>
                          <a:latin typeface="Arial" panose="020B0604020202020204" pitchFamily="34" charset="0"/>
                          <a:cs typeface="Arial" panose="020B0604020202020204" pitchFamily="34" charset="0"/>
                        </a:rPr>
                        <a:t>-</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GB" sz="1600" dirty="0">
                          <a:effectLst/>
                          <a:latin typeface="Arial" panose="020B0604020202020204" pitchFamily="34" charset="0"/>
                          <a:cs typeface="Arial" panose="020B0604020202020204" pitchFamily="34" charset="0"/>
                        </a:rPr>
                        <a:t>-</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77,87</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77,87</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97492812"/>
                  </a:ext>
                </a:extLst>
              </a:tr>
              <a:tr h="200025">
                <a:tc>
                  <a:txBody>
                    <a:bodyPr/>
                    <a:lstStyle/>
                    <a:p>
                      <a:pPr algn="ctr"/>
                      <a:r>
                        <a:rPr lang="en-GB" sz="1600">
                          <a:effectLst/>
                          <a:latin typeface="Arial" panose="020B0604020202020204" pitchFamily="34" charset="0"/>
                          <a:cs typeface="Arial" panose="020B0604020202020204" pitchFamily="34" charset="0"/>
                        </a:rPr>
                        <a:t>Укупно</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12,15</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63,58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79,14</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cs typeface="Arial" panose="020B0604020202020204" pitchFamily="34" charset="0"/>
                        </a:rPr>
                        <a:t>12,08</a:t>
                      </a:r>
                      <a:endParaRPr lang="en-R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0,00</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0,00</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12,48</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effectLst/>
                          <a:latin typeface="Arial" panose="020B0604020202020204" pitchFamily="34" charset="0"/>
                          <a:cs typeface="Arial" panose="020B0604020202020204" pitchFamily="34" charset="0"/>
                        </a:rPr>
                        <a:t>190,24</a:t>
                      </a:r>
                      <a:endParaRPr lang="en-R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GB" sz="1600" dirty="0">
                          <a:solidFill>
                            <a:srgbClr val="FF0000"/>
                          </a:solidFill>
                          <a:effectLst/>
                          <a:latin typeface="Arial" panose="020B0604020202020204" pitchFamily="34" charset="0"/>
                          <a:cs typeface="Arial" panose="020B0604020202020204" pitchFamily="34" charset="0"/>
                        </a:rPr>
                        <a:t>369,67</a:t>
                      </a:r>
                      <a:endParaRPr lang="en-R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37049140"/>
                  </a:ext>
                </a:extLst>
              </a:tr>
            </a:tbl>
          </a:graphicData>
        </a:graphic>
      </p:graphicFrame>
      <p:sp>
        <p:nvSpPr>
          <p:cNvPr id="5" name="Rectangle 1">
            <a:extLst>
              <a:ext uri="{FF2B5EF4-FFF2-40B4-BE49-F238E27FC236}">
                <a16:creationId xmlns:a16="http://schemas.microsoft.com/office/drawing/2014/main" id="{326335C5-C8D2-6046-8C15-FD6D325B46EA}"/>
              </a:ext>
            </a:extLst>
          </p:cNvPr>
          <p:cNvSpPr>
            <a:spLocks noChangeArrowheads="1"/>
          </p:cNvSpPr>
          <p:nvPr/>
        </p:nvSpPr>
        <p:spPr bwMode="auto">
          <a:xfrm>
            <a:off x="297881" y="953690"/>
            <a:ext cx="88848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Потенцијал</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за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производњу</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топлотне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енергије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из</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sr-Cyrl-RS"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дрвне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биомасе</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до</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2030.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године</a:t>
            </a: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1145AE-BDC9-9543-A421-3B05EF74B868}"/>
              </a:ext>
            </a:extLst>
          </p:cNvPr>
          <p:cNvSpPr txBox="1"/>
          <p:nvPr/>
        </p:nvSpPr>
        <p:spPr>
          <a:xfrm>
            <a:off x="533400" y="5966274"/>
            <a:ext cx="6400800" cy="369332"/>
          </a:xfrm>
          <a:prstGeom prst="rect">
            <a:avLst/>
          </a:prstGeom>
          <a:noFill/>
        </p:spPr>
        <p:txBody>
          <a:bodyPr wrap="square" rtlCol="0">
            <a:spAutoFit/>
          </a:bodyPr>
          <a:lstStyle/>
          <a:p>
            <a:r>
              <a:rPr lang="sr-Cyrl-RS" dirty="0"/>
              <a:t>Коришћени подаци Републичког завода за Статистику</a:t>
            </a:r>
            <a:endParaRPr lang="en-RS" dirty="0"/>
          </a:p>
        </p:txBody>
      </p:sp>
    </p:spTree>
    <p:extLst>
      <p:ext uri="{BB962C8B-B14F-4D97-AF65-F5344CB8AC3E}">
        <p14:creationId xmlns:p14="http://schemas.microsoft.com/office/powerpoint/2010/main" val="194653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sr-Latn-RS" sz="2400" dirty="0"/>
          </a:p>
          <a:p>
            <a:r>
              <a:rPr lang="sr-Cyrl-RS" sz="2000" dirty="0">
                <a:latin typeface="Arial Narrow" panose="020B0606020202030204" pitchFamily="34" charset="0"/>
              </a:rPr>
              <a:t>Текст</a:t>
            </a:r>
            <a:endParaRPr lang="sr-Latn-RS" sz="2000" dirty="0">
              <a:latin typeface="Arial Narrow" panose="020B0606020202030204" pitchFamily="34" charset="0"/>
            </a:endParaRPr>
          </a:p>
          <a:p>
            <a:r>
              <a:rPr lang="sr-Cyrl-RS" sz="2000" dirty="0">
                <a:latin typeface="Arial Narrow" panose="020B0606020202030204" pitchFamily="34" charset="0"/>
              </a:rPr>
              <a:t>Текст</a:t>
            </a:r>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400" dirty="0"/>
          </a:p>
          <a:p>
            <a:pPr marL="0" indent="0">
              <a:buNone/>
            </a:pPr>
            <a:endParaRPr lang="en-US"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0FF616E-9EC2-FD4B-AD2F-6927D07AF403}"/>
              </a:ext>
            </a:extLst>
          </p:cNvPr>
          <p:cNvGraphicFramePr>
            <a:graphicFrameLocks noGrp="1"/>
          </p:cNvGraphicFramePr>
          <p:nvPr>
            <p:extLst>
              <p:ext uri="{D42A27DB-BD31-4B8C-83A1-F6EECF244321}">
                <p14:modId xmlns:p14="http://schemas.microsoft.com/office/powerpoint/2010/main" val="980071187"/>
              </p:ext>
            </p:extLst>
          </p:nvPr>
        </p:nvGraphicFramePr>
        <p:xfrm>
          <a:off x="457200" y="2062321"/>
          <a:ext cx="8229600" cy="4414679"/>
        </p:xfrm>
        <a:graphic>
          <a:graphicData uri="http://schemas.openxmlformats.org/drawingml/2006/table">
            <a:tbl>
              <a:tblPr firstRow="1" firstCol="1" bandRow="1">
                <a:tableStyleId>{5C22544A-7EE6-4342-B048-85BDC9FD1C3A}</a:tableStyleId>
              </a:tblPr>
              <a:tblGrid>
                <a:gridCol w="1937248">
                  <a:extLst>
                    <a:ext uri="{9D8B030D-6E8A-4147-A177-3AD203B41FA5}">
                      <a16:colId xmlns:a16="http://schemas.microsoft.com/office/drawing/2014/main" val="168148711"/>
                    </a:ext>
                  </a:extLst>
                </a:gridCol>
                <a:gridCol w="2198949">
                  <a:extLst>
                    <a:ext uri="{9D8B030D-6E8A-4147-A177-3AD203B41FA5}">
                      <a16:colId xmlns:a16="http://schemas.microsoft.com/office/drawing/2014/main" val="182046985"/>
                    </a:ext>
                  </a:extLst>
                </a:gridCol>
                <a:gridCol w="2200595">
                  <a:extLst>
                    <a:ext uri="{9D8B030D-6E8A-4147-A177-3AD203B41FA5}">
                      <a16:colId xmlns:a16="http://schemas.microsoft.com/office/drawing/2014/main" val="2460284867"/>
                    </a:ext>
                  </a:extLst>
                </a:gridCol>
                <a:gridCol w="1892808">
                  <a:extLst>
                    <a:ext uri="{9D8B030D-6E8A-4147-A177-3AD203B41FA5}">
                      <a16:colId xmlns:a16="http://schemas.microsoft.com/office/drawing/2014/main" val="3517408029"/>
                    </a:ext>
                  </a:extLst>
                </a:gridCol>
              </a:tblGrid>
              <a:tr h="669925">
                <a:tc>
                  <a:txBody>
                    <a:bodyPr/>
                    <a:lstStyle/>
                    <a:p>
                      <a:pPr algn="ctr"/>
                      <a:r>
                        <a:rPr lang="en-GB" sz="1200" dirty="0" err="1">
                          <a:effectLst/>
                        </a:rPr>
                        <a:t>Индустријски</a:t>
                      </a:r>
                      <a:r>
                        <a:rPr lang="en-GB" sz="1200" dirty="0">
                          <a:effectLst/>
                        </a:rPr>
                        <a:t> </a:t>
                      </a:r>
                      <a:r>
                        <a:rPr lang="en-GB" sz="1200" dirty="0" err="1">
                          <a:effectLst/>
                        </a:rPr>
                        <a:t>подсектор</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err="1">
                          <a:effectLst/>
                        </a:rPr>
                        <a:t>Високотемпературна</a:t>
                      </a:r>
                      <a:r>
                        <a:rPr lang="en-GB" sz="1200" dirty="0">
                          <a:effectLst/>
                        </a:rPr>
                        <a:t> </a:t>
                      </a:r>
                      <a:r>
                        <a:rPr lang="en-GB" sz="1200" dirty="0" err="1">
                          <a:effectLst/>
                        </a:rPr>
                        <a:t>отпадна</a:t>
                      </a:r>
                      <a:r>
                        <a:rPr lang="en-GB" sz="1200" dirty="0">
                          <a:effectLst/>
                        </a:rPr>
                        <a:t> </a:t>
                      </a:r>
                      <a:r>
                        <a:rPr lang="en-GB" sz="1200" dirty="0" err="1">
                          <a:effectLst/>
                        </a:rPr>
                        <a:t>топлота</a:t>
                      </a:r>
                      <a:r>
                        <a:rPr lang="en-GB" sz="1200" dirty="0">
                          <a:effectLst/>
                        </a:rPr>
                        <a:t> </a:t>
                      </a:r>
                      <a:r>
                        <a:rPr lang="en-GB" sz="1200" dirty="0" err="1">
                          <a:effectLst/>
                        </a:rPr>
                        <a:t>која</a:t>
                      </a:r>
                      <a:r>
                        <a:rPr lang="en-GB" sz="1200" dirty="0">
                          <a:effectLst/>
                        </a:rPr>
                        <a:t> </a:t>
                      </a:r>
                      <a:r>
                        <a:rPr lang="en-GB" sz="1200" dirty="0" err="1">
                          <a:effectLst/>
                        </a:rPr>
                        <a:t>се</a:t>
                      </a:r>
                      <a:r>
                        <a:rPr lang="en-GB" sz="1200" dirty="0">
                          <a:effectLst/>
                        </a:rPr>
                        <a:t> </a:t>
                      </a:r>
                      <a:r>
                        <a:rPr lang="en-GB" sz="1200" dirty="0" err="1">
                          <a:effectLst/>
                        </a:rPr>
                        <a:t>може</a:t>
                      </a:r>
                      <a:r>
                        <a:rPr lang="en-GB" sz="1200" dirty="0">
                          <a:effectLst/>
                        </a:rPr>
                        <a:t> </a:t>
                      </a:r>
                      <a:r>
                        <a:rPr lang="en-GB" sz="1200" dirty="0" err="1">
                          <a:effectLst/>
                        </a:rPr>
                        <a:t>регенерисати</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Нискотемпературна отпадна топлота која се може регенерисати коришћењем топлотних пумпи</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Укупна топлота за СДГ*</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4047869"/>
                  </a:ext>
                </a:extLst>
              </a:tr>
              <a:tr h="190500">
                <a:tc>
                  <a:txBody>
                    <a:bodyPr/>
                    <a:lstStyle/>
                    <a:p>
                      <a:pPr algn="l"/>
                      <a:r>
                        <a:rPr lang="en-GB" sz="1200" dirty="0" err="1">
                          <a:effectLst/>
                        </a:rPr>
                        <a:t>Гвожђе</a:t>
                      </a:r>
                      <a:r>
                        <a:rPr lang="en-GB" sz="1200" dirty="0">
                          <a:effectLst/>
                        </a:rPr>
                        <a:t> </a:t>
                      </a:r>
                      <a:r>
                        <a:rPr lang="en-GB" sz="1200" dirty="0" err="1">
                          <a:effectLst/>
                        </a:rPr>
                        <a:t>и</a:t>
                      </a:r>
                      <a:r>
                        <a:rPr lang="en-GB" sz="1200" dirty="0">
                          <a:effectLst/>
                        </a:rPr>
                        <a:t> </a:t>
                      </a:r>
                      <a:r>
                        <a:rPr lang="en-GB" sz="1200" dirty="0" err="1">
                          <a:effectLst/>
                        </a:rPr>
                        <a:t>челик</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24.408</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19.970</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50.967</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6768555"/>
                  </a:ext>
                </a:extLst>
              </a:tr>
              <a:tr h="203200">
                <a:tc>
                  <a:txBody>
                    <a:bodyPr/>
                    <a:lstStyle/>
                    <a:p>
                      <a:pPr algn="l"/>
                      <a:r>
                        <a:rPr lang="en-GB" sz="1200" dirty="0" err="1">
                          <a:effectLst/>
                          <a:highlight>
                            <a:srgbClr val="00FF00"/>
                          </a:highlight>
                        </a:rPr>
                        <a:t>Хемијска</a:t>
                      </a:r>
                      <a:r>
                        <a:rPr lang="en-GB" sz="1200" dirty="0">
                          <a:effectLst/>
                          <a:highlight>
                            <a:srgbClr val="00FF00"/>
                          </a:highlight>
                        </a:rPr>
                        <a:t> </a:t>
                      </a:r>
                      <a:r>
                        <a:rPr lang="en-GB" sz="1200" dirty="0" err="1">
                          <a:effectLst/>
                          <a:highlight>
                            <a:srgbClr val="00FF00"/>
                          </a:highlight>
                        </a:rPr>
                        <a:t>и</a:t>
                      </a:r>
                      <a:r>
                        <a:rPr lang="en-GB" sz="1200" dirty="0">
                          <a:effectLst/>
                          <a:highlight>
                            <a:srgbClr val="00FF00"/>
                          </a:highlight>
                        </a:rPr>
                        <a:t> </a:t>
                      </a:r>
                      <a:r>
                        <a:rPr lang="en-GB" sz="1200" dirty="0" err="1">
                          <a:effectLst/>
                          <a:highlight>
                            <a:srgbClr val="00FF00"/>
                          </a:highlight>
                        </a:rPr>
                        <a:t>петрохемијска</a:t>
                      </a:r>
                      <a:r>
                        <a:rPr lang="en-GB" sz="1200" dirty="0">
                          <a:effectLst/>
                          <a:highlight>
                            <a:srgbClr val="00FF00"/>
                          </a:highlight>
                        </a:rPr>
                        <a:t> </a:t>
                      </a:r>
                      <a:r>
                        <a:rPr lang="en-GB" sz="1200" dirty="0" err="1">
                          <a:effectLst/>
                          <a:highlight>
                            <a:srgbClr val="00FF00"/>
                          </a:highlight>
                        </a:rPr>
                        <a:t>индустрија</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62.270</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highlight>
                            <a:srgbClr val="00FF00"/>
                          </a:highlight>
                        </a:rPr>
                        <a:t>30.821</a:t>
                      </a:r>
                      <a:endParaRPr lang="en-RS" sz="120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103.262</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4744"/>
                  </a:ext>
                </a:extLst>
              </a:tr>
              <a:tr h="241300">
                <a:tc>
                  <a:txBody>
                    <a:bodyPr/>
                    <a:lstStyle/>
                    <a:p>
                      <a:pPr algn="l"/>
                      <a:r>
                        <a:rPr lang="en-GB" sz="1200" dirty="0" err="1">
                          <a:effectLst/>
                        </a:rPr>
                        <a:t>Обојени</a:t>
                      </a:r>
                      <a:r>
                        <a:rPr lang="en-GB" sz="1200" dirty="0">
                          <a:effectLst/>
                        </a:rPr>
                        <a:t> </a:t>
                      </a:r>
                      <a:r>
                        <a:rPr lang="en-GB" sz="1200" dirty="0" err="1">
                          <a:effectLst/>
                        </a:rPr>
                        <a:t>метали</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4.846</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3.965</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10.120</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767489"/>
                  </a:ext>
                </a:extLst>
              </a:tr>
              <a:tr h="215900">
                <a:tc>
                  <a:txBody>
                    <a:bodyPr/>
                    <a:lstStyle/>
                    <a:p>
                      <a:pPr algn="l"/>
                      <a:r>
                        <a:rPr lang="en-GB" sz="1200" dirty="0" err="1">
                          <a:effectLst/>
                          <a:highlight>
                            <a:srgbClr val="00FF00"/>
                          </a:highlight>
                        </a:rPr>
                        <a:t>Неметаличне</a:t>
                      </a:r>
                      <a:r>
                        <a:rPr lang="en-GB" sz="1200" dirty="0">
                          <a:effectLst/>
                          <a:highlight>
                            <a:srgbClr val="00FF00"/>
                          </a:highlight>
                        </a:rPr>
                        <a:t> </a:t>
                      </a:r>
                      <a:r>
                        <a:rPr lang="en-GB" sz="1200" dirty="0" err="1">
                          <a:effectLst/>
                          <a:highlight>
                            <a:srgbClr val="00FF00"/>
                          </a:highlight>
                        </a:rPr>
                        <a:t>минералне</a:t>
                      </a:r>
                      <a:r>
                        <a:rPr lang="en-GB" sz="1200" dirty="0">
                          <a:effectLst/>
                          <a:highlight>
                            <a:srgbClr val="00FF00"/>
                          </a:highlight>
                        </a:rPr>
                        <a:t> </a:t>
                      </a:r>
                      <a:r>
                        <a:rPr lang="en-GB" sz="1200" dirty="0" err="1">
                          <a:effectLst/>
                          <a:highlight>
                            <a:srgbClr val="00FF00"/>
                          </a:highlight>
                        </a:rPr>
                        <a:t>сировине</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87.665</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18.456</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112.211</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4142397"/>
                  </a:ext>
                </a:extLst>
              </a:tr>
              <a:tr h="228600">
                <a:tc>
                  <a:txBody>
                    <a:bodyPr/>
                    <a:lstStyle/>
                    <a:p>
                      <a:pPr algn="l"/>
                      <a:r>
                        <a:rPr lang="en-GB" sz="1200">
                          <a:effectLst/>
                        </a:rPr>
                        <a:t>Транспортна средства</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1.546</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1.250</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3.209</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3604167"/>
                  </a:ext>
                </a:extLst>
              </a:tr>
              <a:tr h="228600">
                <a:tc>
                  <a:txBody>
                    <a:bodyPr/>
                    <a:lstStyle/>
                    <a:p>
                      <a:pPr algn="l"/>
                      <a:r>
                        <a:rPr lang="en-GB" sz="1200">
                          <a:effectLst/>
                        </a:rPr>
                        <a:t>Индустрија машина</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8.528</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6.701</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17.440</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0454673"/>
                  </a:ext>
                </a:extLst>
              </a:tr>
              <a:tr h="228600">
                <a:tc>
                  <a:txBody>
                    <a:bodyPr/>
                    <a:lstStyle/>
                    <a:p>
                      <a:pPr algn="l"/>
                      <a:r>
                        <a:rPr lang="en-GB" sz="1200">
                          <a:effectLst/>
                          <a:highlight>
                            <a:srgbClr val="00FF00"/>
                          </a:highlight>
                        </a:rPr>
                        <a:t>Храна, пиће и дуван</a:t>
                      </a:r>
                      <a:endParaRPr lang="en-RS" sz="120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64.976</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highlight>
                            <a:srgbClr val="00FF00"/>
                          </a:highlight>
                        </a:rPr>
                        <a:t>224.754</a:t>
                      </a:r>
                      <a:endParaRPr lang="en-RS" sz="120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highlight>
                            <a:srgbClr val="00FF00"/>
                          </a:highlight>
                        </a:rPr>
                        <a:t>363.900</a:t>
                      </a:r>
                      <a:endParaRPr lang="en-RS" sz="12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639590"/>
                  </a:ext>
                </a:extLst>
              </a:tr>
              <a:tr h="228600">
                <a:tc>
                  <a:txBody>
                    <a:bodyPr/>
                    <a:lstStyle/>
                    <a:p>
                      <a:pPr algn="l"/>
                      <a:r>
                        <a:rPr lang="en-GB" sz="1200">
                          <a:effectLst/>
                        </a:rPr>
                        <a:t>Папир и штампа</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16.873</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399</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17.403</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01599"/>
                  </a:ext>
                </a:extLst>
              </a:tr>
              <a:tr h="228600">
                <a:tc>
                  <a:txBody>
                    <a:bodyPr/>
                    <a:lstStyle/>
                    <a:p>
                      <a:pPr algn="l"/>
                      <a:r>
                        <a:rPr lang="en-GB" sz="1200">
                          <a:effectLst/>
                        </a:rPr>
                        <a:t>Дрво и производи од дрвета</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5.902</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139</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6.088</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932712"/>
                  </a:ext>
                </a:extLst>
              </a:tr>
              <a:tr h="228600">
                <a:tc>
                  <a:txBody>
                    <a:bodyPr/>
                    <a:lstStyle/>
                    <a:p>
                      <a:pPr algn="l"/>
                      <a:r>
                        <a:rPr lang="en-GB" sz="1200">
                          <a:effectLst/>
                        </a:rPr>
                        <a:t>Текстил и кожа</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17.047</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13.778</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35.371</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975106"/>
                  </a:ext>
                </a:extLst>
              </a:tr>
              <a:tr h="416719">
                <a:tc>
                  <a:txBody>
                    <a:bodyPr/>
                    <a:lstStyle/>
                    <a:p>
                      <a:pPr algn="l"/>
                      <a:r>
                        <a:rPr lang="en-GB" sz="1200">
                          <a:effectLst/>
                        </a:rPr>
                        <a:t>Не специфицирано </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21.853</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17.512</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45.145</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7234052"/>
                  </a:ext>
                </a:extLst>
              </a:tr>
              <a:tr h="228600">
                <a:tc>
                  <a:txBody>
                    <a:bodyPr/>
                    <a:lstStyle/>
                    <a:p>
                      <a:pPr algn="ctr"/>
                      <a:r>
                        <a:rPr lang="en-GB" sz="1200">
                          <a:effectLst/>
                        </a:rPr>
                        <a:t>Укупно</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a:effectLst/>
                        </a:rPr>
                        <a:t>315.915</a:t>
                      </a:r>
                      <a:endParaRPr lang="e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effectLst/>
                        </a:rPr>
                        <a:t>337.744</a:t>
                      </a:r>
                      <a:endParaRPr lang="e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200" dirty="0">
                          <a:solidFill>
                            <a:srgbClr val="FF0000"/>
                          </a:solidFill>
                          <a:effectLst/>
                        </a:rPr>
                        <a:t>765.115</a:t>
                      </a:r>
                      <a:endParaRPr lang="en-RS"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0561090"/>
                  </a:ext>
                </a:extLst>
              </a:tr>
            </a:tbl>
          </a:graphicData>
        </a:graphic>
      </p:graphicFrame>
      <p:sp>
        <p:nvSpPr>
          <p:cNvPr id="6" name="Rectangle 1">
            <a:extLst>
              <a:ext uri="{FF2B5EF4-FFF2-40B4-BE49-F238E27FC236}">
                <a16:creationId xmlns:a16="http://schemas.microsoft.com/office/drawing/2014/main" id="{9F46C35D-820A-924E-BA46-BCC70281C11E}"/>
              </a:ext>
            </a:extLst>
          </p:cNvPr>
          <p:cNvSpPr>
            <a:spLocks noChangeArrowheads="1"/>
          </p:cNvSpPr>
          <p:nvPr/>
        </p:nvSpPr>
        <p:spPr bwMode="auto">
          <a:xfrm>
            <a:off x="504450" y="1046430"/>
            <a:ext cx="91497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Технички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потенцијал</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отпадне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топлоте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из</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индустријских</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постројења</a:t>
            </a:r>
            <a:endParaRPr kumimoji="0" lang="sr-Cyrl-R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процеса</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које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се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може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користити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у</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СДГ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директно</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или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применом</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топлотних</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пумпи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r-Cyrl-R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(MWh)</a:t>
            </a:r>
            <a:endParaRPr kumimoji="0" lang="en-US" altLang="en-RS"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691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sr-Latn-RS" sz="2400" dirty="0"/>
          </a:p>
          <a:p>
            <a:r>
              <a:rPr lang="sr-Cyrl-RS" sz="2000" dirty="0">
                <a:latin typeface="Arial Narrow" panose="020B0606020202030204" pitchFamily="34" charset="0"/>
              </a:rPr>
              <a:t>Увођење </a:t>
            </a:r>
            <a:r>
              <a:rPr lang="sr-Cyrl-RS" sz="2000" dirty="0" err="1">
                <a:solidFill>
                  <a:srgbClr val="FF0000"/>
                </a:solidFill>
                <a:latin typeface="Arial Narrow" panose="020B0606020202030204" pitchFamily="34" charset="0"/>
              </a:rPr>
              <a:t>високоефикасне</a:t>
            </a:r>
            <a:r>
              <a:rPr lang="sr-Cyrl-RS" sz="2000" dirty="0">
                <a:solidFill>
                  <a:srgbClr val="FF0000"/>
                </a:solidFill>
                <a:latin typeface="Arial Narrow" panose="020B0606020202030204" pitchFamily="34" charset="0"/>
              </a:rPr>
              <a:t> </a:t>
            </a:r>
            <a:r>
              <a:rPr lang="sr-Cyrl-RS" sz="2000" dirty="0" err="1">
                <a:solidFill>
                  <a:srgbClr val="FF0000"/>
                </a:solidFill>
                <a:latin typeface="Arial Narrow" panose="020B0606020202030204" pitchFamily="34" charset="0"/>
              </a:rPr>
              <a:t>когенерације</a:t>
            </a:r>
            <a:r>
              <a:rPr lang="sr-Cyrl-RS" sz="2000" dirty="0">
                <a:solidFill>
                  <a:srgbClr val="FF0000"/>
                </a:solidFill>
                <a:latin typeface="Arial Narrow" panose="020B0606020202030204" pitchFamily="34" charset="0"/>
              </a:rPr>
              <a:t> </a:t>
            </a:r>
            <a:r>
              <a:rPr lang="sr-Cyrl-RS" sz="2000" dirty="0">
                <a:latin typeface="Arial Narrow" panose="020B0606020202030204" pitchFamily="34" charset="0"/>
              </a:rPr>
              <a:t>оправдано једино при раду и ван грејне сезоне- припрема санитарне топле воде</a:t>
            </a:r>
            <a:endParaRPr lang="sr-Latn-RS" sz="2000" dirty="0">
              <a:latin typeface="Arial Narrow" panose="020B0606020202030204" pitchFamily="34" charset="0"/>
            </a:endParaRPr>
          </a:p>
          <a:p>
            <a:r>
              <a:rPr lang="sr-Cyrl-RS" sz="2000" b="1" dirty="0">
                <a:latin typeface="Arial Narrow" panose="020B0606020202030204" pitchFamily="34" charset="0"/>
              </a:rPr>
              <a:t>Бор </a:t>
            </a:r>
            <a:r>
              <a:rPr lang="sr-Latn-RS" sz="2000" b="1" dirty="0">
                <a:latin typeface="Calibri" panose="020F0502020204030204" pitchFamily="34" charset="0"/>
              </a:rPr>
              <a:t>50 MW, 150 </a:t>
            </a:r>
            <a:r>
              <a:rPr lang="sr-Latn-RS" sz="2000" b="1" dirty="0" err="1">
                <a:latin typeface="Calibri" panose="020F0502020204030204" pitchFamily="34" charset="0"/>
              </a:rPr>
              <a:t>GWh</a:t>
            </a:r>
            <a:endParaRPr lang="sr-Cyrl-RS" sz="2000" b="1" dirty="0">
              <a:latin typeface="Calibri" panose="020F0502020204030204" pitchFamily="34" charset="0"/>
            </a:endParaRPr>
          </a:p>
          <a:p>
            <a:endParaRPr lang="sr-Cyrl-RS" sz="2000" b="1" dirty="0">
              <a:latin typeface="Calibri" panose="020F0502020204030204" pitchFamily="34" charset="0"/>
            </a:endParaRPr>
          </a:p>
          <a:p>
            <a:r>
              <a:rPr lang="sr-Cyrl-RS" sz="2000" b="1" dirty="0">
                <a:latin typeface="Calibri" panose="020F0502020204030204" pitchFamily="34" charset="0"/>
              </a:rPr>
              <a:t>Соларна енергија- разматран је пројекат Нови Сад -200 </a:t>
            </a:r>
            <a:r>
              <a:rPr lang="sr-Latn-RS" sz="2000" b="1" dirty="0" err="1">
                <a:latin typeface="Calibri" panose="020F0502020204030204" pitchFamily="34" charset="0"/>
              </a:rPr>
              <a:t>GWh</a:t>
            </a:r>
            <a:endParaRPr lang="sr-Cyrl-RS" sz="2000" b="1" dirty="0">
              <a:latin typeface="Calibri" panose="020F0502020204030204" pitchFamily="34" charset="0"/>
            </a:endParaRPr>
          </a:p>
          <a:p>
            <a:endParaRPr lang="sr-Latn-RS" sz="2000" b="1" dirty="0">
              <a:latin typeface="Calibri" panose="020F0502020204030204" pitchFamily="34" charset="0"/>
            </a:endParaRPr>
          </a:p>
          <a:p>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400"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Потенцијали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sr-Latn-RS" sz="2400" dirty="0"/>
          </a:p>
          <a:p>
            <a:r>
              <a:rPr lang="sr-Cyrl-RS" sz="2000" dirty="0">
                <a:latin typeface="Arial Narrow" panose="020B0606020202030204" pitchFamily="34" charset="0"/>
              </a:rPr>
              <a:t>Текст</a:t>
            </a:r>
            <a:endParaRPr lang="sr-Latn-RS" sz="2000" dirty="0">
              <a:latin typeface="Arial Narrow" panose="020B0606020202030204" pitchFamily="34" charset="0"/>
            </a:endParaRPr>
          </a:p>
          <a:p>
            <a:r>
              <a:rPr lang="sr-Cyrl-RS" sz="2000" dirty="0">
                <a:latin typeface="Arial Narrow" panose="020B0606020202030204" pitchFamily="34" charset="0"/>
              </a:rPr>
              <a:t>Текст</a:t>
            </a:r>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400" dirty="0"/>
          </a:p>
          <a:p>
            <a:pPr marL="0" indent="0">
              <a:buNone/>
            </a:pPr>
            <a:endParaRPr lang="en-US"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1">
            <a:extLst>
              <a:ext uri="{FF2B5EF4-FFF2-40B4-BE49-F238E27FC236}">
                <a16:creationId xmlns:a16="http://schemas.microsoft.com/office/drawing/2014/main" id="{9F46C35D-820A-924E-BA46-BCC70281C11E}"/>
              </a:ext>
            </a:extLst>
          </p:cNvPr>
          <p:cNvSpPr>
            <a:spLocks noChangeArrowheads="1"/>
          </p:cNvSpPr>
          <p:nvPr/>
        </p:nvSpPr>
        <p:spPr bwMode="auto">
          <a:xfrm>
            <a:off x="504450" y="1046430"/>
            <a:ext cx="91497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Технички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потенцијал</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отпадне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топлоте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из</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индустријских</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постројења</a:t>
            </a:r>
            <a:endParaRPr kumimoji="0" lang="sr-Cyrl-R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процеса</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које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се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може</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користити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у</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СДГ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директно</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или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применом</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топлотних</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RS" b="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пумпи</a:t>
            </a: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sr-Cyrl-R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RS"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(MWh)</a:t>
            </a:r>
            <a:endParaRPr kumimoji="0" lang="en-US" altLang="en-RS" b="0" u="none" strike="noStrike" cap="none" normalizeH="0" baseline="0" dirty="0">
              <a:ln>
                <a:noFill/>
              </a:ln>
              <a:solidFill>
                <a:schemeClr val="tx1"/>
              </a:solidFill>
              <a:effectLst/>
              <a:latin typeface="Arial" panose="020B0604020202020204" pitchFamily="34" charset="0"/>
            </a:endParaRPr>
          </a:p>
        </p:txBody>
      </p:sp>
      <p:pic>
        <p:nvPicPr>
          <p:cNvPr id="8" name="Graphic 145">
            <a:extLst>
              <a:ext uri="{FF2B5EF4-FFF2-40B4-BE49-F238E27FC236}">
                <a16:creationId xmlns:a16="http://schemas.microsoft.com/office/drawing/2014/main" id="{7245F12F-7202-524B-85A6-D76C2892C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410" y="2573710"/>
            <a:ext cx="7430430" cy="3227865"/>
          </a:xfrm>
          <a:prstGeom prst="rect">
            <a:avLst/>
          </a:prstGeom>
        </p:spPr>
      </p:pic>
    </p:spTree>
    <p:extLst>
      <p:ext uri="{BB962C8B-B14F-4D97-AF65-F5344CB8AC3E}">
        <p14:creationId xmlns:p14="http://schemas.microsoft.com/office/powerpoint/2010/main" val="418640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Могућности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BB4360D-28B8-FE41-854A-6D58361745A3}"/>
              </a:ext>
            </a:extLst>
          </p:cNvPr>
          <p:cNvSpPr>
            <a:spLocks noChangeArrowheads="1"/>
          </p:cNvSpPr>
          <p:nvPr/>
        </p:nvSpPr>
        <p:spPr bwMode="auto">
          <a:xfrm>
            <a:off x="990600" y="1414670"/>
            <a:ext cx="11026588" cy="55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RS"/>
          </a:p>
        </p:txBody>
      </p:sp>
      <p:pic>
        <p:nvPicPr>
          <p:cNvPr id="9" name="Graphic 146">
            <a:extLst>
              <a:ext uri="{FF2B5EF4-FFF2-40B4-BE49-F238E27FC236}">
                <a16:creationId xmlns:a16="http://schemas.microsoft.com/office/drawing/2014/main" id="{4C260F6D-32D4-0D41-95A3-0128AFC7D1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6400" y="1600200"/>
            <a:ext cx="6218160" cy="3843130"/>
          </a:xfrm>
          <a:prstGeom prst="rect">
            <a:avLst/>
          </a:prstGeom>
        </p:spPr>
      </p:pic>
      <p:sp>
        <p:nvSpPr>
          <p:cNvPr id="7" name="TextBox 6">
            <a:extLst>
              <a:ext uri="{FF2B5EF4-FFF2-40B4-BE49-F238E27FC236}">
                <a16:creationId xmlns:a16="http://schemas.microsoft.com/office/drawing/2014/main" id="{C046FC22-7446-6A4A-8CE4-E6C188A80A8D}"/>
              </a:ext>
            </a:extLst>
          </p:cNvPr>
          <p:cNvSpPr txBox="1"/>
          <p:nvPr/>
        </p:nvSpPr>
        <p:spPr>
          <a:xfrm>
            <a:off x="1524000" y="6019800"/>
            <a:ext cx="6781800" cy="369332"/>
          </a:xfrm>
          <a:prstGeom prst="rect">
            <a:avLst/>
          </a:prstGeom>
          <a:noFill/>
        </p:spPr>
        <p:txBody>
          <a:bodyPr wrap="square" rtlCol="0">
            <a:spAutoFit/>
          </a:bodyPr>
          <a:lstStyle/>
          <a:p>
            <a:r>
              <a:rPr lang="sr-Cyrl-RS" b="0" dirty="0"/>
              <a:t>Расподела потенцијала за развој </a:t>
            </a:r>
            <a:r>
              <a:rPr lang="sr-Cyrl-RS" b="0" dirty="0" err="1"/>
              <a:t>високоефикасних</a:t>
            </a:r>
            <a:r>
              <a:rPr lang="sr-Cyrl-RS" b="0" dirty="0"/>
              <a:t> система</a:t>
            </a:r>
            <a:endParaRPr lang="en-RS" b="0" dirty="0"/>
          </a:p>
        </p:txBody>
      </p:sp>
    </p:spTree>
    <p:extLst>
      <p:ext uri="{BB962C8B-B14F-4D97-AF65-F5344CB8AC3E}">
        <p14:creationId xmlns:p14="http://schemas.microsoft.com/office/powerpoint/2010/main" val="41987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Могућности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BB4360D-28B8-FE41-854A-6D58361745A3}"/>
              </a:ext>
            </a:extLst>
          </p:cNvPr>
          <p:cNvSpPr>
            <a:spLocks noChangeArrowheads="1"/>
          </p:cNvSpPr>
          <p:nvPr/>
        </p:nvSpPr>
        <p:spPr bwMode="auto">
          <a:xfrm>
            <a:off x="990600" y="1414670"/>
            <a:ext cx="11026588" cy="55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RS"/>
          </a:p>
        </p:txBody>
      </p:sp>
      <p:pic>
        <p:nvPicPr>
          <p:cNvPr id="11265" name="Picture 2">
            <a:extLst>
              <a:ext uri="{FF2B5EF4-FFF2-40B4-BE49-F238E27FC236}">
                <a16:creationId xmlns:a16="http://schemas.microsoft.com/office/drawing/2014/main" id="{E33A93A3-BE0F-6542-925F-90007CA51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07846"/>
            <a:ext cx="6291936" cy="43179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254DAF5-2D18-0D40-A64B-F6D68D3D064E}"/>
              </a:ext>
            </a:extLst>
          </p:cNvPr>
          <p:cNvSpPr>
            <a:spLocks noChangeArrowheads="1"/>
          </p:cNvSpPr>
          <p:nvPr/>
        </p:nvSpPr>
        <p:spPr bwMode="auto">
          <a:xfrm rot="10800000" flipV="1">
            <a:off x="-762000" y="5682734"/>
            <a:ext cx="11026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Транзиција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система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даљинског</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грејања</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према</a:t>
            </a:r>
            <a:endParaRPr kumimoji="0" lang="sr-Cyrl-RS"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предложеном</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акционом</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плану</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до</a:t>
            </a:r>
            <a:r>
              <a:rPr kumimoji="0" lang="en-GB" altLang="en-RS" b="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2030. </a:t>
            </a:r>
            <a:r>
              <a:rPr kumimoji="0" lang="en-GB" altLang="en-RS" b="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године</a:t>
            </a:r>
            <a:endParaRPr kumimoji="0" lang="en-GB" altLang="en-R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9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Ограничења и изазови</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xfrm>
            <a:off x="427463" y="1335861"/>
            <a:ext cx="8229600" cy="4525963"/>
          </a:xfrm>
        </p:spPr>
        <p:txBody>
          <a:bodyPr>
            <a:noAutofit/>
          </a:bodyPr>
          <a:lstStyle/>
          <a:p>
            <a:pPr>
              <a:buFont typeface="Wingdings" panose="05000000000000000000" pitchFamily="2" charset="2"/>
              <a:buChar char="§"/>
            </a:pPr>
            <a:endParaRPr lang="sr-Latn-RS" sz="1800" dirty="0">
              <a:latin typeface="Arial" panose="020B0604020202020204" pitchFamily="34" charset="0"/>
              <a:cs typeface="Arial" panose="020B0604020202020204" pitchFamily="34" charset="0"/>
            </a:endParaRPr>
          </a:p>
          <a:p>
            <a:pPr marL="342900" lvl="0" indent="-342900" algn="just">
              <a:buFont typeface="Symbol" pitchFamily="2" charset="2"/>
              <a:buChar char=""/>
            </a:pPr>
            <a:r>
              <a:rPr lang="sr-Cyrl-RS" sz="1800" dirty="0">
                <a:latin typeface="Arial" panose="020B0604020202020204" pitchFamily="34" charset="0"/>
                <a:cs typeface="Arial" panose="020B0604020202020204" pitchFamily="34" charset="0"/>
              </a:rPr>
              <a:t>Улога сектора топлотне енергије и њеног доприноса енергетској транзицији није довољно сагледана,</a:t>
            </a:r>
          </a:p>
          <a:p>
            <a:pPr marL="342900" lvl="0" indent="-342900" algn="just">
              <a:buFont typeface="Symbol" pitchFamily="2" charset="2"/>
              <a:buChar char=""/>
            </a:pPr>
            <a:r>
              <a:rPr lang="sr-Cyrl-RS" sz="1800" dirty="0">
                <a:latin typeface="Arial" panose="020B0604020202020204" pitchFamily="34" charset="0"/>
                <a:cs typeface="Arial" panose="020B0604020202020204" pitchFamily="34" charset="0"/>
              </a:rPr>
              <a:t>Начин производње електричне енергије утиче на очекивано смањење емисије </a:t>
            </a:r>
            <a:r>
              <a:rPr lang="sr-Latn-RS" sz="1800" dirty="0">
                <a:latin typeface="Arial" panose="020B0604020202020204" pitchFamily="34" charset="0"/>
                <a:cs typeface="Arial" panose="020B0604020202020204" pitchFamily="34" charset="0"/>
              </a:rPr>
              <a:t>GHG, </a:t>
            </a:r>
            <a:r>
              <a:rPr lang="sr-Cyrl-RS" sz="1800" dirty="0">
                <a:latin typeface="Arial" panose="020B0604020202020204" pitchFamily="34" charset="0"/>
                <a:cs typeface="Arial" panose="020B0604020202020204" pitchFamily="34" charset="0"/>
              </a:rPr>
              <a:t>које може бити незнатно у случају да се </a:t>
            </a:r>
            <a:r>
              <a:rPr lang="sr-Cyrl-RS" sz="1800" dirty="0" err="1">
                <a:latin typeface="Arial" panose="020B0604020202020204" pitchFamily="34" charset="0"/>
                <a:cs typeface="Arial" panose="020B0604020202020204" pitchFamily="34" charset="0"/>
              </a:rPr>
              <a:t>супституише</a:t>
            </a:r>
            <a:r>
              <a:rPr lang="sr-Cyrl-RS" sz="1800" dirty="0">
                <a:latin typeface="Arial" panose="020B0604020202020204" pitchFamily="34" charset="0"/>
                <a:cs typeface="Arial" panose="020B0604020202020204" pitchFamily="34" charset="0"/>
              </a:rPr>
              <a:t> природни гас</a:t>
            </a:r>
          </a:p>
          <a:p>
            <a:pPr marL="342900" lvl="0" indent="-342900" algn="just">
              <a:buFont typeface="Symbol" pitchFamily="2" charset="2"/>
              <a:buChar char=""/>
            </a:pPr>
            <a:r>
              <a:rPr lang="sr-Cyrl-RS" sz="1800" dirty="0">
                <a:latin typeface="Arial" panose="020B0604020202020204" pitchFamily="34" charset="0"/>
                <a:cs typeface="Arial" panose="020B0604020202020204" pitchFamily="34" charset="0"/>
              </a:rPr>
              <a:t>Размотрити локације постројења за пречишћавање отпадних вода и могућност прикључења на СДГ</a:t>
            </a:r>
            <a:endParaRPr lang="en-RS" sz="1800" dirty="0">
              <a:latin typeface="Arial" panose="020B0604020202020204" pitchFamily="34" charset="0"/>
              <a:cs typeface="Arial" panose="020B0604020202020204" pitchFamily="34" charset="0"/>
            </a:endParaRPr>
          </a:p>
          <a:p>
            <a:pPr marL="342900" lvl="0" indent="-342900" algn="just">
              <a:buFont typeface="Symbol" pitchFamily="2" charset="2"/>
              <a:buChar char=""/>
            </a:pPr>
            <a:r>
              <a:rPr lang="sr-Cyrl-RS" sz="1800" dirty="0">
                <a:latin typeface="Arial" panose="020B0604020202020204" pitchFamily="34" charset="0"/>
                <a:cs typeface="Arial" panose="020B0604020202020204" pitchFamily="34" charset="0"/>
              </a:rPr>
              <a:t>Локације за соларне колекторе и складишта топлоте-велике површине земљишта у урбаним срединама</a:t>
            </a:r>
          </a:p>
          <a:p>
            <a:pPr marL="342900" lvl="0" indent="-342900" algn="just">
              <a:buFont typeface="Symbol" pitchFamily="2" charset="2"/>
              <a:buChar char=""/>
            </a:pPr>
            <a:r>
              <a:rPr lang="sr-Cyrl-RS" sz="1800" dirty="0">
                <a:effectLst/>
                <a:latin typeface="Arial" panose="020B0604020202020204" pitchFamily="34" charset="0"/>
                <a:cs typeface="Arial" panose="020B0604020202020204" pitchFamily="34" charset="0"/>
              </a:rPr>
              <a:t>Одр</a:t>
            </a:r>
            <a:r>
              <a:rPr lang="sr-Cyrl-RS" sz="1800" dirty="0">
                <a:latin typeface="Arial" panose="020B0604020202020204" pitchFamily="34" charset="0"/>
                <a:cs typeface="Arial" panose="020B0604020202020204" pitchFamily="34" charset="0"/>
              </a:rPr>
              <a:t>живост коришћења биомасе:</a:t>
            </a:r>
          </a:p>
          <a:p>
            <a:pPr marL="0" lvl="0" indent="0" algn="just">
              <a:buNone/>
            </a:pPr>
            <a:r>
              <a:rPr lang="sr-Cyrl-RS" sz="1400" dirty="0">
                <a:latin typeface="Arial" panose="020B0604020202020204" pitchFamily="34" charset="0"/>
                <a:cs typeface="Arial" panose="020B0604020202020204" pitchFamily="34" charset="0"/>
              </a:rPr>
              <a:t>	 </a:t>
            </a:r>
            <a:r>
              <a:rPr lang="sr-Cyrl-RS" sz="1800" dirty="0">
                <a:latin typeface="Arial" panose="020B0604020202020204" pitchFamily="34" charset="0"/>
                <a:cs typeface="Arial" panose="020B0604020202020204" pitchFamily="34" charset="0"/>
              </a:rPr>
              <a:t>Прираст шума, </a:t>
            </a:r>
          </a:p>
          <a:p>
            <a:pPr marL="0" lvl="0" indent="0" algn="just">
              <a:buNone/>
            </a:pPr>
            <a:r>
              <a:rPr lang="sr-Cyrl-RS" sz="1800" dirty="0">
                <a:latin typeface="Arial" panose="020B0604020202020204" pitchFamily="34" charset="0"/>
                <a:cs typeface="Arial" panose="020B0604020202020204" pitchFamily="34" charset="0"/>
              </a:rPr>
              <a:t>	Уложена енергија у ланцу снабдевања, са пратећом емисијом</a:t>
            </a:r>
          </a:p>
          <a:p>
            <a:pPr marL="0" lvl="0" indent="0" algn="just">
              <a:buNone/>
            </a:pPr>
            <a:r>
              <a:rPr lang="sr-Cyrl-RS" sz="1800" dirty="0">
                <a:latin typeface="Arial" panose="020B0604020202020204" pitchFamily="34" charset="0"/>
                <a:cs typeface="Arial" panose="020B0604020202020204" pitchFamily="34" charset="0"/>
              </a:rPr>
              <a:t>	Емисија загађујућих материја (</a:t>
            </a:r>
            <a:r>
              <a:rPr lang="sr-Latn-RS" sz="1800" dirty="0">
                <a:latin typeface="Arial" panose="020B0604020202020204" pitchFamily="34" charset="0"/>
                <a:cs typeface="Arial" panose="020B0604020202020204" pitchFamily="34" charset="0"/>
              </a:rPr>
              <a:t>CO, </a:t>
            </a:r>
            <a:r>
              <a:rPr lang="sr-Latn-RS" sz="1800" dirty="0" err="1">
                <a:latin typeface="Arial" panose="020B0604020202020204" pitchFamily="34" charset="0"/>
                <a:cs typeface="Arial" panose="020B0604020202020204" pitchFamily="34" charset="0"/>
              </a:rPr>
              <a:t>NOx</a:t>
            </a:r>
            <a:r>
              <a:rPr lang="sr-Latn-RS" sz="1800" dirty="0">
                <a:latin typeface="Arial" panose="020B0604020202020204" pitchFamily="34" charset="0"/>
                <a:cs typeface="Arial" panose="020B0604020202020204" pitchFamily="34" charset="0"/>
              </a:rPr>
              <a:t>, PM, NMVOC)</a:t>
            </a:r>
            <a:endParaRPr lang="sr-Cyrl-RS" sz="1800" dirty="0">
              <a:latin typeface="Arial" panose="020B0604020202020204" pitchFamily="34" charset="0"/>
              <a:cs typeface="Arial" panose="020B0604020202020204" pitchFamily="34" charset="0"/>
            </a:endParaRPr>
          </a:p>
          <a:p>
            <a:pPr marL="342900" lvl="0" indent="-342900" algn="just">
              <a:buFont typeface="Symbol" pitchFamily="2" charset="2"/>
              <a:buChar char=""/>
            </a:pPr>
            <a:r>
              <a:rPr lang="sr-Cyrl-RS" sz="1800" dirty="0">
                <a:effectLst/>
                <a:latin typeface="Arial" panose="020B0604020202020204" pitchFamily="34" charset="0"/>
                <a:cs typeface="Arial" panose="020B0604020202020204" pitchFamily="34" charset="0"/>
              </a:rPr>
              <a:t>Д</a:t>
            </a:r>
            <a:r>
              <a:rPr lang="sr-Cyrl-RS" sz="1800" dirty="0">
                <a:latin typeface="Arial" panose="020B0604020202020204" pitchFamily="34" charset="0"/>
                <a:cs typeface="Arial" panose="020B0604020202020204" pitchFamily="34" charset="0"/>
              </a:rPr>
              <a:t>етаљна анализа потенцијала отпадне топлоте из индустрије и мапирање</a:t>
            </a:r>
          </a:p>
          <a:p>
            <a:pPr marL="342900" lvl="0" indent="-342900" algn="just">
              <a:buFont typeface="Symbol" pitchFamily="2" charset="2"/>
              <a:buChar char=""/>
            </a:pPr>
            <a:r>
              <a:rPr lang="sr-Cyrl-R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62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Увод</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noFill/>
        </p:spPr>
        <p:txBody>
          <a:bodyPr>
            <a:normAutofit lnSpcReduction="10000"/>
          </a:bodyPr>
          <a:lstStyle/>
          <a:p>
            <a:pPr>
              <a:buFont typeface="Wingdings" panose="05000000000000000000" pitchFamily="2" charset="2"/>
              <a:buChar char="§"/>
            </a:pPr>
            <a:endParaRPr lang="sr-Latn-RS" sz="2400" dirty="0"/>
          </a:p>
          <a:p>
            <a:r>
              <a:rPr lang="sr-Cyrl-RS" sz="2000" b="1" dirty="0">
                <a:latin typeface="Arial Narrow" panose="020B0606020202030204" pitchFamily="34" charset="0"/>
              </a:rPr>
              <a:t>Шта чини сектор топлотне енергије значајним и посебним?</a:t>
            </a:r>
            <a:endParaRPr lang="en-US" sz="2000" b="1" dirty="0">
              <a:latin typeface="Arial Narrow" panose="020B0606020202030204" pitchFamily="34" charset="0"/>
            </a:endParaRPr>
          </a:p>
          <a:p>
            <a:pPr marL="0" indent="0">
              <a:buNone/>
            </a:pPr>
            <a:endParaRPr lang="sr-Cyrl-RS" sz="2000" b="1" dirty="0">
              <a:latin typeface="Arial Narrow" panose="020B0606020202030204" pitchFamily="34" charset="0"/>
            </a:endParaRPr>
          </a:p>
          <a:p>
            <a:r>
              <a:rPr lang="sr-Cyrl-RS" sz="2000" dirty="0">
                <a:latin typeface="Arial Narrow" panose="020B0606020202030204" pitchFamily="34" charset="0"/>
              </a:rPr>
              <a:t>Место и улога сектора топлотне енергије у енергетској транзицији</a:t>
            </a:r>
            <a:r>
              <a:rPr lang="sr-Latn-RS" sz="2000" dirty="0">
                <a:latin typeface="Arial Narrow" panose="020B0606020202030204" pitchFamily="34" charset="0"/>
              </a:rPr>
              <a:t> </a:t>
            </a:r>
            <a:endParaRPr lang="sr-Cyrl-RS" sz="2000" dirty="0">
              <a:latin typeface="Arial Narrow" panose="020B0606020202030204" pitchFamily="34" charset="0"/>
            </a:endParaRPr>
          </a:p>
          <a:p>
            <a:endParaRPr lang="en-US" sz="2000" b="1" dirty="0">
              <a:latin typeface="Arial Narrow" panose="020B0606020202030204" pitchFamily="34" charset="0"/>
            </a:endParaRPr>
          </a:p>
          <a:p>
            <a:r>
              <a:rPr lang="sr-Cyrl-RS" sz="2000" dirty="0">
                <a:latin typeface="Arial Narrow" panose="020B0606020202030204" pitchFamily="34" charset="0"/>
              </a:rPr>
              <a:t>Највећи део енергије у зградама се троши на загревање простора</a:t>
            </a:r>
          </a:p>
          <a:p>
            <a:endParaRPr lang="sr-Cyrl-RS" sz="2000" dirty="0">
              <a:latin typeface="Arial Narrow" panose="020B0606020202030204" pitchFamily="34" charset="0"/>
            </a:endParaRPr>
          </a:p>
          <a:p>
            <a:r>
              <a:rPr lang="sr-Cyrl-RS" sz="2000" dirty="0">
                <a:latin typeface="Arial Narrow" panose="020B0606020202030204" pitchFamily="34" charset="0"/>
              </a:rPr>
              <a:t>Неки обновљиви и алтернативни извори се могу користити једино у СДГ (отпадна топлота из индустрије, из пречишћених отпадних вода, комунални градски отпад…)</a:t>
            </a:r>
          </a:p>
          <a:p>
            <a:r>
              <a:rPr lang="sr-Cyrl-RS" sz="2000" dirty="0">
                <a:latin typeface="Arial Narrow" panose="020B0606020202030204" pitchFamily="34" charset="0"/>
              </a:rPr>
              <a:t>Велика улога у смањењу локалног загађења ваздуха</a:t>
            </a:r>
            <a:endParaRPr lang="sr-Latn-RS" sz="2000" dirty="0">
              <a:latin typeface="Arial Narrow" panose="020B0606020202030204" pitchFamily="34" charset="0"/>
            </a:endParaRPr>
          </a:p>
          <a:p>
            <a:pPr marL="0" indent="0">
              <a:buNone/>
            </a:pPr>
            <a:endParaRPr lang="sr-Cyrl-RS" sz="2000" b="1" dirty="0">
              <a:latin typeface="Arial Narrow" panose="020B0606020202030204" pitchFamily="34" charset="0"/>
            </a:endParaRPr>
          </a:p>
          <a:p>
            <a:r>
              <a:rPr lang="sr-Cyrl-RS" sz="2000" b="1" dirty="0">
                <a:latin typeface="Arial Narrow" panose="020B0606020202030204" pitchFamily="34" charset="0"/>
              </a:rPr>
              <a:t>Почетак процеса енергетске транзиције</a:t>
            </a:r>
          </a:p>
          <a:p>
            <a:pPr marL="0" indent="0">
              <a:buNone/>
            </a:pPr>
            <a:endParaRPr lang="en-US" sz="2400" dirty="0"/>
          </a:p>
          <a:p>
            <a:pPr marL="0" indent="0">
              <a:buNone/>
            </a:pPr>
            <a:endParaRPr lang="en-US" dirty="0"/>
          </a:p>
        </p:txBody>
      </p:sp>
      <p:cxnSp>
        <p:nvCxnSpPr>
          <p:cNvPr id="6" name="Straight Connector 5"/>
          <p:cNvCxnSpPr/>
          <p:nvPr/>
        </p:nvCxnSpPr>
        <p:spPr>
          <a:xfrm>
            <a:off x="533400" y="10668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1889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Закључак</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endParaRPr lang="sr-Latn-RS" sz="2400" dirty="0"/>
          </a:p>
          <a:p>
            <a:pPr marL="342900" lvl="0" indent="-342900" algn="just">
              <a:buFont typeface="Symbol" pitchFamily="2" charset="2"/>
              <a:buChar char=""/>
            </a:pPr>
            <a:r>
              <a:rPr lang="sr-Cyrl-RS" sz="2000" dirty="0">
                <a:effectLst/>
                <a:latin typeface="Arial Narrow" panose="020B0606020202030204" pitchFamily="34" charset="0"/>
              </a:rPr>
              <a:t>Почетак транзиције </a:t>
            </a:r>
          </a:p>
          <a:p>
            <a:pPr algn="just">
              <a:buFont typeface="Symbol" pitchFamily="2" charset="2"/>
              <a:buChar char=""/>
            </a:pPr>
            <a:r>
              <a:rPr lang="sr-Cyrl-RS" sz="2000" dirty="0">
                <a:latin typeface="Arial Narrow" panose="020B0606020202030204" pitchFamily="34" charset="0"/>
              </a:rPr>
              <a:t>Сврха сектора топлотне енергије и СДГ: </a:t>
            </a:r>
            <a:r>
              <a:rPr lang="sr-Cyrl-RS" sz="2000" b="1" dirty="0">
                <a:latin typeface="Arial Narrow" panose="020B0606020202030204" pitchFamily="34" charset="0"/>
              </a:rPr>
              <a:t>Задовољење топлотних потреба потрошача за које испоручена енергија треба да буде </a:t>
            </a:r>
            <a:r>
              <a:rPr lang="sr-Cyrl-RS" sz="2000" b="1" dirty="0" err="1">
                <a:latin typeface="Arial Narrow" panose="020B0606020202030204" pitchFamily="34" charset="0"/>
              </a:rPr>
              <a:t>приуштива</a:t>
            </a:r>
            <a:endParaRPr lang="sr-Cyrl-RS" sz="2000" dirty="0">
              <a:effectLst/>
              <a:latin typeface="Arial Narrow" panose="020B0606020202030204" pitchFamily="34" charset="0"/>
            </a:endParaRPr>
          </a:p>
          <a:p>
            <a:pPr marL="342900" lvl="0" indent="-342900" algn="just">
              <a:buFont typeface="Symbol" pitchFamily="2" charset="2"/>
              <a:buChar char=""/>
            </a:pPr>
            <a:r>
              <a:rPr lang="sr-Cyrl-RS" sz="2000" dirty="0">
                <a:latin typeface="Arial Narrow" panose="020B0606020202030204" pitchFamily="34" charset="0"/>
              </a:rPr>
              <a:t>Преглед расположивих потенцијала за производњу топлотне енергије као основа за планирање и одређивање циљева</a:t>
            </a:r>
          </a:p>
          <a:p>
            <a:pPr marL="342900" lvl="0" indent="-342900" algn="just">
              <a:buFont typeface="Symbol" pitchFamily="2" charset="2"/>
              <a:buChar char=""/>
            </a:pPr>
            <a:r>
              <a:rPr lang="sr-Cyrl-RS" sz="2000" dirty="0">
                <a:effectLst/>
                <a:latin typeface="Arial Narrow" panose="020B0606020202030204" pitchFamily="34" charset="0"/>
              </a:rPr>
              <a:t>Реално сагледати мог</a:t>
            </a:r>
            <a:r>
              <a:rPr lang="sr-Cyrl-RS" sz="2000" dirty="0">
                <a:latin typeface="Arial Narrow" panose="020B0606020202030204" pitchFamily="34" charset="0"/>
              </a:rPr>
              <a:t>ућности сваког система</a:t>
            </a:r>
            <a:r>
              <a:rPr lang="sr-Latn-RS" sz="2000" dirty="0">
                <a:latin typeface="Arial Narrow" panose="020B0606020202030204" pitchFamily="34" charset="0"/>
              </a:rPr>
              <a:t> </a:t>
            </a:r>
            <a:r>
              <a:rPr lang="sr-Cyrl-RS" sz="2000" dirty="0">
                <a:latin typeface="Arial Narrow" panose="020B0606020202030204" pitchFamily="34" charset="0"/>
              </a:rPr>
              <a:t>у смањењу емисије ГХГ</a:t>
            </a:r>
          </a:p>
          <a:p>
            <a:pPr marL="342900" lvl="0" indent="-342900" algn="just">
              <a:buFont typeface="Symbol" pitchFamily="2" charset="2"/>
              <a:buChar char=""/>
            </a:pPr>
            <a:r>
              <a:rPr lang="sr-Cyrl-RS" sz="2000" dirty="0">
                <a:latin typeface="Arial Narrow" panose="020B0606020202030204" pitchFamily="34" charset="0"/>
              </a:rPr>
              <a:t>Циљеви не могу бити идентични за сваки од СДГ</a:t>
            </a:r>
          </a:p>
          <a:p>
            <a:pPr marL="342900" lvl="0" indent="-342900" algn="just">
              <a:buFont typeface="Symbol" pitchFamily="2" charset="2"/>
              <a:buChar char=""/>
            </a:pPr>
            <a:r>
              <a:rPr lang="sr-Cyrl-RS" sz="2000" dirty="0">
                <a:latin typeface="Arial Narrow" panose="020B0606020202030204" pitchFamily="34" charset="0"/>
              </a:rPr>
              <a:t>Учити на искуствима СДГ из окружења</a:t>
            </a:r>
          </a:p>
          <a:p>
            <a:pPr marL="0" lvl="0" indent="0" algn="just">
              <a:buNone/>
            </a:pPr>
            <a:endParaRPr lang="sr-Cyrl-RS" sz="2000" dirty="0">
              <a:latin typeface="Arial Narrow" panose="020B0606020202030204" pitchFamily="34" charset="0"/>
            </a:endParaRPr>
          </a:p>
          <a:p>
            <a:pPr marL="342900" lvl="0" indent="-342900" algn="just">
              <a:buFont typeface="Symbol" pitchFamily="2" charset="2"/>
              <a:buChar char=""/>
            </a:pPr>
            <a:endParaRPr lang="en-US" sz="2000" dirty="0">
              <a:effectLst/>
            </a:endParaRPr>
          </a:p>
          <a:p>
            <a:pPr marL="0" indent="0">
              <a:buNone/>
            </a:pPr>
            <a:r>
              <a:rPr lang="en-GB" dirty="0">
                <a:solidFill>
                  <a:srgbClr val="000000"/>
                </a:solidFill>
                <a:latin typeface="Graphik"/>
              </a:rPr>
              <a:t>”</a:t>
            </a:r>
            <a:r>
              <a:rPr lang="en-GB" b="0" i="0" u="none" strike="noStrike" dirty="0">
                <a:solidFill>
                  <a:srgbClr val="000000"/>
                </a:solidFill>
                <a:effectLst/>
                <a:latin typeface="Graphik"/>
              </a:rPr>
              <a:t>A big part of the solution is to increase flexibility, not only in terms of the generation and distribution of heat, but also in the market and business models used for selling that heat and in the integration with other parts of the </a:t>
            </a:r>
            <a:r>
              <a:rPr lang="en-GB" b="0" i="0" u="none" strike="noStrike">
                <a:solidFill>
                  <a:srgbClr val="000000"/>
                </a:solidFill>
                <a:effectLst/>
                <a:latin typeface="Graphik"/>
              </a:rPr>
              <a:t>energy sector</a:t>
            </a:r>
            <a:r>
              <a:rPr lang="sr-Latn-RS">
                <a:solidFill>
                  <a:srgbClr val="000000"/>
                </a:solidFill>
                <a:latin typeface="Graphik"/>
              </a:rPr>
              <a:t>”  </a:t>
            </a:r>
            <a:r>
              <a:rPr lang="sr-Latn-RS" dirty="0">
                <a:solidFill>
                  <a:srgbClr val="000000"/>
                </a:solidFill>
                <a:latin typeface="Graphik"/>
              </a:rPr>
              <a:t>IEA</a:t>
            </a:r>
            <a:endParaRPr lang="en-US" sz="2400" dirty="0"/>
          </a:p>
          <a:p>
            <a:pPr marL="0" indent="0">
              <a:buNone/>
            </a:pPr>
            <a:endParaRPr lang="en-US"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8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7813"/>
            <a:ext cx="8229600" cy="3455987"/>
          </a:xfrm>
        </p:spPr>
        <p:txBody>
          <a:bodyPr/>
          <a:lstStyle/>
          <a:p>
            <a:r>
              <a:rPr lang="sr-Cyrl-RS" sz="2400" b="1" dirty="0">
                <a:solidFill>
                  <a:srgbClr val="002060"/>
                </a:solidFill>
                <a:effectLst/>
              </a:rPr>
              <a:t>                                       </a:t>
            </a:r>
            <a:r>
              <a:rPr lang="sr-Cyrl-RS" sz="2400" b="1" dirty="0">
                <a:solidFill>
                  <a:srgbClr val="002060"/>
                </a:solidFill>
                <a:effectLst/>
                <a:latin typeface="Arial Narrow" panose="020B0606020202030204" pitchFamily="34" charset="0"/>
              </a:rPr>
              <a:t>Хвала на пажњи</a:t>
            </a:r>
            <a:r>
              <a:rPr lang="sr-Latn-RS" sz="2800" b="1" dirty="0">
                <a:solidFill>
                  <a:srgbClr val="002060"/>
                </a:solidFill>
                <a:effectLst/>
                <a:latin typeface="Arial Narrow" panose="020B0606020202030204" pitchFamily="34" charset="0"/>
                <a:cs typeface="Arial" panose="020B0604020202020204" pitchFamily="34" charset="0"/>
              </a:rPr>
              <a:t>!</a:t>
            </a:r>
            <a:endParaRPr lang="en-US" sz="2800" b="1" dirty="0">
              <a:solidFill>
                <a:srgbClr val="002060"/>
              </a:solidFill>
              <a:effectLst/>
              <a:latin typeface="Arial Narrow" panose="020B0606020202030204" pitchFamily="34" charset="0"/>
              <a:cs typeface="Arial" panose="020B0604020202020204" pitchFamily="34" charset="0"/>
            </a:endParaRPr>
          </a:p>
        </p:txBody>
      </p:sp>
      <p:sp>
        <p:nvSpPr>
          <p:cNvPr id="2" name="Rectangle 1"/>
          <p:cNvSpPr/>
          <p:nvPr/>
        </p:nvSpPr>
        <p:spPr>
          <a:xfrm>
            <a:off x="-838200" y="3982998"/>
            <a:ext cx="6934200" cy="2031325"/>
          </a:xfrm>
          <a:prstGeom prst="rect">
            <a:avLst/>
          </a:prstGeom>
        </p:spPr>
        <p:txBody>
          <a:bodyPr wrap="square">
            <a:spAutoFit/>
          </a:bodyPr>
          <a:lstStyle/>
          <a:p>
            <a:endParaRPr lang="sr-Latn-RS" dirty="0"/>
          </a:p>
          <a:p>
            <a:endParaRPr lang="sr-Latn-RS" dirty="0"/>
          </a:p>
          <a:p>
            <a:endParaRPr lang="sr-Latn-RS" dirty="0"/>
          </a:p>
          <a:p>
            <a:endParaRPr lang="sr-Latn-RS" dirty="0"/>
          </a:p>
          <a:p>
            <a:endParaRPr lang="sr-Latn-RS" dirty="0"/>
          </a:p>
          <a:p>
            <a:endParaRPr lang="sr-Latn-RS" dirty="0"/>
          </a:p>
        </p:txBody>
      </p:sp>
    </p:spTree>
    <p:extLst>
      <p:ext uri="{BB962C8B-B14F-4D97-AF65-F5344CB8AC3E}">
        <p14:creationId xmlns:p14="http://schemas.microsoft.com/office/powerpoint/2010/main" val="349836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tabLst>
                <a:tab pos="87313" algn="l"/>
              </a:tabLst>
            </a:pPr>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Увод</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endParaRPr lang="sr-Latn-RS" sz="2400" dirty="0"/>
          </a:p>
          <a:p>
            <a:r>
              <a:rPr lang="sr-Cyrl-RS" sz="2000" dirty="0">
                <a:latin typeface="Arial Narrow" panose="020B0606020202030204" pitchFamily="34" charset="0"/>
              </a:rPr>
              <a:t>Енергетска транзиција није само </a:t>
            </a:r>
            <a:r>
              <a:rPr lang="sr-Cyrl-RS" sz="2000" dirty="0" err="1">
                <a:latin typeface="Arial Narrow" panose="020B0606020202030204" pitchFamily="34" charset="0"/>
              </a:rPr>
              <a:t>декарбонизација</a:t>
            </a:r>
            <a:endParaRPr lang="en-US" sz="2000" dirty="0">
              <a:latin typeface="Arial Narrow" panose="020B0606020202030204" pitchFamily="34" charset="0"/>
            </a:endParaRPr>
          </a:p>
          <a:p>
            <a:endParaRPr lang="sr-Cyrl-RS" sz="2000" dirty="0">
              <a:latin typeface="Arial Narrow" panose="020B0606020202030204" pitchFamily="34" charset="0"/>
            </a:endParaRPr>
          </a:p>
          <a:p>
            <a:r>
              <a:rPr lang="sr-Cyrl-RS" sz="2000" dirty="0">
                <a:latin typeface="Arial Narrow" panose="020B0606020202030204" pitchFamily="34" charset="0"/>
              </a:rPr>
              <a:t>Смањена увозна зависност, диверсификација извора снабдевања</a:t>
            </a:r>
          </a:p>
          <a:p>
            <a:endParaRPr lang="sr-Latn-RS" sz="2000" dirty="0">
              <a:latin typeface="Arial Narrow" panose="020B0606020202030204" pitchFamily="34" charset="0"/>
            </a:endParaRPr>
          </a:p>
          <a:p>
            <a:r>
              <a:rPr lang="sr-Cyrl-RS" sz="2000" dirty="0">
                <a:latin typeface="Arial Narrow" panose="020B0606020202030204" pitchFamily="34" charset="0"/>
              </a:rPr>
              <a:t>Кључни изазов одрживости: енергија треба да буде </a:t>
            </a:r>
            <a:r>
              <a:rPr lang="sr-Cyrl-RS" sz="2000" dirty="0" err="1">
                <a:latin typeface="Arial Narrow" panose="020B0606020202030204" pitchFamily="34" charset="0"/>
              </a:rPr>
              <a:t>приуштива</a:t>
            </a:r>
            <a:r>
              <a:rPr lang="sr-Cyrl-RS" sz="2000" dirty="0">
                <a:latin typeface="Arial Narrow" panose="020B0606020202030204" pitchFamily="34" charset="0"/>
              </a:rPr>
              <a:t> за потрошача</a:t>
            </a:r>
          </a:p>
          <a:p>
            <a:pPr marL="0" indent="0">
              <a:buNone/>
            </a:pPr>
            <a:endParaRPr lang="sr-Cyrl-RS" sz="2000" dirty="0">
              <a:latin typeface="Arial Narrow" panose="020B0606020202030204" pitchFamily="34" charset="0"/>
            </a:endParaRPr>
          </a:p>
          <a:p>
            <a:r>
              <a:rPr lang="sr-Cyrl-RS" sz="2000" dirty="0">
                <a:latin typeface="Arial Narrow" panose="020B0606020202030204" pitchFamily="34" charset="0"/>
              </a:rPr>
              <a:t>Трансформација и на страни потрошње и на страни производње топлотне енергије</a:t>
            </a:r>
          </a:p>
          <a:p>
            <a:endParaRPr lang="sr-Cyrl-RS" sz="2000" dirty="0">
              <a:latin typeface="Arial Narrow" panose="020B0606020202030204" pitchFamily="34" charset="0"/>
            </a:endParaRPr>
          </a:p>
          <a:p>
            <a:r>
              <a:rPr lang="sr-Cyrl-RS" sz="2000" dirty="0">
                <a:latin typeface="Arial Narrow" panose="020B0606020202030204" pitchFamily="34" charset="0"/>
              </a:rPr>
              <a:t>Неповољна искуства неких европских СДГ </a:t>
            </a:r>
            <a:r>
              <a:rPr lang="en-US" sz="2000" dirty="0">
                <a:latin typeface="Arial Narrow" panose="020B0606020202030204" pitchFamily="34" charset="0"/>
              </a:rPr>
              <a:t>– </a:t>
            </a:r>
            <a:r>
              <a:rPr lang="sr-Cyrl-RS" sz="2000" dirty="0">
                <a:latin typeface="Arial Narrow" panose="020B0606020202030204" pitchFamily="34" charset="0"/>
              </a:rPr>
              <a:t>смањење потребе за топлотном енергијом, утицај на пословање компанија које продају топлотну енергију</a:t>
            </a:r>
          </a:p>
          <a:p>
            <a:endParaRPr lang="en-US" sz="2000" dirty="0">
              <a:effectLst/>
            </a:endParaRPr>
          </a:p>
          <a:p>
            <a:r>
              <a:rPr lang="sr-Cyrl-RS" sz="2000" dirty="0">
                <a:latin typeface="Arial Narrow" panose="020B0606020202030204" pitchFamily="34" charset="0"/>
              </a:rPr>
              <a:t>Потреба за интеграцијом са електроенергетским сектором</a:t>
            </a:r>
            <a:r>
              <a:rPr lang="en-US" sz="2000" dirty="0">
                <a:latin typeface="Arial Narrow" panose="020B0606020202030204" pitchFamily="34" charset="0"/>
              </a:rPr>
              <a:t> </a:t>
            </a:r>
            <a:endParaRPr lang="sr-Cyrl-RS" sz="2000" dirty="0">
              <a:latin typeface="Arial Narrow" panose="020B0606020202030204" pitchFamily="34" charset="0"/>
            </a:endParaRPr>
          </a:p>
          <a:p>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400" dirty="0"/>
          </a:p>
          <a:p>
            <a:pPr marL="0" indent="0">
              <a:buNone/>
            </a:pPr>
            <a:endParaRPr lang="en-US" dirty="0"/>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70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tabLst>
                <a:tab pos="87313" algn="l"/>
              </a:tabLst>
            </a:pPr>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Материјали и Методе</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sr-Latn-RS" sz="2400" dirty="0"/>
          </a:p>
          <a:p>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000" dirty="0">
              <a:latin typeface="Arial Narrow" panose="020B0606020202030204" pitchFamily="34" charset="0"/>
            </a:endParaRPr>
          </a:p>
          <a:p>
            <a:pPr marL="0" indent="0">
              <a:buNone/>
            </a:pPr>
            <a:endParaRPr lang="en-US" dirty="0"/>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945DECA1-C201-694D-B19B-6240D7D71D7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S"/>
          </a:p>
        </p:txBody>
      </p:sp>
      <p:sp>
        <p:nvSpPr>
          <p:cNvPr id="8" name="Rectangle 3">
            <a:extLst>
              <a:ext uri="{FF2B5EF4-FFF2-40B4-BE49-F238E27FC236}">
                <a16:creationId xmlns:a16="http://schemas.microsoft.com/office/drawing/2014/main" id="{B8A5EBC9-0A4B-C44B-B88C-595AA3BA931F}"/>
              </a:ext>
            </a:extLst>
          </p:cNvPr>
          <p:cNvSpPr>
            <a:spLocks noChangeArrowheads="1"/>
          </p:cNvSpPr>
          <p:nvPr/>
        </p:nvSpPr>
        <p:spPr bwMode="auto">
          <a:xfrm>
            <a:off x="1501575" y="5957500"/>
            <a:ext cx="6140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Могућности</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за</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трансформацију</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система</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даљинског</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грејања</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технички</a:t>
            </a:r>
            <a:r>
              <a:rPr kumimoji="0" lang="en-GB" altLang="en-R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RS" sz="12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аспекти</a:t>
            </a:r>
            <a:endParaRPr kumimoji="0" lang="en-GB" altLang="en-RS" sz="1800" b="0" i="0" u="none" strike="noStrike" cap="none" normalizeH="0" baseline="0" dirty="0">
              <a:ln>
                <a:noFill/>
              </a:ln>
              <a:solidFill>
                <a:schemeClr val="tx1"/>
              </a:solidFill>
              <a:effectLst/>
              <a:latin typeface="Arial" panose="020B0604020202020204" pitchFamily="34" charset="0"/>
            </a:endParaRPr>
          </a:p>
        </p:txBody>
      </p:sp>
      <p:pic>
        <p:nvPicPr>
          <p:cNvPr id="9" name="Picture 4">
            <a:extLst>
              <a:ext uri="{FF2B5EF4-FFF2-40B4-BE49-F238E27FC236}">
                <a16:creationId xmlns:a16="http://schemas.microsoft.com/office/drawing/2014/main" id="{ADAFCAB4-70F7-A442-B445-5F9CBAB8502B}"/>
              </a:ext>
            </a:extLst>
          </p:cNvPr>
          <p:cNvPicPr>
            <a:picLocks noChangeAspect="1" noChangeArrowheads="1"/>
          </p:cNvPicPr>
          <p:nvPr/>
        </p:nvPicPr>
        <p:blipFill>
          <a:blip r:embed="rId2"/>
          <a:srcRect/>
          <a:stretch>
            <a:fillRect/>
          </a:stretch>
        </p:blipFill>
        <p:spPr bwMode="auto">
          <a:xfrm>
            <a:off x="702992" y="1371600"/>
            <a:ext cx="7831408" cy="5218250"/>
          </a:xfrm>
          <a:prstGeom prst="rect">
            <a:avLst/>
          </a:prstGeom>
          <a:noFill/>
          <a:ln w="9525">
            <a:noFill/>
            <a:miter lim="800000"/>
            <a:headEnd/>
            <a:tailEnd/>
          </a:ln>
          <a:effectLst/>
        </p:spPr>
      </p:pic>
    </p:spTree>
    <p:extLst>
      <p:ext uri="{BB962C8B-B14F-4D97-AF65-F5344CB8AC3E}">
        <p14:creationId xmlns:p14="http://schemas.microsoft.com/office/powerpoint/2010/main" val="44348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tabLst>
                <a:tab pos="87313" algn="l"/>
              </a:tabLst>
            </a:pPr>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Материјали и Методе</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sr-Latn-RS" sz="2400" dirty="0"/>
          </a:p>
          <a:p>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000" dirty="0">
              <a:latin typeface="Arial Narrow" panose="020B0606020202030204" pitchFamily="34" charset="0"/>
            </a:endParaRPr>
          </a:p>
          <a:p>
            <a:pPr marL="0" indent="0">
              <a:buNone/>
            </a:pPr>
            <a:endParaRPr lang="en-US" dirty="0"/>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945DECA1-C201-694D-B19B-6240D7D71D7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S"/>
          </a:p>
        </p:txBody>
      </p:sp>
      <p:graphicFrame>
        <p:nvGraphicFramePr>
          <p:cNvPr id="7" name="Object 6">
            <a:extLst>
              <a:ext uri="{FF2B5EF4-FFF2-40B4-BE49-F238E27FC236}">
                <a16:creationId xmlns:a16="http://schemas.microsoft.com/office/drawing/2014/main" id="{CA30F855-B554-BF4C-8182-7199E68B7AAB}"/>
              </a:ext>
            </a:extLst>
          </p:cNvPr>
          <p:cNvGraphicFramePr>
            <a:graphicFrameLocks noChangeAspect="1"/>
          </p:cNvGraphicFramePr>
          <p:nvPr/>
        </p:nvGraphicFramePr>
        <p:xfrm>
          <a:off x="685800" y="1482938"/>
          <a:ext cx="7086480" cy="4074726"/>
        </p:xfrm>
        <a:graphic>
          <a:graphicData uri="http://schemas.openxmlformats.org/presentationml/2006/ole">
            <mc:AlternateContent xmlns:mc="http://schemas.openxmlformats.org/markup-compatibility/2006">
              <mc:Choice xmlns:v="urn:schemas-microsoft-com:vml" Requires="v">
                <p:oleObj r:id="rId2" imgW="10795000" imgH="6223000" progId="Visio.Drawing.15">
                  <p:embed/>
                </p:oleObj>
              </mc:Choice>
              <mc:Fallback>
                <p:oleObj r:id="rId2" imgW="10795000" imgH="6223000" progId="Visio.Drawing.15">
                  <p:embed/>
                  <p:pic>
                    <p:nvPicPr>
                      <p:cNvPr id="7" name="Object 6">
                        <a:extLst>
                          <a:ext uri="{FF2B5EF4-FFF2-40B4-BE49-F238E27FC236}">
                            <a16:creationId xmlns:a16="http://schemas.microsoft.com/office/drawing/2014/main" id="{CA30F855-B554-BF4C-8182-7199E68B7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2938"/>
                        <a:ext cx="7086480" cy="4074726"/>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B8A5EBC9-0A4B-C44B-B88C-595AA3BA931F}"/>
              </a:ext>
            </a:extLst>
          </p:cNvPr>
          <p:cNvSpPr>
            <a:spLocks noChangeArrowheads="1"/>
          </p:cNvSpPr>
          <p:nvPr/>
        </p:nvSpPr>
        <p:spPr bwMode="auto">
          <a:xfrm>
            <a:off x="898717" y="5742057"/>
            <a:ext cx="7346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Могућности</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за</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трансформацију</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система</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даљинског</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грејања</a:t>
            </a:r>
            <a:endParaRPr kumimoji="0" lang="sr-Cyrl-RS"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технички</a:t>
            </a:r>
            <a:r>
              <a:rPr kumimoji="0" lang="en-GB" altLang="en-R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RS" sz="2000" b="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аспекти</a:t>
            </a:r>
            <a:endParaRPr kumimoji="0" lang="en-GB" altLang="en-RS" sz="20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07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tabLst>
                <a:tab pos="87313" algn="l"/>
              </a:tabLst>
            </a:pPr>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Почетно стање</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sr-Latn-RS" sz="2400" dirty="0"/>
          </a:p>
          <a:p>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000" dirty="0">
              <a:latin typeface="Arial Narrow" panose="020B0606020202030204" pitchFamily="34" charset="0"/>
            </a:endParaRPr>
          </a:p>
          <a:p>
            <a:pPr marL="0" indent="0">
              <a:buNone/>
            </a:pPr>
            <a:endParaRPr lang="en-US" dirty="0"/>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8ED5C7C-5934-144E-A87A-C7CF32C509F7}"/>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buClrTx/>
              <a:buSzTx/>
              <a:buFont typeface="Wingdings" panose="05000000000000000000" pitchFamily="2" charset="2"/>
              <a:buChar char="§"/>
            </a:pPr>
            <a:endParaRPr lang="sr-Latn-RS" b="0" dirty="0"/>
          </a:p>
          <a:p>
            <a:pPr fontAlgn="auto">
              <a:spcAft>
                <a:spcPts val="0"/>
              </a:spcAft>
              <a:buClrTx/>
              <a:buSzTx/>
            </a:pPr>
            <a:r>
              <a:rPr lang="sr-Cyrl-RS" sz="2000" b="0" dirty="0">
                <a:latin typeface="Arial Narrow" panose="020B0606020202030204" pitchFamily="34" charset="0"/>
              </a:rPr>
              <a:t>Преглед тренутног стања: ПОЧЕТНА ТАЧКА НА ПУТУ ТРАНЗИЦИЈЕ</a:t>
            </a:r>
          </a:p>
          <a:p>
            <a:pPr fontAlgn="auto">
              <a:spcAft>
                <a:spcPts val="0"/>
              </a:spcAft>
              <a:buClrTx/>
              <a:buSzTx/>
            </a:pPr>
            <a:endParaRPr lang="sr-Latn-RS" sz="2000" b="0" dirty="0">
              <a:latin typeface="Arial Narrow" panose="020B0606020202030204" pitchFamily="34" charset="0"/>
            </a:endParaRPr>
          </a:p>
          <a:p>
            <a:pPr fontAlgn="auto">
              <a:spcAft>
                <a:spcPts val="0"/>
              </a:spcAft>
              <a:buClrTx/>
              <a:buSzTx/>
            </a:pPr>
            <a:r>
              <a:rPr lang="sr-Cyrl-RS" sz="2000" b="0" dirty="0">
                <a:latin typeface="Arial Narrow" panose="020B0606020202030204" pitchFamily="34" charset="0"/>
              </a:rPr>
              <a:t>П</a:t>
            </a:r>
            <a:r>
              <a:rPr lang="en-GB" sz="2000" b="0" dirty="0" err="1">
                <a:latin typeface="Arial Narrow" panose="020B0606020202030204" pitchFamily="34" charset="0"/>
              </a:rPr>
              <a:t>отрошња</a:t>
            </a:r>
            <a:r>
              <a:rPr lang="en-GB" sz="2000" b="0" dirty="0">
                <a:latin typeface="Arial Narrow" panose="020B0606020202030204" pitchFamily="34" charset="0"/>
              </a:rPr>
              <a:t> </a:t>
            </a:r>
            <a:r>
              <a:rPr lang="en-GB" sz="2000" b="0" dirty="0" err="1">
                <a:latin typeface="Arial Narrow" panose="020B0606020202030204" pitchFamily="34" charset="0"/>
              </a:rPr>
              <a:t>енергије</a:t>
            </a:r>
            <a:r>
              <a:rPr lang="en-GB" sz="2000" b="0" dirty="0">
                <a:latin typeface="Arial Narrow" panose="020B0606020202030204" pitchFamily="34" charset="0"/>
              </a:rPr>
              <a:t> </a:t>
            </a:r>
            <a:r>
              <a:rPr lang="en-GB" sz="2000" b="0" dirty="0" err="1">
                <a:latin typeface="Arial Narrow" panose="020B0606020202030204" pitchFamily="34" charset="0"/>
              </a:rPr>
              <a:t>у</a:t>
            </a:r>
            <a:r>
              <a:rPr lang="en-GB" sz="2000" b="0" dirty="0">
                <a:latin typeface="Arial Narrow" panose="020B0606020202030204" pitchFamily="34" charset="0"/>
              </a:rPr>
              <a:t> </a:t>
            </a:r>
            <a:r>
              <a:rPr lang="en-GB" sz="2000" b="0" dirty="0" err="1">
                <a:latin typeface="Arial Narrow" panose="020B0606020202030204" pitchFamily="34" charset="0"/>
              </a:rPr>
              <a:t>зградама</a:t>
            </a:r>
            <a:r>
              <a:rPr lang="en-GB" sz="2000" b="0" dirty="0">
                <a:latin typeface="Arial Narrow" panose="020B0606020202030204" pitchFamily="34" charset="0"/>
              </a:rPr>
              <a:t> </a:t>
            </a:r>
            <a:r>
              <a:rPr lang="en-GB" sz="2000" b="0" dirty="0" err="1">
                <a:latin typeface="Arial Narrow" panose="020B0606020202030204" pitchFamily="34" charset="0"/>
              </a:rPr>
              <a:t>у</a:t>
            </a:r>
            <a:r>
              <a:rPr lang="en-GB" sz="2000" b="0" dirty="0">
                <a:latin typeface="Arial Narrow" panose="020B0606020202030204" pitchFamily="34" charset="0"/>
              </a:rPr>
              <a:t> </a:t>
            </a:r>
            <a:r>
              <a:rPr lang="en-GB" sz="2000" b="0" dirty="0" err="1">
                <a:latin typeface="Arial Narrow" panose="020B0606020202030204" pitchFamily="34" charset="0"/>
              </a:rPr>
              <a:t>Србији</a:t>
            </a:r>
            <a:r>
              <a:rPr lang="en-GB" sz="2000" b="0" dirty="0">
                <a:latin typeface="Arial Narrow" panose="020B0606020202030204" pitchFamily="34" charset="0"/>
              </a:rPr>
              <a:t> (</a:t>
            </a:r>
            <a:r>
              <a:rPr lang="en-GB" sz="2000" b="0" dirty="0" err="1">
                <a:latin typeface="Arial Narrow" panose="020B0606020202030204" pitchFamily="34" charset="0"/>
              </a:rPr>
              <a:t>домаћинства</a:t>
            </a:r>
            <a:r>
              <a:rPr lang="en-GB" sz="2000" b="0" dirty="0">
                <a:latin typeface="Arial Narrow" panose="020B0606020202030204" pitchFamily="34" charset="0"/>
              </a:rPr>
              <a:t>, </a:t>
            </a:r>
            <a:r>
              <a:rPr lang="en-GB" sz="2000" b="0" dirty="0" err="1">
                <a:latin typeface="Arial Narrow" panose="020B0606020202030204" pitchFamily="34" charset="0"/>
              </a:rPr>
              <a:t>јавни</a:t>
            </a:r>
            <a:r>
              <a:rPr lang="en-GB" sz="2000" b="0" dirty="0">
                <a:latin typeface="Arial Narrow" panose="020B0606020202030204" pitchFamily="34" charset="0"/>
              </a:rPr>
              <a:t> </a:t>
            </a:r>
            <a:r>
              <a:rPr lang="en-GB" sz="2000" b="0" dirty="0" err="1">
                <a:latin typeface="Arial Narrow" panose="020B0606020202030204" pitchFamily="34" charset="0"/>
              </a:rPr>
              <a:t>и</a:t>
            </a:r>
            <a:r>
              <a:rPr lang="en-GB" sz="2000" b="0" dirty="0">
                <a:latin typeface="Arial Narrow" panose="020B0606020202030204" pitchFamily="34" charset="0"/>
              </a:rPr>
              <a:t> </a:t>
            </a:r>
            <a:r>
              <a:rPr lang="en-GB" sz="2000" b="0" dirty="0" err="1">
                <a:latin typeface="Arial Narrow" panose="020B0606020202030204" pitchFamily="34" charset="0"/>
              </a:rPr>
              <a:t>комерцијални</a:t>
            </a:r>
            <a:r>
              <a:rPr lang="en-GB" sz="2000" b="0" dirty="0">
                <a:latin typeface="Arial Narrow" panose="020B0606020202030204" pitchFamily="34" charset="0"/>
              </a:rPr>
              <a:t> </a:t>
            </a:r>
            <a:r>
              <a:rPr lang="en-GB" sz="2000" b="0" dirty="0" err="1">
                <a:latin typeface="Arial Narrow" panose="020B0606020202030204" pitchFamily="34" charset="0"/>
              </a:rPr>
              <a:t>сектор</a:t>
            </a:r>
            <a:r>
              <a:rPr lang="en-GB" sz="2000" b="0" dirty="0">
                <a:latin typeface="Arial Narrow" panose="020B0606020202030204" pitchFamily="34" charset="0"/>
              </a:rPr>
              <a:t>) </a:t>
            </a:r>
            <a:r>
              <a:rPr lang="en-GB" sz="2000" b="0" dirty="0" err="1">
                <a:latin typeface="Arial Narrow" panose="020B0606020202030204" pitchFamily="34" charset="0"/>
              </a:rPr>
              <a:t>чини</a:t>
            </a:r>
            <a:r>
              <a:rPr lang="en-GB" sz="2000" b="0" dirty="0">
                <a:latin typeface="Arial Narrow" panose="020B0606020202030204" pitchFamily="34" charset="0"/>
              </a:rPr>
              <a:t> 45,45% </a:t>
            </a:r>
            <a:r>
              <a:rPr lang="en-GB" sz="2000" b="0" dirty="0" err="1">
                <a:latin typeface="Arial Narrow" panose="020B0606020202030204" pitchFamily="34" charset="0"/>
              </a:rPr>
              <a:t>финалне</a:t>
            </a:r>
            <a:r>
              <a:rPr lang="en-GB" sz="2000" b="0" dirty="0">
                <a:latin typeface="Arial Narrow" panose="020B0606020202030204" pitchFamily="34" charset="0"/>
              </a:rPr>
              <a:t> </a:t>
            </a:r>
            <a:r>
              <a:rPr lang="en-GB" sz="2000" b="0" dirty="0" err="1">
                <a:latin typeface="Arial Narrow" panose="020B0606020202030204" pitchFamily="34" charset="0"/>
              </a:rPr>
              <a:t>потрошње</a:t>
            </a:r>
            <a:r>
              <a:rPr lang="en-GB" sz="2000" b="0" dirty="0">
                <a:latin typeface="Arial Narrow" panose="020B0606020202030204" pitchFamily="34" charset="0"/>
              </a:rPr>
              <a:t> </a:t>
            </a:r>
            <a:r>
              <a:rPr lang="en-GB" sz="2000" b="0" dirty="0" err="1">
                <a:latin typeface="Arial Narrow" panose="020B0606020202030204" pitchFamily="34" charset="0"/>
              </a:rPr>
              <a:t>енергије</a:t>
            </a:r>
            <a:endParaRPr lang="sr-Cyrl-RS" sz="2000" b="0" dirty="0">
              <a:latin typeface="Arial Narrow" panose="020B0606020202030204" pitchFamily="34" charset="0"/>
            </a:endParaRPr>
          </a:p>
          <a:p>
            <a:pPr fontAlgn="auto">
              <a:spcAft>
                <a:spcPts val="0"/>
              </a:spcAft>
              <a:buClrTx/>
              <a:buSzTx/>
            </a:pPr>
            <a:endParaRPr lang="sr-Cyrl-RS" sz="2000" b="0" dirty="0">
              <a:latin typeface="Arial Narrow" panose="020B0606020202030204" pitchFamily="34" charset="0"/>
            </a:endParaRPr>
          </a:p>
          <a:p>
            <a:pPr fontAlgn="auto">
              <a:spcAft>
                <a:spcPts val="0"/>
              </a:spcAft>
              <a:buClrTx/>
              <a:buSzTx/>
            </a:pPr>
            <a:r>
              <a:rPr lang="en-GB" sz="2000" b="0" dirty="0" err="1">
                <a:latin typeface="Arial Narrow" panose="020B0606020202030204" pitchFamily="34" charset="0"/>
              </a:rPr>
              <a:t>Од</a:t>
            </a:r>
            <a:r>
              <a:rPr lang="en-GB" sz="2000" b="0" dirty="0">
                <a:latin typeface="Arial Narrow" panose="020B0606020202030204" pitchFamily="34" charset="0"/>
              </a:rPr>
              <a:t> </a:t>
            </a:r>
            <a:r>
              <a:rPr lang="en-GB" sz="2000" b="0" dirty="0" err="1">
                <a:latin typeface="Arial Narrow" panose="020B0606020202030204" pitchFamily="34" charset="0"/>
              </a:rPr>
              <a:t>укупног</a:t>
            </a:r>
            <a:r>
              <a:rPr lang="en-GB" sz="2000" b="0" dirty="0">
                <a:latin typeface="Arial Narrow" panose="020B0606020202030204" pitchFamily="34" charset="0"/>
              </a:rPr>
              <a:t> </a:t>
            </a:r>
            <a:r>
              <a:rPr lang="en-GB" sz="2000" b="0" dirty="0" err="1">
                <a:latin typeface="Arial Narrow" panose="020B0606020202030204" pitchFamily="34" charset="0"/>
              </a:rPr>
              <a:t>броја</a:t>
            </a:r>
            <a:r>
              <a:rPr lang="en-GB" sz="2000" b="0" dirty="0">
                <a:latin typeface="Arial Narrow" panose="020B0606020202030204" pitchFamily="34" charset="0"/>
              </a:rPr>
              <a:t> </a:t>
            </a:r>
            <a:r>
              <a:rPr lang="en-GB" sz="2000" b="0" dirty="0" err="1">
                <a:latin typeface="Arial Narrow" panose="020B0606020202030204" pitchFamily="34" charset="0"/>
              </a:rPr>
              <a:t>домаћинстава</a:t>
            </a:r>
            <a:r>
              <a:rPr lang="en-GB" sz="2000" b="0" dirty="0">
                <a:latin typeface="Arial Narrow" panose="020B0606020202030204" pitchFamily="34" charset="0"/>
              </a:rPr>
              <a:t> </a:t>
            </a:r>
            <a:r>
              <a:rPr lang="en-GB" sz="2000" b="0" dirty="0" err="1">
                <a:latin typeface="Arial Narrow" panose="020B0606020202030204" pitchFamily="34" charset="0"/>
              </a:rPr>
              <a:t>у</a:t>
            </a:r>
            <a:r>
              <a:rPr lang="en-GB" sz="2000" b="0" dirty="0">
                <a:latin typeface="Arial Narrow" panose="020B0606020202030204" pitchFamily="34" charset="0"/>
              </a:rPr>
              <a:t> </a:t>
            </a:r>
            <a:r>
              <a:rPr lang="en-GB" sz="2000" b="0" dirty="0" err="1">
                <a:latin typeface="Arial Narrow" panose="020B0606020202030204" pitchFamily="34" charset="0"/>
              </a:rPr>
              <a:t>Србији</a:t>
            </a:r>
            <a:r>
              <a:rPr lang="en-GB" sz="2000" b="0" dirty="0">
                <a:latin typeface="Arial Narrow" panose="020B0606020202030204" pitchFamily="34" charset="0"/>
              </a:rPr>
              <a:t> </a:t>
            </a:r>
            <a:r>
              <a:rPr lang="en-GB" sz="2000" b="0" dirty="0" err="1">
                <a:latin typeface="Arial Narrow" panose="020B0606020202030204" pitchFamily="34" charset="0"/>
              </a:rPr>
              <a:t>око</a:t>
            </a:r>
            <a:r>
              <a:rPr lang="en-GB" sz="2000" b="0" dirty="0">
                <a:latin typeface="Arial Narrow" panose="020B0606020202030204" pitchFamily="34" charset="0"/>
              </a:rPr>
              <a:t> 20% </a:t>
            </a:r>
            <a:r>
              <a:rPr lang="en-GB" sz="2000" b="0" dirty="0" err="1">
                <a:latin typeface="Arial Narrow" panose="020B0606020202030204" pitchFamily="34" charset="0"/>
              </a:rPr>
              <a:t>је</a:t>
            </a:r>
            <a:r>
              <a:rPr lang="en-GB" sz="2000" b="0" dirty="0">
                <a:latin typeface="Arial Narrow" panose="020B0606020202030204" pitchFamily="34" charset="0"/>
              </a:rPr>
              <a:t> </a:t>
            </a:r>
            <a:r>
              <a:rPr lang="en-GB" sz="2000" b="0" dirty="0" err="1">
                <a:latin typeface="Arial Narrow" panose="020B0606020202030204" pitchFamily="34" charset="0"/>
              </a:rPr>
              <a:t>прикључено</a:t>
            </a:r>
            <a:r>
              <a:rPr lang="en-GB" sz="2000" b="0" dirty="0">
                <a:latin typeface="Arial Narrow" panose="020B0606020202030204" pitchFamily="34" charset="0"/>
              </a:rPr>
              <a:t> </a:t>
            </a:r>
            <a:r>
              <a:rPr lang="en-GB" sz="2000" b="0" dirty="0" err="1">
                <a:latin typeface="Arial Narrow" panose="020B0606020202030204" pitchFamily="34" charset="0"/>
              </a:rPr>
              <a:t>на</a:t>
            </a:r>
            <a:r>
              <a:rPr lang="en-GB" sz="2000" b="0" dirty="0">
                <a:latin typeface="Arial Narrow" panose="020B0606020202030204" pitchFamily="34" charset="0"/>
              </a:rPr>
              <a:t> </a:t>
            </a:r>
            <a:r>
              <a:rPr lang="en-GB" sz="2000" b="0" dirty="0" err="1">
                <a:latin typeface="Arial Narrow" panose="020B0606020202030204" pitchFamily="34" charset="0"/>
              </a:rPr>
              <a:t>системе</a:t>
            </a:r>
            <a:r>
              <a:rPr lang="en-GB" sz="2000" b="0" dirty="0">
                <a:latin typeface="Arial Narrow" panose="020B0606020202030204" pitchFamily="34" charset="0"/>
              </a:rPr>
              <a:t> </a:t>
            </a:r>
            <a:r>
              <a:rPr lang="en-GB" sz="2000" b="0" dirty="0" err="1">
                <a:latin typeface="Arial Narrow" panose="020B0606020202030204" pitchFamily="34" charset="0"/>
              </a:rPr>
              <a:t>даљинског</a:t>
            </a:r>
            <a:r>
              <a:rPr lang="en-GB" sz="2000" b="0" dirty="0">
                <a:latin typeface="Arial Narrow" panose="020B0606020202030204" pitchFamily="34" charset="0"/>
              </a:rPr>
              <a:t> </a:t>
            </a:r>
            <a:r>
              <a:rPr lang="en-GB" sz="2000" b="0" dirty="0" err="1">
                <a:latin typeface="Arial Narrow" panose="020B0606020202030204" pitchFamily="34" charset="0"/>
              </a:rPr>
              <a:t>грејања</a:t>
            </a:r>
            <a:endParaRPr lang="sr-Cyrl-RS" sz="2000" b="0" dirty="0">
              <a:latin typeface="Arial Narrow" panose="020B0606020202030204" pitchFamily="34" charset="0"/>
            </a:endParaRPr>
          </a:p>
          <a:p>
            <a:pPr fontAlgn="auto">
              <a:spcAft>
                <a:spcPts val="0"/>
              </a:spcAft>
              <a:buClrTx/>
              <a:buSzTx/>
            </a:pPr>
            <a:endParaRPr lang="sr-Cyrl-RS" sz="2000" b="0" dirty="0">
              <a:latin typeface="Arial Narrow" panose="020B0606020202030204" pitchFamily="34" charset="0"/>
            </a:endParaRPr>
          </a:p>
          <a:p>
            <a:pPr fontAlgn="auto">
              <a:spcAft>
                <a:spcPts val="0"/>
              </a:spcAft>
              <a:buClrTx/>
              <a:buSzTx/>
            </a:pPr>
            <a:r>
              <a:rPr lang="sr-Cyrl-RS" sz="2000" b="0" dirty="0">
                <a:latin typeface="Arial Narrow" panose="020B0606020202030204" pitchFamily="34" charset="0"/>
              </a:rPr>
              <a:t>С</a:t>
            </a:r>
            <a:r>
              <a:rPr lang="en-GB" sz="2000" b="0" dirty="0" err="1">
                <a:latin typeface="Arial Narrow" panose="020B0606020202030204" pitchFamily="34" charset="0"/>
              </a:rPr>
              <a:t>ва</a:t>
            </a:r>
            <a:r>
              <a:rPr lang="en-GB" sz="2000" b="0" dirty="0">
                <a:latin typeface="Arial Narrow" panose="020B0606020202030204" pitchFamily="34" charset="0"/>
              </a:rPr>
              <a:t> </a:t>
            </a:r>
            <a:r>
              <a:rPr lang="en-GB" sz="2000" b="0" dirty="0" err="1">
                <a:latin typeface="Arial Narrow" panose="020B0606020202030204" pitchFamily="34" charset="0"/>
              </a:rPr>
              <a:t>производња</a:t>
            </a:r>
            <a:r>
              <a:rPr lang="en-GB" sz="2000" b="0" dirty="0">
                <a:latin typeface="Arial Narrow" panose="020B0606020202030204" pitchFamily="34" charset="0"/>
              </a:rPr>
              <a:t> </a:t>
            </a:r>
            <a:r>
              <a:rPr lang="en-GB" sz="2000" b="0" dirty="0" err="1">
                <a:latin typeface="Arial Narrow" panose="020B0606020202030204" pitchFamily="34" charset="0"/>
              </a:rPr>
              <a:t>топлотне</a:t>
            </a:r>
            <a:r>
              <a:rPr lang="en-GB" sz="2000" b="0" dirty="0">
                <a:latin typeface="Arial Narrow" panose="020B0606020202030204" pitchFamily="34" charset="0"/>
              </a:rPr>
              <a:t> </a:t>
            </a:r>
            <a:r>
              <a:rPr lang="en-GB" sz="2000" b="0" dirty="0" err="1">
                <a:latin typeface="Arial Narrow" panose="020B0606020202030204" pitchFamily="34" charset="0"/>
              </a:rPr>
              <a:t>енергије</a:t>
            </a:r>
            <a:r>
              <a:rPr lang="en-GB" sz="2000" b="0" dirty="0">
                <a:latin typeface="Arial Narrow" panose="020B0606020202030204" pitchFamily="34" charset="0"/>
              </a:rPr>
              <a:t> </a:t>
            </a:r>
            <a:r>
              <a:rPr lang="en-GB" sz="2000" b="0" dirty="0" err="1">
                <a:latin typeface="Arial Narrow" panose="020B0606020202030204" pitchFamily="34" charset="0"/>
              </a:rPr>
              <a:t>заснована</a:t>
            </a:r>
            <a:r>
              <a:rPr lang="en-GB" sz="2000" b="0" dirty="0">
                <a:latin typeface="Arial Narrow" panose="020B0606020202030204" pitchFamily="34" charset="0"/>
              </a:rPr>
              <a:t> </a:t>
            </a:r>
            <a:r>
              <a:rPr lang="en-GB" sz="2000" b="0" dirty="0" err="1">
                <a:latin typeface="Arial Narrow" panose="020B0606020202030204" pitchFamily="34" charset="0"/>
              </a:rPr>
              <a:t>је</a:t>
            </a:r>
            <a:r>
              <a:rPr lang="en-GB" sz="2000" b="0" dirty="0">
                <a:latin typeface="Arial Narrow" panose="020B0606020202030204" pitchFamily="34" charset="0"/>
              </a:rPr>
              <a:t> </a:t>
            </a:r>
            <a:r>
              <a:rPr lang="en-GB" sz="2000" b="0" dirty="0" err="1">
                <a:latin typeface="Arial Narrow" panose="020B0606020202030204" pitchFamily="34" charset="0"/>
              </a:rPr>
              <a:t>на</a:t>
            </a:r>
            <a:r>
              <a:rPr lang="en-GB" sz="2000" b="0" dirty="0">
                <a:latin typeface="Arial Narrow" panose="020B0606020202030204" pitchFamily="34" charset="0"/>
              </a:rPr>
              <a:t> </a:t>
            </a:r>
            <a:r>
              <a:rPr lang="en-GB" sz="2000" b="0" dirty="0" err="1">
                <a:latin typeface="Arial Narrow" panose="020B0606020202030204" pitchFamily="34" charset="0"/>
              </a:rPr>
              <a:t>процесима</a:t>
            </a:r>
            <a:r>
              <a:rPr lang="en-GB" sz="2000" b="0" dirty="0">
                <a:latin typeface="Arial Narrow" panose="020B0606020202030204" pitchFamily="34" charset="0"/>
              </a:rPr>
              <a:t> </a:t>
            </a:r>
            <a:r>
              <a:rPr lang="en-GB" sz="2000" b="0" dirty="0" err="1">
                <a:latin typeface="Arial Narrow" panose="020B0606020202030204" pitchFamily="34" charset="0"/>
              </a:rPr>
              <a:t>сагоревања</a:t>
            </a:r>
            <a:endParaRPr lang="sr-Cyrl-RS" sz="2000" b="0" dirty="0">
              <a:latin typeface="Arial Narrow" panose="020B0606020202030204" pitchFamily="34" charset="0"/>
            </a:endParaRPr>
          </a:p>
          <a:p>
            <a:pPr fontAlgn="auto">
              <a:spcAft>
                <a:spcPts val="0"/>
              </a:spcAft>
              <a:buClrTx/>
              <a:buSzTx/>
            </a:pPr>
            <a:endParaRPr lang="sr-Cyrl-RS" sz="2000" b="0" dirty="0">
              <a:latin typeface="Arial Narrow" panose="020B0606020202030204" pitchFamily="34" charset="0"/>
            </a:endParaRPr>
          </a:p>
          <a:p>
            <a:pPr fontAlgn="auto">
              <a:spcAft>
                <a:spcPts val="0"/>
              </a:spcAft>
              <a:buClrTx/>
              <a:buSzTx/>
            </a:pPr>
            <a:r>
              <a:rPr lang="sr-Cyrl-RS" sz="2000" b="0" dirty="0">
                <a:latin typeface="Arial Narrow" panose="020B0606020202030204" pitchFamily="34" charset="0"/>
              </a:rPr>
              <a:t>Једини коришћени ОИЕ је биомаса</a:t>
            </a:r>
            <a:endParaRPr lang="sr-Latn-RS" sz="2000" b="0" dirty="0">
              <a:latin typeface="Arial Narrow" panose="020B0606020202030204" pitchFamily="34" charset="0"/>
            </a:endParaRPr>
          </a:p>
          <a:p>
            <a:pPr fontAlgn="auto">
              <a:spcAft>
                <a:spcPts val="0"/>
              </a:spcAft>
              <a:buClr>
                <a:srgbClr val="FF0000"/>
              </a:buClr>
              <a:buSzTx/>
              <a:buFont typeface="Wingdings" panose="05000000000000000000" pitchFamily="2" charset="2"/>
              <a:buChar char="v"/>
            </a:pPr>
            <a:endParaRPr lang="en-US" sz="2000" b="0" dirty="0">
              <a:latin typeface="Arial Narrow" panose="020B0606020202030204" pitchFamily="34" charset="0"/>
            </a:endParaRPr>
          </a:p>
          <a:p>
            <a:pPr marL="0" indent="0" fontAlgn="auto">
              <a:spcAft>
                <a:spcPts val="0"/>
              </a:spcAft>
              <a:buClrTx/>
              <a:buSzTx/>
              <a:buFont typeface="Arial" pitchFamily="34" charset="0"/>
              <a:buNone/>
            </a:pPr>
            <a:endParaRPr lang="en-US" b="0" dirty="0"/>
          </a:p>
          <a:p>
            <a:pPr marL="0" indent="0" fontAlgn="auto">
              <a:spcAft>
                <a:spcPts val="0"/>
              </a:spcAft>
              <a:buClrTx/>
              <a:buSzTx/>
              <a:buFont typeface="Arial" pitchFamily="34" charset="0"/>
              <a:buNone/>
            </a:pPr>
            <a:endParaRPr lang="en-US" b="0" dirty="0"/>
          </a:p>
        </p:txBody>
      </p:sp>
    </p:spTree>
    <p:extLst>
      <p:ext uri="{BB962C8B-B14F-4D97-AF65-F5344CB8AC3E}">
        <p14:creationId xmlns:p14="http://schemas.microsoft.com/office/powerpoint/2010/main" val="133367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80728"/>
          </a:xfrm>
          <a:ln w="57150"/>
        </p:spPr>
        <p:txBody>
          <a:bodyPr>
            <a:normAutofit/>
          </a:bodyPr>
          <a:lstStyle/>
          <a:p>
            <a:pPr>
              <a:tabLst>
                <a:tab pos="87313" algn="l"/>
              </a:tabLst>
            </a:pPr>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Преглед тренутног стања</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Picture 13" descr="A screenshot of a computer&#10;&#10;Description automatically generated with medium confidence">
            <a:extLst>
              <a:ext uri="{FF2B5EF4-FFF2-40B4-BE49-F238E27FC236}">
                <a16:creationId xmlns:a16="http://schemas.microsoft.com/office/drawing/2014/main" id="{A49620D3-1584-AF43-9C92-19A901E95BAB}"/>
              </a:ext>
            </a:extLst>
          </p:cNvPr>
          <p:cNvPicPr>
            <a:picLocks noChangeAspect="1"/>
          </p:cNvPicPr>
          <p:nvPr/>
        </p:nvPicPr>
        <p:blipFill rotWithShape="1">
          <a:blip r:embed="rId2">
            <a:extLst>
              <a:ext uri="{28A0092B-C50C-407E-A947-70E740481C1C}">
                <a14:useLocalDpi xmlns:a14="http://schemas.microsoft.com/office/drawing/2010/main" val="0"/>
              </a:ext>
            </a:extLst>
          </a:blip>
          <a:srcRect l="48333" t="7506" b="18000"/>
          <a:stretch/>
        </p:blipFill>
        <p:spPr>
          <a:xfrm>
            <a:off x="1676400" y="1295400"/>
            <a:ext cx="5562600" cy="5012661"/>
          </a:xfrm>
          <a:prstGeom prst="rect">
            <a:avLst/>
          </a:prstGeom>
        </p:spPr>
      </p:pic>
    </p:spTree>
    <p:extLst>
      <p:ext uri="{BB962C8B-B14F-4D97-AF65-F5344CB8AC3E}">
        <p14:creationId xmlns:p14="http://schemas.microsoft.com/office/powerpoint/2010/main" val="159937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Почетно стање</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descr="A picture containing diagram&#10;&#10;Description automatically generated">
            <a:extLst>
              <a:ext uri="{FF2B5EF4-FFF2-40B4-BE49-F238E27FC236}">
                <a16:creationId xmlns:a16="http://schemas.microsoft.com/office/drawing/2014/main" id="{17C4484D-2A77-5A4F-AC15-08C4B21C4DF5}"/>
              </a:ext>
            </a:extLst>
          </p:cNvPr>
          <p:cNvPicPr/>
          <p:nvPr/>
        </p:nvPicPr>
        <p:blipFill>
          <a:blip r:embed="rId2"/>
          <a:srcRect/>
          <a:stretch>
            <a:fillRect/>
          </a:stretch>
        </p:blipFill>
        <p:spPr bwMode="auto">
          <a:xfrm>
            <a:off x="2743201" y="1687512"/>
            <a:ext cx="3123882" cy="4179888"/>
          </a:xfrm>
          <a:prstGeom prst="rect">
            <a:avLst/>
          </a:prstGeom>
          <a:noFill/>
          <a:ln w="9525">
            <a:noFill/>
            <a:miter lim="800000"/>
            <a:headEnd/>
            <a:tailEnd/>
          </a:ln>
        </p:spPr>
      </p:pic>
      <p:sp>
        <p:nvSpPr>
          <p:cNvPr id="9" name="TextBox 8">
            <a:extLst>
              <a:ext uri="{FF2B5EF4-FFF2-40B4-BE49-F238E27FC236}">
                <a16:creationId xmlns:a16="http://schemas.microsoft.com/office/drawing/2014/main" id="{720593ED-EEFB-1942-A501-A8F2F3A592DD}"/>
              </a:ext>
            </a:extLst>
          </p:cNvPr>
          <p:cNvSpPr txBox="1"/>
          <p:nvPr/>
        </p:nvSpPr>
        <p:spPr>
          <a:xfrm>
            <a:off x="2590800" y="5864772"/>
            <a:ext cx="4572000" cy="923330"/>
          </a:xfrm>
          <a:prstGeom prst="rect">
            <a:avLst/>
          </a:prstGeom>
          <a:noFill/>
        </p:spPr>
        <p:txBody>
          <a:bodyPr wrap="square">
            <a:spAutoFit/>
          </a:bodyPr>
          <a:lstStyle/>
          <a:p>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Системи</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даљинског</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грејања</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према</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произведеној</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енергији</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и</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коришћеним</a:t>
            </a: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енергентима</a:t>
            </a:r>
            <a:r>
              <a:rPr lang="en-RS" b="0" dirty="0">
                <a:effectLst/>
                <a:latin typeface="Arial" panose="020B0604020202020204" pitchFamily="34" charset="0"/>
                <a:cs typeface="Arial" panose="020B0604020202020204" pitchFamily="34" charset="0"/>
              </a:rPr>
              <a:t> </a:t>
            </a:r>
            <a:endParaRPr lang="en-R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48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Cyrl-RS" sz="2800" dirty="0">
                <a:solidFill>
                  <a:srgbClr val="002060"/>
                </a:solidFill>
                <a:effectLst>
                  <a:outerShdw blurRad="38100" dist="38100" dir="2700000" algn="tl">
                    <a:srgbClr val="000000">
                      <a:alpha val="43137"/>
                    </a:srgbClr>
                  </a:outerShdw>
                </a:effectLst>
                <a:latin typeface="Arial Narrow" panose="020B0606020202030204" pitchFamily="34" charset="0"/>
              </a:rPr>
              <a:t>Могућности</a:t>
            </a:r>
            <a:r>
              <a:rPr lang="en-US" sz="2800" dirty="0">
                <a:solidFill>
                  <a:srgbClr val="002060"/>
                </a:solidFill>
                <a:effectLst>
                  <a:outerShdw blurRad="38100" dist="38100" dir="2700000" algn="tl">
                    <a:srgbClr val="000000">
                      <a:alpha val="43137"/>
                    </a:srgbClr>
                  </a:outerShdw>
                </a:effectLst>
                <a:latin typeface="Arial Narrow" panose="020B0606020202030204" pitchFamily="34" charset="0"/>
              </a:rPr>
              <a:t> </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endParaRPr lang="sr-Latn-RS" sz="2400" dirty="0"/>
          </a:p>
          <a:p>
            <a:pPr marL="342900" lvl="0" indent="-342900" algn="just">
              <a:buFont typeface="Symbol" pitchFamily="2" charset="2"/>
              <a:buChar char=""/>
            </a:pPr>
            <a:r>
              <a:rPr lang="en-GB" sz="2000" dirty="0" err="1">
                <a:latin typeface="Arial Narrow" panose="020B0606020202030204" pitchFamily="34" charset="0"/>
              </a:rPr>
              <a:t>Расположива</a:t>
            </a:r>
            <a:r>
              <a:rPr lang="en-GB" sz="2000" dirty="0">
                <a:latin typeface="Arial Narrow" panose="020B0606020202030204" pitchFamily="34" charset="0"/>
              </a:rPr>
              <a:t> </a:t>
            </a:r>
            <a:r>
              <a:rPr lang="en-GB" sz="2000" dirty="0" err="1">
                <a:latin typeface="Arial Narrow" panose="020B0606020202030204" pitchFamily="34" charset="0"/>
              </a:rPr>
              <a:t>снага</a:t>
            </a:r>
            <a:r>
              <a:rPr lang="en-GB" sz="2000" dirty="0">
                <a:latin typeface="Arial Narrow" panose="020B0606020202030204" pitchFamily="34" charset="0"/>
              </a:rPr>
              <a:t> </a:t>
            </a:r>
            <a:r>
              <a:rPr lang="en-GB" sz="2000" dirty="0" err="1">
                <a:latin typeface="Arial Narrow" panose="020B0606020202030204" pitchFamily="34" charset="0"/>
              </a:rPr>
              <a:t>и</a:t>
            </a:r>
            <a:r>
              <a:rPr lang="en-GB" sz="2000" dirty="0">
                <a:latin typeface="Arial Narrow" panose="020B0606020202030204" pitchFamily="34" charset="0"/>
              </a:rPr>
              <a:t> </a:t>
            </a:r>
            <a:r>
              <a:rPr lang="en-GB" sz="2000" dirty="0" err="1">
                <a:latin typeface="Arial Narrow" panose="020B0606020202030204" pitchFamily="34" charset="0"/>
              </a:rPr>
              <a:t>енергија</a:t>
            </a:r>
            <a:r>
              <a:rPr lang="en-GB" sz="2000" dirty="0">
                <a:latin typeface="Arial Narrow" panose="020B0606020202030204" pitchFamily="34" charset="0"/>
              </a:rPr>
              <a:t> </a:t>
            </a:r>
            <a:r>
              <a:rPr lang="en-GB" sz="2000" dirty="0" err="1">
                <a:latin typeface="Arial Narrow" panose="020B0606020202030204" pitchFamily="34" charset="0"/>
              </a:rPr>
              <a:t>у</a:t>
            </a:r>
            <a:r>
              <a:rPr lang="en-GB" sz="2000" dirty="0">
                <a:latin typeface="Arial Narrow" panose="020B0606020202030204" pitchFamily="34" charset="0"/>
              </a:rPr>
              <a:t> </a:t>
            </a:r>
            <a:r>
              <a:rPr lang="en-GB" sz="2000" dirty="0" err="1">
                <a:latin typeface="Arial Narrow" panose="020B0606020202030204" pitchFamily="34" charset="0"/>
              </a:rPr>
              <a:t>постојећим</a:t>
            </a:r>
            <a:r>
              <a:rPr lang="en-GB" sz="2000" dirty="0">
                <a:latin typeface="Arial Narrow" panose="020B0606020202030204" pitchFamily="34" charset="0"/>
              </a:rPr>
              <a:t> </a:t>
            </a:r>
            <a:r>
              <a:rPr lang="en-GB" sz="2000" dirty="0" err="1">
                <a:latin typeface="Arial Narrow" panose="020B0606020202030204" pitchFamily="34" charset="0"/>
              </a:rPr>
              <a:t>мрежама</a:t>
            </a:r>
            <a:r>
              <a:rPr lang="en-GB" sz="2000" dirty="0">
                <a:latin typeface="Arial Narrow" panose="020B0606020202030204" pitchFamily="34" charset="0"/>
              </a:rPr>
              <a:t> </a:t>
            </a:r>
            <a:r>
              <a:rPr lang="en-GB" sz="2000" dirty="0" err="1">
                <a:latin typeface="Arial Narrow" panose="020B0606020202030204" pitchFamily="34" charset="0"/>
              </a:rPr>
              <a:t>за</a:t>
            </a:r>
            <a:r>
              <a:rPr lang="en-GB" sz="2000" dirty="0">
                <a:latin typeface="Arial Narrow" panose="020B0606020202030204" pitchFamily="34" charset="0"/>
              </a:rPr>
              <a:t> </a:t>
            </a:r>
            <a:r>
              <a:rPr lang="en-GB" sz="2000" dirty="0" err="1">
                <a:latin typeface="Arial Narrow" panose="020B0606020202030204" pitchFamily="34" charset="0"/>
              </a:rPr>
              <a:t>прикључење</a:t>
            </a:r>
            <a:r>
              <a:rPr lang="en-GB" sz="2000" dirty="0">
                <a:latin typeface="Arial Narrow" panose="020B0606020202030204" pitchFamily="34" charset="0"/>
              </a:rPr>
              <a:t> </a:t>
            </a:r>
            <a:r>
              <a:rPr lang="en-GB" sz="2000" dirty="0" err="1">
                <a:latin typeface="Arial Narrow" panose="020B0606020202030204" pitchFamily="34" charset="0"/>
              </a:rPr>
              <a:t>нових</a:t>
            </a:r>
            <a:r>
              <a:rPr lang="en-GB" sz="2000" dirty="0">
                <a:latin typeface="Arial Narrow" panose="020B0606020202030204" pitchFamily="34" charset="0"/>
              </a:rPr>
              <a:t> </a:t>
            </a:r>
            <a:r>
              <a:rPr lang="en-GB" sz="2000" dirty="0" err="1">
                <a:latin typeface="Arial Narrow" panose="020B0606020202030204" pitchFamily="34" charset="0"/>
              </a:rPr>
              <a:t>потрошача</a:t>
            </a:r>
            <a:r>
              <a:rPr lang="en-US" sz="2000" dirty="0">
                <a:latin typeface="Arial Narrow" panose="020B0606020202030204" pitchFamily="34" charset="0"/>
              </a:rPr>
              <a:t>.</a:t>
            </a:r>
            <a:r>
              <a:rPr lang="en-GB" sz="2000" dirty="0">
                <a:latin typeface="Arial Narrow" panose="020B0606020202030204" pitchFamily="34" charset="0"/>
              </a:rPr>
              <a:t> </a:t>
            </a:r>
            <a:r>
              <a:rPr lang="en-GB" sz="2000" dirty="0" err="1">
                <a:latin typeface="Arial Narrow" panose="020B0606020202030204" pitchFamily="34" charset="0"/>
              </a:rPr>
              <a:t>Као</a:t>
            </a:r>
            <a:r>
              <a:rPr lang="en-GB" sz="2000" dirty="0">
                <a:latin typeface="Arial Narrow" panose="020B0606020202030204" pitchFamily="34" charset="0"/>
              </a:rPr>
              <a:t> </a:t>
            </a:r>
            <a:r>
              <a:rPr lang="en-GB" sz="2000" dirty="0" err="1">
                <a:latin typeface="Arial Narrow" panose="020B0606020202030204" pitchFamily="34" charset="0"/>
              </a:rPr>
              <a:t>критеријум</a:t>
            </a:r>
            <a:r>
              <a:rPr lang="en-GB" sz="2000" dirty="0">
                <a:latin typeface="Arial Narrow" panose="020B0606020202030204" pitchFamily="34" charset="0"/>
              </a:rPr>
              <a:t> </a:t>
            </a:r>
            <a:r>
              <a:rPr lang="en-GB" sz="2000" dirty="0" err="1">
                <a:latin typeface="Arial Narrow" panose="020B0606020202030204" pitchFamily="34" charset="0"/>
              </a:rPr>
              <a:t>коришћен</a:t>
            </a:r>
            <a:r>
              <a:rPr lang="en-GB" sz="2000" dirty="0">
                <a:latin typeface="Arial Narrow" panose="020B0606020202030204" pitchFamily="34" charset="0"/>
              </a:rPr>
              <a:t> </a:t>
            </a:r>
            <a:r>
              <a:rPr lang="en-GB" sz="2000" dirty="0" err="1">
                <a:latin typeface="Arial Narrow" panose="020B0606020202030204" pitchFamily="34" charset="0"/>
              </a:rPr>
              <a:t>је</a:t>
            </a:r>
            <a:r>
              <a:rPr lang="en-GB" sz="2000" dirty="0">
                <a:latin typeface="Arial Narrow" panose="020B0606020202030204" pitchFamily="34" charset="0"/>
              </a:rPr>
              <a:t> </a:t>
            </a:r>
            <a:r>
              <a:rPr lang="en-GB" sz="2000" dirty="0" err="1">
                <a:latin typeface="Arial Narrow" panose="020B0606020202030204" pitchFamily="34" charset="0"/>
              </a:rPr>
              <a:t>индикатор</a:t>
            </a:r>
            <a:r>
              <a:rPr lang="en-GB" sz="2000" dirty="0">
                <a:latin typeface="Arial Narrow" panose="020B0606020202030204" pitchFamily="34" charset="0"/>
              </a:rPr>
              <a:t> </a:t>
            </a:r>
            <a:r>
              <a:rPr lang="en-GB" sz="2000" dirty="0" err="1">
                <a:latin typeface="Arial Narrow" panose="020B0606020202030204" pitchFamily="34" charset="0"/>
              </a:rPr>
              <a:t>линијска</a:t>
            </a:r>
            <a:r>
              <a:rPr lang="en-GB" sz="2000" dirty="0">
                <a:latin typeface="Arial Narrow" panose="020B0606020202030204" pitchFamily="34" charset="0"/>
              </a:rPr>
              <a:t> </a:t>
            </a:r>
            <a:r>
              <a:rPr lang="en-GB" sz="2000" dirty="0" err="1">
                <a:latin typeface="Arial Narrow" panose="020B0606020202030204" pitchFamily="34" charset="0"/>
              </a:rPr>
              <a:t>густина</a:t>
            </a:r>
            <a:r>
              <a:rPr lang="en-GB" sz="2000" dirty="0">
                <a:latin typeface="Arial Narrow" panose="020B0606020202030204" pitchFamily="34" charset="0"/>
              </a:rPr>
              <a:t> </a:t>
            </a:r>
            <a:r>
              <a:rPr lang="en-GB" sz="2000" dirty="0" err="1">
                <a:latin typeface="Arial Narrow" panose="020B0606020202030204" pitchFamily="34" charset="0"/>
              </a:rPr>
              <a:t>топлотног</a:t>
            </a:r>
            <a:r>
              <a:rPr lang="en-GB" sz="2000" dirty="0">
                <a:latin typeface="Arial Narrow" panose="020B0606020202030204" pitchFamily="34" charset="0"/>
              </a:rPr>
              <a:t> </a:t>
            </a:r>
            <a:r>
              <a:rPr lang="en-GB" sz="2000" dirty="0" err="1">
                <a:latin typeface="Arial Narrow" panose="020B0606020202030204" pitchFamily="34" charset="0"/>
              </a:rPr>
              <a:t>оптерећења</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Технички</a:t>
            </a:r>
            <a:r>
              <a:rPr lang="en-GB" sz="2000" dirty="0">
                <a:latin typeface="Arial Narrow" panose="020B0606020202030204" pitchFamily="34" charset="0"/>
              </a:rPr>
              <a:t> </a:t>
            </a:r>
            <a:r>
              <a:rPr lang="en-GB" sz="2000" dirty="0" err="1">
                <a:latin typeface="Arial Narrow" panose="020B0606020202030204" pitchFamily="34" charset="0"/>
              </a:rPr>
              <a:t>потенцијал</a:t>
            </a:r>
            <a:r>
              <a:rPr lang="en-GB" sz="2000" dirty="0">
                <a:latin typeface="Arial Narrow" panose="020B0606020202030204" pitchFamily="34" charset="0"/>
              </a:rPr>
              <a:t> </a:t>
            </a:r>
            <a:r>
              <a:rPr lang="en-GB" sz="2000" dirty="0" err="1">
                <a:latin typeface="Arial Narrow" panose="020B0606020202030204" pitchFamily="34" charset="0"/>
              </a:rPr>
              <a:t>отпадне</a:t>
            </a:r>
            <a:r>
              <a:rPr lang="en-GB" sz="2000" dirty="0">
                <a:latin typeface="Arial Narrow" panose="020B0606020202030204" pitchFamily="34" charset="0"/>
              </a:rPr>
              <a:t> </a:t>
            </a:r>
            <a:r>
              <a:rPr lang="en-GB" sz="2000" dirty="0" err="1">
                <a:latin typeface="Arial Narrow" panose="020B0606020202030204" pitchFamily="34" charset="0"/>
              </a:rPr>
              <a:t>топлоте</a:t>
            </a:r>
            <a:r>
              <a:rPr lang="en-GB" sz="2000" dirty="0">
                <a:latin typeface="Arial Narrow" panose="020B0606020202030204" pitchFamily="34" charset="0"/>
              </a:rPr>
              <a:t> </a:t>
            </a:r>
            <a:r>
              <a:rPr lang="en-GB" sz="2000" dirty="0" err="1">
                <a:latin typeface="Arial Narrow" panose="020B0606020202030204" pitchFamily="34" charset="0"/>
              </a:rPr>
              <a:t>из</a:t>
            </a:r>
            <a:r>
              <a:rPr lang="en-GB" sz="2000" dirty="0">
                <a:latin typeface="Arial Narrow" panose="020B0606020202030204" pitchFamily="34" charset="0"/>
              </a:rPr>
              <a:t> </a:t>
            </a:r>
            <a:r>
              <a:rPr lang="en-GB" sz="2000" dirty="0" err="1">
                <a:latin typeface="Arial Narrow" panose="020B0606020202030204" pitchFamily="34" charset="0"/>
              </a:rPr>
              <a:t>индустрије</a:t>
            </a:r>
            <a:r>
              <a:rPr lang="en-GB" sz="2000" dirty="0">
                <a:latin typeface="Arial Narrow" panose="020B0606020202030204" pitchFamily="34" charset="0"/>
              </a:rPr>
              <a:t> </a:t>
            </a:r>
            <a:r>
              <a:rPr lang="en-GB" sz="2000" dirty="0" err="1">
                <a:latin typeface="Arial Narrow" panose="020B0606020202030204" pitchFamily="34" charset="0"/>
              </a:rPr>
              <a:t>који</a:t>
            </a:r>
            <a:r>
              <a:rPr lang="en-GB" sz="2000" dirty="0">
                <a:latin typeface="Arial Narrow" panose="020B0606020202030204" pitchFamily="34" charset="0"/>
              </a:rPr>
              <a:t> </a:t>
            </a:r>
            <a:r>
              <a:rPr lang="en-GB" sz="2000" dirty="0" err="1">
                <a:latin typeface="Arial Narrow" panose="020B0606020202030204" pitchFamily="34" charset="0"/>
              </a:rPr>
              <a:t>би</a:t>
            </a:r>
            <a:r>
              <a:rPr lang="en-GB" sz="2000" dirty="0">
                <a:latin typeface="Arial Narrow" panose="020B0606020202030204" pitchFamily="34" charset="0"/>
              </a:rPr>
              <a:t> </a:t>
            </a:r>
            <a:r>
              <a:rPr lang="en-GB" sz="2000" dirty="0" err="1">
                <a:latin typeface="Arial Narrow" panose="020B0606020202030204" pitchFamily="34" charset="0"/>
              </a:rPr>
              <a:t>могао</a:t>
            </a:r>
            <a:r>
              <a:rPr lang="en-GB" sz="2000" dirty="0">
                <a:latin typeface="Arial Narrow" panose="020B0606020202030204" pitchFamily="34" charset="0"/>
              </a:rPr>
              <a:t> </a:t>
            </a:r>
            <a:r>
              <a:rPr lang="en-GB" sz="2000" dirty="0" err="1">
                <a:latin typeface="Arial Narrow" panose="020B0606020202030204" pitchFamily="34" charset="0"/>
              </a:rPr>
              <a:t>да</a:t>
            </a:r>
            <a:r>
              <a:rPr lang="en-GB" sz="2000" dirty="0">
                <a:latin typeface="Arial Narrow" panose="020B0606020202030204" pitchFamily="34" charset="0"/>
              </a:rPr>
              <a:t> </a:t>
            </a:r>
            <a:r>
              <a:rPr lang="en-GB" sz="2000" dirty="0" err="1">
                <a:latin typeface="Arial Narrow" panose="020B0606020202030204" pitchFamily="34" charset="0"/>
              </a:rPr>
              <a:t>се</a:t>
            </a:r>
            <a:r>
              <a:rPr lang="en-GB" sz="2000" dirty="0">
                <a:latin typeface="Arial Narrow" panose="020B0606020202030204" pitchFamily="34" charset="0"/>
              </a:rPr>
              <a:t> </a:t>
            </a:r>
            <a:r>
              <a:rPr lang="en-GB" sz="2000" dirty="0" err="1">
                <a:latin typeface="Arial Narrow" panose="020B0606020202030204" pitchFamily="34" charset="0"/>
              </a:rPr>
              <a:t>користи</a:t>
            </a:r>
            <a:r>
              <a:rPr lang="en-GB" sz="2000" dirty="0">
                <a:latin typeface="Arial Narrow" panose="020B0606020202030204" pitchFamily="34" charset="0"/>
              </a:rPr>
              <a:t> </a:t>
            </a:r>
            <a:r>
              <a:rPr lang="en-GB" sz="2000" dirty="0" err="1">
                <a:latin typeface="Arial Narrow" panose="020B0606020202030204" pitchFamily="34" charset="0"/>
              </a:rPr>
              <a:t>директно</a:t>
            </a:r>
            <a:r>
              <a:rPr lang="en-GB" sz="2000" dirty="0">
                <a:latin typeface="Arial Narrow" panose="020B0606020202030204" pitchFamily="34" charset="0"/>
              </a:rPr>
              <a:t> </a:t>
            </a:r>
            <a:r>
              <a:rPr lang="en-GB" sz="2000" dirty="0" err="1">
                <a:latin typeface="Arial Narrow" panose="020B0606020202030204" pitchFamily="34" charset="0"/>
              </a:rPr>
              <a:t>или</a:t>
            </a:r>
            <a:r>
              <a:rPr lang="en-GB" sz="2000" dirty="0">
                <a:latin typeface="Arial Narrow" panose="020B0606020202030204" pitchFamily="34" charset="0"/>
              </a:rPr>
              <a:t> </a:t>
            </a:r>
            <a:r>
              <a:rPr lang="en-GB" sz="2000" dirty="0" err="1">
                <a:latin typeface="Arial Narrow" panose="020B0606020202030204" pitchFamily="34" charset="0"/>
              </a:rPr>
              <a:t>топлотним</a:t>
            </a:r>
            <a:r>
              <a:rPr lang="en-GB" sz="2000" dirty="0">
                <a:latin typeface="Arial Narrow" panose="020B0606020202030204" pitchFamily="34" charset="0"/>
              </a:rPr>
              <a:t> </a:t>
            </a:r>
            <a:r>
              <a:rPr lang="en-GB" sz="2000" dirty="0" err="1">
                <a:latin typeface="Arial Narrow" panose="020B0606020202030204" pitchFamily="34" charset="0"/>
              </a:rPr>
              <a:t>пумпама</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Потенцијал</a:t>
            </a:r>
            <a:r>
              <a:rPr lang="en-GB" sz="2000" dirty="0">
                <a:latin typeface="Arial Narrow" panose="020B0606020202030204" pitchFamily="34" charset="0"/>
              </a:rPr>
              <a:t> </a:t>
            </a:r>
            <a:r>
              <a:rPr lang="en-GB" sz="2000" dirty="0" err="1">
                <a:latin typeface="Arial Narrow" panose="020B0606020202030204" pitchFamily="34" charset="0"/>
              </a:rPr>
              <a:t>коришћења</a:t>
            </a:r>
            <a:r>
              <a:rPr lang="en-GB" sz="2000" dirty="0">
                <a:latin typeface="Arial Narrow" panose="020B0606020202030204" pitchFamily="34" charset="0"/>
              </a:rPr>
              <a:t> </a:t>
            </a:r>
            <a:r>
              <a:rPr lang="en-GB" sz="2000" dirty="0" err="1">
                <a:latin typeface="Arial Narrow" panose="020B0606020202030204" pitchFamily="34" charset="0"/>
              </a:rPr>
              <a:t>дрвне</a:t>
            </a:r>
            <a:r>
              <a:rPr lang="en-GB" sz="2000" dirty="0">
                <a:latin typeface="Arial Narrow" panose="020B0606020202030204" pitchFamily="34" charset="0"/>
              </a:rPr>
              <a:t> </a:t>
            </a:r>
            <a:r>
              <a:rPr lang="en-GB" sz="2000" dirty="0" err="1">
                <a:latin typeface="Arial Narrow" panose="020B0606020202030204" pitchFamily="34" charset="0"/>
              </a:rPr>
              <a:t>биомасе</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Потенцијал</a:t>
            </a:r>
            <a:r>
              <a:rPr lang="en-GB" sz="2000" dirty="0">
                <a:latin typeface="Arial Narrow" panose="020B0606020202030204" pitchFamily="34" charset="0"/>
              </a:rPr>
              <a:t> </a:t>
            </a:r>
            <a:r>
              <a:rPr lang="en-GB" sz="2000" dirty="0" err="1">
                <a:latin typeface="Arial Narrow" panose="020B0606020202030204" pitchFamily="34" charset="0"/>
              </a:rPr>
              <a:t>коришћења</a:t>
            </a:r>
            <a:r>
              <a:rPr lang="en-GB" sz="2000" dirty="0">
                <a:latin typeface="Arial Narrow" panose="020B0606020202030204" pitchFamily="34" charset="0"/>
              </a:rPr>
              <a:t> </a:t>
            </a:r>
            <a:r>
              <a:rPr lang="en-GB" sz="2000" dirty="0" err="1">
                <a:latin typeface="Arial Narrow" panose="020B0606020202030204" pitchFamily="34" charset="0"/>
              </a:rPr>
              <a:t>отпадне</a:t>
            </a:r>
            <a:r>
              <a:rPr lang="en-GB" sz="2000" dirty="0">
                <a:latin typeface="Arial Narrow" panose="020B0606020202030204" pitchFamily="34" charset="0"/>
              </a:rPr>
              <a:t> </a:t>
            </a:r>
            <a:r>
              <a:rPr lang="en-GB" sz="2000" dirty="0" err="1">
                <a:latin typeface="Arial Narrow" panose="020B0606020202030204" pitchFamily="34" charset="0"/>
              </a:rPr>
              <a:t>топлоте</a:t>
            </a:r>
            <a:r>
              <a:rPr lang="en-GB" sz="2000" dirty="0">
                <a:latin typeface="Arial Narrow" panose="020B0606020202030204" pitchFamily="34" charset="0"/>
              </a:rPr>
              <a:t> </a:t>
            </a:r>
            <a:r>
              <a:rPr lang="en-GB" sz="2000" dirty="0" err="1">
                <a:latin typeface="Arial Narrow" panose="020B0606020202030204" pitchFamily="34" charset="0"/>
              </a:rPr>
              <a:t>из</a:t>
            </a:r>
            <a:r>
              <a:rPr lang="en-GB" sz="2000" dirty="0">
                <a:latin typeface="Arial Narrow" panose="020B0606020202030204" pitchFamily="34" charset="0"/>
              </a:rPr>
              <a:t> </a:t>
            </a:r>
            <a:r>
              <a:rPr lang="en-GB" sz="2000" dirty="0" err="1">
                <a:latin typeface="Arial Narrow" panose="020B0606020202030204" pitchFamily="34" charset="0"/>
              </a:rPr>
              <a:t>система</a:t>
            </a:r>
            <a:r>
              <a:rPr lang="en-GB" sz="2000" dirty="0">
                <a:latin typeface="Arial Narrow" panose="020B0606020202030204" pitchFamily="34" charset="0"/>
              </a:rPr>
              <a:t> </a:t>
            </a:r>
            <a:r>
              <a:rPr lang="en-GB" sz="2000" dirty="0" err="1">
                <a:latin typeface="Arial Narrow" panose="020B0606020202030204" pitchFamily="34" charset="0"/>
              </a:rPr>
              <a:t>за</a:t>
            </a:r>
            <a:r>
              <a:rPr lang="en-GB" sz="2000" dirty="0">
                <a:latin typeface="Arial Narrow" panose="020B0606020202030204" pitchFamily="34" charset="0"/>
              </a:rPr>
              <a:t> </a:t>
            </a:r>
            <a:r>
              <a:rPr lang="en-GB" sz="2000" dirty="0" err="1">
                <a:latin typeface="Arial Narrow" panose="020B0606020202030204" pitchFamily="34" charset="0"/>
              </a:rPr>
              <a:t>пречишћавање</a:t>
            </a:r>
            <a:r>
              <a:rPr lang="en-GB" sz="2000" dirty="0">
                <a:latin typeface="Arial Narrow" panose="020B0606020202030204" pitchFamily="34" charset="0"/>
              </a:rPr>
              <a:t> </a:t>
            </a:r>
            <a:r>
              <a:rPr lang="en-GB" sz="2000" dirty="0" err="1">
                <a:latin typeface="Arial Narrow" panose="020B0606020202030204" pitchFamily="34" charset="0"/>
              </a:rPr>
              <a:t>отпадних</a:t>
            </a:r>
            <a:r>
              <a:rPr lang="en-GB" sz="2000" dirty="0">
                <a:latin typeface="Arial Narrow" panose="020B0606020202030204" pitchFamily="34" charset="0"/>
              </a:rPr>
              <a:t> </a:t>
            </a:r>
            <a:r>
              <a:rPr lang="en-GB" sz="2000" dirty="0" err="1">
                <a:latin typeface="Arial Narrow" panose="020B0606020202030204" pitchFamily="34" charset="0"/>
              </a:rPr>
              <a:t>вода</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Могућност</a:t>
            </a:r>
            <a:r>
              <a:rPr lang="en-GB" sz="2000" dirty="0">
                <a:latin typeface="Arial Narrow" panose="020B0606020202030204" pitchFamily="34" charset="0"/>
              </a:rPr>
              <a:t> </a:t>
            </a:r>
            <a:r>
              <a:rPr lang="en-GB" sz="2000" dirty="0" err="1">
                <a:latin typeface="Arial Narrow" panose="020B0606020202030204" pitchFamily="34" charset="0"/>
              </a:rPr>
              <a:t>коришћења</a:t>
            </a:r>
            <a:r>
              <a:rPr lang="en-GB" sz="2000" dirty="0">
                <a:latin typeface="Arial Narrow" panose="020B0606020202030204" pitchFamily="34" charset="0"/>
              </a:rPr>
              <a:t> </a:t>
            </a:r>
            <a:r>
              <a:rPr lang="en-GB" sz="2000" dirty="0" err="1">
                <a:latin typeface="Arial Narrow" panose="020B0606020202030204" pitchFamily="34" charset="0"/>
              </a:rPr>
              <a:t>и</a:t>
            </a:r>
            <a:r>
              <a:rPr lang="en-GB" sz="2000" dirty="0">
                <a:latin typeface="Arial Narrow" panose="020B0606020202030204" pitchFamily="34" charset="0"/>
              </a:rPr>
              <a:t> </a:t>
            </a:r>
            <a:r>
              <a:rPr lang="en-GB" sz="2000" dirty="0" err="1">
                <a:latin typeface="Arial Narrow" panose="020B0606020202030204" pitchFamily="34" charset="0"/>
              </a:rPr>
              <a:t>интеграција</a:t>
            </a:r>
            <a:r>
              <a:rPr lang="en-GB" sz="2000" dirty="0">
                <a:latin typeface="Arial Narrow" panose="020B0606020202030204" pitchFamily="34" charset="0"/>
              </a:rPr>
              <a:t> </a:t>
            </a:r>
            <a:r>
              <a:rPr lang="en-GB" sz="2000" dirty="0" err="1">
                <a:latin typeface="Arial Narrow" panose="020B0606020202030204" pitchFamily="34" charset="0"/>
              </a:rPr>
              <a:t>високоефикасних</a:t>
            </a:r>
            <a:r>
              <a:rPr lang="en-GB" sz="2000" dirty="0">
                <a:latin typeface="Arial Narrow" panose="020B0606020202030204" pitchFamily="34" charset="0"/>
              </a:rPr>
              <a:t> </a:t>
            </a:r>
            <a:r>
              <a:rPr lang="en-GB" sz="2000" dirty="0" err="1">
                <a:latin typeface="Arial Narrow" panose="020B0606020202030204" pitchFamily="34" charset="0"/>
              </a:rPr>
              <a:t>когенерационих</a:t>
            </a:r>
            <a:r>
              <a:rPr lang="en-GB" sz="2000" dirty="0">
                <a:latin typeface="Arial Narrow" panose="020B0606020202030204" pitchFamily="34" charset="0"/>
              </a:rPr>
              <a:t> </a:t>
            </a:r>
            <a:r>
              <a:rPr lang="en-GB" sz="2000" dirty="0" err="1">
                <a:latin typeface="Arial Narrow" panose="020B0606020202030204" pitchFamily="34" charset="0"/>
              </a:rPr>
              <a:t>постројења</a:t>
            </a:r>
            <a:r>
              <a:rPr lang="en-GB" sz="2000" dirty="0">
                <a:latin typeface="Arial Narrow" panose="020B0606020202030204" pitchFamily="34" charset="0"/>
              </a:rPr>
              <a:t> </a:t>
            </a:r>
            <a:r>
              <a:rPr lang="en-GB" sz="2000" dirty="0" err="1">
                <a:latin typeface="Arial Narrow" panose="020B0606020202030204" pitchFamily="34" charset="0"/>
              </a:rPr>
              <a:t>на</a:t>
            </a:r>
            <a:r>
              <a:rPr lang="en-GB" sz="2000" dirty="0">
                <a:latin typeface="Arial Narrow" panose="020B0606020202030204" pitchFamily="34" charset="0"/>
              </a:rPr>
              <a:t> </a:t>
            </a:r>
            <a:r>
              <a:rPr lang="en-GB" sz="2000" dirty="0" err="1">
                <a:latin typeface="Arial Narrow" panose="020B0606020202030204" pitchFamily="34" charset="0"/>
              </a:rPr>
              <a:t>природни</a:t>
            </a:r>
            <a:r>
              <a:rPr lang="en-GB" sz="2000" dirty="0">
                <a:latin typeface="Arial Narrow" panose="020B0606020202030204" pitchFamily="34" charset="0"/>
              </a:rPr>
              <a:t> </a:t>
            </a:r>
            <a:r>
              <a:rPr lang="en-GB" sz="2000" dirty="0" err="1">
                <a:latin typeface="Arial Narrow" panose="020B0606020202030204" pitchFamily="34" charset="0"/>
              </a:rPr>
              <a:t>гас</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Потенцијал</a:t>
            </a:r>
            <a:r>
              <a:rPr lang="en-GB" sz="2000" dirty="0">
                <a:latin typeface="Arial Narrow" panose="020B0606020202030204" pitchFamily="34" charset="0"/>
              </a:rPr>
              <a:t> </a:t>
            </a:r>
            <a:r>
              <a:rPr lang="en-GB" sz="2000" dirty="0" err="1">
                <a:latin typeface="Arial Narrow" panose="020B0606020202030204" pitchFamily="34" charset="0"/>
              </a:rPr>
              <a:t>комуналног</a:t>
            </a:r>
            <a:r>
              <a:rPr lang="en-GB" sz="2000" dirty="0">
                <a:latin typeface="Arial Narrow" panose="020B0606020202030204" pitchFamily="34" charset="0"/>
              </a:rPr>
              <a:t> </a:t>
            </a:r>
            <a:r>
              <a:rPr lang="en-GB" sz="2000" dirty="0" err="1">
                <a:latin typeface="Arial Narrow" panose="020B0606020202030204" pitchFamily="34" charset="0"/>
              </a:rPr>
              <a:t>отпада</a:t>
            </a:r>
            <a:r>
              <a:rPr lang="en-US" sz="2000" dirty="0">
                <a:latin typeface="Arial Narrow" panose="020B0606020202030204" pitchFamily="34" charset="0"/>
              </a:rPr>
              <a:t>;</a:t>
            </a:r>
            <a:endParaRPr lang="en-RS" sz="2000" dirty="0">
              <a:latin typeface="Arial Narrow" panose="020B0606020202030204" pitchFamily="34" charset="0"/>
            </a:endParaRPr>
          </a:p>
          <a:p>
            <a:pPr marL="342900" lvl="0" indent="-342900" algn="just">
              <a:buFont typeface="Symbol" pitchFamily="2" charset="2"/>
              <a:buChar char=""/>
            </a:pPr>
            <a:r>
              <a:rPr lang="en-GB" sz="2000" dirty="0" err="1">
                <a:latin typeface="Arial Narrow" panose="020B0606020202030204" pitchFamily="34" charset="0"/>
              </a:rPr>
              <a:t>Потенцијал</a:t>
            </a:r>
            <a:r>
              <a:rPr lang="en-GB" sz="2000" dirty="0">
                <a:latin typeface="Arial Narrow" panose="020B0606020202030204" pitchFamily="34" charset="0"/>
              </a:rPr>
              <a:t> </a:t>
            </a:r>
            <a:r>
              <a:rPr lang="en-GB" sz="2000" dirty="0" err="1">
                <a:latin typeface="Arial Narrow" panose="020B0606020202030204" pitchFamily="34" charset="0"/>
              </a:rPr>
              <a:t>соларне</a:t>
            </a:r>
            <a:r>
              <a:rPr lang="en-GB" sz="2000" dirty="0">
                <a:latin typeface="Arial Narrow" panose="020B0606020202030204" pitchFamily="34" charset="0"/>
              </a:rPr>
              <a:t> </a:t>
            </a:r>
            <a:r>
              <a:rPr lang="en-GB" sz="2000" dirty="0" err="1">
                <a:latin typeface="Arial Narrow" panose="020B0606020202030204" pitchFamily="34" charset="0"/>
              </a:rPr>
              <a:t>енергије</a:t>
            </a:r>
            <a:r>
              <a:rPr lang="en-GB" sz="2000" dirty="0">
                <a:latin typeface="Arial Narrow" panose="020B0606020202030204" pitchFamily="34" charset="0"/>
              </a:rPr>
              <a:t>.</a:t>
            </a:r>
            <a:endParaRPr lang="e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a:effectLst/>
            </a:endParaRPr>
          </a:p>
          <a:p>
            <a:pPr marL="0" indent="0">
              <a:buNone/>
            </a:pPr>
            <a:endParaRPr lang="en-US" sz="2400" dirty="0"/>
          </a:p>
          <a:p>
            <a:pPr marL="0" indent="0">
              <a:buNone/>
            </a:pPr>
            <a:endParaRPr lang="en-US"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665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bit">
  <a:themeElements>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13275</TotalTime>
  <Words>1215</Words>
  <Application>Microsoft Office PowerPoint</Application>
  <PresentationFormat>On-screen Show (4:3)</PresentationFormat>
  <Paragraphs>510</Paragraphs>
  <Slides>21</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5" baseType="lpstr">
      <vt:lpstr>Arial</vt:lpstr>
      <vt:lpstr>Arial Narrow</vt:lpstr>
      <vt:lpstr>Calibri</vt:lpstr>
      <vt:lpstr>Cambria</vt:lpstr>
      <vt:lpstr>Century Gothic</vt:lpstr>
      <vt:lpstr>Courier New</vt:lpstr>
      <vt:lpstr>Graphik</vt:lpstr>
      <vt:lpstr>Palatino Linotype</vt:lpstr>
      <vt:lpstr>Symbol</vt:lpstr>
      <vt:lpstr>Times New Roman</vt:lpstr>
      <vt:lpstr>Wingdings</vt:lpstr>
      <vt:lpstr>Executive</vt:lpstr>
      <vt:lpstr>Orbit</vt:lpstr>
      <vt:lpstr>Visio.Drawing.15</vt:lpstr>
      <vt:lpstr>Стручно-научна конференција ТОПС 2023 Хотел Палисад, Златибор 28.05.2022. </vt:lpstr>
      <vt:lpstr>Увод</vt:lpstr>
      <vt:lpstr>Увод</vt:lpstr>
      <vt:lpstr>Материјали и Методе</vt:lpstr>
      <vt:lpstr>Материјали и Методе</vt:lpstr>
      <vt:lpstr>Почетно стање</vt:lpstr>
      <vt:lpstr>Преглед тренутног стања</vt:lpstr>
      <vt:lpstr>Почетно стање</vt:lpstr>
      <vt:lpstr>Могућности </vt:lpstr>
      <vt:lpstr>Потенцијали</vt:lpstr>
      <vt:lpstr>Потенцијали</vt:lpstr>
      <vt:lpstr>Потенцијали</vt:lpstr>
      <vt:lpstr>Потенцијали</vt:lpstr>
      <vt:lpstr>Потенцијали</vt:lpstr>
      <vt:lpstr>Потенцијали</vt:lpstr>
      <vt:lpstr>Потенцијали</vt:lpstr>
      <vt:lpstr>Могућности</vt:lpstr>
      <vt:lpstr>Могућности</vt:lpstr>
      <vt:lpstr>Ограничења и изазови</vt:lpstr>
      <vt:lpstr>Закључак</vt:lpstr>
      <vt:lpstr>                                       Хвала на пажњи!</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ECRB Investment Focus</dc:title>
  <dc:creator>Petar Maksimovic</dc:creator>
  <cp:lastModifiedBy>Desa Polić</cp:lastModifiedBy>
  <cp:revision>614</cp:revision>
  <cp:lastPrinted>2016-11-02T08:51:58Z</cp:lastPrinted>
  <dcterms:created xsi:type="dcterms:W3CDTF">2005-06-18T20:19:03Z</dcterms:created>
  <dcterms:modified xsi:type="dcterms:W3CDTF">2023-05-27T13:35:48Z</dcterms:modified>
</cp:coreProperties>
</file>