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16"/>
  </p:notesMasterIdLst>
  <p:handoutMasterIdLst>
    <p:handoutMasterId r:id="rId17"/>
  </p:handoutMasterIdLst>
  <p:sldIdLst>
    <p:sldId id="315" r:id="rId3"/>
    <p:sldId id="266" r:id="rId4"/>
    <p:sldId id="310" r:id="rId5"/>
    <p:sldId id="324" r:id="rId6"/>
    <p:sldId id="316" r:id="rId7"/>
    <p:sldId id="318" r:id="rId8"/>
    <p:sldId id="325" r:id="rId9"/>
    <p:sldId id="319" r:id="rId10"/>
    <p:sldId id="327" r:id="rId11"/>
    <p:sldId id="322" r:id="rId12"/>
    <p:sldId id="320" r:id="rId13"/>
    <p:sldId id="321" r:id="rId14"/>
    <p:sldId id="314" r:id="rId15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266"/>
          </p14:sldIdLst>
        </p14:section>
        <p14:section name="Untitled Section" id="{D2912014-711F-4381-B523-5313096FF27E}">
          <p14:sldIdLst>
            <p14:sldId id="310"/>
            <p14:sldId id="324"/>
            <p14:sldId id="316"/>
            <p14:sldId id="318"/>
            <p14:sldId id="325"/>
            <p14:sldId id="319"/>
            <p14:sldId id="327"/>
            <p14:sldId id="322"/>
            <p14:sldId id="320"/>
            <p14:sldId id="321"/>
          </p14:sldIdLst>
        </p14:section>
        <p14:section name="Untitled Section" id="{DCBB3C8D-D890-4616-AAD9-C06300A65D6F}">
          <p14:sldIdLst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FFCC66"/>
    <a:srgbClr val="7799FF"/>
    <a:srgbClr val="FFFF00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9338" autoAdjust="0"/>
  </p:normalViewPr>
  <p:slideViewPr>
    <p:cSldViewPr>
      <p:cViewPr varScale="1">
        <p:scale>
          <a:sx n="116" d="100"/>
          <a:sy n="116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7562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23.5.2023.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23.5.2023.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sr-Latn-R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09448" y="2743200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r-Cyrl-RS" sz="2800" dirty="0">
                <a:solidFill>
                  <a:srgbClr val="000066"/>
                </a:solidFill>
                <a:effectLst/>
                <a:latin typeface="Arial Narrow" panose="020B0606020202030204" pitchFamily="34" charset="0"/>
              </a:rPr>
              <a:t>ЗАПАДНИ БАЛКАН И ЕВРОПСКА УНИЈА </a:t>
            </a:r>
            <a:endParaRPr lang="en-US" sz="2800" dirty="0" smtClean="0">
              <a:solidFill>
                <a:srgbClr val="000066"/>
              </a:solidFill>
              <a:effectLst/>
              <a:latin typeface="Arial Narrow" panose="020B0606020202030204" pitchFamily="34" charset="0"/>
            </a:endParaRPr>
          </a:p>
          <a:p>
            <a:r>
              <a:rPr lang="sr-Cyrl-RS" sz="2800" dirty="0" smtClean="0">
                <a:solidFill>
                  <a:srgbClr val="000066"/>
                </a:solidFill>
                <a:effectLst/>
                <a:latin typeface="Arial Narrow" panose="020B0606020202030204" pitchFamily="34" charset="0"/>
              </a:rPr>
              <a:t>У </a:t>
            </a:r>
            <a:r>
              <a:rPr lang="sr-Cyrl-RS" sz="2800" dirty="0">
                <a:solidFill>
                  <a:srgbClr val="000066"/>
                </a:solidFill>
                <a:effectLst/>
                <a:latin typeface="Arial Narrow" panose="020B0606020202030204" pitchFamily="34" charset="0"/>
              </a:rPr>
              <a:t>ЕНЕРГЕТСКОЈ </a:t>
            </a:r>
            <a:r>
              <a:rPr lang="sr-Cyrl-RS" sz="2800" dirty="0" smtClean="0">
                <a:solidFill>
                  <a:srgbClr val="000066"/>
                </a:solidFill>
                <a:effectLst/>
                <a:latin typeface="Arial Narrow" panose="020B0606020202030204" pitchFamily="34" charset="0"/>
              </a:rPr>
              <a:t>ТРАНЗИЦИЈИ</a:t>
            </a:r>
            <a:endParaRPr lang="en-US" sz="2800" dirty="0">
              <a:solidFill>
                <a:srgbClr val="000066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5486400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sr-Cyrl-RS" sz="2800" b="0" dirty="0" smtClean="0">
                <a:solidFill>
                  <a:srgbClr val="000066"/>
                </a:solidFill>
                <a:effectLst/>
                <a:latin typeface="Arial Narrow" panose="020B0606020202030204" pitchFamily="34" charset="0"/>
              </a:rPr>
              <a:t>Љубо </a:t>
            </a:r>
            <a:r>
              <a:rPr lang="sr-Cyrl-RS" sz="2800" b="0" dirty="0" err="1">
                <a:solidFill>
                  <a:srgbClr val="000066"/>
                </a:solidFill>
                <a:effectLst/>
                <a:latin typeface="Arial Narrow" panose="020B0606020202030204" pitchFamily="34" charset="0"/>
              </a:rPr>
              <a:t>Маћић</a:t>
            </a:r>
            <a:endParaRPr lang="en-US" sz="2800" b="0" dirty="0">
              <a:solidFill>
                <a:srgbClr val="000066"/>
              </a:solidFill>
              <a:effectLst/>
              <a:latin typeface="Arial Narrow" panose="020B0606020202030204" pitchFamily="34" charset="0"/>
            </a:endParaRPr>
          </a:p>
          <a:p>
            <a:r>
              <a:rPr lang="sr-Cyrl-RS" sz="2800" b="0" dirty="0">
                <a:solidFill>
                  <a:srgbClr val="000066"/>
                </a:solidFill>
                <a:effectLst/>
                <a:latin typeface="Arial Narrow" panose="020B0606020202030204" pitchFamily="34" charset="0"/>
              </a:rPr>
              <a:t>Економски институт, Београд</a:t>
            </a:r>
            <a:endParaRPr lang="sr-Latn-CS" altLang="en-US" sz="2800" b="0" dirty="0">
              <a:solidFill>
                <a:srgbClr val="000066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 smtClean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 smtClean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69818"/>
          </a:xfrm>
          <a:ln w="57150"/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Годишња продаја и укупан број топлотних пумпи у Европи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8" y="1511852"/>
            <a:ext cx="8309662" cy="43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476"/>
            <a:ext cx="8363272" cy="745524"/>
          </a:xfrm>
          <a:ln w="57150"/>
        </p:spPr>
        <p:txBody>
          <a:bodyPr>
            <a:no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Шта би Западни Балкан могао да тражи и очекује од ЕУ</a:t>
            </a: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?(</a:t>
            </a: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1)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и у Енергетској заједници примени принципе и механизме солидарности, какви су примењени унутар ЕУ, пропорционално преузетим и будућим циљевима декарбонизације, прилагођено висини БДП-а и уделу угља; например, Пољска бесповратно добија 3,8 млрд.€ из ЕУ Фонда за праведну транзицију, Чешка 1,6 млрд.€, Румунија 2,1 млрд.€ итд;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у првом кораку ЕУ партиципира са бар 50% у фондовима за правичну транзицију чланица Енергетске заједнице, формираним са наменом истом као ЕУ Фонд;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дефинише друге облике финансијске подршке декарбонизацији, аналогно поменутој ЕУ пракси и предложи Министарском савету ЕнЗ;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нађе начина да интегрише и индустрију и релевантне привредне субјекте региона у своје актуелне иницијативе – развој зелених технологија и индустрије;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уважава да је и на Западном Балкану сигурност снабдевања енергијом највиши приоритет, те да се брзина смањивања коришћења угља мора димензионисати тако да тај захтев не буде нарушен. А већ је веома видљиво да се енергетска предузећа и приватни инвеститори у региону све интензивније усмеравају на зелену </a:t>
            </a:r>
            <a:r>
              <a:rPr lang="ru-RU" sz="2000" dirty="0" smtClean="0">
                <a:latin typeface="Arial Narrow" panose="020B0606020202030204" pitchFamily="34" charset="0"/>
              </a:rPr>
              <a:t>енергију.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just"/>
            <a:endParaRPr lang="sr-Latn-RS" sz="2000" dirty="0" smtClean="0">
              <a:latin typeface="Arial Narrow" panose="020B0606020202030204" pitchFamily="34" charset="0"/>
            </a:endParaRP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7620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37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при предлагању увођења цена на емисије угљен-диоксида и механизама који би били примењени до уласка у ЕУ, има флексибилан приступ и свест о применљивости и одрживости у свакој од земаља;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свака земља треба да тражи одговор на ЦБАМ који одговара њеним условима, зависно, пре свега од роба и обима извоза у ЕУ.</a:t>
            </a: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23528" y="0"/>
            <a:ext cx="8363272" cy="990600"/>
          </a:xfrm>
          <a:prstGeom prst="rect">
            <a:avLst/>
          </a:prstGeom>
          <a:ln w="57150"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tabLst>
                <a:tab pos="87313" algn="l"/>
              </a:tabLst>
            </a:pPr>
            <a:r>
              <a:rPr lang="ru-RU" sz="28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Шта би Западни Балкан могао да тражи и очекује од ЕУ</a:t>
            </a:r>
            <a:r>
              <a:rPr lang="ru-RU" sz="28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?(</a:t>
            </a:r>
            <a:r>
              <a:rPr lang="ru-RU" sz="2800" b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144838"/>
            <a:ext cx="6477000" cy="35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 smtClean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</a:t>
            </a:r>
            <a:r>
              <a:rPr lang="sr-Latn-RS" sz="28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400"/>
            <a:ext cx="348032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Садржај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noFill/>
        </p:spPr>
        <p:txBody>
          <a:bodyPr>
            <a:normAutofit/>
          </a:bodyPr>
          <a:lstStyle/>
          <a:p>
            <a:pPr marL="709200" lvl="1" indent="-1714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Arial Narrow" panose="020B0606020202030204" pitchFamily="34" charset="0"/>
              </a:rPr>
              <a:t>Шта су земље региона прихватиле? </a:t>
            </a:r>
          </a:p>
          <a:p>
            <a:pPr marL="709200" lvl="1" indent="-1714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Arial Narrow" panose="020B0606020202030204" pitchFamily="34" charset="0"/>
              </a:rPr>
              <a:t>У каквој је позицији у регион у односу на чланице ЕУ?</a:t>
            </a:r>
          </a:p>
          <a:p>
            <a:pPr marL="709200" lvl="1" indent="-1714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Arial Narrow" panose="020B0606020202030204" pitchFamily="34" charset="0"/>
              </a:rPr>
              <a:t>Како се из позиције Западног Балкана може гледати на оно што се данас догађа у енергетици Европске уније и глобално?</a:t>
            </a:r>
          </a:p>
          <a:p>
            <a:pPr marL="709200" lvl="1" indent="-1714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Arial Narrow" panose="020B0606020202030204" pitchFamily="34" charset="0"/>
              </a:rPr>
              <a:t>Шта би Западни Балкан могао да тражи и очекује од ЕУ?</a:t>
            </a:r>
          </a:p>
          <a:p>
            <a:pPr marL="709200" lvl="1" indent="-1714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ru-RU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1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90600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Шта су земље региона прихватиле?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r-Latn-RS" sz="2000" dirty="0" smtClean="0"/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Сагласиле су се, кроз УН, да ће смањивати емисије гасова који изазивају климатске промене;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Прихватиле су да следе европски пут декарбонизације и преласка на чисту енергију;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Прихватиле су да успостављају националне правне и стратешке оквире за такве политике;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Прихватиле су повлачење из погона електрана на угаљ које се до 2027. не ускладе са Директивом о великим ложиштима и Индустријском директивом о емисијама;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Прихватиле су крајем 2022. енергетске климатске циљеве за 2030, који их приближавају европским амбицијама.</a:t>
            </a:r>
          </a:p>
          <a:p>
            <a:pPr marL="0" indent="0">
              <a:buNone/>
            </a:pP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Autofit/>
          </a:bodyPr>
          <a:lstStyle/>
          <a:p>
            <a:pPr>
              <a:tabLst>
                <a:tab pos="87313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У каквој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је позицији регион у односу на чланице ЕУ?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816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Бруто друштвени производ региона по становнику је између 32 и 48% у односу на ЕУ27 просек. То умањује капацитет држава да се боре против климатских промена;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Удео угља у производњи електричне енергије од 41 до 67%, а у ЕУ је око 16%. Само је у Пољској удео већи (око 70%). То увећава трошкове декарбонизације;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Далеко правичније би било да се одговорност за промену климе одређује према укупној, кумулативној у историји емисији ГХГ по становнику (у нашем региону је преко 3 пута мања, него у развијеним земљама), него према садашњој емисији; Међутим, сигурно је да се глобални модел не може променити, али се финансијска помоћ сиромашнијима треба  појачати на бази ових односа, што они на неке начине већ и захтевају;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ЕУ не показује спремност да своју финансијску подршку декарбонизацији региона експлицитно формализује на начин усклађен са праксом у ЕУ, како би подршка по нивоу извесно била симетрична преузиманим циљевима декарбонизације.</a:t>
            </a:r>
            <a:endParaRPr lang="sr-Latn-R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                </a:t>
            </a:r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Неочекивано </a:t>
            </a:r>
            <a:r>
              <a:rPr lang="ru-RU" sz="2000" dirty="0">
                <a:latin typeface="Arial Narrow" panose="020B0606020202030204" pitchFamily="34" charset="0"/>
              </a:rPr>
              <a:t>је било: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ЕК није реаговала на ранија упозорења у вези тржишног модела;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ЕК није реаговала на ранија упозорења у вези тржишног модела;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анализа стратешких ризика није предвидела геополитичка и тржишна померања која су променила снабдевање гасом;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је ЕК закаснело ставила у фокус ризике везане за критичне минерале и монополизоване изворе руда и прераде и дозволила да јој неки извори снабдевања постану недоступни;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пројектује енергетску сигурност и на технологијама које нису сасвим доказане, а да улаже у истраживање и развој мање од глобалне конкуренције;</a:t>
            </a:r>
          </a:p>
          <a:p>
            <a:pPr algn="just"/>
            <a:r>
              <a:rPr lang="ru-RU" sz="2000" dirty="0">
                <a:latin typeface="Arial Narrow" panose="020B0606020202030204" pitchFamily="34" charset="0"/>
              </a:rPr>
              <a:t>да је ЕУ изгубила почетну предност на глобалним тржиштима опреме за ОИЕ и у запошљавању у ОИЕ технологијама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sr-Latn-RS" sz="2000" dirty="0" smtClean="0">
              <a:latin typeface="Arial Narrow" panose="020B0606020202030204" pitchFamily="34" charset="0"/>
            </a:endParaRPr>
          </a:p>
          <a:p>
            <a:endParaRPr lang="sr-Latn-RS" sz="2000" dirty="0" smtClean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Како се из позиције Западног Балкана може гледати на оно што се данас догађа у енергетици Европске Уније и глобално? (1)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87313" algn="l"/>
              </a:tabLst>
            </a:pPr>
            <a:r>
              <a:rPr lang="ru-RU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Концентрација екстракције и прераде појединих минерала и фосилних горива, 2019.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8" y="1981200"/>
            <a:ext cx="81349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98653" y="5853197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000" b="0" i="1" dirty="0" smtClean="0">
                <a:latin typeface="Arial Narrow" panose="020B0606020202030204" pitchFamily="34" charset="0"/>
              </a:rPr>
              <a:t>Izvor: IEA</a:t>
            </a:r>
            <a:endParaRPr lang="en-US" sz="1000" b="0" i="1" dirty="0"/>
          </a:p>
        </p:txBody>
      </p:sp>
    </p:spTree>
    <p:extLst>
      <p:ext uri="{BB962C8B-B14F-4D97-AF65-F5344CB8AC3E}">
        <p14:creationId xmlns:p14="http://schemas.microsoft.com/office/powerpoint/2010/main" val="19036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87313" algn="l"/>
              </a:tabLst>
            </a:pPr>
            <a:r>
              <a:rPr lang="ru-RU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Регионална расподела капацитета за производњу чистих енергетских технологија и компоненти, 2021.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05600" y="6172200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000" b="0" i="1" dirty="0" smtClean="0">
                <a:latin typeface="Arial Narrow" panose="020B0606020202030204" pitchFamily="34" charset="0"/>
              </a:rPr>
              <a:t>Izvor: IEA</a:t>
            </a:r>
            <a:endParaRPr lang="en-US" sz="1000" b="0" i="1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172200" cy="47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87313" algn="l"/>
              </a:tabLst>
            </a:pPr>
            <a:r>
              <a:rPr lang="sr-Latn-R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Kako se iz pozicije Zapadnog Balkana može gledati na ono što se danas događa u energetici E</a:t>
            </a:r>
            <a:r>
              <a:rPr lang="sr-Latn-R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vropske Unije </a:t>
            </a:r>
            <a:r>
              <a:rPr lang="sr-Latn-R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globalno</a:t>
            </a:r>
            <a:r>
              <a:rPr lang="sr-Latn-R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?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(2)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000" dirty="0">
                <a:latin typeface="Arial Narrow" panose="020B0606020202030204" pitchFamily="34" charset="0"/>
              </a:rPr>
              <a:t>Međutim</a:t>
            </a:r>
            <a:r>
              <a:rPr lang="sr-Latn-RS" sz="2000" dirty="0" smtClean="0">
                <a:latin typeface="Arial Narrow" panose="020B0606020202030204" pitchFamily="34" charset="0"/>
              </a:rPr>
              <a:t>,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pozitivan</a:t>
            </a:r>
            <a:r>
              <a:rPr lang="en-US" sz="2000" dirty="0" smtClean="0">
                <a:latin typeface="Arial Narrow" panose="020B0606020202030204" pitchFamily="34" charset="0"/>
              </a:rPr>
              <a:t> signal </a:t>
            </a:r>
            <a:r>
              <a:rPr lang="en-US" sz="2000" dirty="0" err="1" smtClean="0">
                <a:latin typeface="Arial Narrow" panose="020B0606020202030204" pitchFamily="34" charset="0"/>
              </a:rPr>
              <a:t>iz</a:t>
            </a:r>
            <a:r>
              <a:rPr lang="en-US" sz="2000" dirty="0" smtClean="0">
                <a:latin typeface="Arial Narrow" panose="020B0606020202030204" pitchFamily="34" charset="0"/>
              </a:rPr>
              <a:t> EU </a:t>
            </a:r>
            <a:r>
              <a:rPr lang="en-US" sz="2000" dirty="0" err="1" smtClean="0">
                <a:latin typeface="Arial Narrow" panose="020B0606020202030204" pitchFamily="34" charset="0"/>
              </a:rPr>
              <a:t>su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sr-Latn-RS" sz="2000" dirty="0" smtClean="0">
                <a:latin typeface="Arial Narrow" panose="020B0606020202030204" pitchFamily="34" charset="0"/>
              </a:rPr>
              <a:t>neka </a:t>
            </a:r>
            <a:r>
              <a:rPr lang="sr-Latn-RS" sz="2000" dirty="0" err="1">
                <a:latin typeface="Arial Narrow" panose="020B0606020202030204" pitchFamily="34" charset="0"/>
              </a:rPr>
              <a:t>temeljitija</a:t>
            </a:r>
            <a:r>
              <a:rPr lang="sr-Latn-RS" sz="2000" dirty="0">
                <a:latin typeface="Arial Narrow" panose="020B0606020202030204" pitchFamily="34" charset="0"/>
              </a:rPr>
              <a:t> pomeranja iz stanja i regulativa koja su prethodno poprimala atribute </a:t>
            </a:r>
            <a:r>
              <a:rPr lang="sr-Latn-RS" sz="2000" dirty="0" smtClean="0">
                <a:latin typeface="Arial Narrow" panose="020B0606020202030204" pitchFamily="34" charset="0"/>
              </a:rPr>
              <a:t>dogmi. </a:t>
            </a:r>
            <a:r>
              <a:rPr lang="sr-Latn-RS" sz="2000" dirty="0">
                <a:latin typeface="Arial Narrow" panose="020B0606020202030204" pitchFamily="34" charset="0"/>
              </a:rPr>
              <a:t>Na primer, </a:t>
            </a:r>
            <a:r>
              <a:rPr lang="en-US" sz="2000" dirty="0" err="1" smtClean="0">
                <a:latin typeface="Arial Narrow" panose="020B0606020202030204" pitchFamily="34" charset="0"/>
              </a:rPr>
              <a:t>Evropska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komisija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nedavno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usvojila</a:t>
            </a:r>
            <a:r>
              <a:rPr lang="sr-Latn-RS" sz="2000" dirty="0" smtClean="0">
                <a:latin typeface="Arial Narrow" panose="020B0606020202030204" pitchFamily="34" charset="0"/>
              </a:rPr>
              <a:t>:</a:t>
            </a:r>
            <a:endParaRPr lang="sr-Latn-RS" sz="2000" dirty="0" smtClean="0"/>
          </a:p>
          <a:p>
            <a:r>
              <a:rPr lang="sr-Latn-RS" sz="2000" dirty="0" smtClean="0">
                <a:latin typeface="Arial Narrow" panose="020B0606020202030204" pitchFamily="34" charset="0"/>
              </a:rPr>
              <a:t>P</a:t>
            </a:r>
            <a:r>
              <a:rPr lang="en-US" sz="2000" dirty="0" err="1">
                <a:latin typeface="Arial Narrow" panose="020B0606020202030204" pitchFamily="34" charset="0"/>
              </a:rPr>
              <a:t>redlog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Reformi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dizajna</a:t>
            </a:r>
            <a:r>
              <a:rPr lang="en-US" sz="2000" dirty="0">
                <a:latin typeface="Arial Narrow" panose="020B0606020202030204" pitchFamily="34" charset="0"/>
              </a:rPr>
              <a:t> EU </a:t>
            </a:r>
            <a:r>
              <a:rPr lang="en-US" sz="2000" dirty="0" err="1">
                <a:latin typeface="Arial Narrow" panose="020B0606020202030204" pitchFamily="34" charset="0"/>
              </a:rPr>
              <a:t>tržišta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električne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energije</a:t>
            </a:r>
            <a:r>
              <a:rPr lang="sr-Latn-RS" sz="2000" dirty="0" smtClean="0">
                <a:latin typeface="Arial Narrow" panose="020B0606020202030204" pitchFamily="34" charset="0"/>
              </a:rPr>
              <a:t>;</a:t>
            </a:r>
          </a:p>
          <a:p>
            <a:r>
              <a:rPr lang="sr-Latn-RS" sz="2000" dirty="0" smtClean="0">
                <a:latin typeface="Arial Narrow" panose="020B0606020202030204" pitchFamily="34" charset="0"/>
              </a:rPr>
              <a:t>P</a:t>
            </a:r>
            <a:r>
              <a:rPr lang="en-US" sz="2000" dirty="0" err="1">
                <a:latin typeface="Arial Narrow" panose="020B0606020202030204" pitchFamily="34" charset="0"/>
              </a:rPr>
              <a:t>redlog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Propisa</a:t>
            </a:r>
            <a:r>
              <a:rPr lang="en-US" sz="2000" dirty="0">
                <a:latin typeface="Arial Narrow" panose="020B0606020202030204" pitchFamily="34" charset="0"/>
              </a:rPr>
              <a:t> o </a:t>
            </a:r>
            <a:r>
              <a:rPr lang="en-US" sz="2000" dirty="0" err="1">
                <a:latin typeface="Arial Narrow" panose="020B0606020202030204" pitchFamily="34" charset="0"/>
              </a:rPr>
              <a:t>kritičnim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sirovinama</a:t>
            </a:r>
            <a:r>
              <a:rPr lang="en-US" sz="2000" dirty="0">
                <a:latin typeface="Arial Narrow" panose="020B0606020202030204" pitchFamily="34" charset="0"/>
              </a:rPr>
              <a:t>, </a:t>
            </a:r>
            <a:r>
              <a:rPr lang="en-US" sz="2000" dirty="0" err="1">
                <a:latin typeface="Arial Narrow" panose="020B0606020202030204" pitchFamily="34" charset="0"/>
              </a:rPr>
              <a:t>kojim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treba</a:t>
            </a:r>
            <a:r>
              <a:rPr lang="en-US" sz="2000" dirty="0">
                <a:latin typeface="Arial Narrow" panose="020B0606020202030204" pitchFamily="34" charset="0"/>
              </a:rPr>
              <a:t> da </a:t>
            </a:r>
            <a:r>
              <a:rPr lang="en-US" sz="2000" dirty="0" err="1">
                <a:latin typeface="Arial Narrow" panose="020B0606020202030204" pitchFamily="34" charset="0"/>
              </a:rPr>
              <a:t>ojača</a:t>
            </a:r>
            <a:r>
              <a:rPr lang="en-US" sz="2000" dirty="0">
                <a:latin typeface="Arial Narrow" panose="020B0606020202030204" pitchFamily="34" charset="0"/>
              </a:rPr>
              <a:t> lance </a:t>
            </a:r>
            <a:r>
              <a:rPr lang="en-US" sz="2000" dirty="0" err="1">
                <a:latin typeface="Arial Narrow" panose="020B0606020202030204" pitchFamily="34" charset="0"/>
              </a:rPr>
              <a:t>snabdevanja</a:t>
            </a:r>
            <a:r>
              <a:rPr lang="en-US" sz="2000" dirty="0">
                <a:latin typeface="Arial Narrow" panose="020B0606020202030204" pitchFamily="34" charset="0"/>
              </a:rPr>
              <a:t> EU </a:t>
            </a:r>
            <a:r>
              <a:rPr lang="en-US" sz="2000" dirty="0" err="1">
                <a:latin typeface="Arial Narrow" panose="020B0606020202030204" pitchFamily="34" charset="0"/>
              </a:rPr>
              <a:t>kritičnim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mineralima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uključujući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retke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zemlje</a:t>
            </a:r>
            <a:r>
              <a:rPr lang="sr-Latn-RS" sz="2000" dirty="0" smtClean="0">
                <a:latin typeface="Arial Narrow" panose="020B0606020202030204" pitchFamily="34" charset="0"/>
              </a:rPr>
              <a:t>;</a:t>
            </a:r>
          </a:p>
          <a:p>
            <a:r>
              <a:rPr lang="sr-Latn-RS" sz="2000" dirty="0">
                <a:latin typeface="Arial Narrow" panose="020B0606020202030204" pitchFamily="34" charset="0"/>
              </a:rPr>
              <a:t>P</a:t>
            </a:r>
            <a:r>
              <a:rPr lang="en-US" sz="2000" dirty="0" err="1">
                <a:latin typeface="Arial Narrow" panose="020B0606020202030204" pitchFamily="34" charset="0"/>
              </a:rPr>
              <a:t>redlog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Propisa</a:t>
            </a:r>
            <a:r>
              <a:rPr lang="en-US" sz="2000" dirty="0">
                <a:latin typeface="Arial Narrow" panose="020B0606020202030204" pitchFamily="34" charset="0"/>
              </a:rPr>
              <a:t> o </a:t>
            </a:r>
            <a:r>
              <a:rPr lang="en-US" sz="2000" dirty="0" err="1">
                <a:latin typeface="Arial Narrow" panose="020B0606020202030204" pitchFamily="34" charset="0"/>
              </a:rPr>
              <a:t>Neto-nula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industriji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koji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će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podstaći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domaću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proizvodnju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instalaciju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čistih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tehnologija</a:t>
            </a:r>
            <a:r>
              <a:rPr lang="en-US" sz="2000" dirty="0">
                <a:latin typeface="Arial Narrow" panose="020B0606020202030204" pitchFamily="34" charset="0"/>
              </a:rPr>
              <a:t> (“</a:t>
            </a:r>
            <a:r>
              <a:rPr lang="en-US" sz="2000" dirty="0" err="1">
                <a:latin typeface="Arial Narrow" panose="020B0606020202030204" pitchFamily="34" charset="0"/>
              </a:rPr>
              <a:t>Kupujmo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evropsko</a:t>
            </a:r>
            <a:r>
              <a:rPr lang="en-US" sz="2000" dirty="0" smtClean="0">
                <a:latin typeface="Arial Narrow" panose="020B0606020202030204" pitchFamily="34" charset="0"/>
              </a:rPr>
              <a:t>”)</a:t>
            </a:r>
            <a:r>
              <a:rPr lang="sr-Latn-RS" sz="2000" dirty="0" smtClean="0">
                <a:latin typeface="Arial Narrow" panose="020B0606020202030204" pitchFamily="34" charset="0"/>
              </a:rPr>
              <a:t>;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en-US" sz="2000" dirty="0" err="1">
                <a:latin typeface="Arial Narrow" panose="020B0606020202030204" pitchFamily="34" charset="0"/>
              </a:rPr>
              <a:t>Industrijski</a:t>
            </a:r>
            <a:r>
              <a:rPr lang="en-US" sz="2000" dirty="0">
                <a:latin typeface="Arial Narrow" panose="020B0606020202030204" pitchFamily="34" charset="0"/>
              </a:rPr>
              <a:t> plan </a:t>
            </a:r>
            <a:r>
              <a:rPr lang="en-US" sz="2000" dirty="0" err="1">
                <a:latin typeface="Arial Narrow" panose="020B0606020202030204" pitchFamily="34" charset="0"/>
              </a:rPr>
              <a:t>za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Zeleni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dogovor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GB" sz="2000" dirty="0" err="1">
                <a:latin typeface="Arial Narrow" panose="020B0606020202030204" pitchFamily="34" charset="0"/>
              </a:rPr>
              <a:t>koji</a:t>
            </a:r>
            <a:r>
              <a:rPr lang="en-GB" sz="2000" dirty="0">
                <a:latin typeface="Arial Narrow" panose="020B0606020202030204" pitchFamily="34" charset="0"/>
              </a:rPr>
              <a:t> je </a:t>
            </a:r>
            <a:r>
              <a:rPr lang="en-GB" sz="2000" dirty="0" err="1">
                <a:latin typeface="Arial Narrow" panose="020B0606020202030204" pitchFamily="34" charset="0"/>
              </a:rPr>
              <a:t>odgovor</a:t>
            </a:r>
            <a:r>
              <a:rPr lang="en-GB" sz="2000" dirty="0">
                <a:latin typeface="Arial Narrow" panose="020B0606020202030204" pitchFamily="34" charset="0"/>
              </a:rPr>
              <a:t>, </a:t>
            </a:r>
            <a:r>
              <a:rPr lang="en-GB" sz="2000" dirty="0" err="1">
                <a:latin typeface="Arial Narrow" panose="020B0606020202030204" pitchFamily="34" charset="0"/>
              </a:rPr>
              <a:t>odnosno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zaštita</a:t>
            </a:r>
            <a:r>
              <a:rPr lang="en-GB" sz="2000" dirty="0">
                <a:latin typeface="Arial Narrow" panose="020B0606020202030204" pitchFamily="34" charset="0"/>
              </a:rPr>
              <a:t> od </a:t>
            </a:r>
            <a:r>
              <a:rPr lang="en-GB" sz="2000" dirty="0" err="1">
                <a:latin typeface="Arial Narrow" panose="020B0606020202030204" pitchFamily="34" charset="0"/>
              </a:rPr>
              <a:t>američkog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Zakona</a:t>
            </a:r>
            <a:r>
              <a:rPr lang="en-GB" sz="2000" dirty="0">
                <a:latin typeface="Arial Narrow" panose="020B0606020202030204" pitchFamily="34" charset="0"/>
              </a:rPr>
              <a:t> o </a:t>
            </a:r>
            <a:r>
              <a:rPr lang="en-GB" sz="2000" dirty="0" err="1">
                <a:latin typeface="Arial Narrow" panose="020B0606020202030204" pitchFamily="34" charset="0"/>
              </a:rPr>
              <a:t>smanjenju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inflacije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i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obimnog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podsticanja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zelene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err="1">
                <a:latin typeface="Arial Narrow" panose="020B0606020202030204" pitchFamily="34" charset="0"/>
              </a:rPr>
              <a:t>industrije</a:t>
            </a:r>
            <a:r>
              <a:rPr lang="en-GB" sz="2000" dirty="0">
                <a:latin typeface="Arial Narrow" panose="020B0606020202030204" pitchFamily="34" charset="0"/>
              </a:rPr>
              <a:t> u </a:t>
            </a:r>
            <a:r>
              <a:rPr lang="sr-Latn-RS" sz="2000" dirty="0" smtClean="0">
                <a:latin typeface="Arial Narrow" panose="020B0606020202030204" pitchFamily="34" charset="0"/>
              </a:rPr>
              <a:t>SAD.</a:t>
            </a:r>
          </a:p>
          <a:p>
            <a:pPr marL="0" indent="0">
              <a:buNone/>
            </a:pPr>
            <a:r>
              <a:rPr lang="en-US" sz="2000" dirty="0" err="1">
                <a:latin typeface="Arial Narrow" panose="020B0606020202030204" pitchFamily="34" charset="0"/>
              </a:rPr>
              <a:t>Sadržaj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sr-Latn-RS" sz="2000" dirty="0">
                <a:latin typeface="Arial Narrow" panose="020B0606020202030204" pitchFamily="34" charset="0"/>
              </a:rPr>
              <a:t>ovih inicijativa </a:t>
            </a:r>
            <a:r>
              <a:rPr lang="en-US" sz="2000" dirty="0" err="1">
                <a:latin typeface="Arial Narrow" panose="020B0606020202030204" pitchFamily="34" charset="0"/>
              </a:rPr>
              <a:t>treba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proučiti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i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videti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sr-Latn-RS" sz="2000" dirty="0" smtClean="0">
                <a:latin typeface="Arial Narrow" panose="020B0606020202030204" pitchFamily="34" charset="0"/>
              </a:rPr>
              <a:t>šta one mogu značiti za Zapadni Balkan.</a:t>
            </a:r>
          </a:p>
          <a:p>
            <a:pPr marL="0" indent="0">
              <a:buNone/>
            </a:pPr>
            <a:r>
              <a:rPr lang="en-US" sz="2000" dirty="0" err="1">
                <a:latin typeface="Arial Narrow" panose="020B0606020202030204" pitchFamily="34" charset="0"/>
              </a:rPr>
              <a:t>Globalni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rast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investicija</a:t>
            </a:r>
            <a:r>
              <a:rPr lang="en-US" sz="2000" dirty="0">
                <a:latin typeface="Arial Narrow" panose="020B0606020202030204" pitchFamily="34" charset="0"/>
              </a:rPr>
              <a:t> u </a:t>
            </a:r>
            <a:r>
              <a:rPr lang="en-US" sz="2000" dirty="0" err="1">
                <a:latin typeface="Arial Narrow" panose="020B0606020202030204" pitchFamily="34" charset="0"/>
              </a:rPr>
              <a:t>energetsku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tranziciju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potvrđuje</a:t>
            </a:r>
            <a:r>
              <a:rPr lang="en-US" sz="2000" dirty="0">
                <a:latin typeface="Arial Narrow" panose="020B0606020202030204" pitchFamily="34" charset="0"/>
              </a:rPr>
              <a:t> da je </a:t>
            </a:r>
            <a:r>
              <a:rPr lang="en-US" sz="2000" dirty="0" err="1">
                <a:latin typeface="Arial Narrow" panose="020B0606020202030204" pitchFamily="34" charset="0"/>
              </a:rPr>
              <a:t>proces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dekarbonizacije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nepovratan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sr-Latn-RS" sz="2000" dirty="0">
                <a:latin typeface="Arial Narrow" panose="020B0606020202030204" pitchFamily="34" charset="0"/>
              </a:rPr>
              <a:t>i</a:t>
            </a:r>
            <a:r>
              <a:rPr lang="en-US" sz="2000" dirty="0">
                <a:latin typeface="Arial Narrow" panose="020B0606020202030204" pitchFamily="34" charset="0"/>
              </a:rPr>
              <a:t> da se </a:t>
            </a:r>
            <a:r>
              <a:rPr lang="en-US" sz="2000" dirty="0" err="1">
                <a:latin typeface="Arial Narrow" panose="020B0606020202030204" pitchFamily="34" charset="0"/>
              </a:rPr>
              <a:t>ubrzava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r>
              <a:rPr lang="en-US" sz="2000" dirty="0" err="1">
                <a:latin typeface="Arial Narrow" panose="020B0606020202030204" pitchFamily="34" charset="0"/>
              </a:rPr>
              <a:t>Zemlje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regiona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pokazuju</a:t>
            </a:r>
            <a:r>
              <a:rPr lang="sr-Latn-RS" sz="2000" dirty="0">
                <a:latin typeface="Arial Narrow" panose="020B0606020202030204" pitchFamily="34" charset="0"/>
              </a:rPr>
              <a:t>, ali ne sve jednako,</a:t>
            </a:r>
            <a:r>
              <a:rPr lang="en-US" sz="2000" dirty="0">
                <a:latin typeface="Arial Narrow" panose="020B0606020202030204" pitchFamily="34" charset="0"/>
              </a:rPr>
              <a:t> da </a:t>
            </a:r>
            <a:r>
              <a:rPr lang="en-US" sz="2000" dirty="0" err="1">
                <a:latin typeface="Arial Narrow" panose="020B0606020202030204" pitchFamily="34" charset="0"/>
              </a:rPr>
              <a:t>razumeju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nužnost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promena</a:t>
            </a:r>
            <a:r>
              <a:rPr lang="sr-Latn-RS" sz="2000" dirty="0">
                <a:latin typeface="Arial Narrow" panose="020B0606020202030204" pitchFamily="34" charset="0"/>
              </a:rPr>
              <a:t>.</a:t>
            </a:r>
          </a:p>
          <a:p>
            <a:endParaRPr lang="sr-Latn-RS" sz="2000" dirty="0"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 smtClean="0">
              <a:effectLst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63272" cy="838200"/>
          </a:xfrm>
          <a:ln w="57150"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Раст глобалних инвестиција у енергетску транзицију и 10 земаља са највећим инвестицијама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81800" y="6248400"/>
            <a:ext cx="6399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000" b="0" i="1" dirty="0" smtClean="0">
                <a:latin typeface="Arial Narrow" panose="020B0606020202030204" pitchFamily="34" charset="0"/>
              </a:rPr>
              <a:t>Izvor: IEA</a:t>
            </a:r>
            <a:endParaRPr lang="en-US" sz="1000" b="0" i="1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5181600" cy="34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52" y="2133600"/>
            <a:ext cx="3632148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13183</TotalTime>
  <Words>889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Executive</vt:lpstr>
      <vt:lpstr>Orbit</vt:lpstr>
      <vt:lpstr>Стручно-научна конференција ТОПС 2023 Хотел Палисад, Златибор 28.05.2023. </vt:lpstr>
      <vt:lpstr>Садржај</vt:lpstr>
      <vt:lpstr>Шта су земље региона прихватиле?</vt:lpstr>
      <vt:lpstr> У каквој је позицији регион у односу на чланице ЕУ?</vt:lpstr>
      <vt:lpstr>Како се из позиције Западног Балкана може гледати на оно што се данас догађа у енергетици Европске Уније и глобално? (1)</vt:lpstr>
      <vt:lpstr>Концентрација екстракције и прераде појединих минерала и фосилних горива, 2019.</vt:lpstr>
      <vt:lpstr>Регионална расподела капацитета за производњу чистих енергетских технологија и компоненти, 2021.</vt:lpstr>
      <vt:lpstr>Kako se iz pozicije Zapadnog Balkana može gledati na ono što se danas događa u energetici Evropske Unije i globalno? (2)</vt:lpstr>
      <vt:lpstr>Раст глобалних инвестиција у енергетску транзицију и 10 земаља са највећим инвестицијама </vt:lpstr>
      <vt:lpstr>Годишња продаја и укупан број топлотних пумпи у Европи</vt:lpstr>
      <vt:lpstr>Шта би Западни Балкан могао да тражи и очекује од ЕУ?(1)</vt:lpstr>
      <vt:lpstr>PowerPoint Presentation</vt:lpstr>
      <vt:lpstr>                                       Хвала на пажњи!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Windows User</cp:lastModifiedBy>
  <cp:revision>633</cp:revision>
  <cp:lastPrinted>2016-11-02T08:51:58Z</cp:lastPrinted>
  <dcterms:created xsi:type="dcterms:W3CDTF">2005-06-18T20:19:03Z</dcterms:created>
  <dcterms:modified xsi:type="dcterms:W3CDTF">2023-05-23T11:47:47Z</dcterms:modified>
</cp:coreProperties>
</file>