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2" r:id="rId1"/>
    <p:sldMasterId id="2147484274" r:id="rId2"/>
  </p:sldMasterIdLst>
  <p:notesMasterIdLst>
    <p:notesMasterId r:id="rId25"/>
  </p:notesMasterIdLst>
  <p:handoutMasterIdLst>
    <p:handoutMasterId r:id="rId26"/>
  </p:handoutMasterIdLst>
  <p:sldIdLst>
    <p:sldId id="315" r:id="rId3"/>
    <p:sldId id="326" r:id="rId4"/>
    <p:sldId id="322" r:id="rId5"/>
    <p:sldId id="327" r:id="rId6"/>
    <p:sldId id="328" r:id="rId7"/>
    <p:sldId id="329" r:id="rId8"/>
    <p:sldId id="310" r:id="rId9"/>
    <p:sldId id="316" r:id="rId10"/>
    <p:sldId id="319" r:id="rId11"/>
    <p:sldId id="333" r:id="rId12"/>
    <p:sldId id="318" r:id="rId13"/>
    <p:sldId id="336" r:id="rId14"/>
    <p:sldId id="332" r:id="rId15"/>
    <p:sldId id="330" r:id="rId16"/>
    <p:sldId id="331" r:id="rId17"/>
    <p:sldId id="321" r:id="rId18"/>
    <p:sldId id="337" r:id="rId19"/>
    <p:sldId id="324" r:id="rId20"/>
    <p:sldId id="339" r:id="rId21"/>
    <p:sldId id="325" r:id="rId22"/>
    <p:sldId id="312" r:id="rId23"/>
    <p:sldId id="314" r:id="rId24"/>
  </p:sldIdLst>
  <p:sldSz cx="9144000" cy="6858000" type="screen4x3"/>
  <p:notesSz cx="6980238" cy="9144000"/>
  <p:defaultTextStyle>
    <a:defPPr>
      <a:defRPr lang="sr-Latn-C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75000"/>
      <a:buFont typeface="Wingdings" pitchFamily="2" charset="2"/>
      <a:defRPr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A74BE-663E-41EA-A91E-4B51893AB8AD}">
          <p14:sldIdLst>
            <p14:sldId id="315"/>
            <p14:sldId id="326"/>
            <p14:sldId id="322"/>
            <p14:sldId id="327"/>
            <p14:sldId id="328"/>
            <p14:sldId id="329"/>
            <p14:sldId id="310"/>
            <p14:sldId id="316"/>
            <p14:sldId id="319"/>
            <p14:sldId id="333"/>
            <p14:sldId id="318"/>
            <p14:sldId id="336"/>
            <p14:sldId id="332"/>
            <p14:sldId id="330"/>
            <p14:sldId id="331"/>
            <p14:sldId id="321"/>
            <p14:sldId id="337"/>
            <p14:sldId id="324"/>
            <p14:sldId id="339"/>
            <p14:sldId id="325"/>
            <p14:sldId id="312"/>
            <p14:sldId id="314"/>
          </p14:sldIdLst>
        </p14:section>
        <p14:section name="Untitled Section" id="{A8640820-41CE-47CA-936F-AD03E67310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7799FF"/>
    <a:srgbClr val="FFFF00"/>
    <a:srgbClr val="000066"/>
    <a:srgbClr val="FF7C80"/>
    <a:srgbClr val="99FFCC"/>
    <a:srgbClr val="0099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38" autoAdjust="0"/>
  </p:normalViewPr>
  <p:slideViewPr>
    <p:cSldViewPr>
      <p:cViewPr varScale="1">
        <p:scale>
          <a:sx n="60" d="100"/>
          <a:sy n="60" d="100"/>
        </p:scale>
        <p:origin x="14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276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DD216A1D-DF1D-4987-9958-7CC377A2C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9" y="4343912"/>
            <a:ext cx="5584842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99"/>
            <a:ext cx="3025531" cy="45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44429785-2374-4A44-B5D6-2868FDAD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22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D16DDA12-11CD-420C-B519-A4A6FBF5038C}" type="slidenum">
              <a:rPr lang="en-US" altLang="en-US"/>
              <a:pPr>
                <a:buClr>
                  <a:srgbClr val="0000FF"/>
                </a:buClr>
              </a:pPr>
              <a:t>1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D4E9-E165-4DB0-B2DE-194352C82004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CF5F07-F0ED-43BA-80D8-728E025A6A6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C731-1DFE-4E08-919E-1C16A63B74A2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1E29-E4BA-4849-982A-1D1F3FAB30D0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C0C-8852-421C-8AFD-170BBAA1696F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C1B0-83E6-4BD4-B035-ED00C7C88F65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r-Latn-CS" altLang="en-US" noProof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altLang="en-US" noProof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4C7D4E9-E165-4DB0-B2DE-194352C82004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CF5F07-F0ED-43BA-80D8-728E025A6A6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3AE31-A367-4AB5-828B-3044AD53BF33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E25EC-EFBF-46CA-9693-BFBC79988B8C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B6728-2D68-4414-997A-76EF09B659FC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D06-E3C5-4E31-96F7-C9E8B4EE254E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F8D53-87A8-4B11-BA08-66495FF93C4B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1998-B8A8-4DF1-B546-250986E34D7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4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25E61-BE44-4023-8920-F8764EB666A2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1658B-58F3-425C-AEB7-A522CE41614A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2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B0532D-03F7-4C3A-809F-EA3EF0F57EB6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E430B-A60D-4E33-94B4-44002777791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43402-F1E2-410D-BEE6-CABF2AEAE7A5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9DD6-A6C5-4A73-805C-8E1C73E2BFED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8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85B72-6C4A-44CC-8866-4A2CE95D73D0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536D0-011F-4E37-951E-E026895542F8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3AE31-A367-4AB5-828B-3044AD53BF33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25EC-EFBF-46CA-9693-BFBC79988B8C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6792C-F9F5-49FF-8B96-F0C8E57258FA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CEAB-E690-4BE2-8F86-777B172366BB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4C731-1DFE-4E08-919E-1C16A63B74A2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1E29-E4BA-4849-982A-1D1F3FAB30D0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CC0C-8852-421C-8AFD-170BBAA1696F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FC1B0-83E6-4BD4-B035-ED00C7C88F65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76AF76-0BA2-4041-8D83-121732FE18C0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7853C5-C965-4FEE-AC72-64DE0CB90582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7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6728-2D68-4414-997A-76EF09B659FC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3CD06-E3C5-4E31-96F7-C9E8B4EE254E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8D53-87A8-4B11-BA08-66495FF93C4B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1998-B8A8-4DF1-B546-250986E34D7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5E61-BE44-4023-8920-F8764EB666A2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658B-58F3-425C-AEB7-A522CE41614A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32D-03F7-4C3A-809F-EA3EF0F57EB6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430B-A60D-4E33-94B4-44002777791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3402-F1E2-410D-BEE6-CABF2AEAE7A5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F9DD6-A6C5-4A73-805C-8E1C73E2BFED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5B72-6C4A-44CC-8866-4A2CE95D73D0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36D0-011F-4E37-951E-E026895542F8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92C-F9F5-49FF-8B96-F0C8E57258FA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CEAB-E690-4BE2-8F86-777B172366BB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847373-B0DF-42F3-BFD2-53527A1DBFBA}" type="datetime1">
              <a:rPr lang="sr-Latn-CS" altLang="en-US" smtClean="0"/>
              <a:pPr/>
              <a:t>27.5.2023.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C096A3-BC62-4A0A-B737-BBBCFC7D9BB7}" type="slidenum">
              <a:rPr lang="sr-Latn-CS" altLang="en-US" smtClean="0"/>
              <a:pPr/>
              <a:t>‹#›</a:t>
            </a:fld>
            <a:endParaRPr lang="sr-Latn-CS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FF"/>
                </a:buClr>
              </a:pPr>
              <a:endParaRPr lang="en-GB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3847373-B0DF-42F3-BFD2-53527A1DBFBA}" type="datetime1">
              <a:rPr lang="sr-Latn-CS" altLang="en-US">
                <a:solidFill>
                  <a:srgbClr val="000000"/>
                </a:solidFill>
              </a:rPr>
              <a:pPr/>
              <a:t>27.5.2023.</a:t>
            </a:fld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>
              <a:solidFill>
                <a:srgbClr val="000000"/>
              </a:solidFill>
            </a:endParaRP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DC096A3-BC62-4A0A-B737-BBBCFC7D9BB7}" type="slidenum">
              <a:rPr lang="sr-Latn-CS" altLang="en-US">
                <a:solidFill>
                  <a:srgbClr val="000000"/>
                </a:solidFill>
              </a:rPr>
              <a:pPr/>
              <a:t>‹#›</a:t>
            </a:fld>
            <a:endParaRPr lang="sr-Latn-C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580272"/>
            <a:ext cx="7772400" cy="1555750"/>
          </a:xfrm>
        </p:spPr>
        <p:txBody>
          <a:bodyPr/>
          <a:lstStyle/>
          <a:p>
            <a:r>
              <a:rPr lang="sr-Cyrl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Стручно-научна конференција</a:t>
            </a:r>
            <a:r>
              <a:rPr lang="sr-Latn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Cyrl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ТОПС</a:t>
            </a:r>
            <a:r>
              <a:rPr lang="sr-Latn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2023</a:t>
            </a:r>
            <a:b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Хотел Палисад</a:t>
            </a:r>
            <a:r>
              <a:rPr lang="sr-Latn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sr-Cyrl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Златибор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sr-Latn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.0</a:t>
            </a:r>
            <a:r>
              <a:rPr lang="sr-Latn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.202</a:t>
            </a:r>
            <a:r>
              <a:rPr lang="sr-Latn-R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br>
              <a:rPr lang="ru-RU" sz="2000" dirty="0">
                <a:latin typeface="Arial Narrow" panose="020B0606020202030204" pitchFamily="34" charset="0"/>
              </a:rPr>
            </a:br>
            <a:endParaRPr lang="en-GB" sz="2000" dirty="0">
              <a:latin typeface="Arial Narrow" panose="020B0606020202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39212"/>
            <a:ext cx="1082348" cy="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sr-Cyrl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sr-Latn-RS" altLang="en-US" sz="2000" b="0" dirty="0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41174" y="2423044"/>
            <a:ext cx="7772400" cy="1621904"/>
          </a:xfrm>
          <a:prstGeom prst="rect">
            <a:avLst/>
          </a:prstGeom>
          <a:noFill/>
        </p:spPr>
        <p:txBody>
          <a:bodyPr vert="horz" lIns="0" tIns="45720" rIns="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ru-RU" altLang="en-U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КОРИШЋЕЊЕ УРБАНИХ ВОДЕНИХ ЦИКЛУСА КАО ИЗВОРА ТОПЛОТЕ ЗА СИСТЕМЕ ДАЉИНСКОГ ГРЕЈАЊА</a:t>
            </a:r>
            <a:r>
              <a:rPr lang="sr-Latn-CS" altLang="en-U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-37214" y="5348288"/>
            <a:ext cx="9144000" cy="1052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  <a:lvl2pPr>
              <a:buClr>
                <a:schemeClr val="tx2"/>
              </a:buCl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</a:b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Милош Бањац, Марија Василев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Универзитет у Београду Машински факултет,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sr-Latn-R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8" y="609600"/>
            <a:ext cx="457200" cy="457200"/>
          </a:xfrm>
          <a:prstGeom prst="rect">
            <a:avLst/>
          </a:prstGeom>
          <a:noFill/>
        </p:spPr>
      </p:pic>
      <p:pic>
        <p:nvPicPr>
          <p:cNvPr id="21" name="Picture 20" descr="C:\Users\Toplane Srbije 2\OneDrive\Desktop\Zlatibor 2022\EBRD blue 15mm (E)_Cro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1546860" cy="81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E:\Zlatibor 2022, LOGO\SECO\BL_En_WBF_SECO_CMYK_pos_ho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3547"/>
            <a:ext cx="1676400" cy="95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TOPLAN~1\AppData\Local\Temp\pid-6836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1512570" cy="56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321"/>
            <a:ext cx="457200" cy="4223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05600" y="1066800"/>
            <a:ext cx="198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050" dirty="0"/>
              <a:t>Društvo termičara Srbije</a:t>
            </a:r>
            <a:endParaRPr lang="en-GB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066800"/>
            <a:ext cx="2209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50" dirty="0"/>
              <a:t>Пословно удружење „Топлане Србије“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895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Могућности коришћења термичке енергије отпадних вода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3EA562-1B65-4232-2C07-2EA254DA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47801"/>
            <a:ext cx="8153399" cy="5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5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iagram, text, plan, technical drawing&#10;&#10;Description automatically generated">
            <a:extLst>
              <a:ext uri="{FF2B5EF4-FFF2-40B4-BE49-F238E27FC236}">
                <a16:creationId xmlns:a16="http://schemas.microsoft.com/office/drawing/2014/main" id="{DB64CC01-694C-99BB-0955-BAAEA4DB6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5" y="1939434"/>
            <a:ext cx="8592146" cy="38978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96FC89-02AB-3584-A1EC-971728F2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Могућности коришћења термичке енергије отпадних вода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0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96FC89-02AB-3584-A1EC-971728F2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Могућности коришћења термичке енергије отпадних вода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A89F44-8BB4-9DD3-1071-0FE98113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7786688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9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96FC89-02AB-3584-A1EC-971728F2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Могућности коришћења термичке енергије отпадних вода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B755E4-40CF-C98E-C8C9-7CC09888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39" y="1600200"/>
            <a:ext cx="8175921" cy="38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96FC89-02AB-3584-A1EC-971728F2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Принцип рада топлотне </a:t>
            </a:r>
            <a:r>
              <a:rPr lang="sr-Cyrl-R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пупме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BA545E0-F036-251F-7FD9-100E8B24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7556"/>
            <a:ext cx="7696200" cy="47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3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96FC89-02AB-3584-A1EC-971728F2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Могућности коришћења термичке енергије питке воде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7F978E6C-24FF-2B02-1049-364E0C70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8" y="2209800"/>
            <a:ext cx="8076842" cy="33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Коришћење геотермалне енергије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rizontal ground source heat pump Cheap Sell - OFF 65%">
            <a:extLst>
              <a:ext uri="{FF2B5EF4-FFF2-40B4-BE49-F238E27FC236}">
                <a16:creationId xmlns:a16="http://schemas.microsoft.com/office/drawing/2014/main" id="{75E91535-D2E3-EC8D-865D-AB600775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058824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5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Коришћење геотермалне енергије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07969-0C10-9057-0CB3-58C99796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4" y="1295400"/>
            <a:ext cx="7620000" cy="50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7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Неке особености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ACB-5559-93B4-47A9-01FF9D47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8907"/>
            <a:ext cx="8229600" cy="5482892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Магистрални и дистрибутивни систем питке воде, као и мреже канализационих цеви у сваком граду чини 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огроман у земљу укопани размењивач топлоте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Питка вода из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магистралним деоница чини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стабилан, извор, односно понор топлоте.</a:t>
            </a:r>
          </a:p>
          <a:p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</a:rPr>
              <a:t>Коришћењем </a:t>
            </a:r>
            <a:r>
              <a:rPr lang="ru-RU" sz="2100" b="1" dirty="0">
                <a:solidFill>
                  <a:schemeClr val="tx1"/>
                </a:solidFill>
                <a:latin typeface="Arial Narrow" panose="020B0606020202030204" pitchFamily="34" charset="0"/>
              </a:rPr>
              <a:t>топлотних пупи</a:t>
            </a:r>
            <a:r>
              <a:rPr lang="ru-RU" sz="2100" dirty="0">
                <a:solidFill>
                  <a:schemeClr val="tx1"/>
                </a:solidFill>
                <a:latin typeface="Arial Narrow" panose="020B0606020202030204" pitchFamily="34" charset="0"/>
              </a:rPr>
              <a:t>, термичка енергија ових токова може да се искористи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како за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грејање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простора и потрошне топле воде, тако и за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хлађење простора </a:t>
            </a: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Директиви ЕУ о ОИЕ, у појму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„амбијентална енергија“ уврстио и природну топлотну енергију ускладиштену у канализационој води</a:t>
            </a: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ЈКП „Београдски водовод и канализација“, годишње произведи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преко 200 милиона кубних метара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воде питке воде. </a:t>
            </a: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Хлађењем за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само 1</a:t>
            </a:r>
            <a:r>
              <a:rPr lang="sr-Cyrl-R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ове воде имали би извор топлотне издашности од 840 TJ, који би уз употребу топлотних пуми производио бар 1200 ТЈ топлоте, а што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чини 8,6%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укупне годишње произведене топлоте ЈП „Београдске електране“.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ЈКП „Београдски водовод и канализација“, дуга чак 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4106 </a:t>
            </a:r>
            <a:r>
              <a:rPr lang="sr-Cyrl-R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km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5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Предности и недостаци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ACB-5559-93B4-47A9-01FF9D47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693"/>
            <a:ext cx="8229600" cy="513910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У поређењу са случајем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геотермалне топлотне пумпе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која користи подземну воду, изостају потребе за додатним бушењем аквифера,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односно трошкови за копање бушотине и постављање сонди (укопаних размењивача топлоте),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нема додатних трошкова везаних за пумпање флуида и ограничен је ризик од загађења подземних вода.</a:t>
            </a:r>
            <a:endParaRPr lang="en-US" sz="2000" dirty="0">
              <a:effectLst/>
            </a:endParaRPr>
          </a:p>
          <a:p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Температура отпадних 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вода варира од 10 до 25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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 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током целе године са малим дневним варијацијама, што канализационе воде чини идеалним извором топлоте ниског за топлотне пумпе.</a:t>
            </a: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Код 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отпадном вода постоји могућност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запрљање размењивача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топлоте, што може да смањити ефикасност система за рекуперацију топлоте, што због тога захтева њихово редовно одржавање.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У поређењу са отпадном водом, 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вода за пиће генерално има ниже температуре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које умањују енергетске перформансе топлотних пумпи</a:t>
            </a:r>
          </a:p>
          <a:p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6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ACB-5559-93B4-47A9-01FF9D47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63" y="1318400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Повећање </a:t>
            </a:r>
            <a:r>
              <a:rPr lang="sr-Cyrl-R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антропогених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емисија гасова са ефектом стаклене, а пре свега угљен-диоксида  </a:t>
            </a:r>
            <a:r>
              <a:rPr lang="sr-Cyrl-R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проузроковло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је климатске промене и 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повећање глобалне температуре Земље за 0,85°C у односу на </a:t>
            </a:r>
            <a:r>
              <a:rPr lang="sr-Cyrl-R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прединдустријски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Потписивањем 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Париског споразума 2017. године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Србија се обавезала да ће постепено смањивати емисије гасова са ефектом стаклене баште, а пре свега смањити емисије угљен-диоксида.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Споразумом о стабилизацији и придруживању  ЕУ који је ступио на снагу 1. септембра 2013. године </a:t>
            </a:r>
            <a:endParaRPr lang="sr-Cyrl-R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r-Latn-RS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sr-Latn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Deal</a:t>
            </a:r>
            <a:r>
              <a:rPr lang="sr-Latn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sr-Cyrl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и „</a:t>
            </a:r>
            <a:r>
              <a:rPr lang="sr-Latn-RS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sr-Latn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Agenda </a:t>
            </a:r>
            <a:r>
              <a:rPr lang="sr-Latn-RS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r-Latn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r-Latn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Western</a:t>
            </a:r>
            <a:r>
              <a:rPr lang="sr-Latn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Balkans</a:t>
            </a:r>
            <a:r>
              <a:rPr lang="sr-Cyrl-RS" sz="2200" b="1" dirty="0">
                <a:latin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sr-Cyrl-R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2021. године </a:t>
            </a:r>
            <a:r>
              <a:rPr lang="ru-RU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укорак са развојем водоничне транзиције у Европи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410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Предности и недостаци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ACB-5559-93B4-47A9-01FF9D47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693"/>
            <a:ext cx="8229600" cy="5596307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Приликом коришћења 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воде за пиће 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проблеми 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запрљања измењивача 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топлоте су много мање значајни. Такође, проток воде за пиће је стабилнији од протока отпадне воде, чиме се поједностављује рад топлотне пумпе.</a:t>
            </a:r>
          </a:p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Економске уштеде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и период отплате система зависи од многих фактора, укључујући тренутне цене електричне енергије, али по правилу ови системи се показују као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економичније решење у односу на коришћење геотермалних топлотних пумпи</a:t>
            </a:r>
          </a:p>
          <a:p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Индустријска постројења, посебно и прехрамбеној индустрија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али и </a:t>
            </a:r>
            <a:r>
              <a:rPr lang="sr-Cyrl-R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нестамбени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објекти као што су </a:t>
            </a:r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перионице веша, хотели и ресторани </a:t>
            </a: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често стварају велику количину отпадних вода, имају значајан потенцијал</a:t>
            </a: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канализационе мреже, у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случајевим малог протока воде или хаварије на овим мрежама постоји ризик од њиховог непланираног искључивања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Такође, иако занемарљиво мали, у случају система ПВТП постоји и ризик од контаминације питке воде</a:t>
            </a:r>
          </a:p>
          <a:p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Закључак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Воде урбаних водених циклуса, како канализационе тако и воде за пиће, представљају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значајан и лако доступан извор термичке енергије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Енергија ових водених токова може се искористити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помоћу  топлотних пумпи како у сврхе грејања тако и хлађења</a:t>
            </a:r>
            <a:endParaRPr lang="sr-Latn-R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Савремен концепту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коришћења обновљиве енергије </a:t>
            </a:r>
          </a:p>
          <a:p>
            <a:r>
              <a:rPr lang="sr-Cyrl-R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Б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удући развој и декарбонизациа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системима даљинског грејања</a:t>
            </a:r>
          </a:p>
          <a:p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Посветити више пажње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истраживачки рад у научим и развојним институцијама,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креатори политике и других заинтересованих страна посвећених постизању климатске неутралности</a:t>
            </a:r>
            <a:endParaRPr lang="sr-Latn-R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906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55987"/>
          </a:xfrm>
        </p:spPr>
        <p:txBody>
          <a:bodyPr/>
          <a:lstStyle/>
          <a:p>
            <a:r>
              <a:rPr lang="sr-Cyrl-RS" sz="2400" b="1" dirty="0">
                <a:solidFill>
                  <a:srgbClr val="002060"/>
                </a:solidFill>
                <a:effectLst/>
              </a:rPr>
              <a:t>                                       </a:t>
            </a:r>
            <a:r>
              <a:rPr lang="sr-Cyrl-RS" sz="24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Хвала на пажњи</a:t>
            </a:r>
            <a:r>
              <a:rPr lang="sr-Latn-RS" sz="2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00206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38200" y="3982998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983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84919"/>
          </a:xfrm>
          <a:ln w="57150"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05903F5-5DD3-9A8B-8D97-F6EDB64D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239000" cy="4760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A3A35-3671-7544-2734-88912BD07B34}"/>
              </a:ext>
            </a:extLst>
          </p:cNvPr>
          <p:cNvSpPr txBox="1"/>
          <p:nvPr/>
        </p:nvSpPr>
        <p:spPr>
          <a:xfrm>
            <a:off x="5105400" y="6267865"/>
            <a:ext cx="30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dirty="0"/>
              <a:t>https://climateactiontracker.org</a:t>
            </a:r>
          </a:p>
        </p:txBody>
      </p:sp>
    </p:spTree>
    <p:extLst>
      <p:ext uri="{BB962C8B-B14F-4D97-AF65-F5344CB8AC3E}">
        <p14:creationId xmlns:p14="http://schemas.microsoft.com/office/powerpoint/2010/main" val="1146210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ACB-5559-93B4-47A9-01FF9D47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63" y="1318400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Најзначајнији резултати ове транзиције, са тенденцијом даљег најбржег и највећег пораста остварени су у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производњи електричне енергије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те је за очекивати да ће у скорој будућности производња електричне енергије из обновљивих извора енергије (ОИЕ) бити довољна да покрије све досадашње потребе домаћинстава и индустрије као и будуће потребе транспорта, за који се предвиђа да ће у доминанто прећи на коришћење ове врсте енергије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емисије CO2 које настају као последица сагоревања природиног гаса и других фосилних 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горива за потребе грејања објеката у урбаним срединама и даље није пронађено адекватно решење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3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ACB-5559-93B4-47A9-01FF9D47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8907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Покушаји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преласка</a:t>
            </a:r>
            <a:r>
              <a:rPr lang="sr-Latn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СДГ на биомасу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наилазе на бројне тешкоће, од обезбеђивања одговарајућих количина биомасе, сигурног ланца снабдевања, па све до и даље присутних емисија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CO2,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 сада и локалних емисија  микро честица и других штетних материја.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Још мање су успешни покушају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акумулисања сунчеве енергије током лета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њеног накнадног коришћења током грене сезоне.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Једина алтернатива СДГ која је показала добре резултате остварена је применом 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топлотних пумпи</a:t>
            </a:r>
            <a:endParaRPr lang="sr-Latn-R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ваздух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због своје изузетно неповољног циклуса промене температуре није погодно решења, 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коришћење 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геотермалне (хидро и </a:t>
            </a:r>
            <a:r>
              <a:rPr lang="sr-Cyrl-R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енергије</a:t>
            </a:r>
            <a:r>
              <a:rPr lang="sr-Latn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повезан</a:t>
            </a:r>
            <a:r>
              <a:rPr lang="sr-Latn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са бројним ограничењима и високим инвестицијама посебно у урбаним срединама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Увод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5ACB-5559-93B4-47A9-01FF9D47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8907"/>
            <a:ext cx="8229600" cy="4525963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Покушаји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преласка</a:t>
            </a:r>
            <a:r>
              <a:rPr lang="sr-Latn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СДГ на биомасу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наилазе на бројне тешкоће, од обезбеђивања одговарајућих количина биомасе, сигурног ланца снабдевања, па све до и даље присутних емисија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CO2,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 сада и локалних емисија  микро честица и других штетних материја.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Још мање су успешни покушају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акумулисања сунчеве енергије током лета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њеног накнадног коришћења током грене сезоне.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Једина алтернатива СДГ која је показала добре резултате остварена је применом 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топлотних пумпи</a:t>
            </a:r>
            <a:endParaRPr lang="sr-Latn-R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ваздух</a:t>
            </a:r>
            <a:r>
              <a:rPr lang="sr-Cyrl-R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геотермалне (хидро и </a:t>
            </a:r>
            <a:r>
              <a:rPr lang="sr-Cyrl-R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</a:t>
            </a: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енергије</a:t>
            </a:r>
            <a:endParaRPr lang="sr-Latn-R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Cyrl-R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урбани водени циклуси</a:t>
            </a:r>
            <a:endParaRPr lang="sr-Latn-R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6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Урбани водени циклус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map, diagram, design&#10;&#10;Description automatically generated">
            <a:extLst>
              <a:ext uri="{FF2B5EF4-FFF2-40B4-BE49-F238E27FC236}">
                <a16:creationId xmlns:a16="http://schemas.microsoft.com/office/drawing/2014/main" id="{06C70392-BC65-B491-B46C-298A54304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24000"/>
            <a:ext cx="8242378" cy="46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Врсте енергија у деловима урбаног воденог циклуса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diagram, map&#10;&#10;Description automatically generated">
            <a:extLst>
              <a:ext uri="{FF2B5EF4-FFF2-40B4-BE49-F238E27FC236}">
                <a16:creationId xmlns:a16="http://schemas.microsoft.com/office/drawing/2014/main" id="{F54C2718-AE8F-357D-8E8B-917A8D55B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87522"/>
            <a:ext cx="6096000" cy="56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6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63272" cy="980728"/>
          </a:xfrm>
          <a:ln w="57150"/>
        </p:spPr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Могућности коришћења термичке енергије отпадних вода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33130"/>
            <a:ext cx="8153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5EC3906-C7CA-3630-1ADF-30C8D6B94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501207" cy="51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3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14050</TotalTime>
  <Words>1002</Words>
  <Application>Microsoft Office PowerPoint</Application>
  <PresentationFormat>On-screen Show (4:3)</PresentationFormat>
  <Paragraphs>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Cambria</vt:lpstr>
      <vt:lpstr>Century Gothic</vt:lpstr>
      <vt:lpstr>Courier New</vt:lpstr>
      <vt:lpstr>Palatino Linotype</vt:lpstr>
      <vt:lpstr>Times New Roman</vt:lpstr>
      <vt:lpstr>Wingdings</vt:lpstr>
      <vt:lpstr>Executive</vt:lpstr>
      <vt:lpstr>Orbit</vt:lpstr>
      <vt:lpstr>Стручно-научна конференција ТОПС 2023 Хотел Палисад, Златибор 28.05.2022. </vt:lpstr>
      <vt:lpstr>Увод</vt:lpstr>
      <vt:lpstr>Увод</vt:lpstr>
      <vt:lpstr>Увод</vt:lpstr>
      <vt:lpstr>Увод</vt:lpstr>
      <vt:lpstr>Увод</vt:lpstr>
      <vt:lpstr>Урбани водени циклус</vt:lpstr>
      <vt:lpstr>Врсте енергија у деловима урбаног воденог циклуса</vt:lpstr>
      <vt:lpstr>Могућности коришћења термичке енергије отпадних вода</vt:lpstr>
      <vt:lpstr>Могућности коришћења термичке енергије отпадних вода</vt:lpstr>
      <vt:lpstr>Могућности коришћења термичке енергије отпадних вода</vt:lpstr>
      <vt:lpstr>Могућности коришћења термичке енергије отпадних вода</vt:lpstr>
      <vt:lpstr>Могућности коришћења термичке енергије отпадних вода</vt:lpstr>
      <vt:lpstr>Принцип рада топлотне пупме</vt:lpstr>
      <vt:lpstr>Могућности коришћења термичке енергије питке воде</vt:lpstr>
      <vt:lpstr>Коришћење геотермалне енергије</vt:lpstr>
      <vt:lpstr>Коришћење геотермалне енергије</vt:lpstr>
      <vt:lpstr>Неке особености</vt:lpstr>
      <vt:lpstr>Предности и недостаци</vt:lpstr>
      <vt:lpstr>Предности и недостаци</vt:lpstr>
      <vt:lpstr>Закључак</vt:lpstr>
      <vt:lpstr>                                       Хвала на пажњи!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ECRB Investment Focus</dc:title>
  <dc:creator>Petar Maksimovic</dc:creator>
  <cp:lastModifiedBy>Miloš Banjac</cp:lastModifiedBy>
  <cp:revision>615</cp:revision>
  <cp:lastPrinted>2016-11-02T08:51:58Z</cp:lastPrinted>
  <dcterms:created xsi:type="dcterms:W3CDTF">2005-06-18T20:19:03Z</dcterms:created>
  <dcterms:modified xsi:type="dcterms:W3CDTF">2023-05-27T06:30:22Z</dcterms:modified>
</cp:coreProperties>
</file>