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14"/>
  </p:notesMasterIdLst>
  <p:handoutMasterIdLst>
    <p:handoutMasterId r:id="rId15"/>
  </p:handoutMasterIdLst>
  <p:sldIdLst>
    <p:sldId id="315" r:id="rId3"/>
    <p:sldId id="266" r:id="rId4"/>
    <p:sldId id="310" r:id="rId5"/>
    <p:sldId id="316" r:id="rId6"/>
    <p:sldId id="312" r:id="rId7"/>
    <p:sldId id="317" r:id="rId8"/>
    <p:sldId id="318" r:id="rId9"/>
    <p:sldId id="319" r:id="rId10"/>
    <p:sldId id="320" r:id="rId11"/>
    <p:sldId id="321" r:id="rId12"/>
    <p:sldId id="322" r:id="rId13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266"/>
            <p14:sldId id="310"/>
            <p14:sldId id="316"/>
            <p14:sldId id="312"/>
            <p14:sldId id="317"/>
            <p14:sldId id="318"/>
            <p14:sldId id="319"/>
            <p14:sldId id="320"/>
            <p14:sldId id="321"/>
            <p14:sldId id="322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7799FF"/>
    <a:srgbClr val="FFFF00"/>
    <a:srgbClr val="000066"/>
    <a:srgbClr val="FF7C80"/>
    <a:srgbClr val="99FFCC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9338" autoAdjust="0"/>
  </p:normalViewPr>
  <p:slideViewPr>
    <p:cSldViewPr>
      <p:cViewPr>
        <p:scale>
          <a:sx n="121" d="100"/>
          <a:sy n="121" d="100"/>
        </p:scale>
        <p:origin x="36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 smtClean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28.5.2023.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28.5.2023.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ailic@energetika-kragujevac.co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ailic@energetika-kragujevac.co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r-Cyrl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Стручно-научна конференција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Cyrl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ТОПС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2023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Хотел Палисад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sr-Cyrl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Златибор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.0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.202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709448" y="2743200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ПРАВЦИ МОДЕРНИЗАЦИЈЕ СИСТЕМА ДАЉИНСКОГ </a:t>
            </a:r>
          </a:p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ГРЕЈАЊА КРАГУЈЕВАЦA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76200" y="4648200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lang="sr-Cyrl-RS" sz="2000" b="0" dirty="0">
                <a:effectLst/>
              </a:rPr>
              <a:t>др Андреја </a:t>
            </a:r>
            <a:r>
              <a:rPr lang="sr-Cyrl-RS" sz="2000" b="0" dirty="0" smtClean="0">
                <a:effectLst/>
              </a:rPr>
              <a:t>Илић</a:t>
            </a:r>
            <a:r>
              <a:rPr lang="sr-Cyrl-RS" sz="2000" b="0" baseline="30000" dirty="0" smtClean="0">
                <a:effectLst/>
              </a:rPr>
              <a:t>1</a:t>
            </a:r>
            <a:endParaRPr lang="en-US" sz="2000" b="0" dirty="0">
              <a:effectLst/>
            </a:endParaRPr>
          </a:p>
          <a:p>
            <a:r>
              <a:rPr lang="sr-Cyrl-RS" sz="2000" b="0" baseline="30000" dirty="0" smtClean="0">
                <a:effectLst/>
              </a:rPr>
              <a:t>1</a:t>
            </a:r>
            <a:r>
              <a:rPr lang="sr-Cyrl-RS" sz="2000" b="0" dirty="0" smtClean="0">
                <a:effectLst/>
              </a:rPr>
              <a:t>Енергетика </a:t>
            </a:r>
            <a:r>
              <a:rPr lang="sr-Cyrl-RS" sz="2000" b="0" dirty="0">
                <a:effectLst/>
              </a:rPr>
              <a:t>Д.О.О., Крагујевац, Србија</a:t>
            </a:r>
            <a:endParaRPr lang="en-US" sz="2000" b="0" dirty="0">
              <a:effectLst/>
            </a:endParaRPr>
          </a:p>
          <a:p>
            <a:r>
              <a:rPr lang="sr-Cyrl-RS" sz="2000" b="0" baseline="30000" dirty="0" smtClean="0">
                <a:effectLst/>
              </a:rPr>
              <a:t>1</a:t>
            </a:r>
            <a:r>
              <a:rPr lang="sr-Cyrl-RS" sz="2000" b="0" u="sng" dirty="0" smtClean="0">
                <a:effectLst/>
                <a:hlinkClick r:id="rId3"/>
              </a:rPr>
              <a:t>ailic@energetika-kragujevac.com</a:t>
            </a:r>
            <a:endParaRPr lang="en-US" sz="2000" b="0" dirty="0">
              <a:effectLst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sr-Latn-R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4590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3547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TOPLAN~1\AppData\Local\Temp\pid-6836\Horizontal_RGB_294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9050"/>
            <a:ext cx="1512570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 smtClean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 smtClean="0"/>
              <a:t>Пословно удружење „Топлане Србије“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ЗАКЉУЧАК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9600" y="1219200"/>
            <a:ext cx="7848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b="0" dirty="0" smtClean="0"/>
              <a:t>Прелазак </a:t>
            </a:r>
            <a:r>
              <a:rPr lang="ru-RU" b="0" dirty="0"/>
              <a:t>на </a:t>
            </a:r>
            <a:r>
              <a:rPr lang="ru-RU" b="0" dirty="0" smtClean="0"/>
              <a:t>природни гас - крупни </a:t>
            </a:r>
            <a:r>
              <a:rPr lang="ru-RU" b="0" dirty="0"/>
              <a:t>корак у смањењу загађења животне средине</a:t>
            </a:r>
            <a:r>
              <a:rPr lang="ru-RU" b="0" dirty="0" smtClean="0"/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r-Cyrl-RS" b="0" dirty="0" smtClean="0"/>
              <a:t>коришћење </a:t>
            </a:r>
            <a:r>
              <a:rPr lang="sr-Cyrl-RS" b="0" dirty="0"/>
              <a:t>енергије из обновљивих извора </a:t>
            </a:r>
            <a:r>
              <a:rPr lang="sr-Cyrl-RS" b="0" dirty="0" smtClean="0"/>
              <a:t>енергије,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r-Cyrl-RS" b="0" dirty="0" smtClean="0"/>
              <a:t>унапређење </a:t>
            </a:r>
            <a:r>
              <a:rPr lang="sr-Cyrl-RS" b="0" dirty="0"/>
              <a:t>енергетске ефикасности система даљинског грејања и објеката који се снабдевају топлотном енергијом.</a:t>
            </a:r>
            <a:endParaRPr lang="en-US" b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230258"/>
              </p:ext>
            </p:extLst>
          </p:nvPr>
        </p:nvGraphicFramePr>
        <p:xfrm>
          <a:off x="990600" y="3048000"/>
          <a:ext cx="7239000" cy="3025394"/>
        </p:xfrm>
        <a:graphic>
          <a:graphicData uri="http://schemas.openxmlformats.org/drawingml/2006/table">
            <a:tbl>
              <a:tblPr firstRow="1" firstCol="1" bandRow="1"/>
              <a:tblGrid>
                <a:gridCol w="3962400"/>
                <a:gridCol w="1219200"/>
                <a:gridCol w="2057400"/>
              </a:tblGrid>
              <a:tr h="255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Пројекат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Приоритет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Период имплементације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Топлотна пумпа за отпадну топлоту од Дата центра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Висок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2023. – 2026.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Аутоматизација топлотних подстаница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Висок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2023. – 2026.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Котао на био-масу од 10</a:t>
                      </a:r>
                      <a:r>
                        <a:rPr lang="sr-Cyrl-RS" sz="1600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MW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Висок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2023. – 2028.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Топлотна пумпа за искоришћење топлоте од отпадних вода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Низак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2028. – 2032.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Унапређење енергетске ефикасности објеката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Висок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2023. – 2037.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34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76200" y="4648200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lang="sr-Cyrl-RS" sz="2000" b="0" dirty="0">
                <a:effectLst/>
              </a:rPr>
              <a:t>др Андреја </a:t>
            </a:r>
            <a:r>
              <a:rPr lang="sr-Cyrl-RS" sz="2000" b="0" dirty="0" smtClean="0">
                <a:effectLst/>
              </a:rPr>
              <a:t>Илић</a:t>
            </a:r>
            <a:r>
              <a:rPr lang="sr-Cyrl-RS" sz="2000" b="0" baseline="30000" dirty="0" smtClean="0">
                <a:effectLst/>
              </a:rPr>
              <a:t>1</a:t>
            </a:r>
            <a:endParaRPr lang="en-US" sz="2000" b="0" dirty="0" smtClean="0">
              <a:effectLst/>
            </a:endParaRPr>
          </a:p>
          <a:p>
            <a:r>
              <a:rPr lang="sr-Cyrl-RS" sz="2000" b="0" baseline="30000" dirty="0" smtClean="0">
                <a:effectLst/>
              </a:rPr>
              <a:t>1, 2</a:t>
            </a:r>
            <a:r>
              <a:rPr lang="sr-Cyrl-RS" sz="2000" b="0" dirty="0" smtClean="0">
                <a:effectLst/>
              </a:rPr>
              <a:t>Енергетика Д.О.О., Крагујевац, Србија</a:t>
            </a:r>
            <a:endParaRPr lang="en-US" sz="2000" b="0" dirty="0" smtClean="0">
              <a:effectLst/>
            </a:endParaRPr>
          </a:p>
          <a:p>
            <a:r>
              <a:rPr lang="sr-Cyrl-RS" sz="2000" b="0" baseline="30000" smtClean="0">
                <a:effectLst/>
              </a:rPr>
              <a:t>1</a:t>
            </a:r>
            <a:r>
              <a:rPr lang="sr-Cyrl-RS" sz="2000" b="0" u="sng" smtClean="0">
                <a:effectLst/>
                <a:hlinkClick r:id="rId3"/>
              </a:rPr>
              <a:t>ailic@energetika-kragujevac.com</a:t>
            </a:r>
            <a:r>
              <a:rPr lang="sr-Cyrl-RS" sz="2000" b="0" smtClean="0">
                <a:effectLst/>
              </a:rPr>
              <a:t> </a:t>
            </a:r>
            <a:endParaRPr lang="en-US" sz="2000" b="0" dirty="0">
              <a:effectLst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sr-Latn-R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4590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3547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TOPLAN~1\AppData\Local\Temp\pid-6836\Horizontal_RGB_294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9050"/>
            <a:ext cx="1512570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 smtClean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 smtClean="0"/>
              <a:t>Пословно удружење „Топлане Србије“</a:t>
            </a:r>
            <a:endParaRPr lang="en-GB" sz="1050" dirty="0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248570" y="31242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r-Cyrl-RS" sz="2400" b="1" dirty="0" smtClean="0">
                <a:solidFill>
                  <a:srgbClr val="002060"/>
                </a:solidFill>
                <a:effectLst/>
              </a:rPr>
              <a:t>                                       </a:t>
            </a:r>
            <a:r>
              <a:rPr lang="sr-Cyrl-RS" sz="32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Хвала на пажњи</a:t>
            </a:r>
            <a:r>
              <a:rPr lang="sr-Latn-RS" sz="32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!</a:t>
            </a:r>
            <a:r>
              <a:rPr lang="sr-Cyrl-RS" sz="32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sr-Cyrl-RS" sz="32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sr-Cyrl-RS" sz="3200" b="1" dirty="0" smtClean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sr-Cyrl-RS" sz="3200" b="1" dirty="0" smtClean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sr-Cyrl-RS" sz="32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Питања, коментари, сугестије ...</a:t>
            </a:r>
            <a:endParaRPr lang="en-US" sz="32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 smtClean="0"/>
          </a:p>
          <a:p>
            <a:r>
              <a:rPr lang="sr-Cyrl-R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Далеке 1884. године, </a:t>
            </a:r>
            <a:r>
              <a:rPr lang="sr-Cyrl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посебним </a:t>
            </a:r>
            <a:r>
              <a:rPr lang="sr-Cyrl-R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системом загреване фабричке хале Тополивнице и Војнотехничког завода, настао је први облик даљинског грејања у Србији.</a:t>
            </a:r>
            <a:r>
              <a:rPr lang="sr-Latn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r-Cyrl-R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Градска топлана почиње да ради 1962. године, у оквиру предузећа JKP "</a:t>
            </a:r>
            <a:r>
              <a:rPr lang="sr-Cyrl-R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Чистоћа„</a:t>
            </a:r>
            <a:endParaRPr lang="sr-Latn-R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R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Основне карактеристике система даљинског грејања</a:t>
            </a:r>
            <a:r>
              <a:rPr lang="sr-Cyrl-R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Latn-R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18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441464"/>
              </p:ext>
            </p:extLst>
          </p:nvPr>
        </p:nvGraphicFramePr>
        <p:xfrm>
          <a:off x="914400" y="3733800"/>
          <a:ext cx="6477000" cy="2596896"/>
        </p:xfrm>
        <a:graphic>
          <a:graphicData uri="http://schemas.openxmlformats.org/drawingml/2006/table">
            <a:tbl>
              <a:tblPr/>
              <a:tblGrid>
                <a:gridCol w="3958220"/>
                <a:gridCol w="25187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Број корисника: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22380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Грејна површина: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1580000</a:t>
                      </a:r>
                      <a:r>
                        <a:rPr lang="sr-Cyrl-RS" sz="1600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²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Број изворишта: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Гориво до сезоне 2022/23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Угаљ 70%, остало мазут и природни гас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Гориво у сезони 2022/23: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Природни гас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ПРЕЛАЗАК НА ПРИРОДНИ ГАС У КОТЛАРНИЦИ „ЗАСТАВА“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520391"/>
              </p:ext>
            </p:extLst>
          </p:nvPr>
        </p:nvGraphicFramePr>
        <p:xfrm>
          <a:off x="533400" y="2362200"/>
          <a:ext cx="8001000" cy="2804160"/>
        </p:xfrm>
        <a:graphic>
          <a:graphicData uri="http://schemas.openxmlformats.org/drawingml/2006/table">
            <a:tbl>
              <a:tblPr/>
              <a:tblGrid>
                <a:gridCol w="1219200"/>
                <a:gridCol w="1351668"/>
                <a:gridCol w="1357533"/>
                <a:gridCol w="1357533"/>
                <a:gridCol w="1357533"/>
                <a:gridCol w="1357533"/>
              </a:tblGrid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</a:t>
                      </a:r>
                      <a:r>
                        <a:rPr lang="sr-Cyrl-RS" sz="1600" b="0" baseline="-25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</a:t>
                      </a:r>
                      <a:r>
                        <a:rPr lang="sr-Cyrl-RS" sz="1600" b="0" baseline="-25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</a:t>
                      </a:r>
                      <a:r>
                        <a:rPr lang="sr-Cyrl-RS" sz="1600" b="0" baseline="-25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</a:t>
                      </a:r>
                      <a:r>
                        <a:rPr lang="sr-Cyrl-RS" sz="1600" b="0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</a:t>
                      </a:r>
                      <a:r>
                        <a:rPr lang="sr-Cyrl-RS" sz="1600" b="0" baseline="-25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Погонско гориво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гас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гас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Угаљ (мазут, потпала)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Угаљ (мазут, потпала)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Угаљ (мазут, потпала)</a:t>
                      </a:r>
                      <a:endParaRPr lang="en-US" sz="1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Тип котла</a:t>
                      </a:r>
                      <a:endParaRPr lang="en-US" sz="1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парни</a:t>
                      </a:r>
                      <a:endParaRPr lang="en-US" sz="1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парни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парни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парни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парни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Инс. снага </a:t>
                      </a:r>
                      <a:endParaRPr lang="en-US" sz="1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31.5</a:t>
                      </a:r>
                      <a:r>
                        <a:rPr lang="sr-Cyrl-RS" sz="1600" b="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MW</a:t>
                      </a:r>
                      <a:endParaRPr lang="en-US" sz="1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31.5</a:t>
                      </a:r>
                      <a:r>
                        <a:rPr lang="sr-Cyrl-RS" sz="1600" b="0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MW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63.0</a:t>
                      </a:r>
                      <a:r>
                        <a:rPr lang="sr-Cyrl-RS" sz="1600" b="0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MW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63.0</a:t>
                      </a:r>
                      <a:r>
                        <a:rPr lang="sr-Cyrl-RS" sz="1600" b="0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MW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115.0</a:t>
                      </a:r>
                      <a:r>
                        <a:rPr lang="sr-Cyrl-RS" sz="1600" b="0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MW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Годиште</a:t>
                      </a:r>
                      <a:endParaRPr lang="en-US" sz="1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1961.</a:t>
                      </a:r>
                      <a:endParaRPr lang="en-US" sz="1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1962.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1970.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1971.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1981.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Радни флуид</a:t>
                      </a:r>
                      <a:endParaRPr lang="en-US" sz="1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прегрејана пара</a:t>
                      </a:r>
                      <a:endParaRPr lang="en-US" sz="1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прегрејана пара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прегрејана пара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прегрејана пара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прегрејана пара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параметри</a:t>
                      </a:r>
                      <a:endParaRPr lang="en-US" sz="1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r>
                        <a:rPr lang="sr-Cyrl-RS" sz="1600" b="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</a:t>
                      </a: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450°</a:t>
                      </a:r>
                      <a:r>
                        <a:rPr lang="sr-Cyrl-RS" sz="1600" b="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en-US" sz="1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r>
                        <a:rPr lang="sr-Cyrl-RS" sz="1600" b="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</a:t>
                      </a:r>
                      <a:r>
                        <a:rPr lang="sr-Cyrl-RS" sz="16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450°</a:t>
                      </a:r>
                      <a:r>
                        <a:rPr lang="sr-Cyrl-RS" sz="1600" b="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en-US" sz="1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r>
                        <a:rPr lang="sr-Cyrl-RS" sz="1600" b="0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</a:t>
                      </a: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450°</a:t>
                      </a:r>
                      <a:r>
                        <a:rPr lang="sr-Cyrl-RS" sz="1600" b="0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r>
                        <a:rPr lang="sr-Cyrl-RS" sz="1600" b="0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</a:t>
                      </a: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450°</a:t>
                      </a:r>
                      <a:r>
                        <a:rPr lang="sr-Cyrl-RS" sz="1600" b="0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r>
                        <a:rPr lang="sr-Cyrl-RS" sz="1600" b="0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</a:t>
                      </a:r>
                      <a:r>
                        <a:rPr lang="sr-Cyrl-RS" sz="16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450°</a:t>
                      </a:r>
                      <a:r>
                        <a:rPr lang="sr-Cyrl-RS" sz="1600" b="0" i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ПРЕЛАЗАК НА ПРИРОДНИ ГАС У КОТЛАРНИЦИ „ЗАСТАВА“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03072" y="1447800"/>
            <a:ext cx="813553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sr-Cyrl-RS" sz="1600" b="0" dirty="0">
                <a:solidFill>
                  <a:schemeClr val="tx1"/>
                </a:solidFill>
              </a:rPr>
              <a:t>К</a:t>
            </a:r>
            <a:r>
              <a:rPr lang="sr-Cyrl-RS" sz="1600" b="0" dirty="0" smtClean="0">
                <a:solidFill>
                  <a:schemeClr val="tx1"/>
                </a:solidFill>
              </a:rPr>
              <a:t>отларница за </a:t>
            </a:r>
            <a:r>
              <a:rPr lang="sr-Cyrl-RS" sz="1600" b="0" dirty="0">
                <a:solidFill>
                  <a:schemeClr val="tx1"/>
                </a:solidFill>
              </a:rPr>
              <a:t>грејање </a:t>
            </a:r>
            <a:r>
              <a:rPr lang="sr-Cyrl-RS" sz="1600" b="0" dirty="0" smtClean="0">
                <a:solidFill>
                  <a:schemeClr val="tx1"/>
                </a:solidFill>
              </a:rPr>
              <a:t>града</a:t>
            </a:r>
            <a:r>
              <a:rPr lang="sr-Latn-RS" sz="1600" b="0" dirty="0" smtClean="0">
                <a:solidFill>
                  <a:schemeClr val="tx1"/>
                </a:solidFill>
              </a:rPr>
              <a:t>,</a:t>
            </a:r>
            <a:r>
              <a:rPr lang="sr-Cyrl-RS" sz="1600" b="0" dirty="0" smtClean="0">
                <a:solidFill>
                  <a:schemeClr val="tx1"/>
                </a:solidFill>
              </a:rPr>
              <a:t> врши</a:t>
            </a:r>
            <a:r>
              <a:rPr lang="sr-Latn-RS" sz="1600" b="0" dirty="0" smtClean="0">
                <a:solidFill>
                  <a:schemeClr val="tx1"/>
                </a:solidFill>
              </a:rPr>
              <a:t> </a:t>
            </a:r>
            <a:r>
              <a:rPr lang="sr-Cyrl-RS" sz="1600" b="0" dirty="0" smtClean="0">
                <a:solidFill>
                  <a:schemeClr val="tx1"/>
                </a:solidFill>
              </a:rPr>
              <a:t>се </a:t>
            </a:r>
            <a:r>
              <a:rPr lang="sr-Cyrl-RS" sz="1600" b="0" dirty="0">
                <a:solidFill>
                  <a:schemeClr val="tx1"/>
                </a:solidFill>
              </a:rPr>
              <a:t>трансформација енергије прегрејане </a:t>
            </a:r>
            <a:r>
              <a:rPr lang="sr-Cyrl-RS" sz="1600" b="0" dirty="0" smtClean="0">
                <a:solidFill>
                  <a:schemeClr val="tx1"/>
                </a:solidFill>
              </a:rPr>
              <a:t>паре, </a:t>
            </a:r>
            <a:r>
              <a:rPr lang="sr-Cyrl-RS" sz="1600" b="0" dirty="0">
                <a:solidFill>
                  <a:schemeClr val="tx1"/>
                </a:solidFill>
              </a:rPr>
              <a:t>37</a:t>
            </a:r>
            <a:r>
              <a:rPr lang="sr-Cyrl-RS" sz="1600" b="0" i="1" dirty="0">
                <a:solidFill>
                  <a:schemeClr val="tx1"/>
                </a:solidFill>
              </a:rPr>
              <a:t>bar</a:t>
            </a:r>
            <a:r>
              <a:rPr lang="sr-Cyrl-RS" sz="1600" b="0" dirty="0">
                <a:solidFill>
                  <a:schemeClr val="tx1"/>
                </a:solidFill>
              </a:rPr>
              <a:t> и 450º</a:t>
            </a:r>
            <a:r>
              <a:rPr lang="sr-Cyrl-RS" sz="1600" b="0" i="1" dirty="0">
                <a:solidFill>
                  <a:schemeClr val="tx1"/>
                </a:solidFill>
              </a:rPr>
              <a:t>C</a:t>
            </a:r>
            <a:r>
              <a:rPr lang="sr-Cyrl-RS" sz="1600" b="0" dirty="0">
                <a:solidFill>
                  <a:schemeClr val="tx1"/>
                </a:solidFill>
              </a:rPr>
              <a:t>, у енергију вреле воде 140/80º</a:t>
            </a:r>
            <a:r>
              <a:rPr lang="sr-Cyrl-RS" sz="1600" b="0" i="1" dirty="0">
                <a:solidFill>
                  <a:schemeClr val="tx1"/>
                </a:solidFill>
              </a:rPr>
              <a:t>C</a:t>
            </a:r>
            <a:r>
              <a:rPr lang="sr-Cyrl-RS" sz="1600" b="0" dirty="0" smtClean="0">
                <a:solidFill>
                  <a:schemeClr val="tx1"/>
                </a:solidFill>
              </a:rPr>
              <a:t>,</a:t>
            </a:r>
            <a:endParaRPr lang="sr-Latn-RS" sz="1600" b="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sr-Cyrl-RS" sz="1600" b="0" dirty="0" smtClean="0">
                <a:solidFill>
                  <a:schemeClr val="tx1"/>
                </a:solidFill>
              </a:rPr>
              <a:t>степен искоришћења енергије горива је мали, последица трансформације енергије из једног облика у други и нефункционалности свих сегмената постојећег технолошког система,</a:t>
            </a:r>
            <a:endParaRPr lang="sr-Latn-RS" sz="1600" b="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sr-Cyrl-RS" sz="1600" b="0" dirty="0" smtClean="0">
                <a:solidFill>
                  <a:schemeClr val="tx1"/>
                </a:solidFill>
              </a:rPr>
              <a:t>број </a:t>
            </a:r>
            <a:r>
              <a:rPr lang="sr-Cyrl-RS" sz="1600" b="0" dirty="0">
                <a:solidFill>
                  <a:schemeClr val="tx1"/>
                </a:solidFill>
              </a:rPr>
              <a:t>застоја и </a:t>
            </a:r>
            <a:r>
              <a:rPr lang="sr-Cyrl-RS" sz="1600" b="0" dirty="0" smtClean="0">
                <a:solidFill>
                  <a:schemeClr val="tx1"/>
                </a:solidFill>
              </a:rPr>
              <a:t>интервенција </a:t>
            </a:r>
            <a:r>
              <a:rPr lang="sr-Cyrl-RS" sz="1600" b="0" dirty="0">
                <a:solidFill>
                  <a:schemeClr val="tx1"/>
                </a:solidFill>
              </a:rPr>
              <a:t>велики, а поузданост </a:t>
            </a:r>
            <a:r>
              <a:rPr lang="sr-Cyrl-RS" sz="1600" b="0" dirty="0" smtClean="0">
                <a:solidFill>
                  <a:schemeClr val="tx1"/>
                </a:solidFill>
              </a:rPr>
              <a:t>мала</a:t>
            </a:r>
            <a:r>
              <a:rPr lang="sr-Cyrl-RS" sz="1600" b="0" dirty="0">
                <a:solidFill>
                  <a:schemeClr val="tx1"/>
                </a:solidFill>
              </a:rPr>
              <a:t>, </a:t>
            </a:r>
            <a:r>
              <a:rPr lang="sr-Cyrl-RS" sz="1600" b="0" dirty="0" smtClean="0">
                <a:solidFill>
                  <a:schemeClr val="tx1"/>
                </a:solidFill>
              </a:rPr>
              <a:t>котлови дотрајали,</a:t>
            </a:r>
            <a:endParaRPr lang="sr-Latn-RS" sz="1600" b="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sr-Cyrl-RS" sz="1600" b="0" dirty="0" smtClean="0">
                <a:solidFill>
                  <a:schemeClr val="tx1"/>
                </a:solidFill>
              </a:rPr>
              <a:t>безбедност радника угрожена,</a:t>
            </a:r>
            <a:endParaRPr lang="sr-Latn-RS" sz="1600" b="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sr-Cyrl-RS" sz="1600" b="0" dirty="0" smtClean="0">
                <a:solidFill>
                  <a:schemeClr val="tx1"/>
                </a:solidFill>
              </a:rPr>
              <a:t>трошкови </a:t>
            </a:r>
            <a:r>
              <a:rPr lang="sr-Cyrl-RS" sz="1600" b="0" dirty="0">
                <a:solidFill>
                  <a:schemeClr val="tx1"/>
                </a:solidFill>
              </a:rPr>
              <a:t>одржавања и </a:t>
            </a:r>
            <a:r>
              <a:rPr lang="sr-Cyrl-RS" sz="1600" b="0" dirty="0" smtClean="0">
                <a:solidFill>
                  <a:schemeClr val="tx1"/>
                </a:solidFill>
              </a:rPr>
              <a:t>експлоатације, </a:t>
            </a:r>
            <a:r>
              <a:rPr lang="sr-Cyrl-RS" sz="1600" b="0" dirty="0">
                <a:solidFill>
                  <a:schemeClr val="tx1"/>
                </a:solidFill>
              </a:rPr>
              <a:t>посебно трошкови одржавања цевног система и </a:t>
            </a:r>
            <a:r>
              <a:rPr lang="sr-Cyrl-RS" sz="1600" b="0" dirty="0" smtClean="0">
                <a:solidFill>
                  <a:schemeClr val="tx1"/>
                </a:solidFill>
              </a:rPr>
              <a:t>озида, енормно високи,</a:t>
            </a:r>
            <a:endParaRPr lang="sr-Latn-RS" sz="1600" b="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sr-Cyrl-RS" sz="1600" b="0" dirty="0" smtClean="0">
                <a:solidFill>
                  <a:schemeClr val="tx1"/>
                </a:solidFill>
              </a:rPr>
              <a:t>степен </a:t>
            </a:r>
            <a:r>
              <a:rPr lang="sr-Cyrl-RS" sz="1600" b="0" dirty="0">
                <a:solidFill>
                  <a:schemeClr val="tx1"/>
                </a:solidFill>
              </a:rPr>
              <a:t>корисности котлова има тенденцију смањења</a:t>
            </a:r>
            <a:r>
              <a:rPr lang="sr-Cyrl-RS" sz="1600" b="0" dirty="0" smtClean="0">
                <a:solidFill>
                  <a:schemeClr val="tx1"/>
                </a:solidFill>
              </a:rPr>
              <a:t>, </a:t>
            </a:r>
            <a:r>
              <a:rPr lang="sr-Cyrl-RS" sz="1600" b="0" dirty="0">
                <a:solidFill>
                  <a:schemeClr val="tx1"/>
                </a:solidFill>
              </a:rPr>
              <a:t>потрошња горива тенденцију </a:t>
            </a:r>
            <a:r>
              <a:rPr lang="sr-Cyrl-RS" sz="1600" b="0" dirty="0" smtClean="0">
                <a:solidFill>
                  <a:schemeClr val="tx1"/>
                </a:solidFill>
              </a:rPr>
              <a:t>повећања,</a:t>
            </a:r>
            <a:endParaRPr lang="sr-Latn-RS" sz="1600" b="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sr-Cyrl-RS" sz="1600" b="0" dirty="0" smtClean="0">
                <a:solidFill>
                  <a:schemeClr val="tx1"/>
                </a:solidFill>
              </a:rPr>
              <a:t>процес </a:t>
            </a:r>
            <a:r>
              <a:rPr lang="sr-Cyrl-RS" sz="1600" b="0" dirty="0">
                <a:solidFill>
                  <a:schemeClr val="tx1"/>
                </a:solidFill>
              </a:rPr>
              <a:t>сагоревања у котлу је нестабилан</a:t>
            </a:r>
            <a:r>
              <a:rPr lang="sr-Cyrl-RS" sz="1600" b="0" dirty="0" smtClean="0">
                <a:solidFill>
                  <a:schemeClr val="tx1"/>
                </a:solidFill>
              </a:rPr>
              <a:t>, </a:t>
            </a:r>
            <a:r>
              <a:rPr lang="sr-Cyrl-RS" sz="1600" b="0" dirty="0">
                <a:solidFill>
                  <a:schemeClr val="tx1"/>
                </a:solidFill>
              </a:rPr>
              <a:t>присутан је и рад котла у </a:t>
            </a:r>
            <a:r>
              <a:rPr lang="sr-Cyrl-RS" sz="1600" b="0" dirty="0" smtClean="0">
                <a:solidFill>
                  <a:schemeClr val="tx1"/>
                </a:solidFill>
              </a:rPr>
              <a:t>надпитиску,</a:t>
            </a:r>
            <a:endParaRPr lang="sr-Latn-RS" sz="1600" b="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sr-Cyrl-RS" sz="1600" b="0" dirty="0" smtClean="0">
                <a:solidFill>
                  <a:schemeClr val="tx1"/>
                </a:solidFill>
              </a:rPr>
              <a:t>повећано </a:t>
            </a:r>
            <a:r>
              <a:rPr lang="sr-Cyrl-RS" sz="1600" b="0" dirty="0">
                <a:solidFill>
                  <a:schemeClr val="tx1"/>
                </a:solidFill>
              </a:rPr>
              <a:t>је загађење околине</a:t>
            </a:r>
            <a:r>
              <a:rPr lang="sr-Cyrl-RS" sz="1600" b="0" dirty="0" smtClean="0">
                <a:solidFill>
                  <a:schemeClr val="tx1"/>
                </a:solidFill>
              </a:rPr>
              <a:t>, </a:t>
            </a:r>
            <a:r>
              <a:rPr lang="sr-Cyrl-RS" sz="1600" b="0" dirty="0">
                <a:solidFill>
                  <a:schemeClr val="tx1"/>
                </a:solidFill>
              </a:rPr>
              <a:t>постизања прописаних еколошких норми немогуће.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6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4582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КОТЛАРНИЦА НА ПРИРОДНИ ГАС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066800"/>
            <a:ext cx="44958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r-Latn-RS" sz="2400" dirty="0" smtClean="0"/>
          </a:p>
          <a:p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пет независних котловских јединица (</a:t>
            </a:r>
            <a:r>
              <a:rPr lang="sr-Cyrl-R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VIESSMANN</a:t>
            </a:r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модел: </a:t>
            </a:r>
            <a:r>
              <a:rPr lang="sr-Cyrl-R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VITOMAX 300-ХW</a:t>
            </a:r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тип: </a:t>
            </a:r>
            <a:r>
              <a:rPr lang="sr-Cyrl-R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М94B-9</a:t>
            </a:r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(у </a:t>
            </a:r>
            <a:r>
              <a:rPr lang="sr-Cyrl-R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Ultra Lоw NОx</a:t>
            </a:r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верзији)</a:t>
            </a:r>
            <a:endParaRPr lang="sr-Latn-RS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R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WEISHAUPT</a:t>
            </a:r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(модел: </a:t>
            </a:r>
            <a:r>
              <a:rPr lang="sr-Cyrl-R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WКGL80/2-А ZМ-4LN</a:t>
            </a:r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предвиђени за рад на природни гас и лако лож уље са могућношћу модулације од 2200-23000</a:t>
            </a:r>
            <a:r>
              <a:rPr lang="sr-Cyrl-R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кW</a:t>
            </a:r>
            <a:r>
              <a:rPr lang="sr-Cyrl-R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Cyrl-R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котлови су опремљени економајзерима (</a:t>
            </a:r>
            <a:r>
              <a:rPr lang="sr-Cyrl-R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REMMING</a:t>
            </a:r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модел: </a:t>
            </a:r>
            <a:r>
              <a:rPr lang="sr-Cyrl-R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EKO</a:t>
            </a:r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22</a:t>
            </a:r>
            <a:r>
              <a:rPr lang="sr-Cyrl-R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МW</a:t>
            </a:r>
            <a:r>
              <a:rPr lang="sr-Cyrl-R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плочасто </a:t>
            </a:r>
            <a:r>
              <a:rPr lang="sr-Cyrl-R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добошасти измењивачи </a:t>
            </a:r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(пет </a:t>
            </a:r>
            <a:r>
              <a:rPr lang="sr-Cyrl-R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ком. </a:t>
            </a:r>
            <a:r>
              <a:rPr lang="sr-Cyrl-R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EUROHEAT</a:t>
            </a:r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модел </a:t>
            </a:r>
            <a:r>
              <a:rPr lang="sr-Cyrl-R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 750-380</a:t>
            </a:r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сваки капацитета 23000</a:t>
            </a:r>
            <a:r>
              <a:rPr lang="sr-Cyrl-R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кW</a:t>
            </a:r>
            <a:r>
              <a:rPr lang="sr-Cyrl-R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две пумпе на сваком од 4 правца </a:t>
            </a: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дистрибуције марке </a:t>
            </a:r>
            <a:r>
              <a:rPr lang="en-US" sz="2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GRUNDFOS</a:t>
            </a:r>
            <a:r>
              <a:rPr lang="sr-Cyrl-R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R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фреквентно регулисане</a:t>
            </a:r>
          </a:p>
          <a:p>
            <a:r>
              <a:rPr lang="ru-RU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Хемијска припрема воде </a:t>
            </a: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два независна </a:t>
            </a: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постојења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централни систем </a:t>
            </a:r>
            <a:r>
              <a:rPr lang="ru-RU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мониторинг димних гасова (</a:t>
            </a:r>
            <a:r>
              <a:rPr lang="ru-RU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CEMS</a:t>
            </a: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Управљање и праћење рада </a:t>
            </a: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врши </a:t>
            </a:r>
            <a:r>
              <a:rPr lang="ru-RU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 преко најсавременијег </a:t>
            </a:r>
            <a:r>
              <a:rPr lang="ru-RU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SCADA</a:t>
            </a:r>
            <a:r>
              <a:rPr lang="ru-RU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система (</a:t>
            </a:r>
            <a:r>
              <a:rPr lang="ru-RU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SIEMENS SIMATIC C7-400</a:t>
            </a: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s://lh3.googleusercontent.com/pw/AJFCJaXJ75YSu-RWG-hDTb_CWHccQrua6XTDpWfKBpt82wklQ0Le7sKUm48JQTh-VakY5Nqts4sdcCkXxUKxXQ67zjTanBSBgPtezJhWT8l8aPv1wbSIf-CqTJDU8Npr4QiBVaU1CUNi4HHoiavb9a5zeai7H6KD_kLS784WEY4lgCAe_5OKUzNwfh8-qv5nQPNEADLqqX62ImTb6QKRi2WO3tgqRsK2_gOF7LmZ8goy_liQZZjhRdQG-xU_tpP8NzWiQY770p-XrApS-I0nbqrFr9KOSXKVryt2_rHyfw_jJvujbdsa06N5kx_RZgQ-O-4wd_Bi5TLjX23LzyN-traF9gtaUfM4BBHFqRuD2DO0Dq2z_Ug3X51F0UustMstoIZclIS8Ds7uHPnmxnTxgelv-sVW2BVt1TtPRv8h9k7bFjcgkcCNBZ6YAXsLnEGw3VLKymAlHn7We2rVPuy6QIcKy-mKZHSY4h4Ax64CKPtNcdwH0SjkYxUyunRCUK8kjLC8hkIi1uLE5IZaHqxwnm5jqmON5kk3PUZUTORRohpERNJKoR2koy0VB8gWgrqsXPB7SGHhI-L9LFFXrtB8_5EUujI7CLl1MoyquPuQi6zPKc5Khh-RPMlso1llKT_otcrz_FVjPHI12Cdsmkbh1u7iJ9oc_OXFU5NQlxE0WRTM_9-kCviuINenJ1k6EFBOdRMlD22opVuvL8F0cz72tJPTnGQ1-cxFqk7hgwhrujk4wvc5ywq0_0t6TVeObCiuI-pMKfhUb4xzuToMQSB27E3h6bmjj-PMJPLO6gMQuB3TjSDsPRCpgNJNpaqe6oG1P09NLh42xjnolXtyuDizmSyeDE3MkEK7jWSRyfj6ZGwYvKNX6le0bxP2H2l8Aqm5yMzyKCmMc70NbHbXScow72cx7Lg=w1244-h933-s-no?authuser=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1377" b="9167"/>
          <a:stretch/>
        </p:blipFill>
        <p:spPr bwMode="auto">
          <a:xfrm>
            <a:off x="685800" y="1600200"/>
            <a:ext cx="3114706" cy="216000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3.googleusercontent.com/pw/AJFCJaUeiA72s83wgYPxj9NBjcwFQEgftFx_LwgIww3yXk6iUqEKV58o3TZwARpfUt2bfkvebmQ80I6ctqKSQuiW12ubgEy8MPAYI0R8LufL4Pex8upYF_vWDoaoyqlngvP_dsMre19fQfkhl2e8W1AaU2NsI8BSXxT-rW7KJ1sHUrLXIP8cjpqraIrzcQCfMNW4uQJKHZSMHK8fwwqkpN-FLdFf5oK9mqk7_Jc3-oNlbPqjyDXdStnWY9KoxubpSOIeY0DtfUMtL6TWAHy1fvzT0bISRPrRpNpSBq-MMtY0i4kBaI0JJ6H20odU6UBwyMpMIioChGXkGK4gTG7W_gub978ECAIOBOszaK7WMPelJMHEUNxJcYpqeaWAcCUHlKGPWA1hkTQFMqz6VANNH4_ppDD_7nn0K6RX1NcLCJBRO4jkmEGPtPeZMoXKhs9fMllMUPJtrv69S0H5kBQa4zeHL4_cP6B0AiTXHqXJyPcVdEM-W1upLLckPNzrYjWZAZ92-s_OJmN80N-NNv4eEEbJl3D8c0VsyRrNlCECT3P_EsPnSV9FCJS6Ejxdm4HmlengfSaRFiGjNQcfTGCytMbyAJMYAebj7RefR8DOUZ7CP-W9ab2NfxpritpwsjbQreG2vad1tSfpOQTiAq0HpRYOC0kuzq42Wg2gZqUA262EnkM0TJj-L5s47_98uUOdQbLA5GMTW9WHPVnNhttiZCyNlKl14Jxucn804xp_4JtXUGj9iLi_Tk60yz8cRIlZOipQDm0MmiHZLtItDZ1w5ji6G8iq5tr1gYJXYTzFaSQb5rQi71wthOnQiAwzWZAjQl8mnt_FLt0XNxcPZdASf-IsWQwV-VtRds6F0GnaielgY1AXUqsuYq-n5jdUdhvKkK5F5-dPCZD8FNOGMXEWw0bfLKs=w1244-h933-s-no?authuser=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" b="10978"/>
          <a:stretch/>
        </p:blipFill>
        <p:spPr bwMode="auto">
          <a:xfrm>
            <a:off x="684223" y="3962400"/>
            <a:ext cx="3491550" cy="216000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КОТЛАРНИЦА НА ПРИРОДНИ ГАС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Еколошки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аспекти реализације овог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пројекта</a:t>
            </a:r>
          </a:p>
          <a:p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54286"/>
              </p:ext>
            </p:extLst>
          </p:nvPr>
        </p:nvGraphicFramePr>
        <p:xfrm>
          <a:off x="1676400" y="2438400"/>
          <a:ext cx="5943600" cy="24792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94118"/>
                <a:gridCol w="1376830"/>
                <a:gridCol w="1272988"/>
                <a:gridCol w="1799664"/>
              </a:tblGrid>
              <a:tr h="366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Загађивач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Јединица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98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Постојеће постројење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Пројектовано гасно постројење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sr-Cyrl-RS" sz="1600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/год.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556.03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NOx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/год.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110.05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≤ 12.05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Честице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/год.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99.30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(CO</a:t>
                      </a:r>
                      <a:r>
                        <a:rPr lang="sr-Cyrl-RS" sz="1600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sr-Cyrl-RS" sz="1600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/год.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91996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31632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sr-Cyrl-RS" sz="1600" baseline="-25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уштеда емисије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/год.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60364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6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КОРИШЋЕЊЕ ОТПАДНЕ ТОПЛОТЕ ДАТА ЦЕНТРА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424CC550-2044-E15C-EB1C-D98CCBC30A7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3726" r="1607" b="6078"/>
          <a:stretch/>
        </p:blipFill>
        <p:spPr bwMode="auto">
          <a:xfrm>
            <a:off x="533927" y="1371600"/>
            <a:ext cx="5409674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45025" y="2312075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r-Cyrl-RS" b="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Циљ пројекта је коришћавање </a:t>
            </a:r>
            <a:r>
              <a:rPr lang="sr-Cyrl-RS" b="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отпадне топлоте из дата центра </a:t>
            </a:r>
            <a:r>
              <a:rPr lang="sr-Cyrl-RS" b="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и њено коришћење преко топлотне </a:t>
            </a:r>
            <a:r>
              <a:rPr lang="sr-Cyrl-RS" b="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пумпе у </a:t>
            </a:r>
            <a:r>
              <a:rPr lang="sr-Cyrl-RS" b="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систему </a:t>
            </a:r>
            <a:r>
              <a:rPr lang="sr-Cyrl-RS" b="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даљинског грејања.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926" y="4572000"/>
            <a:ext cx="815287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sr-Cyrl-RS" b="0" dirty="0">
                <a:solidFill>
                  <a:schemeClr val="tx1"/>
                </a:solidFill>
              </a:rPr>
              <a:t>Тренутно инсталисани капацитет хлађења, 2 модула, </a:t>
            </a:r>
            <a:r>
              <a:rPr lang="sr-Cyrl-RS" b="0" dirty="0" smtClean="0">
                <a:solidFill>
                  <a:schemeClr val="tx1"/>
                </a:solidFill>
              </a:rPr>
              <a:t>укупно 4.4</a:t>
            </a:r>
            <a:r>
              <a:rPr lang="sr-Cyrl-RS" b="0" i="1" dirty="0" smtClean="0">
                <a:solidFill>
                  <a:schemeClr val="tx1"/>
                </a:solidFill>
              </a:rPr>
              <a:t>MW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/>
                </a:solidFill>
              </a:rPr>
              <a:t>Капацитет </a:t>
            </a:r>
            <a:r>
              <a:rPr lang="ru-RU" b="0" dirty="0">
                <a:solidFill>
                  <a:schemeClr val="tx1"/>
                </a:solidFill>
              </a:rPr>
              <a:t>хлађења ће </a:t>
            </a:r>
            <a:r>
              <a:rPr lang="ru-RU" b="0" dirty="0" smtClean="0">
                <a:solidFill>
                  <a:schemeClr val="tx1"/>
                </a:solidFill>
              </a:rPr>
              <a:t>бити удвостручен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b="0" dirty="0">
                <a:solidFill>
                  <a:schemeClr val="tx1"/>
                </a:solidFill>
              </a:rPr>
              <a:t>Систем хлађења је дизајниран за редундантни </a:t>
            </a:r>
            <a:r>
              <a:rPr lang="ru-RU" b="0" dirty="0" smtClean="0">
                <a:solidFill>
                  <a:schemeClr val="tx1"/>
                </a:solidFill>
              </a:rPr>
              <a:t>рад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tx1"/>
                </a:solidFill>
              </a:rPr>
              <a:t>Децентрализовани </a:t>
            </a:r>
            <a:r>
              <a:rPr lang="ru-RU" b="0" dirty="0">
                <a:solidFill>
                  <a:schemeClr val="tx1"/>
                </a:solidFill>
              </a:rPr>
              <a:t>ваздушно хлађени водени чилери са интегрисаним измењивачем топлоте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КОРИШЋЕЊЕ ОТПАДНЕ ТОПЛОТЕ ДАТА ЦЕНТРА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r="1094" b="4488"/>
          <a:stretch/>
        </p:blipFill>
        <p:spPr bwMode="auto">
          <a:xfrm>
            <a:off x="1295400" y="1143000"/>
            <a:ext cx="6144260" cy="2929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4130566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0" i="1" dirty="0" smtClean="0"/>
              <a:t>Принцип </a:t>
            </a:r>
            <a:r>
              <a:rPr lang="sr-Cyrl-RS" b="0" i="1" dirty="0"/>
              <a:t>рада топлотне пумпе</a:t>
            </a:r>
            <a:endParaRPr lang="en-US" b="0" dirty="0"/>
          </a:p>
        </p:txBody>
      </p:sp>
      <p:sp>
        <p:nvSpPr>
          <p:cNvPr id="5" name="Rectangle 4"/>
          <p:cNvSpPr/>
          <p:nvPr/>
        </p:nvSpPr>
        <p:spPr>
          <a:xfrm>
            <a:off x="685800" y="4648200"/>
            <a:ext cx="800099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b="0" dirty="0" smtClean="0"/>
              <a:t>Номинални </a:t>
            </a:r>
            <a:r>
              <a:rPr lang="ru-RU" b="0" dirty="0"/>
              <a:t>капацитет топлотне пумпе је до 2MW. </a:t>
            </a:r>
            <a:endParaRPr lang="ru-RU" b="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ru-RU" b="0" dirty="0" smtClean="0"/>
              <a:t>Потенцијал </a:t>
            </a:r>
            <a:r>
              <a:rPr lang="ru-RU" b="0" dirty="0"/>
              <a:t>отпадне топлоте дата центра до 6.3MW. </a:t>
            </a:r>
            <a:endParaRPr lang="ru-RU" b="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ru-RU" b="0" dirty="0" smtClean="0"/>
              <a:t>Уштеде </a:t>
            </a:r>
            <a:r>
              <a:rPr lang="ru-RU" b="0" dirty="0"/>
              <a:t>електричне енергије дата центра су израчунате на основу просечне емисије топлоте од 700kW по </a:t>
            </a:r>
            <a:r>
              <a:rPr lang="ru-RU" b="0" dirty="0" smtClean="0"/>
              <a:t>модулу (</a:t>
            </a:r>
            <a:r>
              <a:rPr lang="ru-RU" b="0" dirty="0"/>
              <a:t>укупно 2.800</a:t>
            </a:r>
            <a:r>
              <a:rPr lang="en-US" b="0" i="1" dirty="0"/>
              <a:t>kW</a:t>
            </a:r>
            <a:r>
              <a:rPr lang="en-US" b="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99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КОРИШЋЕЊЕ ОТПАДНЕ ТОПЛОТЕ ДАТА ЦЕНТРА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375681"/>
              </p:ext>
            </p:extLst>
          </p:nvPr>
        </p:nvGraphicFramePr>
        <p:xfrm>
          <a:off x="762000" y="1828800"/>
          <a:ext cx="7159625" cy="2861310"/>
        </p:xfrm>
        <a:graphic>
          <a:graphicData uri="http://schemas.openxmlformats.org/drawingml/2006/table">
            <a:tbl>
              <a:tblPr/>
              <a:tblGrid>
                <a:gridCol w="2839086"/>
                <a:gridCol w="621278"/>
                <a:gridCol w="1345980"/>
                <a:gridCol w="1227989"/>
                <a:gridCol w="1125292"/>
              </a:tblGrid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2024.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2025.-2026.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2027. и убудуће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Годишња редукција CO</a:t>
                      </a:r>
                      <a:r>
                        <a:rPr lang="sr-Cyrl-RS" sz="1600" baseline="-25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Топлотна пумпа 2.4 за Аеродром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kg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309370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618740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721828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Топлотна пумпа 2.4 за К. Ц.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kg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634983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1269966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1481555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Топлотна пумпа 0.2 за К. Ц.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kg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578271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644363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820837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4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Дата центар-смањење потрошње електричне енергије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kg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1091949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2183898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3721880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9291" y="1295400"/>
            <a:ext cx="228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/>
              <a:t>Еколошки аспекти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13035</TotalTime>
  <Words>756</Words>
  <Application>Microsoft Office PowerPoint</Application>
  <PresentationFormat>On-screen Show (4:3)</PresentationFormat>
  <Paragraphs>182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Executive</vt:lpstr>
      <vt:lpstr>Orbit</vt:lpstr>
      <vt:lpstr>Стручно-научна конференција ТОПС 2023 Хотел Палисад, Златибор 28.05.2023. </vt:lpstr>
      <vt:lpstr>Увод</vt:lpstr>
      <vt:lpstr>ПРЕЛАЗАК НА ПРИРОДНИ ГАС У КОТЛАРНИЦИ „ЗАСТАВА“</vt:lpstr>
      <vt:lpstr>ПРЕЛАЗАК НА ПРИРОДНИ ГАС У КОТЛАРНИЦИ „ЗАСТАВА“</vt:lpstr>
      <vt:lpstr>КОТЛАРНИЦА НА ПРИРОДНИ ГАС</vt:lpstr>
      <vt:lpstr>КОТЛАРНИЦА НА ПРИРОДНИ ГАС</vt:lpstr>
      <vt:lpstr>КОРИШЋЕЊЕ ОТПАДНЕ ТОПЛОТЕ ДАТА ЦЕНТРА</vt:lpstr>
      <vt:lpstr>КОРИШЋЕЊЕ ОТПАДНЕ ТОПЛОТЕ ДАТА ЦЕНТРА</vt:lpstr>
      <vt:lpstr>КОРИШЋЕЊЕ ОТПАДНЕ ТОПЛОТЕ ДАТА ЦЕНТРА</vt:lpstr>
      <vt:lpstr>ЗАКЉУЧАК</vt:lpstr>
      <vt:lpstr>PowerPoint Presentation</vt:lpstr>
    </vt:vector>
  </TitlesOfParts>
  <Company>Dell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PU Toplane</cp:lastModifiedBy>
  <cp:revision>630</cp:revision>
  <cp:lastPrinted>2016-11-02T08:51:58Z</cp:lastPrinted>
  <dcterms:created xsi:type="dcterms:W3CDTF">2005-06-18T20:19:03Z</dcterms:created>
  <dcterms:modified xsi:type="dcterms:W3CDTF">2023-05-28T05:48:24Z</dcterms:modified>
</cp:coreProperties>
</file>