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26"/>
  </p:notesMasterIdLst>
  <p:sldIdLst>
    <p:sldId id="486" r:id="rId2"/>
    <p:sldId id="527" r:id="rId3"/>
    <p:sldId id="392" r:id="rId4"/>
    <p:sldId id="377" r:id="rId5"/>
    <p:sldId id="529" r:id="rId6"/>
    <p:sldId id="258" r:id="rId7"/>
    <p:sldId id="263" r:id="rId8"/>
    <p:sldId id="528" r:id="rId9"/>
    <p:sldId id="455" r:id="rId10"/>
    <p:sldId id="478" r:id="rId11"/>
    <p:sldId id="479" r:id="rId12"/>
    <p:sldId id="477" r:id="rId13"/>
    <p:sldId id="475" r:id="rId14"/>
    <p:sldId id="476" r:id="rId15"/>
    <p:sldId id="499" r:id="rId16"/>
    <p:sldId id="525" r:id="rId17"/>
    <p:sldId id="480" r:id="rId18"/>
    <p:sldId id="481" r:id="rId19"/>
    <p:sldId id="483" r:id="rId20"/>
    <p:sldId id="485" r:id="rId21"/>
    <p:sldId id="484" r:id="rId22"/>
    <p:sldId id="473" r:id="rId23"/>
    <p:sldId id="462" r:id="rId24"/>
    <p:sldId id="487" r:id="rId25"/>
  </p:sldIdLst>
  <p:sldSz cx="12192000" cy="6858000"/>
  <p:notesSz cx="6797675" cy="9926638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Open Sans Condensed" pitchFamily="2" charset="0"/>
      <p:regular r:id="rId31"/>
      <p:bold r:id="rId32"/>
      <p:italic r:id="rId33"/>
      <p:boldItalic r:id="rId34"/>
    </p:embeddedFont>
    <p:embeddedFont>
      <p:font typeface="Open Sans Condensed Condensed" pitchFamily="2" charset="0"/>
      <p:regular r:id="rId35"/>
      <p:bold r:id="rId36"/>
      <p:italic r:id="rId37"/>
      <p:boldItalic r:id="rId38"/>
    </p:embeddedFont>
    <p:embeddedFont>
      <p:font typeface="Open Sans Condensed Condensed ExtraBold" pitchFamily="2" charset="0"/>
      <p:bold r:id="rId39"/>
      <p:italic r:id="rId40"/>
      <p:boldItalic r:id="rId41"/>
    </p:embeddedFont>
    <p:embeddedFont>
      <p:font typeface="Open Sans Condensed Condensed Medium" pitchFamily="2" charset="0"/>
      <p:regular r:id="rId42"/>
      <p:bold r:id="rId43"/>
      <p:italic r:id="rId44"/>
      <p:boldItalic r:id="rId45"/>
    </p:embeddedFont>
    <p:embeddedFont>
      <p:font typeface="Open Sans Light" panose="020B0306030504020204" pitchFamily="34" charset="0"/>
      <p:regular r:id="rId46"/>
      <p:italic r:id="rId47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E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2592D9-2DDD-4754-A278-5A7B32DDC7AA}" v="6" dt="2023-05-23T08:00:00.931"/>
    <p1510:client id="{C39190B1-D65F-466E-9B78-C3B6F877CF3F}" v="38" dt="2023-05-24T13:03:24.0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0"/>
    <p:restoredTop sz="84966"/>
  </p:normalViewPr>
  <p:slideViewPr>
    <p:cSldViewPr snapToGrid="0" snapToObjects="1">
      <p:cViewPr varScale="1">
        <p:scale>
          <a:sx n="108" d="100"/>
          <a:sy n="108" d="100"/>
        </p:scale>
        <p:origin x="9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F5BA0-F58C-8746-AA0B-B68612887E69}" type="datetimeFigureOut">
              <a:rPr lang="fi-FI" smtClean="0"/>
              <a:t>29.5.2023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2DD49-7E53-3749-916A-8626A9ADF6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7822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8D92DD49-7E53-3749-916A-8626A9ADF6B4}" type="slidenum">
              <a:r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95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2000"/>
            <a:ext cx="6502400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DA177-EA5E-4298-90CF-3BFF46876E6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37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2000"/>
            <a:ext cx="6502400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Cooling</a:t>
            </a:r>
            <a:r>
              <a:rPr lang="fi-FI" dirty="0"/>
              <a:t> </a:t>
            </a:r>
            <a:r>
              <a:rPr lang="fi-FI" dirty="0" err="1"/>
              <a:t>only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summer </a:t>
            </a:r>
            <a:r>
              <a:rPr lang="fi-FI" dirty="0" err="1"/>
              <a:t>time</a:t>
            </a:r>
            <a:r>
              <a:rPr lang="fi-FI" dirty="0"/>
              <a:t>, </a:t>
            </a:r>
            <a:r>
              <a:rPr lang="fi-FI" dirty="0" err="1"/>
              <a:t>rest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HP </a:t>
            </a:r>
            <a:r>
              <a:rPr lang="fi-FI" dirty="0" err="1"/>
              <a:t>would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shut</a:t>
            </a:r>
            <a:r>
              <a:rPr lang="fi-FI" dirty="0"/>
              <a:t> </a:t>
            </a:r>
            <a:r>
              <a:rPr lang="fi-FI" dirty="0" err="1"/>
              <a:t>off</a:t>
            </a:r>
            <a:r>
              <a:rPr lang="fi-FI" dirty="0"/>
              <a:t>; LS -&gt; PHE; </a:t>
            </a:r>
            <a:r>
              <a:rPr lang="fi-FI" dirty="0" err="1"/>
              <a:t>if</a:t>
            </a:r>
            <a:r>
              <a:rPr lang="fi-FI" dirty="0"/>
              <a:t> </a:t>
            </a:r>
            <a:r>
              <a:rPr lang="fi-FI" dirty="0" err="1"/>
              <a:t>there</a:t>
            </a:r>
            <a:r>
              <a:rPr lang="fi-FI" dirty="0"/>
              <a:t> is </a:t>
            </a:r>
            <a:r>
              <a:rPr lang="fi-FI" dirty="0" err="1"/>
              <a:t>enough</a:t>
            </a:r>
            <a:r>
              <a:rPr lang="fi-FI" dirty="0"/>
              <a:t> </a:t>
            </a:r>
            <a:r>
              <a:rPr lang="fi-FI" dirty="0" err="1"/>
              <a:t>volume</a:t>
            </a:r>
            <a:r>
              <a:rPr lang="fi-FI" dirty="0"/>
              <a:t> </a:t>
            </a:r>
            <a:r>
              <a:rPr lang="fi-FI" dirty="0" err="1"/>
              <a:t>take</a:t>
            </a:r>
            <a:r>
              <a:rPr lang="fi-FI" dirty="0"/>
              <a:t> out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volume</a:t>
            </a:r>
            <a:r>
              <a:rPr lang="fi-FI" dirty="0"/>
              <a:t>; </a:t>
            </a:r>
            <a:r>
              <a:rPr lang="fi-FI" dirty="0" err="1"/>
              <a:t>take</a:t>
            </a:r>
            <a:r>
              <a:rPr lang="fi-FI" dirty="0"/>
              <a:t> out </a:t>
            </a:r>
            <a:r>
              <a:rPr lang="fi-FI" dirty="0" err="1"/>
              <a:t>temp</a:t>
            </a:r>
            <a:r>
              <a:rPr lang="fi-FI" dirty="0"/>
              <a:t>.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return</a:t>
            </a:r>
            <a:r>
              <a:rPr lang="fi-FI" dirty="0"/>
              <a:t> </a:t>
            </a:r>
            <a:r>
              <a:rPr lang="fi-FI" dirty="0" err="1"/>
              <a:t>line</a:t>
            </a:r>
            <a:r>
              <a:rPr lang="fi-FI" dirty="0"/>
              <a:t> (</a:t>
            </a:r>
            <a:r>
              <a:rPr lang="fi-FI" dirty="0" err="1"/>
              <a:t>good</a:t>
            </a:r>
            <a:r>
              <a:rPr lang="fi-FI" dirty="0"/>
              <a:t> 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powerplant</a:t>
            </a:r>
            <a:r>
              <a:rPr lang="fi-FI" dirty="0"/>
              <a:t>); </a:t>
            </a:r>
            <a:r>
              <a:rPr lang="fi-FI" dirty="0" err="1"/>
              <a:t>producing</a:t>
            </a:r>
            <a:r>
              <a:rPr lang="fi-FI" dirty="0"/>
              <a:t> DH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electricity</a:t>
            </a:r>
            <a:r>
              <a:rPr lang="fi-FI" dirty="0"/>
              <a:t>; YOU NEED EXTERNAL MACHINE ROOM AUTOMATION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DA177-EA5E-4298-90CF-3BFF46876E6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58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2000"/>
            <a:ext cx="6502400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DA177-EA5E-4298-90CF-3BFF46876E6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11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2000"/>
            <a:ext cx="6502400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yet</a:t>
            </a:r>
            <a:r>
              <a:rPr lang="fi-FI" dirty="0"/>
              <a:t> </a:t>
            </a:r>
            <a:r>
              <a:rPr lang="fi-FI" dirty="0" err="1"/>
              <a:t>supplied</a:t>
            </a:r>
            <a:r>
              <a:rPr lang="fi-FI" dirty="0"/>
              <a:t>; </a:t>
            </a:r>
            <a:r>
              <a:rPr lang="fi-FI" dirty="0" err="1"/>
              <a:t>Heat</a:t>
            </a:r>
            <a:r>
              <a:rPr lang="fi-FI" dirty="0"/>
              <a:t> is </a:t>
            </a:r>
            <a:r>
              <a:rPr lang="fi-FI" dirty="0" err="1"/>
              <a:t>used</a:t>
            </a:r>
            <a:r>
              <a:rPr lang="fi-FI" dirty="0"/>
              <a:t> </a:t>
            </a:r>
            <a:r>
              <a:rPr lang="fi-FI" dirty="0" err="1"/>
              <a:t>first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building</a:t>
            </a:r>
            <a:r>
              <a:rPr lang="fi-FI" dirty="0"/>
              <a:t>, </a:t>
            </a:r>
            <a:r>
              <a:rPr lang="fi-FI" dirty="0" err="1"/>
              <a:t>if</a:t>
            </a:r>
            <a:r>
              <a:rPr lang="fi-FI" dirty="0"/>
              <a:t> </a:t>
            </a:r>
            <a:r>
              <a:rPr lang="fi-FI" dirty="0" err="1"/>
              <a:t>there</a:t>
            </a:r>
            <a:r>
              <a:rPr lang="fi-FI" dirty="0"/>
              <a:t> is </a:t>
            </a:r>
            <a:r>
              <a:rPr lang="fi-FI" dirty="0" err="1"/>
              <a:t>left</a:t>
            </a:r>
            <a:r>
              <a:rPr lang="fi-FI" dirty="0"/>
              <a:t>,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run</a:t>
            </a:r>
            <a:r>
              <a:rPr lang="fi-FI" dirty="0"/>
              <a:t> it to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district</a:t>
            </a:r>
            <a:r>
              <a:rPr lang="fi-FI" dirty="0"/>
              <a:t> </a:t>
            </a:r>
            <a:r>
              <a:rPr lang="fi-FI" dirty="0" err="1"/>
              <a:t>heating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DA177-EA5E-4298-90CF-3BFF46876E6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05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8D92DD49-7E53-3749-916A-8626A9ADF6B4}" type="slidenum">
              <a:rPr/>
              <a:t>15</a:t>
            </a:fld>
            <a:endParaRPr lang="fi"/>
          </a:p>
        </p:txBody>
      </p:sp>
    </p:spTree>
    <p:extLst>
      <p:ext uri="{BB962C8B-B14F-4D97-AF65-F5344CB8AC3E}">
        <p14:creationId xmlns:p14="http://schemas.microsoft.com/office/powerpoint/2010/main" val="574977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8D92DD49-7E53-3749-916A-8626A9ADF6B4}" type="slidenum">
              <a:rPr/>
              <a:t>16</a:t>
            </a:fld>
            <a:endParaRPr lang="fi"/>
          </a:p>
        </p:txBody>
      </p:sp>
    </p:spTree>
    <p:extLst>
      <p:ext uri="{BB962C8B-B14F-4D97-AF65-F5344CB8AC3E}">
        <p14:creationId xmlns:p14="http://schemas.microsoft.com/office/powerpoint/2010/main" val="4136435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2000"/>
            <a:ext cx="6502400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300m underground </a:t>
            </a:r>
            <a:r>
              <a:rPr lang="fi-FI" dirty="0" err="1"/>
              <a:t>boreholes</a:t>
            </a:r>
            <a:r>
              <a:rPr lang="fi-FI" dirty="0"/>
              <a:t> 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DA177-EA5E-4298-90CF-3BFF46876E6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03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2000"/>
            <a:ext cx="6502400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Container</a:t>
            </a:r>
            <a:r>
              <a:rPr lang="fi-FI" dirty="0"/>
              <a:t> </a:t>
            </a:r>
            <a:r>
              <a:rPr lang="fi-FI" dirty="0" err="1"/>
              <a:t>solutions</a:t>
            </a:r>
            <a:r>
              <a:rPr lang="fi-FI" dirty="0"/>
              <a:t> –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instaleld</a:t>
            </a:r>
            <a:r>
              <a:rPr lang="fi-FI" dirty="0"/>
              <a:t> inside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facilities</a:t>
            </a:r>
            <a:r>
              <a:rPr lang="fi-FI" dirty="0"/>
              <a:t>; </a:t>
            </a:r>
            <a:r>
              <a:rPr lang="fi-FI" dirty="0" err="1"/>
              <a:t>advantage</a:t>
            </a:r>
            <a:r>
              <a:rPr lang="fi-FI" dirty="0"/>
              <a:t> no </a:t>
            </a:r>
            <a:r>
              <a:rPr lang="fi-FI" dirty="0" err="1"/>
              <a:t>need</a:t>
            </a:r>
            <a:r>
              <a:rPr lang="fi-FI" dirty="0"/>
              <a:t> to </a:t>
            </a:r>
            <a:r>
              <a:rPr lang="fi-FI" dirty="0" err="1"/>
              <a:t>run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powerplant</a:t>
            </a:r>
            <a:r>
              <a:rPr lang="fi-FI" dirty="0"/>
              <a:t> to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high</a:t>
            </a:r>
            <a:r>
              <a:rPr lang="fi-FI" dirty="0"/>
              <a:t> </a:t>
            </a:r>
            <a:r>
              <a:rPr lang="fi-FI" dirty="0" err="1"/>
              <a:t>temperatures</a:t>
            </a:r>
            <a:r>
              <a:rPr lang="fi-FI" dirty="0"/>
              <a:t> in </a:t>
            </a:r>
            <a:r>
              <a:rPr lang="fi-FI" dirty="0" err="1"/>
              <a:t>spring</a:t>
            </a:r>
            <a:r>
              <a:rPr lang="fi-FI" dirty="0"/>
              <a:t>, summer and </a:t>
            </a:r>
            <a:r>
              <a:rPr lang="fi-FI" dirty="0" err="1"/>
              <a:t>autumn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DA177-EA5E-4298-90CF-3BFF46876E6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77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2000"/>
            <a:ext cx="6502400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Energy </a:t>
            </a:r>
            <a:r>
              <a:rPr lang="fi-FI" dirty="0" err="1"/>
              <a:t>company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run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network</a:t>
            </a:r>
            <a:r>
              <a:rPr lang="fi-FI" dirty="0"/>
              <a:t> </a:t>
            </a:r>
            <a:r>
              <a:rPr lang="fi-FI" dirty="0" err="1"/>
              <a:t>lower</a:t>
            </a:r>
            <a:r>
              <a:rPr lang="fi-FI" dirty="0"/>
              <a:t> (</a:t>
            </a:r>
            <a:r>
              <a:rPr lang="fi-FI" dirty="0" err="1"/>
              <a:t>decreased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temp</a:t>
            </a:r>
            <a:r>
              <a:rPr lang="fi-FI" dirty="0"/>
              <a:t>. </a:t>
            </a:r>
            <a:r>
              <a:rPr lang="fi-FI" dirty="0" err="1"/>
              <a:t>level</a:t>
            </a:r>
            <a:r>
              <a:rPr lang="fi-FI" dirty="0"/>
              <a:t>) – </a:t>
            </a:r>
            <a:r>
              <a:rPr lang="fi-FI" dirty="0" err="1"/>
              <a:t>otherwise</a:t>
            </a:r>
            <a:r>
              <a:rPr lang="fi-FI" dirty="0"/>
              <a:t>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would</a:t>
            </a:r>
            <a:r>
              <a:rPr lang="fi-FI" dirty="0"/>
              <a:t> </a:t>
            </a:r>
            <a:r>
              <a:rPr lang="fi-FI" dirty="0" err="1"/>
              <a:t>need</a:t>
            </a:r>
            <a:r>
              <a:rPr lang="fi-FI" dirty="0"/>
              <a:t> to </a:t>
            </a:r>
            <a:r>
              <a:rPr lang="fi-FI" dirty="0" err="1"/>
              <a:t>run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whole</a:t>
            </a:r>
            <a:r>
              <a:rPr lang="fi-FI" dirty="0"/>
              <a:t> DH </a:t>
            </a:r>
            <a:r>
              <a:rPr lang="fi-FI" dirty="0" err="1"/>
              <a:t>netowork</a:t>
            </a:r>
            <a:r>
              <a:rPr lang="fi-FI" dirty="0"/>
              <a:t> </a:t>
            </a:r>
            <a:r>
              <a:rPr lang="fi-FI" dirty="0" err="1"/>
              <a:t>higher</a:t>
            </a:r>
            <a:r>
              <a:rPr lang="fi-FI" dirty="0"/>
              <a:t> just for </a:t>
            </a:r>
            <a:r>
              <a:rPr lang="fi-FI" dirty="0" err="1"/>
              <a:t>one</a:t>
            </a:r>
            <a:r>
              <a:rPr lang="fi-FI" dirty="0"/>
              <a:t> </a:t>
            </a:r>
            <a:r>
              <a:rPr lang="fi-FI" dirty="0" err="1"/>
              <a:t>client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DA177-EA5E-4298-90CF-3BFF46876E6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65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2000"/>
            <a:ext cx="6502400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DA177-EA5E-4298-90CF-3BFF46876E6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84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8D92DD49-7E53-3749-916A-8626A9ADF6B4}" type="slidenum">
              <a:r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57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2000"/>
            <a:ext cx="6502400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Old </a:t>
            </a:r>
            <a:r>
              <a:rPr lang="fi-FI" dirty="0" err="1"/>
              <a:t>network</a:t>
            </a:r>
            <a:r>
              <a:rPr lang="fi-FI" dirty="0"/>
              <a:t> + </a:t>
            </a:r>
            <a:r>
              <a:rPr lang="fi-FI" dirty="0" err="1"/>
              <a:t>new</a:t>
            </a:r>
            <a:r>
              <a:rPr lang="fi-FI" dirty="0"/>
              <a:t> </a:t>
            </a:r>
            <a:r>
              <a:rPr lang="fi-FI" dirty="0" err="1"/>
              <a:t>network</a:t>
            </a:r>
            <a:r>
              <a:rPr lang="fi-FI" dirty="0"/>
              <a:t> and </a:t>
            </a:r>
            <a:r>
              <a:rPr lang="fi-FI" dirty="0" err="1"/>
              <a:t>between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HP;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old</a:t>
            </a:r>
            <a:r>
              <a:rPr lang="fi-FI" dirty="0"/>
              <a:t> </a:t>
            </a:r>
            <a:r>
              <a:rPr lang="fi-FI" dirty="0" err="1"/>
              <a:t>network</a:t>
            </a:r>
            <a:r>
              <a:rPr lang="fi-FI" dirty="0"/>
              <a:t> as a </a:t>
            </a:r>
            <a:r>
              <a:rPr lang="fi-FI" dirty="0" err="1"/>
              <a:t>heat</a:t>
            </a:r>
            <a:r>
              <a:rPr lang="fi-FI" dirty="0"/>
              <a:t> </a:t>
            </a:r>
            <a:r>
              <a:rPr lang="fi-FI" dirty="0" err="1"/>
              <a:t>source</a:t>
            </a:r>
            <a:r>
              <a:rPr lang="fi-FI" dirty="0"/>
              <a:t>;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temp</a:t>
            </a:r>
            <a:r>
              <a:rPr lang="fi-FI" dirty="0"/>
              <a:t>. Level is </a:t>
            </a:r>
            <a:r>
              <a:rPr lang="fi-FI" dirty="0" err="1"/>
              <a:t>lower</a:t>
            </a:r>
            <a:r>
              <a:rPr lang="fi-FI" dirty="0"/>
              <a:t> </a:t>
            </a:r>
            <a:r>
              <a:rPr lang="fi-FI" dirty="0" err="1"/>
              <a:t>than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old</a:t>
            </a:r>
            <a:r>
              <a:rPr lang="fi-FI" dirty="0"/>
              <a:t> </a:t>
            </a:r>
            <a:r>
              <a:rPr lang="fi-FI" dirty="0" err="1"/>
              <a:t>fashioned</a:t>
            </a:r>
            <a:r>
              <a:rPr lang="fi-FI" dirty="0"/>
              <a:t> DH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DA177-EA5E-4298-90CF-3BFF46876E6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09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HP installed inside the buildings, utilizing low temp network as a heat source; if the building needs cooling, otherwise the condense is putting back in the main creed, e-on </a:t>
            </a:r>
            <a:r>
              <a:rPr lang="en-GB" dirty="0" err="1"/>
              <a:t>ecto</a:t>
            </a:r>
            <a:r>
              <a:rPr lang="en-GB" dirty="0"/>
              <a:t> creed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2DD49-7E53-3749-916A-8626A9ADF6B4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02199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2000"/>
            <a:ext cx="6502400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Waiting</a:t>
            </a:r>
            <a:r>
              <a:rPr lang="fi-FI" dirty="0"/>
              <a:t> 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first</a:t>
            </a:r>
            <a:r>
              <a:rPr lang="fi-FI" dirty="0"/>
              <a:t> </a:t>
            </a:r>
            <a:r>
              <a:rPr lang="fi-FI" dirty="0" err="1"/>
              <a:t>project</a:t>
            </a:r>
            <a:r>
              <a:rPr lang="fi-FI" dirty="0"/>
              <a:t> to </a:t>
            </a:r>
            <a:r>
              <a:rPr lang="fi-FI" dirty="0" err="1"/>
              <a:t>complete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installation</a:t>
            </a:r>
            <a:r>
              <a:rPr lang="fi-FI" dirty="0"/>
              <a:t> -&gt;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drilling</a:t>
            </a:r>
            <a:r>
              <a:rPr lang="fi-FI" dirty="0"/>
              <a:t> 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problem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DA177-EA5E-4298-90CF-3BFF46876E6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68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8D92DD49-7E53-3749-916A-8626A9ADF6B4}" type="slidenum">
              <a:r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66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8D92DD49-7E53-3749-916A-8626A9ADF6B4}" type="slidenum">
              <a:r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70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648cd025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7648cd025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648cd025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7648cd025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8503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Bullet</a:t>
            </a:r>
            <a:r>
              <a:rPr lang="fi-FI" dirty="0"/>
              <a:t> 3 –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yet</a:t>
            </a:r>
            <a:r>
              <a:rPr lang="fi-FI" dirty="0"/>
              <a:t> </a:t>
            </a:r>
            <a:r>
              <a:rPr lang="fi-FI" dirty="0" err="1"/>
              <a:t>implemented</a:t>
            </a:r>
            <a:r>
              <a:rPr lang="fi-FI" dirty="0"/>
              <a:t>; </a:t>
            </a:r>
            <a:r>
              <a:rPr lang="fi-FI" dirty="0" err="1"/>
              <a:t>last</a:t>
            </a:r>
            <a:r>
              <a:rPr lang="fi-FI" dirty="0"/>
              <a:t> </a:t>
            </a:r>
            <a:r>
              <a:rPr lang="fi-FI" dirty="0" err="1"/>
              <a:t>bullet</a:t>
            </a:r>
            <a:r>
              <a:rPr lang="fi-FI" dirty="0"/>
              <a:t> -&gt; </a:t>
            </a:r>
            <a:r>
              <a:rPr lang="fi-FI" dirty="0" err="1"/>
              <a:t>drilling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failed</a:t>
            </a:r>
            <a:r>
              <a:rPr lang="fi-FI" dirty="0"/>
              <a:t> (</a:t>
            </a:r>
            <a:r>
              <a:rPr lang="fi-FI" dirty="0" err="1"/>
              <a:t>up</a:t>
            </a:r>
            <a:r>
              <a:rPr lang="fi-FI" dirty="0"/>
              <a:t> to 2km); </a:t>
            </a:r>
            <a:r>
              <a:rPr lang="fi-FI" dirty="0" err="1"/>
              <a:t>hybrid</a:t>
            </a:r>
            <a:r>
              <a:rPr lang="fi-FI" dirty="0"/>
              <a:t> </a:t>
            </a:r>
            <a:r>
              <a:rPr lang="fi-FI" dirty="0" err="1"/>
              <a:t>solutions</a:t>
            </a:r>
            <a:r>
              <a:rPr lang="fi-FI" dirty="0"/>
              <a:t> -&gt; </a:t>
            </a:r>
            <a:r>
              <a:rPr lang="fi-FI" dirty="0" err="1"/>
              <a:t>two</a:t>
            </a:r>
            <a:r>
              <a:rPr lang="fi-FI" dirty="0"/>
              <a:t> </a:t>
            </a:r>
            <a:r>
              <a:rPr lang="fi-FI" dirty="0" err="1"/>
              <a:t>way</a:t>
            </a:r>
            <a:r>
              <a:rPr lang="fi-FI" dirty="0"/>
              <a:t> DH; </a:t>
            </a:r>
            <a:r>
              <a:rPr lang="fi-FI" dirty="0" err="1"/>
              <a:t>wastewater</a:t>
            </a:r>
            <a:r>
              <a:rPr lang="fi-FI" dirty="0"/>
              <a:t> -&gt; </a:t>
            </a:r>
            <a:r>
              <a:rPr lang="fi-FI" dirty="0" err="1"/>
              <a:t>municipal</a:t>
            </a:r>
            <a:r>
              <a:rPr lang="fi-FI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DA177-EA5E-4298-90CF-3BFF46876E6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16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2000"/>
            <a:ext cx="6502400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58 </a:t>
            </a:r>
            <a:r>
              <a:rPr lang="fi-FI" dirty="0" err="1"/>
              <a:t>projects</a:t>
            </a:r>
            <a:r>
              <a:rPr lang="fi-FI" dirty="0"/>
              <a:t>, </a:t>
            </a:r>
            <a:r>
              <a:rPr lang="fi-FI" dirty="0" err="1"/>
              <a:t>installed</a:t>
            </a:r>
            <a:r>
              <a:rPr lang="fi-FI" dirty="0"/>
              <a:t> </a:t>
            </a:r>
            <a:r>
              <a:rPr lang="fi-FI" dirty="0" err="1"/>
              <a:t>projects</a:t>
            </a:r>
            <a:r>
              <a:rPr lang="fi-FI" dirty="0"/>
              <a:t>; 5 </a:t>
            </a:r>
            <a:r>
              <a:rPr lang="fi-FI" dirty="0" err="1"/>
              <a:t>projects</a:t>
            </a:r>
            <a:r>
              <a:rPr lang="fi-FI" dirty="0"/>
              <a:t> at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implementation</a:t>
            </a:r>
            <a:r>
              <a:rPr lang="fi-FI" dirty="0"/>
              <a:t> </a:t>
            </a:r>
            <a:r>
              <a:rPr lang="fi-FI" dirty="0" err="1"/>
              <a:t>stage</a:t>
            </a:r>
            <a:r>
              <a:rPr lang="fi-FI" dirty="0"/>
              <a:t>; </a:t>
            </a:r>
            <a:r>
              <a:rPr lang="fi-FI" dirty="0" err="1"/>
              <a:t>new</a:t>
            </a:r>
            <a:r>
              <a:rPr lang="fi-FI" dirty="0"/>
              <a:t> business: </a:t>
            </a:r>
            <a:r>
              <a:rPr lang="fi-FI" dirty="0" err="1"/>
              <a:t>sell</a:t>
            </a:r>
            <a:r>
              <a:rPr lang="fi-FI" dirty="0"/>
              <a:t> </a:t>
            </a:r>
            <a:r>
              <a:rPr lang="fi-FI" dirty="0" err="1"/>
              <a:t>cooling</a:t>
            </a:r>
            <a:r>
              <a:rPr lang="fi-FI" dirty="0"/>
              <a:t> to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customers</a:t>
            </a:r>
            <a:r>
              <a:rPr lang="fi-FI" dirty="0"/>
              <a:t>, </a:t>
            </a:r>
            <a:r>
              <a:rPr lang="fi-FI" dirty="0" err="1"/>
              <a:t>collect</a:t>
            </a:r>
            <a:r>
              <a:rPr lang="fi-FI" dirty="0"/>
              <a:t> </a:t>
            </a:r>
            <a:r>
              <a:rPr lang="fi-FI" dirty="0" err="1"/>
              <a:t>energy</a:t>
            </a:r>
            <a:r>
              <a:rPr lang="fi-FI" dirty="0"/>
              <a:t> to </a:t>
            </a:r>
            <a:r>
              <a:rPr lang="fi-FI" dirty="0" err="1"/>
              <a:t>the</a:t>
            </a:r>
            <a:r>
              <a:rPr lang="fi-FI" dirty="0"/>
              <a:t> DH </a:t>
            </a:r>
            <a:r>
              <a:rPr lang="fi-FI" dirty="0" err="1"/>
              <a:t>network</a:t>
            </a:r>
            <a:r>
              <a:rPr lang="fi-FI" dirty="0"/>
              <a:t>; </a:t>
            </a:r>
            <a:r>
              <a:rPr lang="fi-FI" dirty="0" err="1"/>
              <a:t>buffer</a:t>
            </a:r>
            <a:r>
              <a:rPr lang="fi-FI" dirty="0"/>
              <a:t> </a:t>
            </a:r>
            <a:r>
              <a:rPr lang="fi-FI" dirty="0" err="1"/>
              <a:t>tank</a:t>
            </a:r>
            <a:r>
              <a:rPr lang="fi-FI" dirty="0"/>
              <a:t> 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border</a:t>
            </a:r>
            <a:r>
              <a:rPr lang="fi-FI" dirty="0"/>
              <a:t>; HP is </a:t>
            </a:r>
            <a:r>
              <a:rPr lang="fi-FI" dirty="0" err="1"/>
              <a:t>getting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startup </a:t>
            </a:r>
            <a:r>
              <a:rPr lang="fi-FI" dirty="0" err="1"/>
              <a:t>signal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Tank</a:t>
            </a:r>
            <a:r>
              <a:rPr lang="fi-FI" dirty="0"/>
              <a:t> </a:t>
            </a:r>
            <a:r>
              <a:rPr lang="fi-FI" dirty="0" err="1"/>
              <a:t>temp</a:t>
            </a:r>
            <a:r>
              <a:rPr lang="fi-FI" dirty="0"/>
              <a:t>. </a:t>
            </a:r>
            <a:r>
              <a:rPr lang="fi-FI" dirty="0" err="1"/>
              <a:t>Measurement</a:t>
            </a:r>
            <a:r>
              <a:rPr lang="fi-FI" dirty="0"/>
              <a:t> (</a:t>
            </a:r>
            <a:r>
              <a:rPr lang="fi-FI" dirty="0" err="1"/>
              <a:t>bottom</a:t>
            </a:r>
            <a:r>
              <a:rPr lang="fi-FI" dirty="0"/>
              <a:t>), HP is </a:t>
            </a:r>
            <a:r>
              <a:rPr lang="fi-FI" dirty="0" err="1"/>
              <a:t>controling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water</a:t>
            </a:r>
            <a:r>
              <a:rPr lang="fi-FI" dirty="0"/>
              <a:t> </a:t>
            </a:r>
            <a:r>
              <a:rPr lang="fi-FI" dirty="0" err="1"/>
              <a:t>pump</a:t>
            </a:r>
            <a:r>
              <a:rPr lang="fi-FI" dirty="0"/>
              <a:t>, </a:t>
            </a:r>
            <a:r>
              <a:rPr lang="fi-FI" dirty="0" err="1"/>
              <a:t>after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tank</a:t>
            </a:r>
            <a:r>
              <a:rPr lang="fi-FI" dirty="0"/>
              <a:t> is </a:t>
            </a:r>
            <a:r>
              <a:rPr lang="fi-FI" dirty="0" err="1"/>
              <a:t>energy</a:t>
            </a:r>
            <a:r>
              <a:rPr lang="fi-FI" dirty="0"/>
              <a:t> </a:t>
            </a:r>
            <a:r>
              <a:rPr lang="fi-FI" dirty="0" err="1"/>
              <a:t>meter</a:t>
            </a:r>
            <a:r>
              <a:rPr lang="fi-FI" dirty="0"/>
              <a:t>; </a:t>
            </a:r>
            <a:r>
              <a:rPr lang="fi-FI" dirty="0" err="1"/>
              <a:t>after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customer’s</a:t>
            </a:r>
            <a:r>
              <a:rPr lang="fi-FI" dirty="0"/>
              <a:t> </a:t>
            </a:r>
            <a:r>
              <a:rPr lang="fi-FI" dirty="0" err="1"/>
              <a:t>pump</a:t>
            </a:r>
            <a:r>
              <a:rPr lang="fi-FI" dirty="0"/>
              <a:t>. HP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connected</a:t>
            </a:r>
            <a:r>
              <a:rPr lang="fi-FI" dirty="0"/>
              <a:t> to </a:t>
            </a:r>
            <a:r>
              <a:rPr lang="fi-FI" dirty="0" err="1"/>
              <a:t>the</a:t>
            </a:r>
            <a:r>
              <a:rPr lang="fi-FI" dirty="0"/>
              <a:t> BMS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building</a:t>
            </a:r>
            <a:r>
              <a:rPr lang="fi-FI" dirty="0"/>
              <a:t>; no </a:t>
            </a:r>
            <a:r>
              <a:rPr lang="fi-FI" dirty="0" err="1"/>
              <a:t>connection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third</a:t>
            </a:r>
            <a:r>
              <a:rPr lang="fi-FI" dirty="0"/>
              <a:t> party </a:t>
            </a:r>
            <a:r>
              <a:rPr lang="fi-FI" dirty="0" err="1"/>
              <a:t>system</a:t>
            </a:r>
            <a:r>
              <a:rPr lang="fi-FI" dirty="0"/>
              <a:t>. </a:t>
            </a:r>
          </a:p>
          <a:p>
            <a:endParaRPr lang="fi-FI" dirty="0"/>
          </a:p>
          <a:p>
            <a:r>
              <a:rPr lang="fi-FI" dirty="0"/>
              <a:t>DH side: 40/50 </a:t>
            </a:r>
            <a:r>
              <a:rPr lang="fi-FI" dirty="0" err="1"/>
              <a:t>deg</a:t>
            </a:r>
            <a:r>
              <a:rPr lang="fi-FI" dirty="0"/>
              <a:t> (</a:t>
            </a:r>
            <a:r>
              <a:rPr lang="fi-FI" dirty="0" err="1"/>
              <a:t>energy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subcooling</a:t>
            </a:r>
            <a:r>
              <a:rPr lang="fi-FI" dirty="0"/>
              <a:t>) -&gt; </a:t>
            </a:r>
            <a:r>
              <a:rPr lang="fi-FI" dirty="0" err="1"/>
              <a:t>puting</a:t>
            </a:r>
            <a:r>
              <a:rPr lang="fi-FI" dirty="0"/>
              <a:t> in </a:t>
            </a:r>
            <a:r>
              <a:rPr lang="fi-FI" dirty="0" err="1"/>
              <a:t>supply</a:t>
            </a:r>
            <a:r>
              <a:rPr lang="fi-FI" dirty="0"/>
              <a:t> </a:t>
            </a:r>
            <a:r>
              <a:rPr lang="fi-FI" dirty="0" err="1"/>
              <a:t>line</a:t>
            </a:r>
            <a:r>
              <a:rPr lang="fi-FI" dirty="0"/>
              <a:t> 70/95 </a:t>
            </a:r>
            <a:r>
              <a:rPr lang="fi-FI" dirty="0" err="1"/>
              <a:t>deg</a:t>
            </a:r>
            <a:r>
              <a:rPr lang="fi-FI" dirty="0"/>
              <a:t>; </a:t>
            </a:r>
            <a:r>
              <a:rPr lang="fi-FI" dirty="0" err="1"/>
              <a:t>when</a:t>
            </a:r>
            <a:r>
              <a:rPr lang="fi-FI" dirty="0"/>
              <a:t> </a:t>
            </a:r>
            <a:r>
              <a:rPr lang="fi-FI" dirty="0" err="1"/>
              <a:t>temp</a:t>
            </a:r>
            <a:r>
              <a:rPr lang="fi-FI" dirty="0"/>
              <a:t>. Level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below</a:t>
            </a:r>
            <a:r>
              <a:rPr lang="fi-FI" dirty="0"/>
              <a:t> of 120 °C </a:t>
            </a:r>
            <a:r>
              <a:rPr lang="fi-FI" dirty="0" err="1"/>
              <a:t>deg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capex</a:t>
            </a:r>
            <a:r>
              <a:rPr lang="fi-FI" dirty="0"/>
              <a:t> in </a:t>
            </a:r>
            <a:r>
              <a:rPr lang="fi-FI" dirty="0" err="1"/>
              <a:t>reasanobale</a:t>
            </a:r>
            <a:r>
              <a:rPr lang="fi-FI" dirty="0"/>
              <a:t>. If </a:t>
            </a:r>
            <a:r>
              <a:rPr lang="fi-FI" dirty="0" err="1"/>
              <a:t>over</a:t>
            </a:r>
            <a:r>
              <a:rPr lang="fi-FI" dirty="0"/>
              <a:t> 120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investment</a:t>
            </a:r>
            <a:r>
              <a:rPr lang="fi-FI" dirty="0"/>
              <a:t> </a:t>
            </a:r>
            <a:r>
              <a:rPr lang="fi-FI" dirty="0" err="1"/>
              <a:t>costs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unresanoble</a:t>
            </a:r>
            <a:r>
              <a:rPr lang="fi-FI" dirty="0"/>
              <a:t>. </a:t>
            </a:r>
            <a:r>
              <a:rPr lang="fi-FI" dirty="0" err="1"/>
              <a:t>Two-way</a:t>
            </a:r>
            <a:r>
              <a:rPr lang="fi-FI" dirty="0"/>
              <a:t> valve 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minimum</a:t>
            </a:r>
            <a:r>
              <a:rPr lang="fi-FI" dirty="0"/>
              <a:t> </a:t>
            </a:r>
            <a:r>
              <a:rPr lang="fi-FI" dirty="0" err="1"/>
              <a:t>loads</a:t>
            </a:r>
            <a:r>
              <a:rPr lang="fi-FI" dirty="0"/>
              <a:t> and to </a:t>
            </a:r>
            <a:r>
              <a:rPr lang="fi-FI" dirty="0" err="1"/>
              <a:t>get</a:t>
            </a:r>
            <a:r>
              <a:rPr lang="fi-FI" dirty="0"/>
              <a:t> </a:t>
            </a:r>
            <a:r>
              <a:rPr lang="fi-FI" dirty="0" err="1"/>
              <a:t>enoguh</a:t>
            </a:r>
            <a:r>
              <a:rPr lang="fi-FI" dirty="0"/>
              <a:t> </a:t>
            </a:r>
            <a:r>
              <a:rPr lang="fi-FI" dirty="0" err="1"/>
              <a:t>pressure</a:t>
            </a:r>
            <a:r>
              <a:rPr lang="fi-FI" dirty="0"/>
              <a:t> </a:t>
            </a:r>
            <a:r>
              <a:rPr lang="fi-FI" dirty="0" err="1"/>
              <a:t>head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return</a:t>
            </a:r>
            <a:r>
              <a:rPr lang="fi-FI" dirty="0"/>
              <a:t> to </a:t>
            </a:r>
            <a:r>
              <a:rPr lang="fi-FI" dirty="0" err="1"/>
              <a:t>supply</a:t>
            </a:r>
            <a:r>
              <a:rPr lang="fi-FI" dirty="0"/>
              <a:t> </a:t>
            </a:r>
            <a:r>
              <a:rPr lang="fi-FI" dirty="0" err="1"/>
              <a:t>line</a:t>
            </a:r>
            <a:r>
              <a:rPr lang="fi-FI" dirty="0"/>
              <a:t>;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monitor</a:t>
            </a:r>
            <a:r>
              <a:rPr lang="fi-FI" dirty="0"/>
              <a:t> outlet </a:t>
            </a:r>
            <a:r>
              <a:rPr lang="fi-FI" dirty="0" err="1"/>
              <a:t>temp</a:t>
            </a:r>
            <a:r>
              <a:rPr lang="fi-FI" dirty="0"/>
              <a:t>. Level of HP and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info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control</a:t>
            </a:r>
            <a:r>
              <a:rPr lang="fi-FI" dirty="0"/>
              <a:t> </a:t>
            </a:r>
            <a:r>
              <a:rPr lang="fi-FI" dirty="0" err="1"/>
              <a:t>pump</a:t>
            </a:r>
            <a:r>
              <a:rPr lang="fi-FI" dirty="0"/>
              <a:t> + </a:t>
            </a:r>
            <a:r>
              <a:rPr lang="fi-FI" dirty="0" err="1"/>
              <a:t>two-way</a:t>
            </a:r>
            <a:r>
              <a:rPr lang="fi-FI" dirty="0"/>
              <a:t> valve.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DA177-EA5E-4298-90CF-3BFF46876E6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68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2000"/>
            <a:ext cx="6502400" cy="3657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System COP </a:t>
            </a:r>
            <a:r>
              <a:rPr lang="fi-FI" dirty="0" err="1"/>
              <a:t>around</a:t>
            </a:r>
            <a:r>
              <a:rPr lang="fi-FI" dirty="0"/>
              <a:t> 5; 2 </a:t>
            </a:r>
            <a:r>
              <a:rPr lang="fi-FI" dirty="0" err="1"/>
              <a:t>pcs</a:t>
            </a:r>
            <a:r>
              <a:rPr lang="fi-FI" dirty="0"/>
              <a:t> 450 + </a:t>
            </a:r>
            <a:r>
              <a:rPr lang="fi-FI" dirty="0" err="1"/>
              <a:t>VFDs</a:t>
            </a:r>
            <a:r>
              <a:rPr lang="fi-FI" dirty="0"/>
              <a:t> on 4 </a:t>
            </a:r>
            <a:r>
              <a:rPr lang="fi-FI" dirty="0" err="1"/>
              <a:t>compressors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DA177-EA5E-4298-90CF-3BFF46876E6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17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E70373F2-046E-1D44-956C-B1AA53BAD4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60E4A7EC-07F0-9444-9063-DDFF3386B4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31995" y="2785036"/>
            <a:ext cx="3985577" cy="1023484"/>
          </a:xfrm>
          <a:prstGeom prst="rect">
            <a:avLst/>
          </a:prstGeom>
        </p:spPr>
      </p:pic>
      <p:sp>
        <p:nvSpPr>
          <p:cNvPr id="10" name="Alaotsikko 2">
            <a:extLst>
              <a:ext uri="{FF2B5EF4-FFF2-40B4-BE49-F238E27FC236}">
                <a16:creationId xmlns:a16="http://schemas.microsoft.com/office/drawing/2014/main" id="{8C9AA1E2-1D5D-8840-B30E-C8E9A1E89B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439063"/>
            <a:ext cx="2624092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1" name="Otsikko 6">
            <a:extLst>
              <a:ext uri="{FF2B5EF4-FFF2-40B4-BE49-F238E27FC236}">
                <a16:creationId xmlns:a16="http://schemas.microsoft.com/office/drawing/2014/main" id="{AA3C956F-2ACD-6541-AA11-2B474D0BE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4804"/>
            <a:ext cx="3254406" cy="1498184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1890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E19A7BF3-3BF1-F34E-861E-3A17C18E4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3602038"/>
            <a:ext cx="1051559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012EF088-C0B3-9649-9F4D-F2357979B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8077"/>
            <a:ext cx="10515600" cy="2047886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Alatunnisteen paikkamerkki 11">
            <a:extLst>
              <a:ext uri="{FF2B5EF4-FFF2-40B4-BE49-F238E27FC236}">
                <a16:creationId xmlns:a16="http://schemas.microsoft.com/office/drawing/2014/main" id="{E02DBEFC-E9C1-C547-A2B5-6EF56CECE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983" y="6356350"/>
            <a:ext cx="4114800" cy="365125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E5BADC91-10E8-5449-B276-AE4899D2B6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7176" y="6365006"/>
            <a:ext cx="915307" cy="235049"/>
          </a:xfrm>
          <a:prstGeom prst="rect">
            <a:avLst/>
          </a:prstGeom>
        </p:spPr>
      </p:pic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B5BEDBE2-DF08-99C9-F1BF-045FE54B97E1}"/>
              </a:ext>
            </a:extLst>
          </p:cNvPr>
          <p:cNvSpPr txBox="1">
            <a:spLocks/>
          </p:cNvSpPr>
          <p:nvPr userDrawn="1"/>
        </p:nvSpPr>
        <p:spPr>
          <a:xfrm>
            <a:off x="405517" y="6356350"/>
            <a:ext cx="25124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One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degree</a:t>
            </a: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better</a:t>
            </a:r>
            <a:endParaRPr lang="fi-FI" sz="1200" b="1" i="0" dirty="0">
              <a:solidFill>
                <a:schemeClr val="bg2">
                  <a:lumMod val="50000"/>
                </a:schemeClr>
              </a:solidFill>
              <a:latin typeface="Open Sans Condensed Condensed ExtraBold" pitchFamily="2" charset="0"/>
              <a:ea typeface="Open Sans Condensed Condensed ExtraBold" pitchFamily="2" charset="0"/>
              <a:cs typeface="Open Sans Condensed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649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1 teksti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E19A7BF3-3BF1-F34E-861E-3A17C18E4F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1661555"/>
            <a:ext cx="10508990" cy="403295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012EF088-C0B3-9649-9F4D-F2357979B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5602"/>
            <a:ext cx="10508992" cy="1076805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32355220-7FB6-CA40-B720-DF4AD37818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7176" y="6365006"/>
            <a:ext cx="915307" cy="235049"/>
          </a:xfrm>
          <a:prstGeom prst="rect">
            <a:avLst/>
          </a:prstGeom>
        </p:spPr>
      </p:pic>
      <p:sp>
        <p:nvSpPr>
          <p:cNvPr id="10" name="Alatunnisteen paikkamerkki 11">
            <a:extLst>
              <a:ext uri="{FF2B5EF4-FFF2-40B4-BE49-F238E27FC236}">
                <a16:creationId xmlns:a16="http://schemas.microsoft.com/office/drawing/2014/main" id="{F8E0B65E-EFA2-FD0A-00A9-150A41A28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983" y="6356350"/>
            <a:ext cx="4114800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1D7A0095-FC0C-D8A3-BF20-485CC64BD220}"/>
              </a:ext>
            </a:extLst>
          </p:cNvPr>
          <p:cNvSpPr txBox="1">
            <a:spLocks/>
          </p:cNvSpPr>
          <p:nvPr userDrawn="1"/>
        </p:nvSpPr>
        <p:spPr>
          <a:xfrm>
            <a:off x="405517" y="6356350"/>
            <a:ext cx="25124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One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degree</a:t>
            </a: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better</a:t>
            </a:r>
            <a:endParaRPr lang="fi-FI" sz="1200" b="1" i="0" dirty="0">
              <a:solidFill>
                <a:schemeClr val="bg2">
                  <a:lumMod val="50000"/>
                </a:schemeClr>
              </a:solidFill>
              <a:latin typeface="Open Sans Condensed Condensed ExtraBold" pitchFamily="2" charset="0"/>
              <a:ea typeface="Open Sans Condensed Condensed ExtraBold" pitchFamily="2" charset="0"/>
              <a:cs typeface="Open Sans Condensed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858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2 teksti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E19A7BF3-3BF1-F34E-861E-3A17C18E4F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1661555"/>
            <a:ext cx="5133779" cy="403295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012EF088-C0B3-9649-9F4D-F2357979B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5602"/>
            <a:ext cx="10508992" cy="1076805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F57C9D8-697F-474C-B38D-7CDF1D536F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0024" y="1661555"/>
            <a:ext cx="5127164" cy="40329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dirty="0"/>
              <a:t>Muokkaa perustyylejä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C0F154E2-1805-864E-8813-C474CE46CE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7176" y="6365006"/>
            <a:ext cx="915307" cy="235049"/>
          </a:xfrm>
          <a:prstGeom prst="rect">
            <a:avLst/>
          </a:prstGeom>
        </p:spPr>
      </p:pic>
      <p:sp>
        <p:nvSpPr>
          <p:cNvPr id="11" name="Alatunnisteen paikkamerkki 11">
            <a:extLst>
              <a:ext uri="{FF2B5EF4-FFF2-40B4-BE49-F238E27FC236}">
                <a16:creationId xmlns:a16="http://schemas.microsoft.com/office/drawing/2014/main" id="{D3417496-96E0-C226-E5EE-A1164117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983" y="6356350"/>
            <a:ext cx="4114800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CB061C27-9F51-BE57-8ED8-744ED6DC3D4C}"/>
              </a:ext>
            </a:extLst>
          </p:cNvPr>
          <p:cNvSpPr txBox="1">
            <a:spLocks/>
          </p:cNvSpPr>
          <p:nvPr userDrawn="1"/>
        </p:nvSpPr>
        <p:spPr>
          <a:xfrm>
            <a:off x="405517" y="6356350"/>
            <a:ext cx="25124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One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degree</a:t>
            </a: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better</a:t>
            </a:r>
            <a:endParaRPr lang="fi-FI" sz="1200" b="1" i="0" dirty="0">
              <a:solidFill>
                <a:schemeClr val="bg2">
                  <a:lumMod val="50000"/>
                </a:schemeClr>
              </a:solidFill>
              <a:latin typeface="Open Sans Condensed Condensed ExtraBold" pitchFamily="2" charset="0"/>
              <a:ea typeface="Open Sans Condensed Condensed ExtraBold" pitchFamily="2" charset="0"/>
              <a:cs typeface="Open Sans Condensed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294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1 bullet teksti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E19A7BF3-3BF1-F34E-861E-3A17C18E4F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1661555"/>
            <a:ext cx="10508990" cy="4032950"/>
          </a:xfr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012EF088-C0B3-9649-9F4D-F2357979B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5602"/>
            <a:ext cx="10508992" cy="1076805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08CC55EB-D4E4-324B-82F4-37326140A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7176" y="6365006"/>
            <a:ext cx="915307" cy="235049"/>
          </a:xfrm>
          <a:prstGeom prst="rect">
            <a:avLst/>
          </a:prstGeom>
        </p:spPr>
      </p:pic>
      <p:sp>
        <p:nvSpPr>
          <p:cNvPr id="10" name="Alatunnisteen paikkamerkki 11">
            <a:extLst>
              <a:ext uri="{FF2B5EF4-FFF2-40B4-BE49-F238E27FC236}">
                <a16:creationId xmlns:a16="http://schemas.microsoft.com/office/drawing/2014/main" id="{D15C6D47-01C2-CC06-6EAB-1D2F1C4E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983" y="6356350"/>
            <a:ext cx="4114800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7A5BB25E-594E-6132-8492-A9CE98113FAC}"/>
              </a:ext>
            </a:extLst>
          </p:cNvPr>
          <p:cNvSpPr txBox="1">
            <a:spLocks/>
          </p:cNvSpPr>
          <p:nvPr userDrawn="1"/>
        </p:nvSpPr>
        <p:spPr>
          <a:xfrm>
            <a:off x="405517" y="6356350"/>
            <a:ext cx="25124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One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degree</a:t>
            </a: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better</a:t>
            </a:r>
            <a:endParaRPr lang="fi-FI" sz="1200" b="1" i="0" dirty="0">
              <a:solidFill>
                <a:schemeClr val="bg2">
                  <a:lumMod val="50000"/>
                </a:schemeClr>
              </a:solidFill>
              <a:latin typeface="Open Sans Condensed Condensed ExtraBold" pitchFamily="2" charset="0"/>
              <a:ea typeface="Open Sans Condensed Condensed ExtraBold" pitchFamily="2" charset="0"/>
              <a:cs typeface="Open Sans Condensed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746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2 bullet teksti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E19A7BF3-3BF1-F34E-861E-3A17C18E4F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1661555"/>
            <a:ext cx="5133779" cy="4032950"/>
          </a:xfr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012EF088-C0B3-9649-9F4D-F2357979B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5602"/>
            <a:ext cx="10508992" cy="1076805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F57C9D8-697F-474C-B38D-7CDF1D536F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0024" y="1661555"/>
            <a:ext cx="5127164" cy="403295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dirty="0"/>
              <a:t>Muokkaa perustyylejä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607E7539-4398-D24D-B839-67E630FD45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7176" y="6365006"/>
            <a:ext cx="915307" cy="235049"/>
          </a:xfrm>
          <a:prstGeom prst="rect">
            <a:avLst/>
          </a:prstGeom>
        </p:spPr>
      </p:pic>
      <p:sp>
        <p:nvSpPr>
          <p:cNvPr id="11" name="Alatunnisteen paikkamerkki 11">
            <a:extLst>
              <a:ext uri="{FF2B5EF4-FFF2-40B4-BE49-F238E27FC236}">
                <a16:creationId xmlns:a16="http://schemas.microsoft.com/office/drawing/2014/main" id="{487FECD4-BA81-7B75-49BD-5FAB4C2B8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983" y="6356350"/>
            <a:ext cx="4114800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2B00ED24-92F1-C9FC-E8AF-41CA8B16C0F5}"/>
              </a:ext>
            </a:extLst>
          </p:cNvPr>
          <p:cNvSpPr txBox="1">
            <a:spLocks/>
          </p:cNvSpPr>
          <p:nvPr userDrawn="1"/>
        </p:nvSpPr>
        <p:spPr>
          <a:xfrm>
            <a:off x="405517" y="6356350"/>
            <a:ext cx="25124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One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degree</a:t>
            </a: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better</a:t>
            </a:r>
            <a:endParaRPr lang="fi-FI" sz="1200" b="1" i="0" dirty="0">
              <a:solidFill>
                <a:schemeClr val="bg2">
                  <a:lumMod val="50000"/>
                </a:schemeClr>
              </a:solidFill>
              <a:latin typeface="Open Sans Condensed Condensed ExtraBold" pitchFamily="2" charset="0"/>
              <a:ea typeface="Open Sans Condensed Condensed ExtraBold" pitchFamily="2" charset="0"/>
              <a:cs typeface="Open Sans Condensed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575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1 tekstipalsta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E19A7BF3-3BF1-F34E-861E-3A17C18E4F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1661555"/>
            <a:ext cx="5133779" cy="403295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012EF088-C0B3-9649-9F4D-F2357979B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5602"/>
            <a:ext cx="10508992" cy="1076805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ED0040B4-7101-6F4D-A093-BBF48DB6C7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0024" y="1661555"/>
            <a:ext cx="5127165" cy="40329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</a:lstStyle>
          <a:p>
            <a:r>
              <a:rPr lang="fi-FI" dirty="0"/>
              <a:t>Lisää kuva</a:t>
            </a:r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CA09FCF2-ACBD-5147-AC34-4F4E3CCEF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7176" y="6365006"/>
            <a:ext cx="915307" cy="235049"/>
          </a:xfrm>
          <a:prstGeom prst="rect">
            <a:avLst/>
          </a:prstGeom>
        </p:spPr>
      </p:pic>
      <p:sp>
        <p:nvSpPr>
          <p:cNvPr id="11" name="Alatunnisteen paikkamerkki 11">
            <a:extLst>
              <a:ext uri="{FF2B5EF4-FFF2-40B4-BE49-F238E27FC236}">
                <a16:creationId xmlns:a16="http://schemas.microsoft.com/office/drawing/2014/main" id="{CE09AB03-6929-AE14-A542-19C79117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983" y="6356350"/>
            <a:ext cx="4114800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49FB332D-1A2B-C4E9-438F-1826F7ACDD81}"/>
              </a:ext>
            </a:extLst>
          </p:cNvPr>
          <p:cNvSpPr txBox="1">
            <a:spLocks/>
          </p:cNvSpPr>
          <p:nvPr userDrawn="1"/>
        </p:nvSpPr>
        <p:spPr>
          <a:xfrm>
            <a:off x="405517" y="6356350"/>
            <a:ext cx="25124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One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degree</a:t>
            </a: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better</a:t>
            </a:r>
            <a:endParaRPr lang="fi-FI" sz="1200" b="1" i="0" dirty="0">
              <a:solidFill>
                <a:schemeClr val="bg2">
                  <a:lumMod val="50000"/>
                </a:schemeClr>
              </a:solidFill>
              <a:latin typeface="Open Sans Condensed Condensed ExtraBold" pitchFamily="2" charset="0"/>
              <a:ea typeface="Open Sans Condensed Condensed ExtraBold" pitchFamily="2" charset="0"/>
              <a:cs typeface="Open Sans Condensed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543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1 bullet tekstipalsta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E19A7BF3-3BF1-F34E-861E-3A17C18E4F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1661555"/>
            <a:ext cx="5133779" cy="4032950"/>
          </a:xfr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012EF088-C0B3-9649-9F4D-F2357979B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5602"/>
            <a:ext cx="10508992" cy="1076805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ED0040B4-7101-6F4D-A093-BBF48DB6C7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0024" y="1661555"/>
            <a:ext cx="5127165" cy="40329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</a:lstStyle>
          <a:p>
            <a:r>
              <a:rPr lang="fi-FI" dirty="0"/>
              <a:t>Lisää kuva</a:t>
            </a:r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B9A60BEC-ABE0-674C-BDF1-132DE60F7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7176" y="6365006"/>
            <a:ext cx="915307" cy="235049"/>
          </a:xfrm>
          <a:prstGeom prst="rect">
            <a:avLst/>
          </a:prstGeom>
        </p:spPr>
      </p:pic>
      <p:sp>
        <p:nvSpPr>
          <p:cNvPr id="11" name="Alatunnisteen paikkamerkki 11">
            <a:extLst>
              <a:ext uri="{FF2B5EF4-FFF2-40B4-BE49-F238E27FC236}">
                <a16:creationId xmlns:a16="http://schemas.microsoft.com/office/drawing/2014/main" id="{4C634ACC-F1E7-E45C-D8A7-46C32AFDD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983" y="6356350"/>
            <a:ext cx="4114800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448A0853-BB8A-FAAA-7E60-A6243C595CBA}"/>
              </a:ext>
            </a:extLst>
          </p:cNvPr>
          <p:cNvSpPr txBox="1">
            <a:spLocks/>
          </p:cNvSpPr>
          <p:nvPr userDrawn="1"/>
        </p:nvSpPr>
        <p:spPr>
          <a:xfrm>
            <a:off x="405517" y="6356350"/>
            <a:ext cx="25124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One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degree</a:t>
            </a: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better</a:t>
            </a:r>
            <a:endParaRPr lang="fi-FI" sz="1200" b="1" i="0" dirty="0">
              <a:solidFill>
                <a:schemeClr val="bg2">
                  <a:lumMod val="50000"/>
                </a:schemeClr>
              </a:solidFill>
              <a:latin typeface="Open Sans Condensed Condensed ExtraBold" pitchFamily="2" charset="0"/>
              <a:ea typeface="Open Sans Condensed Condensed ExtraBold" pitchFamily="2" charset="0"/>
              <a:cs typeface="Open Sans Condensed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231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2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012EF088-C0B3-9649-9F4D-F2357979B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5602"/>
            <a:ext cx="10508992" cy="1076805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ED0040B4-7101-6F4D-A093-BBF48DB6C7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0024" y="1661555"/>
            <a:ext cx="5127165" cy="40329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</a:lstStyle>
          <a:p>
            <a:r>
              <a:rPr lang="fi-FI" dirty="0"/>
              <a:t>Lisää kuva</a:t>
            </a:r>
          </a:p>
        </p:txBody>
      </p:sp>
      <p:sp>
        <p:nvSpPr>
          <p:cNvPr id="14" name="Kuvan paikkamerkki 15">
            <a:extLst>
              <a:ext uri="{FF2B5EF4-FFF2-40B4-BE49-F238E27FC236}">
                <a16:creationId xmlns:a16="http://schemas.microsoft.com/office/drawing/2014/main" id="{28935223-0A91-0443-AF89-BF51738FF9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1661555"/>
            <a:ext cx="5127165" cy="40329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</a:lstStyle>
          <a:p>
            <a:r>
              <a:rPr lang="fi-FI" dirty="0"/>
              <a:t>Lisää kuva</a:t>
            </a: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7BA3C207-5F2D-6848-BA54-80C1317659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7176" y="6365006"/>
            <a:ext cx="915307" cy="235049"/>
          </a:xfrm>
          <a:prstGeom prst="rect">
            <a:avLst/>
          </a:prstGeom>
        </p:spPr>
      </p:pic>
      <p:sp>
        <p:nvSpPr>
          <p:cNvPr id="11" name="Alatunnisteen paikkamerkki 11">
            <a:extLst>
              <a:ext uri="{FF2B5EF4-FFF2-40B4-BE49-F238E27FC236}">
                <a16:creationId xmlns:a16="http://schemas.microsoft.com/office/drawing/2014/main" id="{CBF4412B-810E-648B-A7B9-2AA13C508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983" y="6356350"/>
            <a:ext cx="4114800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EF8FB8A8-8A71-7E39-1AEA-826B1A9BF120}"/>
              </a:ext>
            </a:extLst>
          </p:cNvPr>
          <p:cNvSpPr txBox="1">
            <a:spLocks/>
          </p:cNvSpPr>
          <p:nvPr userDrawn="1"/>
        </p:nvSpPr>
        <p:spPr>
          <a:xfrm>
            <a:off x="405517" y="6356350"/>
            <a:ext cx="25124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One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degree</a:t>
            </a: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better</a:t>
            </a:r>
            <a:endParaRPr lang="fi-FI" sz="1200" b="1" i="0" dirty="0">
              <a:solidFill>
                <a:schemeClr val="bg2">
                  <a:lumMod val="50000"/>
                </a:schemeClr>
              </a:solidFill>
              <a:latin typeface="Open Sans Condensed Condensed ExtraBold" pitchFamily="2" charset="0"/>
              <a:ea typeface="Open Sans Condensed Condensed ExtraBold" pitchFamily="2" charset="0"/>
              <a:cs typeface="Open Sans Condensed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163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1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012EF088-C0B3-9649-9F4D-F2357979B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5602"/>
            <a:ext cx="10508992" cy="1076805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ED0040B4-7101-6F4D-A093-BBF48DB6C7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198" y="1661555"/>
            <a:ext cx="10508991" cy="40329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</a:lstStyle>
          <a:p>
            <a:r>
              <a:rPr lang="fi-FI" dirty="0"/>
              <a:t>Lisää kuva</a:t>
            </a:r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E6210225-8774-A641-A417-04551C80D9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7176" y="6365006"/>
            <a:ext cx="915307" cy="235049"/>
          </a:xfrm>
          <a:prstGeom prst="rect">
            <a:avLst/>
          </a:prstGeom>
        </p:spPr>
      </p:pic>
      <p:sp>
        <p:nvSpPr>
          <p:cNvPr id="10" name="Alatunnisteen paikkamerkki 11">
            <a:extLst>
              <a:ext uri="{FF2B5EF4-FFF2-40B4-BE49-F238E27FC236}">
                <a16:creationId xmlns:a16="http://schemas.microsoft.com/office/drawing/2014/main" id="{3FB025A4-4132-867B-D4E4-8EC3B3D8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983" y="6356350"/>
            <a:ext cx="4114800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D8A1E9D8-6FEB-5954-CB5B-DA1CF512D72B}"/>
              </a:ext>
            </a:extLst>
          </p:cNvPr>
          <p:cNvSpPr txBox="1">
            <a:spLocks/>
          </p:cNvSpPr>
          <p:nvPr userDrawn="1"/>
        </p:nvSpPr>
        <p:spPr>
          <a:xfrm>
            <a:off x="405517" y="6356350"/>
            <a:ext cx="25124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One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degree</a:t>
            </a: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better</a:t>
            </a:r>
            <a:endParaRPr lang="fi-FI" sz="1200" b="1" i="0" dirty="0">
              <a:solidFill>
                <a:schemeClr val="bg2">
                  <a:lumMod val="50000"/>
                </a:schemeClr>
              </a:solidFill>
              <a:latin typeface="Open Sans Condensed Condensed ExtraBold" pitchFamily="2" charset="0"/>
              <a:ea typeface="Open Sans Condensed Condensed ExtraBold" pitchFamily="2" charset="0"/>
              <a:cs typeface="Open Sans Condensed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98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1 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ED0040B4-7101-6F4D-A093-BBF48DB6C7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69450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</a:lstStyle>
          <a:p>
            <a:r>
              <a:rPr lang="fi-FI" dirty="0"/>
              <a:t>Lisää kuva</a:t>
            </a:r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44400F25-E79E-FF41-A80C-3D6A37F631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7176" y="6365006"/>
            <a:ext cx="915307" cy="235049"/>
          </a:xfrm>
          <a:prstGeom prst="rect">
            <a:avLst/>
          </a:prstGeom>
        </p:spPr>
      </p:pic>
      <p:sp>
        <p:nvSpPr>
          <p:cNvPr id="9" name="Alatunnisteen paikkamerkki 11">
            <a:extLst>
              <a:ext uri="{FF2B5EF4-FFF2-40B4-BE49-F238E27FC236}">
                <a16:creationId xmlns:a16="http://schemas.microsoft.com/office/drawing/2014/main" id="{B8D5A526-2365-B0F8-A470-9F3482702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983" y="6356350"/>
            <a:ext cx="4114800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E2735BED-5149-E466-F227-0F688D548187}"/>
              </a:ext>
            </a:extLst>
          </p:cNvPr>
          <p:cNvSpPr txBox="1">
            <a:spLocks/>
          </p:cNvSpPr>
          <p:nvPr userDrawn="1"/>
        </p:nvSpPr>
        <p:spPr>
          <a:xfrm>
            <a:off x="405517" y="6356350"/>
            <a:ext cx="25124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One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degree</a:t>
            </a: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better</a:t>
            </a:r>
            <a:endParaRPr lang="fi-FI" sz="1200" b="1" i="0" dirty="0">
              <a:solidFill>
                <a:schemeClr val="bg2">
                  <a:lumMod val="50000"/>
                </a:schemeClr>
              </a:solidFill>
              <a:latin typeface="Open Sans Condensed Condensed ExtraBold" pitchFamily="2" charset="0"/>
              <a:ea typeface="Open Sans Condensed Condensed ExtraBold" pitchFamily="2" charset="0"/>
              <a:cs typeface="Open Sans Condensed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870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>
            <a:extLst>
              <a:ext uri="{FF2B5EF4-FFF2-40B4-BE49-F238E27FC236}">
                <a16:creationId xmlns:a16="http://schemas.microsoft.com/office/drawing/2014/main" id="{D124A946-87B4-F147-8FD2-B76F97C7AA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0475"/>
          <a:stretch/>
        </p:blipFill>
        <p:spPr>
          <a:xfrm>
            <a:off x="2496246" y="0"/>
            <a:ext cx="9695754" cy="6858000"/>
          </a:xfrm>
          <a:prstGeom prst="rect">
            <a:avLst/>
          </a:prstGeom>
        </p:spPr>
      </p:pic>
      <p:sp>
        <p:nvSpPr>
          <p:cNvPr id="3" name="Alaotsikko 2">
            <a:extLst>
              <a:ext uri="{FF2B5EF4-FFF2-40B4-BE49-F238E27FC236}">
                <a16:creationId xmlns:a16="http://schemas.microsoft.com/office/drawing/2014/main" id="{E19A7BF3-3BF1-F34E-861E-3A17C18E4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3602038"/>
            <a:ext cx="3708401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012EF088-C0B3-9649-9F4D-F2357979B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8077"/>
            <a:ext cx="4445000" cy="2047886"/>
          </a:xfrm>
        </p:spPr>
        <p:txBody>
          <a:bodyPr anchor="b"/>
          <a:lstStyle>
            <a:lvl1pPr algn="l"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DD183875-9F86-C942-8C44-1E9C04FEDC3B}"/>
              </a:ext>
            </a:extLst>
          </p:cNvPr>
          <p:cNvSpPr txBox="1">
            <a:spLocks/>
          </p:cNvSpPr>
          <p:nvPr userDrawn="1"/>
        </p:nvSpPr>
        <p:spPr>
          <a:xfrm>
            <a:off x="405517" y="6356350"/>
            <a:ext cx="25124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One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degree</a:t>
            </a: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better</a:t>
            </a:r>
            <a:endParaRPr lang="fi-FI" sz="1200" b="1" i="0" dirty="0">
              <a:solidFill>
                <a:schemeClr val="bg2">
                  <a:lumMod val="50000"/>
                </a:schemeClr>
              </a:solidFill>
              <a:latin typeface="Open Sans Condensed Condensed ExtraBold" pitchFamily="2" charset="0"/>
              <a:ea typeface="Open Sans Condensed Condensed ExtraBold" pitchFamily="2" charset="0"/>
              <a:cs typeface="Open Sans Condensed Condensed ExtraBold" pitchFamily="2" charset="0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28D9654C-8E53-554D-80DD-3CBF636C08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98405" y="6365006"/>
            <a:ext cx="915307" cy="23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63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2 isoa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ED0040B4-7101-6F4D-A093-BBF48DB6C7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0024" y="0"/>
            <a:ext cx="5971976" cy="569450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</a:lstStyle>
          <a:p>
            <a:r>
              <a:rPr lang="fi-FI" dirty="0"/>
              <a:t>Lisää kuva</a:t>
            </a:r>
          </a:p>
        </p:txBody>
      </p:sp>
      <p:sp>
        <p:nvSpPr>
          <p:cNvPr id="14" name="Kuvan paikkamerkki 15">
            <a:extLst>
              <a:ext uri="{FF2B5EF4-FFF2-40B4-BE49-F238E27FC236}">
                <a16:creationId xmlns:a16="http://schemas.microsoft.com/office/drawing/2014/main" id="{28935223-0A91-0443-AF89-BF51738FF9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965365" cy="569450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</a:lstStyle>
          <a:p>
            <a:r>
              <a:rPr lang="fi-FI" dirty="0"/>
              <a:t>Lisää kuva</a:t>
            </a: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CDAD4F19-787A-DC4A-8C7A-D123F2A9D1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7176" y="6365006"/>
            <a:ext cx="915307" cy="235049"/>
          </a:xfrm>
          <a:prstGeom prst="rect">
            <a:avLst/>
          </a:prstGeom>
        </p:spPr>
      </p:pic>
      <p:sp>
        <p:nvSpPr>
          <p:cNvPr id="10" name="Alatunnisteen paikkamerkki 11">
            <a:extLst>
              <a:ext uri="{FF2B5EF4-FFF2-40B4-BE49-F238E27FC236}">
                <a16:creationId xmlns:a16="http://schemas.microsoft.com/office/drawing/2014/main" id="{44F8E098-FE64-EA96-BF8B-308245978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983" y="6356350"/>
            <a:ext cx="4114800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65C6ABD4-EF7C-8091-2106-26CBFE195954}"/>
              </a:ext>
            </a:extLst>
          </p:cNvPr>
          <p:cNvSpPr txBox="1">
            <a:spLocks/>
          </p:cNvSpPr>
          <p:nvPr userDrawn="1"/>
        </p:nvSpPr>
        <p:spPr>
          <a:xfrm>
            <a:off x="405517" y="6356350"/>
            <a:ext cx="25124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One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degree</a:t>
            </a: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better</a:t>
            </a:r>
            <a:endParaRPr lang="fi-FI" sz="1200" b="1" i="0" dirty="0">
              <a:solidFill>
                <a:schemeClr val="bg2">
                  <a:lumMod val="50000"/>
                </a:schemeClr>
              </a:solidFill>
              <a:latin typeface="Open Sans Condensed Condensed ExtraBold" pitchFamily="2" charset="0"/>
              <a:ea typeface="Open Sans Condensed Condensed ExtraBold" pitchFamily="2" charset="0"/>
              <a:cs typeface="Open Sans Condensed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289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koko sivu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ED0040B4-7101-6F4D-A093-BBF48DB6C7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</a:lstStyle>
          <a:p>
            <a:r>
              <a:rPr lang="fi-FI" dirty="0"/>
              <a:t>Lisää kuva</a:t>
            </a:r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78DD4A3D-E0A6-DF4E-BD1F-A804E9A8A6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7176" y="6365006"/>
            <a:ext cx="915307" cy="235049"/>
          </a:xfrm>
          <a:prstGeom prst="rect">
            <a:avLst/>
          </a:prstGeom>
        </p:spPr>
      </p:pic>
      <p:sp>
        <p:nvSpPr>
          <p:cNvPr id="5" name="Tekstin paikkamerkki 2">
            <a:extLst>
              <a:ext uri="{FF2B5EF4-FFF2-40B4-BE49-F238E27FC236}">
                <a16:creationId xmlns:a16="http://schemas.microsoft.com/office/drawing/2014/main" id="{0942BE78-3B09-1CAC-26F3-687095FE253D}"/>
              </a:ext>
            </a:extLst>
          </p:cNvPr>
          <p:cNvSpPr txBox="1">
            <a:spLocks/>
          </p:cNvSpPr>
          <p:nvPr userDrawn="1"/>
        </p:nvSpPr>
        <p:spPr>
          <a:xfrm>
            <a:off x="405517" y="6356350"/>
            <a:ext cx="25124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One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degree</a:t>
            </a:r>
            <a:r>
              <a:rPr lang="fi-FI" sz="1200" b="1" i="0" dirty="0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 </a:t>
            </a:r>
            <a:r>
              <a:rPr lang="fi-FI" sz="1200" b="1" i="0" dirty="0" err="1">
                <a:solidFill>
                  <a:schemeClr val="bg2">
                    <a:lumMod val="50000"/>
                  </a:schemeClr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better</a:t>
            </a:r>
            <a:endParaRPr lang="fi-FI" sz="1200" b="1" i="0" dirty="0">
              <a:solidFill>
                <a:schemeClr val="bg2">
                  <a:lumMod val="50000"/>
                </a:schemeClr>
              </a:solidFill>
              <a:latin typeface="Open Sans Condensed Condensed ExtraBold" pitchFamily="2" charset="0"/>
              <a:ea typeface="Open Sans Condensed Condensed ExtraBold" pitchFamily="2" charset="0"/>
              <a:cs typeface="Open Sans Condensed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75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4EDB0229-F6FA-ED46-884C-96E8F9BAC685}"/>
              </a:ext>
            </a:extLst>
          </p:cNvPr>
          <p:cNvSpPr/>
          <p:nvPr userDrawn="1"/>
        </p:nvSpPr>
        <p:spPr>
          <a:xfrm>
            <a:off x="0" y="0"/>
            <a:ext cx="12191995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012EF088-C0B3-9649-9F4D-F2357979B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0173"/>
            <a:ext cx="10515600" cy="3090968"/>
          </a:xfrm>
        </p:spPr>
        <p:txBody>
          <a:bodyPr anchor="ctr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21" name="Kuva 20">
            <a:extLst>
              <a:ext uri="{FF2B5EF4-FFF2-40B4-BE49-F238E27FC236}">
                <a16:creationId xmlns:a16="http://schemas.microsoft.com/office/drawing/2014/main" id="{929A58B3-5B08-CE44-B141-2868114DA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7176" y="6364796"/>
            <a:ext cx="915306" cy="235259"/>
          </a:xfrm>
          <a:prstGeom prst="rect">
            <a:avLst/>
          </a:prstGeom>
        </p:spPr>
      </p:pic>
      <p:sp>
        <p:nvSpPr>
          <p:cNvPr id="10" name="Alatunnisteen paikkamerkki 11">
            <a:extLst>
              <a:ext uri="{FF2B5EF4-FFF2-40B4-BE49-F238E27FC236}">
                <a16:creationId xmlns:a16="http://schemas.microsoft.com/office/drawing/2014/main" id="{89EDD568-4806-F7FE-6FDF-0471725FF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983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F368E33B-6BB1-922E-6165-8C2D0F578BBF}"/>
              </a:ext>
            </a:extLst>
          </p:cNvPr>
          <p:cNvSpPr txBox="1">
            <a:spLocks/>
          </p:cNvSpPr>
          <p:nvPr userDrawn="1"/>
        </p:nvSpPr>
        <p:spPr>
          <a:xfrm>
            <a:off x="405517" y="6356350"/>
            <a:ext cx="25124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i-FI" sz="1200" b="1" i="0" dirty="0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One </a:t>
            </a:r>
            <a:r>
              <a:rPr lang="fi-FI" sz="1200" b="1" i="0" dirty="0" err="1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degree</a:t>
            </a:r>
            <a:r>
              <a:rPr lang="fi-FI" sz="1200" b="1" i="0" dirty="0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 </a:t>
            </a:r>
            <a:r>
              <a:rPr lang="fi-FI" sz="1200" b="1" i="0" dirty="0" err="1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better</a:t>
            </a:r>
            <a:endParaRPr lang="fi-FI" sz="1200" b="1" i="0" dirty="0">
              <a:solidFill>
                <a:schemeClr val="bg1"/>
              </a:solidFill>
              <a:latin typeface="Open Sans Condensed Condensed ExtraBold" pitchFamily="2" charset="0"/>
              <a:ea typeface="Open Sans Condensed Condensed ExtraBold" pitchFamily="2" charset="0"/>
              <a:cs typeface="Open Sans Condensed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966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4EDB0229-F6FA-ED46-884C-96E8F9BAC685}"/>
              </a:ext>
            </a:extLst>
          </p:cNvPr>
          <p:cNvSpPr/>
          <p:nvPr userDrawn="1"/>
        </p:nvSpPr>
        <p:spPr>
          <a:xfrm>
            <a:off x="0" y="0"/>
            <a:ext cx="12191995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012EF088-C0B3-9649-9F4D-F2357979B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0173"/>
            <a:ext cx="10515600" cy="3090968"/>
          </a:xfrm>
        </p:spPr>
        <p:txBody>
          <a:bodyPr anchor="ctr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F5FF1D92-8554-5B40-83C8-BBCE1F15FC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7176" y="6364796"/>
            <a:ext cx="915306" cy="235259"/>
          </a:xfrm>
          <a:prstGeom prst="rect">
            <a:avLst/>
          </a:prstGeom>
        </p:spPr>
      </p:pic>
      <p:sp>
        <p:nvSpPr>
          <p:cNvPr id="10" name="Alatunnisteen paikkamerkki 11">
            <a:extLst>
              <a:ext uri="{FF2B5EF4-FFF2-40B4-BE49-F238E27FC236}">
                <a16:creationId xmlns:a16="http://schemas.microsoft.com/office/drawing/2014/main" id="{E6746942-990D-F8E8-C6DE-BE2BFE0AB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983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9DDF5CED-3D11-5DFF-E24F-F9634B2691B5}"/>
              </a:ext>
            </a:extLst>
          </p:cNvPr>
          <p:cNvSpPr txBox="1">
            <a:spLocks/>
          </p:cNvSpPr>
          <p:nvPr userDrawn="1"/>
        </p:nvSpPr>
        <p:spPr>
          <a:xfrm>
            <a:off x="405517" y="6356350"/>
            <a:ext cx="25124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i-FI" sz="1200" b="1" i="0" dirty="0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One </a:t>
            </a:r>
            <a:r>
              <a:rPr lang="fi-FI" sz="1200" b="1" i="0" dirty="0" err="1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degree</a:t>
            </a:r>
            <a:r>
              <a:rPr lang="fi-FI" sz="1200" b="1" i="0" dirty="0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 </a:t>
            </a:r>
            <a:r>
              <a:rPr lang="fi-FI" sz="1200" b="1" i="0" dirty="0" err="1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better</a:t>
            </a:r>
            <a:endParaRPr lang="fi-FI" sz="1200" b="1" i="0" dirty="0">
              <a:solidFill>
                <a:schemeClr val="bg1"/>
              </a:solidFill>
              <a:latin typeface="Open Sans Condensed Condensed ExtraBold" pitchFamily="2" charset="0"/>
              <a:ea typeface="Open Sans Condensed Condensed ExtraBold" pitchFamily="2" charset="0"/>
              <a:cs typeface="Open Sans Condensed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965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4EDB0229-F6FA-ED46-884C-96E8F9BAC685}"/>
              </a:ext>
            </a:extLst>
          </p:cNvPr>
          <p:cNvSpPr/>
          <p:nvPr userDrawn="1"/>
        </p:nvSpPr>
        <p:spPr>
          <a:xfrm>
            <a:off x="0" y="0"/>
            <a:ext cx="12191995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012EF088-C0B3-9649-9F4D-F2357979B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0173"/>
            <a:ext cx="10515600" cy="3090968"/>
          </a:xfrm>
        </p:spPr>
        <p:txBody>
          <a:bodyPr anchor="ctr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21" name="Kuva 20">
            <a:extLst>
              <a:ext uri="{FF2B5EF4-FFF2-40B4-BE49-F238E27FC236}">
                <a16:creationId xmlns:a16="http://schemas.microsoft.com/office/drawing/2014/main" id="{8752E4E5-AFE0-1948-9D94-E6CBDA8E2A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47176" y="6368692"/>
            <a:ext cx="915306" cy="235048"/>
          </a:xfrm>
          <a:prstGeom prst="rect">
            <a:avLst/>
          </a:prstGeom>
        </p:spPr>
      </p:pic>
      <p:sp>
        <p:nvSpPr>
          <p:cNvPr id="10" name="Alatunnisteen paikkamerkki 11">
            <a:extLst>
              <a:ext uri="{FF2B5EF4-FFF2-40B4-BE49-F238E27FC236}">
                <a16:creationId xmlns:a16="http://schemas.microsoft.com/office/drawing/2014/main" id="{DEF39C27-2FA9-A03A-B9A7-E85B6AF9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983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30270D58-3D42-47D8-39F7-0E5752F85DC5}"/>
              </a:ext>
            </a:extLst>
          </p:cNvPr>
          <p:cNvSpPr txBox="1">
            <a:spLocks/>
          </p:cNvSpPr>
          <p:nvPr userDrawn="1"/>
        </p:nvSpPr>
        <p:spPr>
          <a:xfrm>
            <a:off x="405517" y="6356350"/>
            <a:ext cx="25124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i-FI" sz="1200" b="1" i="0" dirty="0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One </a:t>
            </a:r>
            <a:r>
              <a:rPr lang="fi-FI" sz="1200" b="1" i="0" dirty="0" err="1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degree</a:t>
            </a:r>
            <a:r>
              <a:rPr lang="fi-FI" sz="1200" b="1" i="0" dirty="0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 </a:t>
            </a:r>
            <a:r>
              <a:rPr lang="fi-FI" sz="1200" b="1" i="0" dirty="0" err="1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better</a:t>
            </a:r>
            <a:endParaRPr lang="fi-FI" sz="1200" b="1" i="0" dirty="0">
              <a:solidFill>
                <a:schemeClr val="bg1"/>
              </a:solidFill>
              <a:latin typeface="Open Sans Condensed Condensed ExtraBold" pitchFamily="2" charset="0"/>
              <a:ea typeface="Open Sans Condensed Condensed ExtraBold" pitchFamily="2" charset="0"/>
              <a:cs typeface="Open Sans Condensed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66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4EDB0229-F6FA-ED46-884C-96E8F9BAC685}"/>
              </a:ext>
            </a:extLst>
          </p:cNvPr>
          <p:cNvSpPr/>
          <p:nvPr userDrawn="1"/>
        </p:nvSpPr>
        <p:spPr>
          <a:xfrm>
            <a:off x="0" y="0"/>
            <a:ext cx="12191995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012EF088-C0B3-9649-9F4D-F2357979B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0173"/>
            <a:ext cx="10515600" cy="3090968"/>
          </a:xfrm>
        </p:spPr>
        <p:txBody>
          <a:bodyPr anchor="ctr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855C46B1-7965-2742-83FC-4E14A2E20C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7176" y="6364796"/>
            <a:ext cx="915306" cy="235259"/>
          </a:xfrm>
          <a:prstGeom prst="rect">
            <a:avLst/>
          </a:prstGeom>
        </p:spPr>
      </p:pic>
      <p:sp>
        <p:nvSpPr>
          <p:cNvPr id="10" name="Alatunnisteen paikkamerkki 11">
            <a:extLst>
              <a:ext uri="{FF2B5EF4-FFF2-40B4-BE49-F238E27FC236}">
                <a16:creationId xmlns:a16="http://schemas.microsoft.com/office/drawing/2014/main" id="{0D06958C-7660-8BF8-FEC7-19686F0A8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983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706D1972-9198-4827-D97D-C2596597FF0D}"/>
              </a:ext>
            </a:extLst>
          </p:cNvPr>
          <p:cNvSpPr txBox="1">
            <a:spLocks/>
          </p:cNvSpPr>
          <p:nvPr userDrawn="1"/>
        </p:nvSpPr>
        <p:spPr>
          <a:xfrm>
            <a:off x="405517" y="6356350"/>
            <a:ext cx="25124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i-FI" sz="1200" b="1" i="0" dirty="0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One </a:t>
            </a:r>
            <a:r>
              <a:rPr lang="fi-FI" sz="1200" b="1" i="0" dirty="0" err="1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degree</a:t>
            </a:r>
            <a:r>
              <a:rPr lang="fi-FI" sz="1200" b="1" i="0" dirty="0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 </a:t>
            </a:r>
            <a:r>
              <a:rPr lang="fi-FI" sz="1200" b="1" i="0" dirty="0" err="1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better</a:t>
            </a:r>
            <a:endParaRPr lang="fi-FI" sz="1200" b="1" i="0" dirty="0">
              <a:solidFill>
                <a:schemeClr val="bg1"/>
              </a:solidFill>
              <a:latin typeface="Open Sans Condensed Condensed ExtraBold" pitchFamily="2" charset="0"/>
              <a:ea typeface="Open Sans Condensed Condensed ExtraBold" pitchFamily="2" charset="0"/>
              <a:cs typeface="Open Sans Condensed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614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4EDB0229-F6FA-ED46-884C-96E8F9BAC685}"/>
              </a:ext>
            </a:extLst>
          </p:cNvPr>
          <p:cNvSpPr/>
          <p:nvPr userDrawn="1"/>
        </p:nvSpPr>
        <p:spPr>
          <a:xfrm>
            <a:off x="0" y="0"/>
            <a:ext cx="12191995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012EF088-C0B3-9649-9F4D-F2357979B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0173"/>
            <a:ext cx="10515600" cy="3090968"/>
          </a:xfrm>
        </p:spPr>
        <p:txBody>
          <a:bodyPr anchor="ctr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3DC5E30E-B65C-F040-A0F2-CFFBFC5038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7176" y="6364796"/>
            <a:ext cx="915306" cy="235259"/>
          </a:xfrm>
          <a:prstGeom prst="rect">
            <a:avLst/>
          </a:prstGeom>
        </p:spPr>
      </p:pic>
      <p:sp>
        <p:nvSpPr>
          <p:cNvPr id="10" name="Alatunnisteen paikkamerkki 11">
            <a:extLst>
              <a:ext uri="{FF2B5EF4-FFF2-40B4-BE49-F238E27FC236}">
                <a16:creationId xmlns:a16="http://schemas.microsoft.com/office/drawing/2014/main" id="{72E3B5B6-4650-0DC2-CF0E-6266A5E5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983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85DAC1C2-894C-90D2-3774-D8CB34D833F7}"/>
              </a:ext>
            </a:extLst>
          </p:cNvPr>
          <p:cNvSpPr txBox="1">
            <a:spLocks/>
          </p:cNvSpPr>
          <p:nvPr userDrawn="1"/>
        </p:nvSpPr>
        <p:spPr>
          <a:xfrm>
            <a:off x="405517" y="6356350"/>
            <a:ext cx="25124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i-FI" sz="1200" b="1" i="0" dirty="0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One </a:t>
            </a:r>
            <a:r>
              <a:rPr lang="fi-FI" sz="1200" b="1" i="0" dirty="0" err="1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degree</a:t>
            </a:r>
            <a:r>
              <a:rPr lang="fi-FI" sz="1200" b="1" i="0" dirty="0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 </a:t>
            </a:r>
            <a:r>
              <a:rPr lang="fi-FI" sz="1200" b="1" i="0" dirty="0" err="1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better</a:t>
            </a:r>
            <a:endParaRPr lang="fi-FI" sz="1200" b="1" i="0" dirty="0">
              <a:solidFill>
                <a:schemeClr val="bg1"/>
              </a:solidFill>
              <a:latin typeface="Open Sans Condensed Condensed ExtraBold" pitchFamily="2" charset="0"/>
              <a:ea typeface="Open Sans Condensed Condensed ExtraBold" pitchFamily="2" charset="0"/>
              <a:cs typeface="Open Sans Condensed Condens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112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1160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2107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" name="Google Shape;26;p4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27" name="Google Shape;27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72600" y="2771833"/>
            <a:ext cx="102516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483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231462D7-6A6B-A14F-A108-792D3622FD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Alaotsikko 2">
            <a:extLst>
              <a:ext uri="{FF2B5EF4-FFF2-40B4-BE49-F238E27FC236}">
                <a16:creationId xmlns:a16="http://schemas.microsoft.com/office/drawing/2014/main" id="{7963976E-5807-7D4C-BD60-7B8B34839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5093" y="3932238"/>
            <a:ext cx="49149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0" name="Otsikko 6">
            <a:extLst>
              <a:ext uri="{FF2B5EF4-FFF2-40B4-BE49-F238E27FC236}">
                <a16:creationId xmlns:a16="http://schemas.microsoft.com/office/drawing/2014/main" id="{CA0DEAA9-DA2B-F444-B1BD-BF37ECB37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094" y="1538277"/>
            <a:ext cx="4914900" cy="2047886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DF700DD2-9612-A741-A2E8-35266439F6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77729" y="414699"/>
            <a:ext cx="1435983" cy="36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64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ihreä, vihannes&#10;&#10;Kuvaus luotu automaattisesti">
            <a:extLst>
              <a:ext uri="{FF2B5EF4-FFF2-40B4-BE49-F238E27FC236}">
                <a16:creationId xmlns:a16="http://schemas.microsoft.com/office/drawing/2014/main" id="{5EA67291-6ED9-5A4C-A81E-3CFA3D3DB9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Alaotsikko 2">
            <a:extLst>
              <a:ext uri="{FF2B5EF4-FFF2-40B4-BE49-F238E27FC236}">
                <a16:creationId xmlns:a16="http://schemas.microsoft.com/office/drawing/2014/main" id="{7963976E-5807-7D4C-BD60-7B8B34839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366" y="3932238"/>
            <a:ext cx="49149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0" name="Otsikko 6">
            <a:extLst>
              <a:ext uri="{FF2B5EF4-FFF2-40B4-BE49-F238E27FC236}">
                <a16:creationId xmlns:a16="http://schemas.microsoft.com/office/drawing/2014/main" id="{CA0DEAA9-DA2B-F444-B1BD-BF37ECB37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366" y="1538277"/>
            <a:ext cx="7613835" cy="20478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6EBD175-E464-B541-B8F2-EEAE551D3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3617" y="414699"/>
            <a:ext cx="1435983" cy="36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78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5EA67291-6ED9-5A4C-A81E-3CFA3D3DB9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Alaotsikko 2">
            <a:extLst>
              <a:ext uri="{FF2B5EF4-FFF2-40B4-BE49-F238E27FC236}">
                <a16:creationId xmlns:a16="http://schemas.microsoft.com/office/drawing/2014/main" id="{7963976E-5807-7D4C-BD60-7B8B34839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366" y="3932238"/>
            <a:ext cx="4914900" cy="1655762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0" name="Otsikko 6">
            <a:extLst>
              <a:ext uri="{FF2B5EF4-FFF2-40B4-BE49-F238E27FC236}">
                <a16:creationId xmlns:a16="http://schemas.microsoft.com/office/drawing/2014/main" id="{CA0DEAA9-DA2B-F444-B1BD-BF37ECB37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366" y="1538277"/>
            <a:ext cx="7613835" cy="2047886"/>
          </a:xfrm>
          <a:effectLst/>
        </p:spPr>
        <p:txBody>
          <a:bodyPr anchor="b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6EBD175-E464-B541-B8F2-EEAE551D3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3617" y="414699"/>
            <a:ext cx="1435983" cy="36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56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5EA67291-6ED9-5A4C-A81E-3CFA3D3DB9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Alaotsikko 2">
            <a:extLst>
              <a:ext uri="{FF2B5EF4-FFF2-40B4-BE49-F238E27FC236}">
                <a16:creationId xmlns:a16="http://schemas.microsoft.com/office/drawing/2014/main" id="{7963976E-5807-7D4C-BD60-7B8B34839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366" y="3932238"/>
            <a:ext cx="4914900" cy="1655762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chemeClr val="bg2">
                    <a:lumMod val="25000"/>
                  </a:schemeClr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0" name="Otsikko 6">
            <a:extLst>
              <a:ext uri="{FF2B5EF4-FFF2-40B4-BE49-F238E27FC236}">
                <a16:creationId xmlns:a16="http://schemas.microsoft.com/office/drawing/2014/main" id="{CA0DEAA9-DA2B-F444-B1BD-BF37ECB37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366" y="1538277"/>
            <a:ext cx="7613835" cy="2047886"/>
          </a:xfrm>
          <a:effectLst/>
        </p:spPr>
        <p:txBody>
          <a:bodyPr anchor="b">
            <a:noAutofit/>
          </a:bodyPr>
          <a:lstStyle>
            <a:lvl1pPr algn="l">
              <a:defRPr sz="6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6EBD175-E464-B541-B8F2-EEAE551D3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3619" y="414699"/>
            <a:ext cx="1435979" cy="36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231462D7-6A6B-A14F-A108-792D3622FD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854"/>
          <a:stretch/>
        </p:blipFill>
        <p:spPr>
          <a:xfrm>
            <a:off x="1689100" y="0"/>
            <a:ext cx="10502900" cy="6858000"/>
          </a:xfrm>
          <a:prstGeom prst="rect">
            <a:avLst/>
          </a:prstGeom>
        </p:spPr>
      </p:pic>
      <p:sp>
        <p:nvSpPr>
          <p:cNvPr id="9" name="Alaotsikko 2">
            <a:extLst>
              <a:ext uri="{FF2B5EF4-FFF2-40B4-BE49-F238E27FC236}">
                <a16:creationId xmlns:a16="http://schemas.microsoft.com/office/drawing/2014/main" id="{7963976E-5807-7D4C-BD60-7B8B34839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8000" y="3932238"/>
            <a:ext cx="49149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0" name="Otsikko 6">
            <a:extLst>
              <a:ext uri="{FF2B5EF4-FFF2-40B4-BE49-F238E27FC236}">
                <a16:creationId xmlns:a16="http://schemas.microsoft.com/office/drawing/2014/main" id="{CA0DEAA9-DA2B-F444-B1BD-BF37ECB37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1" y="1538277"/>
            <a:ext cx="4914900" cy="2047886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DF700DD2-9612-A741-A2E8-35266439F6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3617" y="414698"/>
            <a:ext cx="1435983" cy="36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47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E70373F2-046E-1D44-956C-B1AA53BAD4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laotsikko 2">
            <a:extLst>
              <a:ext uri="{FF2B5EF4-FFF2-40B4-BE49-F238E27FC236}">
                <a16:creationId xmlns:a16="http://schemas.microsoft.com/office/drawing/2014/main" id="{8C9AA1E2-1D5D-8840-B30E-C8E9A1E89B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439063"/>
            <a:ext cx="2624092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1" name="Otsikko 6">
            <a:extLst>
              <a:ext uri="{FF2B5EF4-FFF2-40B4-BE49-F238E27FC236}">
                <a16:creationId xmlns:a16="http://schemas.microsoft.com/office/drawing/2014/main" id="{AA3C956F-2ACD-6541-AA11-2B474D0BE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4804"/>
            <a:ext cx="3254406" cy="1498184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474CA331-5A8B-3542-97B7-4F28ABF73F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1994" y="2785036"/>
            <a:ext cx="3985577" cy="102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3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231462D7-6A6B-A14F-A108-792D3622FD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Alaotsikko 2">
            <a:extLst>
              <a:ext uri="{FF2B5EF4-FFF2-40B4-BE49-F238E27FC236}">
                <a16:creationId xmlns:a16="http://schemas.microsoft.com/office/drawing/2014/main" id="{7963976E-5807-7D4C-BD60-7B8B34839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5093" y="3932238"/>
            <a:ext cx="49149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0" name="Otsikko 6">
            <a:extLst>
              <a:ext uri="{FF2B5EF4-FFF2-40B4-BE49-F238E27FC236}">
                <a16:creationId xmlns:a16="http://schemas.microsoft.com/office/drawing/2014/main" id="{CA0DEAA9-DA2B-F444-B1BD-BF37ECB37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094" y="1538277"/>
            <a:ext cx="4914900" cy="2047886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3093ECFA-7F68-EC41-B12C-5CA88C5DA0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77728" y="414367"/>
            <a:ext cx="1435984" cy="36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17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2E612BBA-D01A-D84B-9776-F94A88775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55752DB-E17F-5341-8E65-6A565C87F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C9FC04A-183A-4C4E-A76C-424E1B7175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17474" y="6356350"/>
            <a:ext cx="967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50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fld id="{6F86377C-8A9A-A745-9D35-1C135153375B}" type="datetime1">
              <a:rPr lang="fi-FI" smtClean="0"/>
              <a:pPr/>
              <a:t>29.5.2023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51FEF2F-8E27-7249-87DF-76955E482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0267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50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8DDBA4D-658C-A945-9C9F-7810CF63D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2466" y="6356350"/>
            <a:ext cx="405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50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fld id="{0E0AD3E7-8B9C-684F-B21E-2D95EC50F2A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980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2" r:id="rId3"/>
    <p:sldLayoutId id="2147483655" r:id="rId4"/>
    <p:sldLayoutId id="2147483656" r:id="rId5"/>
    <p:sldLayoutId id="2147483657" r:id="rId6"/>
    <p:sldLayoutId id="2147483653" r:id="rId7"/>
    <p:sldLayoutId id="2147483669" r:id="rId8"/>
    <p:sldLayoutId id="2147483670" r:id="rId9"/>
    <p:sldLayoutId id="2147483651" r:id="rId10"/>
    <p:sldLayoutId id="2147483659" r:id="rId11"/>
    <p:sldLayoutId id="2147483660" r:id="rId12"/>
    <p:sldLayoutId id="2147483661" r:id="rId13"/>
    <p:sldLayoutId id="2147483662" r:id="rId14"/>
    <p:sldLayoutId id="2147483658" r:id="rId15"/>
    <p:sldLayoutId id="2147483663" r:id="rId16"/>
    <p:sldLayoutId id="2147483667" r:id="rId17"/>
    <p:sldLayoutId id="2147483664" r:id="rId18"/>
    <p:sldLayoutId id="2147483665" r:id="rId19"/>
    <p:sldLayoutId id="2147483668" r:id="rId20"/>
    <p:sldLayoutId id="2147483666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7" r:id="rId27"/>
    <p:sldLayoutId id="2147483678" r:id="rId28"/>
    <p:sldLayoutId id="2147483679" r:id="rId2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Open Sans Condensed Condensed ExtraBold" pitchFamily="2" charset="0"/>
          <a:ea typeface="Open Sans Condensed Condensed ExtraBold" pitchFamily="2" charset="0"/>
          <a:cs typeface="Open Sans Condensed Condensed ExtraBold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 Condensed Condensed Medium" pitchFamily="2" charset="0"/>
          <a:ea typeface="Open Sans Condensed Condensed Medium" pitchFamily="2" charset="0"/>
          <a:cs typeface="Open Sans Condensed Condensed Medium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 Condensed Condensed Medium" pitchFamily="2" charset="0"/>
          <a:ea typeface="Open Sans Condensed Condensed Medium" pitchFamily="2" charset="0"/>
          <a:cs typeface="Open Sans Condensed Condensed Medium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 Condensed Condensed Medium" pitchFamily="2" charset="0"/>
          <a:ea typeface="Open Sans Condensed Condensed Medium" pitchFamily="2" charset="0"/>
          <a:cs typeface="Open Sans Condensed Condensed Medium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Condensed Condensed Medium" pitchFamily="2" charset="0"/>
          <a:ea typeface="Open Sans Condensed Condensed Medium" pitchFamily="2" charset="0"/>
          <a:cs typeface="Open Sans Condensed Condensed Medium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Condensed Condensed Medium" pitchFamily="2" charset="0"/>
          <a:ea typeface="Open Sans Condensed Condensed Medium" pitchFamily="2" charset="0"/>
          <a:cs typeface="Open Sans Condensed Condensed Medium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4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47.pn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png"/><Relationship Id="rId5" Type="http://schemas.openxmlformats.org/officeDocument/2006/relationships/image" Target="../media/image56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47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47.pn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47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ziga.debevec@valmor.si" TargetMode="External"/><Relationship Id="rId2" Type="http://schemas.openxmlformats.org/officeDocument/2006/relationships/hyperlink" Target="http://www.valmor.si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microsoft.com/office/2007/relationships/hdphoto" Target="../media/hdphoto1.wdp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27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.png"/><Relationship Id="rId4" Type="http://schemas.openxmlformats.org/officeDocument/2006/relationships/hyperlink" Target="https://www.nytimes.com/2020/03/25/business/north-macedonia-marijuana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FEBB6FF-24B6-44C3-AC3F-28B12C823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2122559"/>
            <a:ext cx="3854918" cy="23766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b="1" dirty="0">
                <a:latin typeface="Open Sans Condensed Condensed Medium"/>
                <a:ea typeface="Open Sans Condensed Condensed Medium"/>
                <a:cs typeface="Open Sans Condensed Condensed Medium"/>
              </a:rPr>
              <a:t>Jussi </a:t>
            </a:r>
            <a:r>
              <a:rPr lang="fi-FI" b="1" dirty="0" err="1">
                <a:latin typeface="Open Sans Condensed Condensed Medium"/>
                <a:ea typeface="Open Sans Condensed Condensed Medium"/>
                <a:cs typeface="Open Sans Condensed Condensed Medium"/>
              </a:rPr>
              <a:t>Alpua</a:t>
            </a:r>
            <a:r>
              <a:rPr lang="fi-FI" b="1" dirty="0">
                <a:latin typeface="Open Sans Condensed Condensed Medium"/>
                <a:ea typeface="Open Sans Condensed Condensed Medium"/>
                <a:cs typeface="Open Sans Condensed Condensed Medium"/>
              </a:rPr>
              <a:t> - </a:t>
            </a:r>
            <a:r>
              <a:rPr lang="fi-FI" b="1" dirty="0" err="1">
                <a:latin typeface="Open Sans Condensed Condensed Medium"/>
                <a:ea typeface="Open Sans Condensed Condensed Medium"/>
                <a:cs typeface="Open Sans Condensed Condensed Medium"/>
              </a:rPr>
              <a:t>Oilon</a:t>
            </a:r>
            <a:r>
              <a:rPr lang="fi-FI" b="1" dirty="0">
                <a:latin typeface="Open Sans Condensed Condensed Medium"/>
                <a:ea typeface="Open Sans Condensed Condensed Medium"/>
                <a:cs typeface="Open Sans Condensed Condensed Medium"/>
              </a:rPr>
              <a:t> / </a:t>
            </a:r>
            <a:r>
              <a:rPr lang="fi-FI" b="1" dirty="0" err="1">
                <a:latin typeface="Open Sans Condensed Condensed Medium"/>
                <a:ea typeface="Open Sans Condensed Condensed Medium"/>
                <a:cs typeface="Open Sans Condensed Condensed Medium"/>
              </a:rPr>
              <a:t>Žiga</a:t>
            </a:r>
            <a:r>
              <a:rPr lang="fi-FI" b="1" dirty="0">
                <a:latin typeface="Open Sans Condensed Condensed Medium"/>
                <a:ea typeface="Open Sans Condensed Condensed Medium"/>
                <a:cs typeface="Open Sans Condensed Condensed Medium"/>
              </a:rPr>
              <a:t> </a:t>
            </a:r>
            <a:r>
              <a:rPr lang="fi-FI" b="1" dirty="0" err="1">
                <a:latin typeface="Open Sans Condensed Condensed Medium"/>
                <a:ea typeface="Open Sans Condensed Condensed Medium"/>
                <a:cs typeface="Open Sans Condensed Condensed Medium"/>
              </a:rPr>
              <a:t>Debevec</a:t>
            </a:r>
            <a:r>
              <a:rPr lang="fi-FI" b="1" dirty="0">
                <a:latin typeface="Open Sans Condensed Condensed Medium"/>
                <a:ea typeface="Open Sans Condensed Condensed Medium"/>
                <a:cs typeface="Open Sans Condensed Condensed Medium"/>
              </a:rPr>
              <a:t> – </a:t>
            </a:r>
            <a:r>
              <a:rPr lang="fi-FI" b="1" dirty="0" err="1">
                <a:latin typeface="Open Sans Condensed Condensed Medium"/>
                <a:ea typeface="Open Sans Condensed Condensed Medium"/>
                <a:cs typeface="Open Sans Condensed Condensed Medium"/>
              </a:rPr>
              <a:t>Valmor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4150F8-4699-4137-AC88-D2E9F2FB7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15926"/>
            <a:ext cx="4319727" cy="1498184"/>
          </a:xfrm>
        </p:spPr>
        <p:txBody>
          <a:bodyPr>
            <a:normAutofit fontScale="90000"/>
          </a:bodyPr>
          <a:lstStyle/>
          <a:p>
            <a:r>
              <a:rPr lang="en-US" dirty="0"/>
              <a:t>Oilon </a:t>
            </a:r>
            <a:r>
              <a:rPr lang="en-US" dirty="0" err="1"/>
              <a:t>ChillHeat</a:t>
            </a:r>
            <a:r>
              <a:rPr lang="en-US" dirty="0"/>
              <a:t> heat pumps</a:t>
            </a:r>
            <a:br>
              <a:rPr lang="en-US" dirty="0"/>
            </a:br>
            <a:r>
              <a:rPr lang="en-US" dirty="0"/>
              <a:t>District heating and Cooling solutions</a:t>
            </a:r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8C8875-C97A-E4DF-F3C4-61DD6E349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420" y="4164851"/>
            <a:ext cx="4440905" cy="109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5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D30F3-38F7-437D-A3E6-9DCAEBA13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heating and cooling (CHC) – Helen Oy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D8560-B8AB-425E-9555-957D55A5B6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72510" y="1670193"/>
            <a:ext cx="5519489" cy="4032950"/>
          </a:xfrm>
        </p:spPr>
        <p:txBody>
          <a:bodyPr/>
          <a:lstStyle/>
          <a:p>
            <a:r>
              <a:rPr lang="en-US" dirty="0"/>
              <a:t>Heat source: Building cooling 15/10 ºC</a:t>
            </a:r>
          </a:p>
          <a:p>
            <a:r>
              <a:rPr lang="en-US" dirty="0"/>
              <a:t>Heat sink: District heating network 40/80 ºC</a:t>
            </a:r>
          </a:p>
          <a:p>
            <a:r>
              <a:rPr lang="en-US" dirty="0"/>
              <a:t>Cooling: 1900 kW</a:t>
            </a:r>
          </a:p>
          <a:p>
            <a:r>
              <a:rPr lang="en-US" dirty="0"/>
              <a:t>Heating capacity: 2850 kW</a:t>
            </a:r>
          </a:p>
          <a:p>
            <a:r>
              <a:rPr lang="en-US" dirty="0" err="1"/>
              <a:t>COPtot</a:t>
            </a:r>
            <a:r>
              <a:rPr lang="en-US" dirty="0"/>
              <a:t>: 5,0</a:t>
            </a:r>
          </a:p>
          <a:p>
            <a:r>
              <a:rPr lang="en-US" dirty="0"/>
              <a:t>5 pcs Oilon </a:t>
            </a:r>
            <a:r>
              <a:rPr lang="en-US" dirty="0" err="1"/>
              <a:t>ChillHeat</a:t>
            </a:r>
            <a:r>
              <a:rPr lang="en-US" dirty="0"/>
              <a:t> heat pumps</a:t>
            </a:r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D068CA-7078-42B5-8717-542DEC941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92" y="1670194"/>
            <a:ext cx="6183984" cy="3895496"/>
          </a:xfrm>
          <a:prstGeom prst="rect">
            <a:avLst/>
          </a:prstGeom>
        </p:spPr>
      </p:pic>
      <p:pic>
        <p:nvPicPr>
          <p:cNvPr id="12" name="Picture 11" descr="C:\Users\ronnela\AppData\Local\Microsoft\Windows\INetCache\IE\QF037ZM2\helen_logo.tif">
            <a:extLst>
              <a:ext uri="{FF2B5EF4-FFF2-40B4-BE49-F238E27FC236}">
                <a16:creationId xmlns:a16="http://schemas.microsoft.com/office/drawing/2014/main" id="{F14E0003-990D-4474-A278-A59413326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384" y="6010950"/>
            <a:ext cx="1536171" cy="54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E47785-AE4D-9494-F677-9FE6BBDA2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831" y="6373182"/>
            <a:ext cx="1331919" cy="3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99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CD2DF-1471-47B2-AAD3-0447B3DBF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heating and cooling (CHC) – </a:t>
            </a:r>
            <a:r>
              <a:rPr lang="en-US" dirty="0" err="1"/>
              <a:t>Valtatie</a:t>
            </a:r>
            <a:r>
              <a:rPr lang="en-US" dirty="0"/>
              <a:t> 30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19A9A-596F-4BA7-8250-B121BA3B80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0024" y="1661555"/>
            <a:ext cx="5591762" cy="40329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Heat source: Data Center 23/15 ºC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Heat sink: District heating network  50/95 ºC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Cooling: 2724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Heating capacity: 4266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COPtot</a:t>
            </a:r>
            <a:r>
              <a:rPr lang="en-US" dirty="0"/>
              <a:t>: 4,42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6 pcs Oilon </a:t>
            </a:r>
            <a:r>
              <a:rPr lang="en-US" dirty="0" err="1"/>
              <a:t>ChillHeat</a:t>
            </a:r>
            <a:r>
              <a:rPr lang="en-US" dirty="0"/>
              <a:t> heat pumps</a:t>
            </a:r>
            <a:endParaRPr lang="fi-FI" dirty="0"/>
          </a:p>
        </p:txBody>
      </p:sp>
      <p:pic>
        <p:nvPicPr>
          <p:cNvPr id="4098" name="Picture 2" descr="Hatanpään valtatie 30">
            <a:extLst>
              <a:ext uri="{FF2B5EF4-FFF2-40B4-BE49-F238E27FC236}">
                <a16:creationId xmlns:a16="http://schemas.microsoft.com/office/drawing/2014/main" id="{903A4A96-614B-44CA-B43E-39BE66364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16" y="1661554"/>
            <a:ext cx="5476865" cy="410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FED150-F87E-38AC-2E67-4F7A5D734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2831" y="6373182"/>
            <a:ext cx="1331919" cy="3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07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1FC114-A4F6-43FA-9E51-584AABC88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10" y="1286459"/>
            <a:ext cx="7566230" cy="4285082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4328D9-E8BA-4D68-AC16-62BED4A5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CHC + Network </a:t>
            </a:r>
            <a:r>
              <a:rPr lang="fi-FI" dirty="0" err="1"/>
              <a:t>booster</a:t>
            </a:r>
            <a:endParaRPr lang="fi-FI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8AF8D7-892F-7FEB-0F51-DBD773BD9701}"/>
              </a:ext>
            </a:extLst>
          </p:cNvPr>
          <p:cNvSpPr txBox="1"/>
          <p:nvPr/>
        </p:nvSpPr>
        <p:spPr>
          <a:xfrm>
            <a:off x="7622354" y="1992572"/>
            <a:ext cx="4399436" cy="3118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0320" indent="-457189">
              <a:spcBef>
                <a:spcPts val="533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Cooling only in summer</a:t>
            </a:r>
            <a:r>
              <a:rPr lang="en-US" dirty="0">
                <a:solidFill>
                  <a:srgbClr val="00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 time, in winter time the HP would be shut-off</a:t>
            </a:r>
          </a:p>
          <a:p>
            <a:pPr marL="550320" indent="-457189">
              <a:spcBef>
                <a:spcPts val="533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Additional PHE: cooling down the return line of DH</a:t>
            </a:r>
          </a:p>
          <a:p>
            <a:pPr marL="550320" indent="-457189">
              <a:spcBef>
                <a:spcPts val="533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Heating up supply line -&gt; producing the heat in DH with electricity</a:t>
            </a:r>
          </a:p>
          <a:p>
            <a:pPr marL="550320" indent="-457189">
              <a:spcBef>
                <a:spcPts val="533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External machine room automation needed, - controls of HP are not self-sufficient for this solution </a:t>
            </a:r>
          </a:p>
          <a:p>
            <a:pPr marL="550320" indent="-457189">
              <a:spcBef>
                <a:spcPts val="533"/>
              </a:spcBef>
              <a:buFont typeface="Arial" panose="020B0604020202020204" pitchFamily="34" charset="0"/>
              <a:buChar char="•"/>
            </a:pPr>
            <a:endParaRPr lang="fi-FI" sz="1800" dirty="0">
              <a:solidFill>
                <a:srgbClr val="000000"/>
              </a:solidFill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72F2E6-9097-8483-B342-49C444F0F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2831" y="6373182"/>
            <a:ext cx="1331919" cy="3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53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BC380-4C31-4400-B1BD-B9B372372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CHC + Network </a:t>
            </a:r>
            <a:r>
              <a:rPr lang="fi-FI" dirty="0" err="1"/>
              <a:t>booster</a:t>
            </a:r>
            <a:r>
              <a:rPr lang="fi-FI" dirty="0"/>
              <a:t> – Lempäälän Lämpö Oy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21899-2160-4B13-9B4F-727BBC29F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0023" y="1661555"/>
            <a:ext cx="5427479" cy="40329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Heat source: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Building cooling (summer)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Return flow of district heating (winter)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Cooling/heat recovery power: 600/986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Heating capacity (summer/winter): 925/1390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Heat sink: District heating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Temperatures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Heat source: 9 ºC / 30 ºC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District heating: variable (max. 80 ºC)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 pcs Oilon </a:t>
            </a:r>
            <a:r>
              <a:rPr lang="en-US" sz="2000" dirty="0" err="1"/>
              <a:t>ChillHeat</a:t>
            </a:r>
            <a:r>
              <a:rPr lang="en-US" sz="2000" dirty="0"/>
              <a:t> heat pumps</a:t>
            </a:r>
            <a:endParaRPr lang="fi-FI" sz="2000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31D97EF-3819-4447-AC16-211A92620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25"/>
          <a:stretch/>
        </p:blipFill>
        <p:spPr>
          <a:xfrm>
            <a:off x="7011070" y="6021288"/>
            <a:ext cx="2112235" cy="774013"/>
          </a:xfrm>
          <a:prstGeom prst="rect">
            <a:avLst/>
          </a:prstGeom>
        </p:spPr>
      </p:pic>
      <p:pic>
        <p:nvPicPr>
          <p:cNvPr id="5" name="Picture 2" descr="30 miljoonan euron Lempäälä-talo on valmistunut – Katso video, mitä kaikkea  20 000 neliön rakennukseen mahtuu | Yle Uutiset | yle.fi">
            <a:extLst>
              <a:ext uri="{FF2B5EF4-FFF2-40B4-BE49-F238E27FC236}">
                <a16:creationId xmlns:a16="http://schemas.microsoft.com/office/drawing/2014/main" id="{E3D20075-F7FF-4E9A-ACB1-712D0B6C1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43" y="1661555"/>
            <a:ext cx="5658086" cy="318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23ADDB9-F54C-4187-9E24-4E7F274C1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78" t="17217" r="9886" b="5118"/>
          <a:stretch/>
        </p:blipFill>
        <p:spPr bwMode="auto">
          <a:xfrm>
            <a:off x="2499350" y="4266027"/>
            <a:ext cx="2400267" cy="182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ABC28F-933E-4B61-9E28-CE24693EF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78" t="17217" r="9886" b="5118"/>
          <a:stretch/>
        </p:blipFill>
        <p:spPr bwMode="auto">
          <a:xfrm>
            <a:off x="1443233" y="4487363"/>
            <a:ext cx="2400267" cy="182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DD90C1-C82F-B51D-81F8-F80FB6624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2831" y="6373182"/>
            <a:ext cx="1331919" cy="3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01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12EFF0-E9AF-4072-8977-D8CECBFDB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65" y="1994072"/>
            <a:ext cx="7545512" cy="3655061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E88654-F2D0-40AC-B0AB-7A701D8B3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CHC + Network booster + Two-way district heating</a:t>
            </a:r>
            <a:endParaRPr lang="fi-FI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D3CCE-092C-AE87-99C0-FB202BFABCDD}"/>
              </a:ext>
            </a:extLst>
          </p:cNvPr>
          <p:cNvSpPr txBox="1"/>
          <p:nvPr/>
        </p:nvSpPr>
        <p:spPr>
          <a:xfrm>
            <a:off x="7897828" y="1994072"/>
            <a:ext cx="3804007" cy="1605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0320" indent="-457189">
              <a:spcBef>
                <a:spcPts val="533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Heat is first used in the building, in case of left-over it can be run into district heating</a:t>
            </a:r>
          </a:p>
          <a:p>
            <a:pPr marL="550320" indent="-457189">
              <a:spcBef>
                <a:spcPts val="533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Design idea, not yet installed</a:t>
            </a:r>
          </a:p>
          <a:p>
            <a:pPr marL="550320" indent="-457189">
              <a:spcBef>
                <a:spcPts val="533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04D3B3-AF3B-88FF-956E-8C2CE709A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2831" y="6373182"/>
            <a:ext cx="1331919" cy="3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77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99E865-E8D4-0A2D-EE92-290432258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4789" y="-1932"/>
            <a:ext cx="4952779" cy="6868818"/>
          </a:xfrm>
          <a:prstGeom prst="rect">
            <a:avLst/>
          </a:prstGeom>
        </p:spPr>
      </p:pic>
      <p:sp>
        <p:nvSpPr>
          <p:cNvPr id="8" name="Suunnikas 7">
            <a:extLst>
              <a:ext uri="{FF2B5EF4-FFF2-40B4-BE49-F238E27FC236}">
                <a16:creationId xmlns:a16="http://schemas.microsoft.com/office/drawing/2014/main" id="{7FC3369A-DCA1-7431-8DCD-82C56A490FBE}"/>
              </a:ext>
            </a:extLst>
          </p:cNvPr>
          <p:cNvSpPr/>
          <p:nvPr/>
        </p:nvSpPr>
        <p:spPr>
          <a:xfrm>
            <a:off x="1909442" y="4701"/>
            <a:ext cx="12477779" cy="6858000"/>
          </a:xfrm>
          <a:prstGeom prst="parallelogram">
            <a:avLst>
              <a:gd name="adj" fmla="val 292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i" b="0" i="0" u="none" baseline="0"/>
              <a:t>         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954D6AC1-8A01-000A-4D35-B3F85BFD1F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254" y="6345550"/>
            <a:ext cx="915307" cy="2350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117DEA-4D96-BB4F-F3EC-C99C541D4A6F}"/>
              </a:ext>
            </a:extLst>
          </p:cNvPr>
          <p:cNvSpPr txBox="1">
            <a:spLocks/>
          </p:cNvSpPr>
          <p:nvPr/>
        </p:nvSpPr>
        <p:spPr>
          <a:xfrm>
            <a:off x="3897990" y="495780"/>
            <a:ext cx="10508992" cy="7077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defRPr>
            </a:lvl1pPr>
          </a:lstStyle>
          <a:p>
            <a:r>
              <a:rPr lang="fi-FI" sz="3600" dirty="0"/>
              <a:t>AWHP for high temperatures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0F06FE-4D72-0E04-A75D-29648E8483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732"/>
          <a:stretch/>
        </p:blipFill>
        <p:spPr>
          <a:xfrm>
            <a:off x="3563271" y="1417223"/>
            <a:ext cx="8465698" cy="47641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777EE6-03E9-B644-EDD4-7512E30731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2831" y="6373182"/>
            <a:ext cx="1331919" cy="3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23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99E865-E8D4-0A2D-EE92-290432258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4789" y="-1932"/>
            <a:ext cx="4952779" cy="6868818"/>
          </a:xfrm>
          <a:prstGeom prst="rect">
            <a:avLst/>
          </a:prstGeom>
        </p:spPr>
      </p:pic>
      <p:sp>
        <p:nvSpPr>
          <p:cNvPr id="8" name="Suunnikas 7">
            <a:extLst>
              <a:ext uri="{FF2B5EF4-FFF2-40B4-BE49-F238E27FC236}">
                <a16:creationId xmlns:a16="http://schemas.microsoft.com/office/drawing/2014/main" id="{7FC3369A-DCA1-7431-8DCD-82C56A490FBE}"/>
              </a:ext>
            </a:extLst>
          </p:cNvPr>
          <p:cNvSpPr/>
          <p:nvPr/>
        </p:nvSpPr>
        <p:spPr>
          <a:xfrm>
            <a:off x="1909442" y="4701"/>
            <a:ext cx="12477779" cy="6858000"/>
          </a:xfrm>
          <a:prstGeom prst="parallelogram">
            <a:avLst>
              <a:gd name="adj" fmla="val 292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i" b="0" i="0" u="none" baseline="0"/>
              <a:t>         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954D6AC1-8A01-000A-4D35-B3F85BFD1F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6759" y="6345550"/>
            <a:ext cx="915307" cy="2350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117DEA-4D96-BB4F-F3EC-C99C541D4A6F}"/>
              </a:ext>
            </a:extLst>
          </p:cNvPr>
          <p:cNvSpPr txBox="1">
            <a:spLocks/>
          </p:cNvSpPr>
          <p:nvPr/>
        </p:nvSpPr>
        <p:spPr>
          <a:xfrm>
            <a:off x="3897990" y="495780"/>
            <a:ext cx="10508992" cy="7077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defRPr>
            </a:lvl1pPr>
          </a:lstStyle>
          <a:p>
            <a:r>
              <a:rPr lang="fi-FI" sz="3600" dirty="0"/>
              <a:t>AWHP for high temperatures</a:t>
            </a:r>
          </a:p>
          <a:p>
            <a:endParaRPr lang="fi-FI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ABDDC27-9CB5-B814-8C3C-D94AB703AD3E}"/>
              </a:ext>
            </a:extLst>
          </p:cNvPr>
          <p:cNvSpPr txBox="1">
            <a:spLocks/>
          </p:cNvSpPr>
          <p:nvPr/>
        </p:nvSpPr>
        <p:spPr>
          <a:xfrm>
            <a:off x="4070614" y="2403944"/>
            <a:ext cx="6211944" cy="4032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Heat source: </a:t>
            </a:r>
          </a:p>
          <a:p>
            <a:pPr lvl="1"/>
            <a:r>
              <a:rPr lang="fi-FI" sz="2000" dirty="0"/>
              <a:t>Air, min -15 C (1. stage AWHP, not in Oilon’s scope)</a:t>
            </a:r>
          </a:p>
          <a:p>
            <a:pPr lvl="1"/>
            <a:r>
              <a:rPr lang="fi-FI" sz="2000" dirty="0"/>
              <a:t>Cooling network 14/6 C</a:t>
            </a:r>
          </a:p>
          <a:p>
            <a:r>
              <a:rPr lang="fi-FI" sz="2400" dirty="0"/>
              <a:t>Heat sink: District heating 77-98 ºC</a:t>
            </a:r>
          </a:p>
          <a:p>
            <a:r>
              <a:rPr lang="fi-FI" sz="2400" dirty="0"/>
              <a:t>Heating capacity: 9 100-10 320 kW</a:t>
            </a:r>
          </a:p>
          <a:p>
            <a:r>
              <a:rPr lang="fi-FI" sz="2400" dirty="0"/>
              <a:t>12 pcs Oilon ChillHeat heat pumps in 2. stage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FD95E7-247C-B0A8-99E0-B97E4413FE78}"/>
              </a:ext>
            </a:extLst>
          </p:cNvPr>
          <p:cNvSpPr txBox="1">
            <a:spLocks/>
          </p:cNvSpPr>
          <p:nvPr/>
        </p:nvSpPr>
        <p:spPr>
          <a:xfrm>
            <a:off x="4070614" y="1670194"/>
            <a:ext cx="7304522" cy="5900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defRPr>
            </a:lvl1pPr>
          </a:lstStyle>
          <a:p>
            <a:pPr algn="l" rtl="0"/>
            <a:r>
              <a:rPr lang="fi" sz="2800" b="1" i="0" u="none" baseline="0" dirty="0">
                <a:solidFill>
                  <a:schemeClr val="tx2"/>
                </a:solidFill>
              </a:rPr>
              <a:t>Fortum Power and Heat Vermo II, Espoo Finland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CE78C5-F371-2272-3E59-5190AA748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831" y="6373182"/>
            <a:ext cx="1331919" cy="3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21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583BE-CFA7-4607-BF51-6ADC5371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Hybrid</a:t>
            </a:r>
            <a:r>
              <a:rPr lang="fi-FI" dirty="0"/>
              <a:t> </a:t>
            </a:r>
            <a:r>
              <a:rPr lang="fi-FI" dirty="0" err="1"/>
              <a:t>solution</a:t>
            </a:r>
            <a:r>
              <a:rPr lang="fi-FI" dirty="0"/>
              <a:t> for </a:t>
            </a:r>
            <a:r>
              <a:rPr lang="fi-FI" dirty="0" err="1"/>
              <a:t>large</a:t>
            </a:r>
            <a:r>
              <a:rPr lang="fi-FI" dirty="0"/>
              <a:t> </a:t>
            </a:r>
            <a:r>
              <a:rPr lang="fi-FI" dirty="0" err="1"/>
              <a:t>real</a:t>
            </a:r>
            <a:r>
              <a:rPr lang="fi-FI" dirty="0"/>
              <a:t> </a:t>
            </a:r>
            <a:r>
              <a:rPr lang="fi-FI" dirty="0" err="1"/>
              <a:t>estate</a:t>
            </a:r>
            <a:r>
              <a:rPr lang="fi-FI" dirty="0"/>
              <a:t> – Helen Oy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971AB-3DFE-4ED9-997F-A5ABE4A027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0024" y="1661555"/>
            <a:ext cx="5827432" cy="403295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Heat source: Geotherm, Condensate from retail refrigeration, Wastewater, Cooling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Heat sink: Building heating, Domestic hot water, District heating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Cooling: 100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Heating capacity: 115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COP: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Geotherm to building heating 2,94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Cooling and district heating network 4,67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 pcs Oilon </a:t>
            </a:r>
            <a:r>
              <a:rPr lang="en-US" dirty="0" err="1"/>
              <a:t>ChillHeat</a:t>
            </a:r>
            <a:r>
              <a:rPr lang="en-US" dirty="0"/>
              <a:t> heat pump</a:t>
            </a:r>
            <a:endParaRPr lang="fi-FI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441948F-5FCF-43FD-8880-E87F2BF5D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5" y="1661555"/>
            <a:ext cx="5560797" cy="393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72EDB3-3246-3B73-2EEF-0E9C390CB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2831" y="6373182"/>
            <a:ext cx="1331919" cy="323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A62CAF-60BE-8E3A-633B-D8DC4A537B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614"/>
          <a:stretch/>
        </p:blipFill>
        <p:spPr>
          <a:xfrm>
            <a:off x="3657359" y="4504820"/>
            <a:ext cx="2636391" cy="164879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FA9ED93-BC27-8451-EE6D-5DFE21FAEB35}"/>
              </a:ext>
            </a:extLst>
          </p:cNvPr>
          <p:cNvSpPr txBox="1">
            <a:spLocks/>
          </p:cNvSpPr>
          <p:nvPr/>
        </p:nvSpPr>
        <p:spPr>
          <a:xfrm>
            <a:off x="3244946" y="6203321"/>
            <a:ext cx="5898364" cy="4032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000" b="1" dirty="0" err="1"/>
              <a:t>Finner</a:t>
            </a:r>
            <a:r>
              <a:rPr lang="fi-FI" sz="2000" b="1" dirty="0"/>
              <a:t> of EHPA </a:t>
            </a:r>
            <a:r>
              <a:rPr lang="fi-FI" sz="2000" b="1" dirty="0" err="1"/>
              <a:t>DecarBuilding</a:t>
            </a:r>
            <a:r>
              <a:rPr lang="fi-FI" sz="2000" b="1" dirty="0"/>
              <a:t> </a:t>
            </a:r>
            <a:r>
              <a:rPr lang="fi-FI" sz="2000" b="1" dirty="0" err="1"/>
              <a:t>series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1540510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1F3F5-D823-424A-879F-C2E217F0C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Network </a:t>
            </a:r>
            <a:r>
              <a:rPr lang="fi-FI" dirty="0" err="1"/>
              <a:t>booster</a:t>
            </a:r>
            <a:r>
              <a:rPr lang="fi-FI" dirty="0"/>
              <a:t> – Turku Energia Oy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EB623-2F1A-4F25-8E0E-28B0D47060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0024" y="1661555"/>
            <a:ext cx="5559276" cy="40329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Heat source:  Return flow of district heating network 40 ºC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Heat sink: Supply flow of district heating network 70 ºC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Cooling: 160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Heating capacity: 200kW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COPh</a:t>
            </a:r>
            <a:r>
              <a:rPr lang="en-US" dirty="0"/>
              <a:t>: 4,70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 pcs Oilon </a:t>
            </a:r>
            <a:r>
              <a:rPr lang="en-US" dirty="0" err="1"/>
              <a:t>ChillHeat</a:t>
            </a:r>
            <a:r>
              <a:rPr lang="en-US" dirty="0"/>
              <a:t> heat pump</a:t>
            </a:r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2CAAD-D613-4BF8-8C79-FA01591AE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146" y="5967501"/>
            <a:ext cx="1008228" cy="6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1CAD6A2-24D9-4636-8E40-AB464779C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00" y="1661555"/>
            <a:ext cx="5709565" cy="370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BBEE6F2-7DD1-410F-A2B7-00BFEFA94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78" t="17217" r="9886" b="5118"/>
          <a:stretch/>
        </p:blipFill>
        <p:spPr bwMode="auto">
          <a:xfrm>
            <a:off x="2671052" y="4364596"/>
            <a:ext cx="2976331" cy="2256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3901C72-B650-455C-BA78-44A588AD329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517109" y="5033913"/>
            <a:ext cx="1735245" cy="1042422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D542986-DB97-EB65-EBFC-0203F37E42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2831" y="6373182"/>
            <a:ext cx="1331919" cy="3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16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39022-313B-4729-87C9-F24F2A458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Heat</a:t>
            </a:r>
            <a:r>
              <a:rPr lang="fi-FI" dirty="0"/>
              <a:t> </a:t>
            </a:r>
            <a:r>
              <a:rPr lang="fi-FI" dirty="0" err="1"/>
              <a:t>booster</a:t>
            </a:r>
            <a:r>
              <a:rPr lang="fi-FI" dirty="0"/>
              <a:t> – Napapiirin Energia ja Vesi Oy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A61F0-9297-4D92-8A1C-733C9C9578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0023" y="1661555"/>
            <a:ext cx="5488067" cy="40329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Heat source:  Return flow of district heating network 48-37 ºC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Heat sink: Supply flow of district heating network 70-85 ºC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Cooling: 170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Heating capacity: 240kW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COPh</a:t>
            </a:r>
            <a:r>
              <a:rPr lang="en-US" dirty="0"/>
              <a:t>: 3,44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 pcs Oilon </a:t>
            </a:r>
            <a:r>
              <a:rPr lang="en-US" dirty="0" err="1"/>
              <a:t>ChillHeat</a:t>
            </a:r>
            <a:r>
              <a:rPr lang="en-US" dirty="0"/>
              <a:t> heat pump</a:t>
            </a:r>
          </a:p>
          <a:p>
            <a:endParaRPr lang="fi-FI" dirty="0"/>
          </a:p>
        </p:txBody>
      </p:sp>
      <p:pic>
        <p:nvPicPr>
          <p:cNvPr id="7170" name="Picture 2" descr="Neve - Napapiirin Energia ja Vesi Oy - Pohjoisen elämän puolesta">
            <a:extLst>
              <a:ext uri="{FF2B5EF4-FFF2-40B4-BE49-F238E27FC236}">
                <a16:creationId xmlns:a16="http://schemas.microsoft.com/office/drawing/2014/main" id="{B5177769-3FBE-4ABD-AE6F-F6F8278EE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4" t="26810" r="23175" b="26811"/>
          <a:stretch/>
        </p:blipFill>
        <p:spPr bwMode="auto">
          <a:xfrm>
            <a:off x="7596879" y="6021289"/>
            <a:ext cx="1536171" cy="69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appset teki myyntiennätyksen – voitto pysyi edellisvuoden tasolla | Yle  Uutiset">
            <a:extLst>
              <a:ext uri="{FF2B5EF4-FFF2-40B4-BE49-F238E27FC236}">
                <a16:creationId xmlns:a16="http://schemas.microsoft.com/office/drawing/2014/main" id="{8B3AF41A-D14D-4BDB-BFA0-99FBC5410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38" y="1661555"/>
            <a:ext cx="5642039" cy="317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38E2F029-6B90-4671-87C1-F4D56CA95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78" t="17217" r="9886" b="5118"/>
          <a:stretch/>
        </p:blipFill>
        <p:spPr bwMode="auto">
          <a:xfrm>
            <a:off x="3043939" y="4008073"/>
            <a:ext cx="2400267" cy="182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DE296-31C5-95C9-AFD0-CE5A7846D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2831" y="6373182"/>
            <a:ext cx="1331919" cy="3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0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tsikko 6">
            <a:extLst>
              <a:ext uri="{FF2B5EF4-FFF2-40B4-BE49-F238E27FC236}">
                <a16:creationId xmlns:a16="http://schemas.microsoft.com/office/drawing/2014/main" id="{4FFDF986-667A-7668-1443-3929683C3B4F}"/>
              </a:ext>
            </a:extLst>
          </p:cNvPr>
          <p:cNvSpPr txBox="1">
            <a:spLocks/>
          </p:cNvSpPr>
          <p:nvPr/>
        </p:nvSpPr>
        <p:spPr>
          <a:xfrm>
            <a:off x="4731524" y="1091479"/>
            <a:ext cx="2728950" cy="60404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defRPr>
            </a:lvl1pPr>
          </a:lstStyle>
          <a:p>
            <a:pPr algn="ctr" rtl="0"/>
            <a:r>
              <a:rPr lang="en-us" b="1" i="0" u="none" baseline="0" dirty="0" err="1">
                <a:solidFill>
                  <a:schemeClr val="accent3"/>
                </a:solidFill>
              </a:rPr>
              <a:t>Oilon</a:t>
            </a:r>
            <a:r>
              <a:rPr lang="en-us" b="1" i="0" u="none" baseline="0" dirty="0">
                <a:solidFill>
                  <a:schemeClr val="accent3"/>
                </a:solidFill>
              </a:rPr>
              <a:t> in brief</a:t>
            </a:r>
          </a:p>
        </p:txBody>
      </p:sp>
      <p:pic>
        <p:nvPicPr>
          <p:cNvPr id="24" name="Kuva 23">
            <a:extLst>
              <a:ext uri="{FF2B5EF4-FFF2-40B4-BE49-F238E27FC236}">
                <a16:creationId xmlns:a16="http://schemas.microsoft.com/office/drawing/2014/main" id="{B9053D39-92E8-14CD-DE24-D75A47449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061" y="2024344"/>
            <a:ext cx="3599858" cy="2627897"/>
          </a:xfrm>
          <a:prstGeom prst="rect">
            <a:avLst/>
          </a:prstGeom>
        </p:spPr>
      </p:pic>
      <p:sp>
        <p:nvSpPr>
          <p:cNvPr id="9" name="Alaotsikko 2">
            <a:extLst>
              <a:ext uri="{FF2B5EF4-FFF2-40B4-BE49-F238E27FC236}">
                <a16:creationId xmlns:a16="http://schemas.microsoft.com/office/drawing/2014/main" id="{1E3DBCAF-8A9B-1AA5-3A96-A1450F1320F8}"/>
              </a:ext>
            </a:extLst>
          </p:cNvPr>
          <p:cNvSpPr txBox="1">
            <a:spLocks/>
          </p:cNvSpPr>
          <p:nvPr/>
        </p:nvSpPr>
        <p:spPr>
          <a:xfrm>
            <a:off x="428576" y="1335409"/>
            <a:ext cx="2275621" cy="113481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563" algn="r" rtl="0">
              <a:lnSpc>
                <a:spcPct val="100000"/>
              </a:lnSpc>
            </a:pPr>
            <a:r>
              <a:rPr lang="en-us" sz="1600" b="1" i="0" u="none" baseline="0">
                <a:solidFill>
                  <a:schemeClr val="tx2"/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rPr>
              <a:t>Founded in 1961 </a:t>
            </a:r>
          </a:p>
        </p:txBody>
      </p:sp>
      <p:sp>
        <p:nvSpPr>
          <p:cNvPr id="14" name="Alaotsikko 2">
            <a:extLst>
              <a:ext uri="{FF2B5EF4-FFF2-40B4-BE49-F238E27FC236}">
                <a16:creationId xmlns:a16="http://schemas.microsoft.com/office/drawing/2014/main" id="{9241B71F-1EE1-7686-CF1B-9A0899E6ED54}"/>
              </a:ext>
            </a:extLst>
          </p:cNvPr>
          <p:cNvSpPr txBox="1">
            <a:spLocks/>
          </p:cNvSpPr>
          <p:nvPr/>
        </p:nvSpPr>
        <p:spPr>
          <a:xfrm>
            <a:off x="1564649" y="2753727"/>
            <a:ext cx="2597943" cy="113481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563" algn="l" rtl="0">
              <a:lnSpc>
                <a:spcPct val="100000"/>
              </a:lnSpc>
            </a:pPr>
            <a:r>
              <a:rPr lang="en-us" sz="1600" b="1" i="0" u="none" baseline="0">
                <a:solidFill>
                  <a:schemeClr val="tx2"/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rPr>
              <a:t>Strong R&amp;D focus</a:t>
            </a:r>
          </a:p>
        </p:txBody>
      </p:sp>
      <p:sp>
        <p:nvSpPr>
          <p:cNvPr id="16" name="Alaotsikko 2">
            <a:extLst>
              <a:ext uri="{FF2B5EF4-FFF2-40B4-BE49-F238E27FC236}">
                <a16:creationId xmlns:a16="http://schemas.microsoft.com/office/drawing/2014/main" id="{DD16A7B7-D301-6E14-B213-2D035649FAB2}"/>
              </a:ext>
            </a:extLst>
          </p:cNvPr>
          <p:cNvSpPr txBox="1">
            <a:spLocks/>
          </p:cNvSpPr>
          <p:nvPr/>
        </p:nvSpPr>
        <p:spPr>
          <a:xfrm>
            <a:off x="9544868" y="1335409"/>
            <a:ext cx="2244604" cy="113481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563" algn="l" rtl="0">
              <a:lnSpc>
                <a:spcPct val="100000"/>
              </a:lnSpc>
            </a:pPr>
            <a:r>
              <a:rPr lang="en-us" sz="1600" b="1" i="0" u="none" baseline="0">
                <a:solidFill>
                  <a:schemeClr val="tx2"/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rPr>
              <a:t>Family-owned company</a:t>
            </a:r>
          </a:p>
        </p:txBody>
      </p:sp>
      <p:sp>
        <p:nvSpPr>
          <p:cNvPr id="17" name="Alaotsikko 2">
            <a:extLst>
              <a:ext uri="{FF2B5EF4-FFF2-40B4-BE49-F238E27FC236}">
                <a16:creationId xmlns:a16="http://schemas.microsoft.com/office/drawing/2014/main" id="{629E86A6-DB28-72E7-D37B-E09DA1F371DC}"/>
              </a:ext>
            </a:extLst>
          </p:cNvPr>
          <p:cNvSpPr txBox="1">
            <a:spLocks/>
          </p:cNvSpPr>
          <p:nvPr/>
        </p:nvSpPr>
        <p:spPr>
          <a:xfrm>
            <a:off x="8408794" y="2750366"/>
            <a:ext cx="2245859" cy="113481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563" algn="r" rtl="0">
              <a:lnSpc>
                <a:spcPct val="100000"/>
              </a:lnSpc>
            </a:pPr>
            <a:r>
              <a:rPr lang="en-us" sz="1600" b="1" i="0" u="none" baseline="0">
                <a:solidFill>
                  <a:schemeClr val="tx2"/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rPr>
              <a:t>Burners</a:t>
            </a:r>
          </a:p>
        </p:txBody>
      </p:sp>
      <p:sp>
        <p:nvSpPr>
          <p:cNvPr id="18" name="Alaotsikko 2">
            <a:extLst>
              <a:ext uri="{FF2B5EF4-FFF2-40B4-BE49-F238E27FC236}">
                <a16:creationId xmlns:a16="http://schemas.microsoft.com/office/drawing/2014/main" id="{04B4301C-C0ED-CD1F-10BB-EDB6EC3C5168}"/>
              </a:ext>
            </a:extLst>
          </p:cNvPr>
          <p:cNvSpPr txBox="1">
            <a:spLocks/>
          </p:cNvSpPr>
          <p:nvPr/>
        </p:nvSpPr>
        <p:spPr>
          <a:xfrm>
            <a:off x="9512832" y="4210854"/>
            <a:ext cx="1976803" cy="1126635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563" algn="l" rtl="0">
              <a:lnSpc>
                <a:spcPct val="100000"/>
              </a:lnSpc>
            </a:pPr>
            <a:r>
              <a:rPr lang="en-us" sz="1600" b="1" i="0" u="none" baseline="0">
                <a:solidFill>
                  <a:schemeClr val="tx2"/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rPr>
              <a:t>Heat pumps</a:t>
            </a:r>
          </a:p>
        </p:txBody>
      </p:sp>
      <p:sp>
        <p:nvSpPr>
          <p:cNvPr id="19" name="Alaotsikko 2">
            <a:extLst>
              <a:ext uri="{FF2B5EF4-FFF2-40B4-BE49-F238E27FC236}">
                <a16:creationId xmlns:a16="http://schemas.microsoft.com/office/drawing/2014/main" id="{6AD756FE-AAD7-010B-EFD0-E318E972FD1F}"/>
              </a:ext>
            </a:extLst>
          </p:cNvPr>
          <p:cNvSpPr txBox="1">
            <a:spLocks/>
          </p:cNvSpPr>
          <p:nvPr/>
        </p:nvSpPr>
        <p:spPr>
          <a:xfrm>
            <a:off x="874642" y="4188817"/>
            <a:ext cx="1829555" cy="113481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563" algn="r" rtl="0">
              <a:lnSpc>
                <a:spcPct val="100000"/>
              </a:lnSpc>
            </a:pPr>
            <a:r>
              <a:rPr lang="en-us" sz="1600" b="1" i="0" u="none" baseline="0" dirty="0">
                <a:solidFill>
                  <a:schemeClr val="tx2"/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rPr>
              <a:t>Turnover: </a:t>
            </a:r>
            <a:br>
              <a:rPr lang="en-us" sz="1600" b="1" i="0" u="none" baseline="0" dirty="0">
                <a:solidFill>
                  <a:schemeClr val="tx2"/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rPr>
            </a:br>
            <a:r>
              <a:rPr lang="en-us" sz="1600" b="1" i="0" u="none" baseline="0" dirty="0">
                <a:solidFill>
                  <a:schemeClr val="tx2"/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rPr>
              <a:t>EUR 85 million (2022)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823F0F6-AA31-F0F3-59C2-FCEDFC6EC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4653" y="2758549"/>
            <a:ext cx="1134818" cy="113481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F2BE4CDA-00C6-C24A-D0DD-BFB1E9EF0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8014" y="1330790"/>
            <a:ext cx="1134818" cy="1134818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91222B04-8324-BA10-2975-B91F9A22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014" y="4202672"/>
            <a:ext cx="1134818" cy="1134818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9D7A17FF-A4EE-557A-29FC-DD04AAEF2B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632" y="2750366"/>
            <a:ext cx="1134818" cy="1134818"/>
          </a:xfrm>
          <a:prstGeom prst="rect">
            <a:avLst/>
          </a:prstGeom>
        </p:spPr>
      </p:pic>
      <p:pic>
        <p:nvPicPr>
          <p:cNvPr id="28" name="Kuva 27">
            <a:extLst>
              <a:ext uri="{FF2B5EF4-FFF2-40B4-BE49-F238E27FC236}">
                <a16:creationId xmlns:a16="http://schemas.microsoft.com/office/drawing/2014/main" id="{829C8B46-FE9D-ED0E-0FB8-1736835AF9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5687" y="4198053"/>
            <a:ext cx="1134818" cy="1134818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D4D3BC65-2C69-EADB-469B-C58A698FA00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704197" y="1332351"/>
            <a:ext cx="1134818" cy="1134818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51AB2E03-09F1-7B7C-F11B-2B1DF786A4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0127" y="4828484"/>
            <a:ext cx="1132109" cy="1132109"/>
          </a:xfrm>
          <a:prstGeom prst="rect">
            <a:avLst/>
          </a:prstGeom>
        </p:spPr>
      </p:pic>
      <p:sp>
        <p:nvSpPr>
          <p:cNvPr id="13" name="Alaotsikko 2">
            <a:extLst>
              <a:ext uri="{FF2B5EF4-FFF2-40B4-BE49-F238E27FC236}">
                <a16:creationId xmlns:a16="http://schemas.microsoft.com/office/drawing/2014/main" id="{AE78F00D-D40C-3A5F-D81A-A21233FA5966}"/>
              </a:ext>
            </a:extLst>
          </p:cNvPr>
          <p:cNvSpPr txBox="1">
            <a:spLocks/>
          </p:cNvSpPr>
          <p:nvPr/>
        </p:nvSpPr>
        <p:spPr>
          <a:xfrm>
            <a:off x="4973697" y="5960592"/>
            <a:ext cx="2244604" cy="46671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563" algn="ctr" rtl="0">
              <a:lnSpc>
                <a:spcPct val="100000"/>
              </a:lnSpc>
            </a:pPr>
            <a:r>
              <a:rPr lang="en-us" sz="1600" b="1" i="0" u="none" baseline="0">
                <a:solidFill>
                  <a:schemeClr val="tx2"/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rPr>
              <a:t>Over 400 employees </a:t>
            </a:r>
          </a:p>
        </p:txBody>
      </p:sp>
      <p:sp>
        <p:nvSpPr>
          <p:cNvPr id="23" name="Tekstin paikkamerkki 2">
            <a:extLst>
              <a:ext uri="{FF2B5EF4-FFF2-40B4-BE49-F238E27FC236}">
                <a16:creationId xmlns:a16="http://schemas.microsoft.com/office/drawing/2014/main" id="{D2380BE2-097E-67BB-8F6B-C1E85B6E4DF3}"/>
              </a:ext>
            </a:extLst>
          </p:cNvPr>
          <p:cNvSpPr txBox="1">
            <a:spLocks/>
          </p:cNvSpPr>
          <p:nvPr/>
        </p:nvSpPr>
        <p:spPr>
          <a:xfrm>
            <a:off x="405517" y="6356350"/>
            <a:ext cx="25124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Tx/>
              <a:buNone/>
            </a:pPr>
            <a:r>
              <a:rPr lang="en-us" sz="1200" b="1" i="0" u="none" baseline="0">
                <a:solidFill>
                  <a:schemeClr val="tx2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One degree better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D11425AC-73DC-7648-651C-AE2B49471E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7176" y="6365006"/>
            <a:ext cx="915307" cy="2350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27B8FA-BA16-7A98-5794-C890588792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12831" y="6373182"/>
            <a:ext cx="1331919" cy="3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14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37A09-C0E7-4AFC-8E71-67F1D61CC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Heat recovery wastewater – </a:t>
            </a:r>
            <a:r>
              <a:rPr lang="en-US" dirty="0" err="1"/>
              <a:t>Etelä</a:t>
            </a:r>
            <a:r>
              <a:rPr lang="en-US" dirty="0"/>
              <a:t>-Savon </a:t>
            </a:r>
            <a:r>
              <a:rPr lang="en-US" dirty="0" err="1"/>
              <a:t>Energia</a:t>
            </a:r>
            <a:r>
              <a:rPr lang="en-US" dirty="0"/>
              <a:t> Oy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C15F0-75F1-4125-9A27-BB235F69A9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Heat Source: Wastewater 9,5/4 ºC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Heat Sink: Local heating network 40/70 ºC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Cooling Capacity: 880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Heating Capacity: 1300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COPtot</a:t>
            </a:r>
            <a:r>
              <a:rPr lang="en-US" dirty="0"/>
              <a:t>: 3,04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 pcs Oilon </a:t>
            </a:r>
            <a:r>
              <a:rPr lang="en-US" dirty="0" err="1"/>
              <a:t>ChillHeat</a:t>
            </a:r>
            <a:r>
              <a:rPr lang="en-US" dirty="0"/>
              <a:t> heat pumps</a:t>
            </a:r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C18624-7BA8-4AAC-9875-C5B770130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755" y="5923944"/>
            <a:ext cx="1632181" cy="61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2E120B57-3BA2-45BB-B7AC-9677921DF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6"/>
          <a:stretch/>
        </p:blipFill>
        <p:spPr bwMode="auto">
          <a:xfrm>
            <a:off x="262863" y="1661555"/>
            <a:ext cx="5638317" cy="316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21D05112-5418-4B2C-9F21-3F690382D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78" t="17217" r="9886" b="5118"/>
          <a:stretch/>
        </p:blipFill>
        <p:spPr bwMode="auto">
          <a:xfrm>
            <a:off x="1553898" y="4209657"/>
            <a:ext cx="2400267" cy="182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2C690A8-0F3B-41B3-97C1-72A25B213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78" t="17217" r="9886" b="5118"/>
          <a:stretch/>
        </p:blipFill>
        <p:spPr bwMode="auto">
          <a:xfrm>
            <a:off x="497780" y="4396025"/>
            <a:ext cx="2400267" cy="182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14724C-7D67-7233-086E-39B937D48B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2831" y="6373182"/>
            <a:ext cx="1331919" cy="3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31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C6766-E094-460B-BF70-6497146A8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4th generation district heating – </a:t>
            </a:r>
            <a:r>
              <a:rPr lang="en-US" dirty="0" err="1"/>
              <a:t>Oulun</a:t>
            </a:r>
            <a:r>
              <a:rPr lang="en-US" dirty="0"/>
              <a:t> </a:t>
            </a:r>
            <a:r>
              <a:rPr lang="en-US" dirty="0" err="1"/>
              <a:t>Energia</a:t>
            </a:r>
            <a:r>
              <a:rPr lang="en-US" dirty="0"/>
              <a:t> Oy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15985-BC9A-46C2-AD8C-EDDE4F137A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0022" y="1661555"/>
            <a:ext cx="5760363" cy="403295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Heat source: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Cooling network (summer) 14/7 ºC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Return flow of district heating network (winter) 38/20 ºC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Heat sink: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Local heating network and district heating network (Summer) 57/77 ºC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Local heating network (Winter) 30/72 ºC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Cooling: 255 kW (Summer)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Heating capacity: 870 kW (Winter)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COP: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Summer (tot) 3,84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Winter: 3,93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1 pcs Oilon </a:t>
            </a:r>
            <a:r>
              <a:rPr lang="en-US" sz="1800" dirty="0" err="1"/>
              <a:t>ChillHeat</a:t>
            </a:r>
            <a:r>
              <a:rPr lang="en-US" sz="1800" dirty="0"/>
              <a:t> heat pump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Readiness for expansion (1 heat pump)</a:t>
            </a:r>
            <a:endParaRPr lang="fi-FI" sz="1800" dirty="0"/>
          </a:p>
        </p:txBody>
      </p:sp>
      <p:pic>
        <p:nvPicPr>
          <p:cNvPr id="9220" name="Picture 4" descr="Oulun Karjasilta - Hartela">
            <a:extLst>
              <a:ext uri="{FF2B5EF4-FFF2-40B4-BE49-F238E27FC236}">
                <a16:creationId xmlns:a16="http://schemas.microsoft.com/office/drawing/2014/main" id="{DD1B0E6E-3DF7-4A80-842F-653742CF1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1" y="1659824"/>
            <a:ext cx="5576369" cy="403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91F6B9-F41B-404A-4151-8F5BB4205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2831" y="6373182"/>
            <a:ext cx="1331919" cy="3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67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421" y="6112793"/>
            <a:ext cx="1440160" cy="42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524" y="2607174"/>
            <a:ext cx="6250250" cy="338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431451"/>
            <a:ext cx="5184577" cy="153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A069B67-17FA-433A-A9E1-DA620850C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1661555"/>
            <a:ext cx="5430626" cy="40329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Heat source: Low temperature network (30-40 ºC)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Heating capacity: 80 - 130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Heat sink: Buildings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Temperatures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Heating: 55  ºC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Cooling and heating: 8 ºC / 55 ºC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4 pcs Oilon </a:t>
            </a:r>
            <a:r>
              <a:rPr lang="en-US" sz="2000" dirty="0" err="1"/>
              <a:t>ChillHeat</a:t>
            </a:r>
            <a:r>
              <a:rPr lang="en-US" sz="2000" dirty="0"/>
              <a:t> heat pumps</a:t>
            </a:r>
            <a:endParaRPr lang="fi-FI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891B7B-940D-4349-8E09-890AD448C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5th </a:t>
            </a:r>
            <a:r>
              <a:rPr lang="fi-FI" dirty="0" err="1"/>
              <a:t>generation</a:t>
            </a:r>
            <a:r>
              <a:rPr lang="fi-FI" dirty="0"/>
              <a:t> </a:t>
            </a:r>
            <a:r>
              <a:rPr lang="fi-FI" dirty="0" err="1"/>
              <a:t>district</a:t>
            </a:r>
            <a:r>
              <a:rPr lang="fi-FI" dirty="0"/>
              <a:t> </a:t>
            </a:r>
            <a:r>
              <a:rPr lang="fi-FI" dirty="0" err="1"/>
              <a:t>heating</a:t>
            </a:r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ED21D2-BA7A-C722-01C8-2FAE7AB86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2831" y="6373182"/>
            <a:ext cx="1331919" cy="3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7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www.qheat.fi/wp-content/uploads/2019/09/2019-08_Qheat_comparason_graph_D_eng-1024x78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7"/>
          <a:stretch/>
        </p:blipFill>
        <p:spPr bwMode="auto">
          <a:xfrm>
            <a:off x="1775521" y="2078520"/>
            <a:ext cx="5294279" cy="37444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5" name="Picture 19" descr="https://s3-eu-west-1.amazonaws.com/vantaanenergia/uploads/20200914184004/QHeat_2020-09-09_001-800x12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915" y="591237"/>
            <a:ext cx="3264711" cy="523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7A20AC-7898-423C-B832-56B30B24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Geotherm</a:t>
            </a:r>
            <a:r>
              <a:rPr lang="fi-FI" dirty="0"/>
              <a:t> – </a:t>
            </a:r>
            <a:r>
              <a:rPr lang="fi-FI" dirty="0" err="1"/>
              <a:t>Semi</a:t>
            </a:r>
            <a:r>
              <a:rPr lang="fi-FI" dirty="0"/>
              <a:t> </a:t>
            </a:r>
            <a:r>
              <a:rPr lang="fi-FI" dirty="0" err="1"/>
              <a:t>depth</a:t>
            </a:r>
            <a:r>
              <a:rPr lang="fi-FI" dirty="0"/>
              <a:t> </a:t>
            </a:r>
            <a:r>
              <a:rPr lang="fi-FI" dirty="0" err="1"/>
              <a:t>wells</a:t>
            </a:r>
            <a:endParaRPr lang="fi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5CE7F-6F2E-E237-6C95-0DDDD2E80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831" y="6373182"/>
            <a:ext cx="1331919" cy="3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52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39069E5-C0AC-4584-B08F-044D618F9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366" y="3932238"/>
            <a:ext cx="9911192" cy="1655762"/>
          </a:xfrm>
        </p:spPr>
        <p:txBody>
          <a:bodyPr>
            <a:normAutofit lnSpcReduction="10000"/>
          </a:bodyPr>
          <a:lstStyle/>
          <a:p>
            <a:r>
              <a:rPr lang="fi-FI" dirty="0"/>
              <a:t>www.oilon.com</a:t>
            </a:r>
            <a:br>
              <a:rPr lang="fi-FI" dirty="0"/>
            </a:br>
            <a:r>
              <a:rPr lang="fi-FI" dirty="0">
                <a:hlinkClick r:id="rId2"/>
              </a:rPr>
              <a:t>www.valmor.si</a:t>
            </a:r>
            <a:endParaRPr lang="fi-FI" dirty="0"/>
          </a:p>
          <a:p>
            <a:r>
              <a:rPr lang="fi-FI" dirty="0">
                <a:hlinkClick r:id="rId3"/>
              </a:rPr>
              <a:t>ziga.debevec@valmor.si</a:t>
            </a:r>
            <a:r>
              <a:rPr lang="fi-FI" dirty="0"/>
              <a:t> / </a:t>
            </a:r>
            <a:r>
              <a:rPr lang="fi-FI" dirty="0" err="1"/>
              <a:t>jussi.aplua@oilon.com</a:t>
            </a:r>
            <a:endParaRPr lang="fi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F2F748-AA97-410E-B3C8-80DCF9823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Thank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374F6B-9E4D-5341-4EAA-E66ADD67F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46" y="1060598"/>
            <a:ext cx="1943101" cy="47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52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tsikko 6">
            <a:extLst>
              <a:ext uri="{FF2B5EF4-FFF2-40B4-BE49-F238E27FC236}">
                <a16:creationId xmlns:a16="http://schemas.microsoft.com/office/drawing/2014/main" id="{55A44DCD-5354-B587-A0A4-59A1748444ED}"/>
              </a:ext>
            </a:extLst>
          </p:cNvPr>
          <p:cNvSpPr txBox="1">
            <a:spLocks/>
          </p:cNvSpPr>
          <p:nvPr/>
        </p:nvSpPr>
        <p:spPr>
          <a:xfrm>
            <a:off x="2292905" y="526425"/>
            <a:ext cx="7831756" cy="60404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defRPr>
            </a:lvl1pPr>
          </a:lstStyle>
          <a:p>
            <a:pPr algn="ctr" rtl="0"/>
            <a:r>
              <a:rPr lang="en-us" b="1" i="0" u="none" baseline="0">
                <a:solidFill>
                  <a:schemeClr val="accent3"/>
                </a:solidFill>
              </a:rPr>
              <a:t>Oilon dealers in over 60 countries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2D12E4CD-28F0-EBB0-A3CB-9DB5D560511D}"/>
              </a:ext>
            </a:extLst>
          </p:cNvPr>
          <p:cNvSpPr txBox="1">
            <a:spLocks/>
          </p:cNvSpPr>
          <p:nvPr/>
        </p:nvSpPr>
        <p:spPr>
          <a:xfrm>
            <a:off x="2643930" y="5886793"/>
            <a:ext cx="1008012" cy="4067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3" indent="-17463" algn="l" rtl="0">
              <a:lnSpc>
                <a:spcPct val="100000"/>
              </a:lnSpc>
            </a:pPr>
            <a:r>
              <a:rPr lang="en-us" sz="2200" b="1" i="0" u="none" baseline="0">
                <a:solidFill>
                  <a:schemeClr val="accent5"/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rPr>
              <a:t>Oilon</a:t>
            </a:r>
            <a:endParaRPr lang="en-us" sz="1800">
              <a:solidFill>
                <a:schemeClr val="accent5"/>
              </a:solidFill>
            </a:endParaRPr>
          </a:p>
        </p:txBody>
      </p:sp>
      <p:sp>
        <p:nvSpPr>
          <p:cNvPr id="118" name="Alaotsikko 2">
            <a:extLst>
              <a:ext uri="{FF2B5EF4-FFF2-40B4-BE49-F238E27FC236}">
                <a16:creationId xmlns:a16="http://schemas.microsoft.com/office/drawing/2014/main" id="{E1B479F0-2FFA-6E1B-0B06-C6BC7153D71C}"/>
              </a:ext>
            </a:extLst>
          </p:cNvPr>
          <p:cNvSpPr txBox="1">
            <a:spLocks/>
          </p:cNvSpPr>
          <p:nvPr/>
        </p:nvSpPr>
        <p:spPr>
          <a:xfrm>
            <a:off x="4036665" y="5886793"/>
            <a:ext cx="2239432" cy="4067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3" indent="-17463" algn="l" rtl="0">
              <a:lnSpc>
                <a:spcPct val="100000"/>
              </a:lnSpc>
            </a:pPr>
            <a:r>
              <a:rPr lang="en-us" sz="2200" b="1" i="0" u="none" baseline="0">
                <a:solidFill>
                  <a:schemeClr val="accent2"/>
                </a:solidFill>
                <a:latin typeface="Open Sans Condensed Condensed" pitchFamily="2" charset="0"/>
                <a:ea typeface="Open Sans Condensed Condensed" pitchFamily="2" charset="0"/>
                <a:cs typeface="Open Sans Condensed Condensed" pitchFamily="2" charset="0"/>
              </a:rPr>
              <a:t>Oilon dealer</a:t>
            </a:r>
            <a:endParaRPr lang="en-us" sz="1800">
              <a:solidFill>
                <a:schemeClr val="accent2"/>
              </a:solidFill>
            </a:endParaRPr>
          </a:p>
        </p:txBody>
      </p:sp>
      <p:sp>
        <p:nvSpPr>
          <p:cNvPr id="119" name="Oval 65">
            <a:extLst>
              <a:ext uri="{FF2B5EF4-FFF2-40B4-BE49-F238E27FC236}">
                <a16:creationId xmlns:a16="http://schemas.microsoft.com/office/drawing/2014/main" id="{91C3CF72-5EE7-5BF8-42FF-F1B1F84A9AFA}"/>
              </a:ext>
            </a:extLst>
          </p:cNvPr>
          <p:cNvSpPr/>
          <p:nvPr/>
        </p:nvSpPr>
        <p:spPr>
          <a:xfrm>
            <a:off x="3850079" y="6005971"/>
            <a:ext cx="180294" cy="1802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0" name="Oval 65">
            <a:extLst>
              <a:ext uri="{FF2B5EF4-FFF2-40B4-BE49-F238E27FC236}">
                <a16:creationId xmlns:a16="http://schemas.microsoft.com/office/drawing/2014/main" id="{0568E519-DD3E-9E3C-D7DA-2887B499D70D}"/>
              </a:ext>
            </a:extLst>
          </p:cNvPr>
          <p:cNvSpPr/>
          <p:nvPr/>
        </p:nvSpPr>
        <p:spPr>
          <a:xfrm>
            <a:off x="2467495" y="6005971"/>
            <a:ext cx="180294" cy="18029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121" name="Kuva 120">
            <a:extLst>
              <a:ext uri="{FF2B5EF4-FFF2-40B4-BE49-F238E27FC236}">
                <a16:creationId xmlns:a16="http://schemas.microsoft.com/office/drawing/2014/main" id="{6D3F2797-90CB-B4C3-D3BD-7E09A919BE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7176" y="6365006"/>
            <a:ext cx="915307" cy="235049"/>
          </a:xfrm>
          <a:prstGeom prst="rect">
            <a:avLst/>
          </a:prstGeom>
        </p:spPr>
      </p:pic>
      <p:sp>
        <p:nvSpPr>
          <p:cNvPr id="2" name="Tekstin paikkamerkki 2">
            <a:extLst>
              <a:ext uri="{FF2B5EF4-FFF2-40B4-BE49-F238E27FC236}">
                <a16:creationId xmlns:a16="http://schemas.microsoft.com/office/drawing/2014/main" id="{991BE2F4-556B-82F4-7D28-8D3F1098AD01}"/>
              </a:ext>
            </a:extLst>
          </p:cNvPr>
          <p:cNvSpPr txBox="1">
            <a:spLocks/>
          </p:cNvSpPr>
          <p:nvPr/>
        </p:nvSpPr>
        <p:spPr>
          <a:xfrm>
            <a:off x="405517" y="6356350"/>
            <a:ext cx="25124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Tx/>
              <a:buNone/>
            </a:pPr>
            <a:r>
              <a:rPr lang="en-us" sz="1200" b="1" i="0" u="none" baseline="0">
                <a:solidFill>
                  <a:schemeClr val="tx2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One degree better</a:t>
            </a:r>
          </a:p>
        </p:txBody>
      </p:sp>
      <p:pic>
        <p:nvPicPr>
          <p:cNvPr id="8" name="Kuva 7" descr="Kuva, joka sisältää kohteen tumma, luonto&#10;&#10;Kuvaus luotu automaattisesti">
            <a:extLst>
              <a:ext uri="{FF2B5EF4-FFF2-40B4-BE49-F238E27FC236}">
                <a16:creationId xmlns:a16="http://schemas.microsoft.com/office/drawing/2014/main" id="{E7201747-8DDD-D3B2-5EC5-4F88AB32E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736" y="1524429"/>
            <a:ext cx="8904528" cy="4087587"/>
          </a:xfrm>
          <a:prstGeom prst="rect">
            <a:avLst/>
          </a:prstGeom>
        </p:spPr>
      </p:pic>
      <p:sp>
        <p:nvSpPr>
          <p:cNvPr id="10" name="Oval 13">
            <a:extLst>
              <a:ext uri="{FF2B5EF4-FFF2-40B4-BE49-F238E27FC236}">
                <a16:creationId xmlns:a16="http://schemas.microsoft.com/office/drawing/2014/main" id="{1955B4E2-BA25-36EA-B8D1-FF1D7348F364}"/>
              </a:ext>
            </a:extLst>
          </p:cNvPr>
          <p:cNvSpPr/>
          <p:nvPr/>
        </p:nvSpPr>
        <p:spPr>
          <a:xfrm>
            <a:off x="3486971" y="2989933"/>
            <a:ext cx="111947" cy="1119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11" name="Oval 14">
            <a:extLst>
              <a:ext uri="{FF2B5EF4-FFF2-40B4-BE49-F238E27FC236}">
                <a16:creationId xmlns:a16="http://schemas.microsoft.com/office/drawing/2014/main" id="{CD0C2A82-BF40-2265-EF94-AB44D5B3D04F}"/>
              </a:ext>
            </a:extLst>
          </p:cNvPr>
          <p:cNvSpPr/>
          <p:nvPr/>
        </p:nvSpPr>
        <p:spPr>
          <a:xfrm>
            <a:off x="6323288" y="2094254"/>
            <a:ext cx="111947" cy="1119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" name="Oval 15">
            <a:extLst>
              <a:ext uri="{FF2B5EF4-FFF2-40B4-BE49-F238E27FC236}">
                <a16:creationId xmlns:a16="http://schemas.microsoft.com/office/drawing/2014/main" id="{C06FF841-F81C-9373-F9C6-9045C794BC2F}"/>
              </a:ext>
            </a:extLst>
          </p:cNvPr>
          <p:cNvSpPr/>
          <p:nvPr/>
        </p:nvSpPr>
        <p:spPr>
          <a:xfrm>
            <a:off x="6332168" y="1985427"/>
            <a:ext cx="111947" cy="1119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3" name="Oval 16">
            <a:extLst>
              <a:ext uri="{FF2B5EF4-FFF2-40B4-BE49-F238E27FC236}">
                <a16:creationId xmlns:a16="http://schemas.microsoft.com/office/drawing/2014/main" id="{379AC995-BFCF-7FA2-8BEB-2A61AD33F789}"/>
              </a:ext>
            </a:extLst>
          </p:cNvPr>
          <p:cNvSpPr/>
          <p:nvPr/>
        </p:nvSpPr>
        <p:spPr>
          <a:xfrm>
            <a:off x="6413848" y="2024172"/>
            <a:ext cx="111947" cy="1119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" name="Oval 17">
            <a:extLst>
              <a:ext uri="{FF2B5EF4-FFF2-40B4-BE49-F238E27FC236}">
                <a16:creationId xmlns:a16="http://schemas.microsoft.com/office/drawing/2014/main" id="{0C7BB8D0-9CBC-3B06-DB3D-B302C4006212}"/>
              </a:ext>
            </a:extLst>
          </p:cNvPr>
          <p:cNvSpPr/>
          <p:nvPr/>
        </p:nvSpPr>
        <p:spPr>
          <a:xfrm>
            <a:off x="6422729" y="2094254"/>
            <a:ext cx="111947" cy="1119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6" name="Oval 18">
            <a:extLst>
              <a:ext uri="{FF2B5EF4-FFF2-40B4-BE49-F238E27FC236}">
                <a16:creationId xmlns:a16="http://schemas.microsoft.com/office/drawing/2014/main" id="{F9D28BEB-64CF-EBF1-C852-B353D0E64666}"/>
              </a:ext>
            </a:extLst>
          </p:cNvPr>
          <p:cNvSpPr/>
          <p:nvPr/>
        </p:nvSpPr>
        <p:spPr>
          <a:xfrm>
            <a:off x="8512592" y="2899372"/>
            <a:ext cx="111947" cy="1119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7" name="Oval 19">
            <a:extLst>
              <a:ext uri="{FF2B5EF4-FFF2-40B4-BE49-F238E27FC236}">
                <a16:creationId xmlns:a16="http://schemas.microsoft.com/office/drawing/2014/main" id="{1DFF84DA-3F55-8E70-F4E8-E495FEC6D3F1}"/>
              </a:ext>
            </a:extLst>
          </p:cNvPr>
          <p:cNvSpPr/>
          <p:nvPr/>
        </p:nvSpPr>
        <p:spPr>
          <a:xfrm>
            <a:off x="8510188" y="3265684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C7588B5-D46C-0921-3A86-078159275F74}"/>
              </a:ext>
            </a:extLst>
          </p:cNvPr>
          <p:cNvSpPr/>
          <p:nvPr/>
        </p:nvSpPr>
        <p:spPr>
          <a:xfrm>
            <a:off x="3965983" y="3358551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826C380-CA6F-6D95-459A-7465D04DBAC3}"/>
              </a:ext>
            </a:extLst>
          </p:cNvPr>
          <p:cNvSpPr/>
          <p:nvPr/>
        </p:nvSpPr>
        <p:spPr>
          <a:xfrm>
            <a:off x="3763317" y="3109150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9" name="Oval 27">
            <a:extLst>
              <a:ext uri="{FF2B5EF4-FFF2-40B4-BE49-F238E27FC236}">
                <a16:creationId xmlns:a16="http://schemas.microsoft.com/office/drawing/2014/main" id="{22992704-F081-B2CE-9C57-3CBED16AF847}"/>
              </a:ext>
            </a:extLst>
          </p:cNvPr>
          <p:cNvSpPr/>
          <p:nvPr/>
        </p:nvSpPr>
        <p:spPr>
          <a:xfrm>
            <a:off x="10183890" y="5012449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31" name="Oval 28">
            <a:extLst>
              <a:ext uri="{FF2B5EF4-FFF2-40B4-BE49-F238E27FC236}">
                <a16:creationId xmlns:a16="http://schemas.microsoft.com/office/drawing/2014/main" id="{03D3E616-73E8-2EE8-6750-F789C8F32E61}"/>
              </a:ext>
            </a:extLst>
          </p:cNvPr>
          <p:cNvSpPr/>
          <p:nvPr/>
        </p:nvSpPr>
        <p:spPr>
          <a:xfrm>
            <a:off x="10071942" y="5137599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2" name="Oval 30">
            <a:extLst>
              <a:ext uri="{FF2B5EF4-FFF2-40B4-BE49-F238E27FC236}">
                <a16:creationId xmlns:a16="http://schemas.microsoft.com/office/drawing/2014/main" id="{112E8751-A324-5121-BDCD-CFD9B8379043}"/>
              </a:ext>
            </a:extLst>
          </p:cNvPr>
          <p:cNvSpPr/>
          <p:nvPr/>
        </p:nvSpPr>
        <p:spPr>
          <a:xfrm>
            <a:off x="7733058" y="3703774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3" name="Oval 31">
            <a:extLst>
              <a:ext uri="{FF2B5EF4-FFF2-40B4-BE49-F238E27FC236}">
                <a16:creationId xmlns:a16="http://schemas.microsoft.com/office/drawing/2014/main" id="{D0B6020D-FB11-AF0C-82DB-6926E68214CA}"/>
              </a:ext>
            </a:extLst>
          </p:cNvPr>
          <p:cNvSpPr/>
          <p:nvPr/>
        </p:nvSpPr>
        <p:spPr>
          <a:xfrm>
            <a:off x="7677085" y="3572494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4" name="Oval 32">
            <a:extLst>
              <a:ext uri="{FF2B5EF4-FFF2-40B4-BE49-F238E27FC236}">
                <a16:creationId xmlns:a16="http://schemas.microsoft.com/office/drawing/2014/main" id="{B09D6CD1-AA90-4173-7CE9-46CF6867AD4B}"/>
              </a:ext>
            </a:extLst>
          </p:cNvPr>
          <p:cNvSpPr/>
          <p:nvPr/>
        </p:nvSpPr>
        <p:spPr>
          <a:xfrm>
            <a:off x="5800809" y="3684441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5" name="Oval 33">
            <a:extLst>
              <a:ext uri="{FF2B5EF4-FFF2-40B4-BE49-F238E27FC236}">
                <a16:creationId xmlns:a16="http://schemas.microsoft.com/office/drawing/2014/main" id="{A205591F-C1E8-ABA2-AA7F-49AADED2C5F9}"/>
              </a:ext>
            </a:extLst>
          </p:cNvPr>
          <p:cNvSpPr/>
          <p:nvPr/>
        </p:nvSpPr>
        <p:spPr>
          <a:xfrm>
            <a:off x="5922409" y="3680358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7" name="Oval 35">
            <a:extLst>
              <a:ext uri="{FF2B5EF4-FFF2-40B4-BE49-F238E27FC236}">
                <a16:creationId xmlns:a16="http://schemas.microsoft.com/office/drawing/2014/main" id="{D84DD459-A2D5-2C32-2CA3-CBE1DC57E64D}"/>
              </a:ext>
            </a:extLst>
          </p:cNvPr>
          <p:cNvSpPr/>
          <p:nvPr/>
        </p:nvSpPr>
        <p:spPr>
          <a:xfrm>
            <a:off x="6360620" y="4669343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8" name="Oval 36">
            <a:extLst>
              <a:ext uri="{FF2B5EF4-FFF2-40B4-BE49-F238E27FC236}">
                <a16:creationId xmlns:a16="http://schemas.microsoft.com/office/drawing/2014/main" id="{6AF14778-174C-B5B1-03FA-32C1393672CF}"/>
              </a:ext>
            </a:extLst>
          </p:cNvPr>
          <p:cNvSpPr/>
          <p:nvPr/>
        </p:nvSpPr>
        <p:spPr>
          <a:xfrm>
            <a:off x="6444115" y="3196509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9" name="Oval 37">
            <a:extLst>
              <a:ext uri="{FF2B5EF4-FFF2-40B4-BE49-F238E27FC236}">
                <a16:creationId xmlns:a16="http://schemas.microsoft.com/office/drawing/2014/main" id="{6E884612-DD8C-BBA4-57E4-26B52C8632C4}"/>
              </a:ext>
            </a:extLst>
          </p:cNvPr>
          <p:cNvSpPr/>
          <p:nvPr/>
        </p:nvSpPr>
        <p:spPr>
          <a:xfrm>
            <a:off x="6664510" y="3006012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30" name="Oval 38">
            <a:extLst>
              <a:ext uri="{FF2B5EF4-FFF2-40B4-BE49-F238E27FC236}">
                <a16:creationId xmlns:a16="http://schemas.microsoft.com/office/drawing/2014/main" id="{125D1EF9-43F2-A755-A94B-2E647523BA4E}"/>
              </a:ext>
            </a:extLst>
          </p:cNvPr>
          <p:cNvSpPr/>
          <p:nvPr/>
        </p:nvSpPr>
        <p:spPr>
          <a:xfrm>
            <a:off x="7067061" y="3317881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31" name="Oval 39">
            <a:extLst>
              <a:ext uri="{FF2B5EF4-FFF2-40B4-BE49-F238E27FC236}">
                <a16:creationId xmlns:a16="http://schemas.microsoft.com/office/drawing/2014/main" id="{2DC007EB-B9B5-2BCB-5A6B-EC4D93554C8B}"/>
              </a:ext>
            </a:extLst>
          </p:cNvPr>
          <p:cNvSpPr/>
          <p:nvPr/>
        </p:nvSpPr>
        <p:spPr>
          <a:xfrm>
            <a:off x="6907822" y="3246247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32" name="Oval 40">
            <a:extLst>
              <a:ext uri="{FF2B5EF4-FFF2-40B4-BE49-F238E27FC236}">
                <a16:creationId xmlns:a16="http://schemas.microsoft.com/office/drawing/2014/main" id="{C249BF63-3ECF-EE6C-4606-2F9C0722CD18}"/>
              </a:ext>
            </a:extLst>
          </p:cNvPr>
          <p:cNvSpPr/>
          <p:nvPr/>
        </p:nvSpPr>
        <p:spPr>
          <a:xfrm>
            <a:off x="8263926" y="3842043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33" name="Oval 41">
            <a:extLst>
              <a:ext uri="{FF2B5EF4-FFF2-40B4-BE49-F238E27FC236}">
                <a16:creationId xmlns:a16="http://schemas.microsoft.com/office/drawing/2014/main" id="{96EAF2DC-D5AE-C984-8DF7-EF296F3AF259}"/>
              </a:ext>
            </a:extLst>
          </p:cNvPr>
          <p:cNvSpPr/>
          <p:nvPr/>
        </p:nvSpPr>
        <p:spPr>
          <a:xfrm>
            <a:off x="8263926" y="3730096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34" name="Oval 42">
            <a:extLst>
              <a:ext uri="{FF2B5EF4-FFF2-40B4-BE49-F238E27FC236}">
                <a16:creationId xmlns:a16="http://schemas.microsoft.com/office/drawing/2014/main" id="{B120F11B-1882-FDD1-72DA-FA3D6E0E4B2E}"/>
              </a:ext>
            </a:extLst>
          </p:cNvPr>
          <p:cNvSpPr/>
          <p:nvPr/>
        </p:nvSpPr>
        <p:spPr>
          <a:xfrm>
            <a:off x="8246328" y="3517465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35" name="Oval 43">
            <a:extLst>
              <a:ext uri="{FF2B5EF4-FFF2-40B4-BE49-F238E27FC236}">
                <a16:creationId xmlns:a16="http://schemas.microsoft.com/office/drawing/2014/main" id="{98137F3B-B105-C29A-214B-6BEF26022377}"/>
              </a:ext>
            </a:extLst>
          </p:cNvPr>
          <p:cNvSpPr/>
          <p:nvPr/>
        </p:nvSpPr>
        <p:spPr>
          <a:xfrm>
            <a:off x="8375110" y="3629413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38" name="Oval 46">
            <a:extLst>
              <a:ext uri="{FF2B5EF4-FFF2-40B4-BE49-F238E27FC236}">
                <a16:creationId xmlns:a16="http://schemas.microsoft.com/office/drawing/2014/main" id="{121E93B8-18B0-873F-8F52-5BD5B7BFC9C8}"/>
              </a:ext>
            </a:extLst>
          </p:cNvPr>
          <p:cNvSpPr/>
          <p:nvPr/>
        </p:nvSpPr>
        <p:spPr>
          <a:xfrm>
            <a:off x="8908395" y="2916366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39" name="Oval 47">
            <a:extLst>
              <a:ext uri="{FF2B5EF4-FFF2-40B4-BE49-F238E27FC236}">
                <a16:creationId xmlns:a16="http://schemas.microsoft.com/office/drawing/2014/main" id="{9A3B2884-345C-6C4A-CDF8-ECD083A4930D}"/>
              </a:ext>
            </a:extLst>
          </p:cNvPr>
          <p:cNvSpPr/>
          <p:nvPr/>
        </p:nvSpPr>
        <p:spPr>
          <a:xfrm>
            <a:off x="6984734" y="2823756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0" name="Oval 48">
            <a:extLst>
              <a:ext uri="{FF2B5EF4-FFF2-40B4-BE49-F238E27FC236}">
                <a16:creationId xmlns:a16="http://schemas.microsoft.com/office/drawing/2014/main" id="{DB1ADD0C-D73E-D3C5-4115-E7166EE6BD8C}"/>
              </a:ext>
            </a:extLst>
          </p:cNvPr>
          <p:cNvSpPr/>
          <p:nvPr/>
        </p:nvSpPr>
        <p:spPr>
          <a:xfrm>
            <a:off x="7581973" y="3308458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1" name="Oval 49">
            <a:extLst>
              <a:ext uri="{FF2B5EF4-FFF2-40B4-BE49-F238E27FC236}">
                <a16:creationId xmlns:a16="http://schemas.microsoft.com/office/drawing/2014/main" id="{A339B18B-C576-EA14-71E9-0342B9441782}"/>
              </a:ext>
            </a:extLst>
          </p:cNvPr>
          <p:cNvSpPr/>
          <p:nvPr/>
        </p:nvSpPr>
        <p:spPr>
          <a:xfrm>
            <a:off x="5715293" y="2804419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2" name="Oval 50">
            <a:extLst>
              <a:ext uri="{FF2B5EF4-FFF2-40B4-BE49-F238E27FC236}">
                <a16:creationId xmlns:a16="http://schemas.microsoft.com/office/drawing/2014/main" id="{C644378A-206A-3244-2AA8-188A1C3F3503}"/>
              </a:ext>
            </a:extLst>
          </p:cNvPr>
          <p:cNvSpPr/>
          <p:nvPr/>
        </p:nvSpPr>
        <p:spPr>
          <a:xfrm>
            <a:off x="5744834" y="2382921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3" name="Oval 51">
            <a:extLst>
              <a:ext uri="{FF2B5EF4-FFF2-40B4-BE49-F238E27FC236}">
                <a16:creationId xmlns:a16="http://schemas.microsoft.com/office/drawing/2014/main" id="{08F77773-DE5F-7E59-700D-E39C1919462C}"/>
              </a:ext>
            </a:extLst>
          </p:cNvPr>
          <p:cNvSpPr/>
          <p:nvPr/>
        </p:nvSpPr>
        <p:spPr>
          <a:xfrm>
            <a:off x="5744834" y="2447020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4" name="Oval 52">
            <a:extLst>
              <a:ext uri="{FF2B5EF4-FFF2-40B4-BE49-F238E27FC236}">
                <a16:creationId xmlns:a16="http://schemas.microsoft.com/office/drawing/2014/main" id="{D299E0CA-9335-E6CC-109F-53DDE5448B05}"/>
              </a:ext>
            </a:extLst>
          </p:cNvPr>
          <p:cNvSpPr/>
          <p:nvPr/>
        </p:nvSpPr>
        <p:spPr>
          <a:xfrm>
            <a:off x="6048193" y="2146018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5" name="Oval 53">
            <a:extLst>
              <a:ext uri="{FF2B5EF4-FFF2-40B4-BE49-F238E27FC236}">
                <a16:creationId xmlns:a16="http://schemas.microsoft.com/office/drawing/2014/main" id="{DC552EB7-8320-E7EE-6E99-B43C541C479C}"/>
              </a:ext>
            </a:extLst>
          </p:cNvPr>
          <p:cNvSpPr/>
          <p:nvPr/>
        </p:nvSpPr>
        <p:spPr>
          <a:xfrm>
            <a:off x="8659126" y="3075418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6" name="Oval 54">
            <a:extLst>
              <a:ext uri="{FF2B5EF4-FFF2-40B4-BE49-F238E27FC236}">
                <a16:creationId xmlns:a16="http://schemas.microsoft.com/office/drawing/2014/main" id="{10BD7FF7-972D-161A-B493-B12264A0B5A0}"/>
              </a:ext>
            </a:extLst>
          </p:cNvPr>
          <p:cNvSpPr/>
          <p:nvPr/>
        </p:nvSpPr>
        <p:spPr>
          <a:xfrm>
            <a:off x="8591418" y="2977291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7" name="Oval 55">
            <a:extLst>
              <a:ext uri="{FF2B5EF4-FFF2-40B4-BE49-F238E27FC236}">
                <a16:creationId xmlns:a16="http://schemas.microsoft.com/office/drawing/2014/main" id="{488E7657-E1C0-B98B-1295-543F5EBDDDD0}"/>
              </a:ext>
            </a:extLst>
          </p:cNvPr>
          <p:cNvSpPr/>
          <p:nvPr/>
        </p:nvSpPr>
        <p:spPr>
          <a:xfrm>
            <a:off x="8510188" y="3076363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9" name="Oval 57">
            <a:extLst>
              <a:ext uri="{FF2B5EF4-FFF2-40B4-BE49-F238E27FC236}">
                <a16:creationId xmlns:a16="http://schemas.microsoft.com/office/drawing/2014/main" id="{DBBD486C-3EA3-487E-3D58-74562CCBBB43}"/>
              </a:ext>
            </a:extLst>
          </p:cNvPr>
          <p:cNvSpPr/>
          <p:nvPr/>
        </p:nvSpPr>
        <p:spPr>
          <a:xfrm>
            <a:off x="2068813" y="1929454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50" name="Oval 58">
            <a:extLst>
              <a:ext uri="{FF2B5EF4-FFF2-40B4-BE49-F238E27FC236}">
                <a16:creationId xmlns:a16="http://schemas.microsoft.com/office/drawing/2014/main" id="{55880662-EDA5-0B9F-4A54-8CCF7338185C}"/>
              </a:ext>
            </a:extLst>
          </p:cNvPr>
          <p:cNvSpPr/>
          <p:nvPr/>
        </p:nvSpPr>
        <p:spPr>
          <a:xfrm>
            <a:off x="2740572" y="2433603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51" name="Oval 59">
            <a:extLst>
              <a:ext uri="{FF2B5EF4-FFF2-40B4-BE49-F238E27FC236}">
                <a16:creationId xmlns:a16="http://schemas.microsoft.com/office/drawing/2014/main" id="{25D5F49E-9C18-92A4-135C-58663CA07E94}"/>
              </a:ext>
            </a:extLst>
          </p:cNvPr>
          <p:cNvSpPr/>
          <p:nvPr/>
        </p:nvSpPr>
        <p:spPr>
          <a:xfrm>
            <a:off x="3726539" y="3681303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52" name="Oval 60">
            <a:extLst>
              <a:ext uri="{FF2B5EF4-FFF2-40B4-BE49-F238E27FC236}">
                <a16:creationId xmlns:a16="http://schemas.microsoft.com/office/drawing/2014/main" id="{21069B1B-B709-0DD3-F9D6-F9F21D189278}"/>
              </a:ext>
            </a:extLst>
          </p:cNvPr>
          <p:cNvSpPr/>
          <p:nvPr/>
        </p:nvSpPr>
        <p:spPr>
          <a:xfrm>
            <a:off x="3855320" y="3848280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53" name="Oval 61">
            <a:extLst>
              <a:ext uri="{FF2B5EF4-FFF2-40B4-BE49-F238E27FC236}">
                <a16:creationId xmlns:a16="http://schemas.microsoft.com/office/drawing/2014/main" id="{AC8DF1C2-BB9B-FFC9-23F0-6CEF762A4271}"/>
              </a:ext>
            </a:extLst>
          </p:cNvPr>
          <p:cNvSpPr/>
          <p:nvPr/>
        </p:nvSpPr>
        <p:spPr>
          <a:xfrm>
            <a:off x="3782512" y="4097059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54" name="Oval 62">
            <a:extLst>
              <a:ext uri="{FF2B5EF4-FFF2-40B4-BE49-F238E27FC236}">
                <a16:creationId xmlns:a16="http://schemas.microsoft.com/office/drawing/2014/main" id="{0B58E2F8-0CA4-7CE4-6D87-71F598BD2312}"/>
              </a:ext>
            </a:extLst>
          </p:cNvPr>
          <p:cNvSpPr/>
          <p:nvPr/>
        </p:nvSpPr>
        <p:spPr>
          <a:xfrm>
            <a:off x="3934810" y="4305460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55" name="Oval 63">
            <a:extLst>
              <a:ext uri="{FF2B5EF4-FFF2-40B4-BE49-F238E27FC236}">
                <a16:creationId xmlns:a16="http://schemas.microsoft.com/office/drawing/2014/main" id="{8FC53029-2A72-5FE5-2B4A-367304ACC1B9}"/>
              </a:ext>
            </a:extLst>
          </p:cNvPr>
          <p:cNvSpPr/>
          <p:nvPr/>
        </p:nvSpPr>
        <p:spPr>
          <a:xfrm>
            <a:off x="4004799" y="4781291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56" name="Oval 64">
            <a:extLst>
              <a:ext uri="{FF2B5EF4-FFF2-40B4-BE49-F238E27FC236}">
                <a16:creationId xmlns:a16="http://schemas.microsoft.com/office/drawing/2014/main" id="{E6C52C02-C7A3-29CE-8C44-F4829F80433E}"/>
              </a:ext>
            </a:extLst>
          </p:cNvPr>
          <p:cNvSpPr/>
          <p:nvPr/>
        </p:nvSpPr>
        <p:spPr>
          <a:xfrm>
            <a:off x="4308010" y="4669343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57" name="Oval 65">
            <a:extLst>
              <a:ext uri="{FF2B5EF4-FFF2-40B4-BE49-F238E27FC236}">
                <a16:creationId xmlns:a16="http://schemas.microsoft.com/office/drawing/2014/main" id="{97C3CA8A-9682-2271-6303-D9B75825D305}"/>
              </a:ext>
            </a:extLst>
          </p:cNvPr>
          <p:cNvSpPr/>
          <p:nvPr/>
        </p:nvSpPr>
        <p:spPr>
          <a:xfrm>
            <a:off x="4094788" y="4893238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58" name="Oval 66">
            <a:extLst>
              <a:ext uri="{FF2B5EF4-FFF2-40B4-BE49-F238E27FC236}">
                <a16:creationId xmlns:a16="http://schemas.microsoft.com/office/drawing/2014/main" id="{D4245878-B577-E884-21A5-BC616462CC79}"/>
              </a:ext>
            </a:extLst>
          </p:cNvPr>
          <p:cNvSpPr/>
          <p:nvPr/>
        </p:nvSpPr>
        <p:spPr>
          <a:xfrm>
            <a:off x="3975464" y="4956476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59" name="Oval 68">
            <a:extLst>
              <a:ext uri="{FF2B5EF4-FFF2-40B4-BE49-F238E27FC236}">
                <a16:creationId xmlns:a16="http://schemas.microsoft.com/office/drawing/2014/main" id="{E7BB39C8-9EBC-FFC7-F06D-599F5564041E}"/>
              </a:ext>
            </a:extLst>
          </p:cNvPr>
          <p:cNvSpPr/>
          <p:nvPr/>
        </p:nvSpPr>
        <p:spPr>
          <a:xfrm>
            <a:off x="6276194" y="2851523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60" name="Oval 69">
            <a:extLst>
              <a:ext uri="{FF2B5EF4-FFF2-40B4-BE49-F238E27FC236}">
                <a16:creationId xmlns:a16="http://schemas.microsoft.com/office/drawing/2014/main" id="{8F06090B-71C3-5B1C-9A3D-F6B4955455FA}"/>
              </a:ext>
            </a:extLst>
          </p:cNvPr>
          <p:cNvSpPr/>
          <p:nvPr/>
        </p:nvSpPr>
        <p:spPr>
          <a:xfrm>
            <a:off x="6378001" y="2727612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61" name="Oval 70">
            <a:extLst>
              <a:ext uri="{FF2B5EF4-FFF2-40B4-BE49-F238E27FC236}">
                <a16:creationId xmlns:a16="http://schemas.microsoft.com/office/drawing/2014/main" id="{2BA5F120-18B5-347A-5AED-1352BF205442}"/>
              </a:ext>
            </a:extLst>
          </p:cNvPr>
          <p:cNvSpPr/>
          <p:nvPr/>
        </p:nvSpPr>
        <p:spPr>
          <a:xfrm>
            <a:off x="5987421" y="2617758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62" name="Oval 71">
            <a:extLst>
              <a:ext uri="{FF2B5EF4-FFF2-40B4-BE49-F238E27FC236}">
                <a16:creationId xmlns:a16="http://schemas.microsoft.com/office/drawing/2014/main" id="{5D56AABB-A36E-D921-5281-D4A930CDD810}"/>
              </a:ext>
            </a:extLst>
          </p:cNvPr>
          <p:cNvSpPr/>
          <p:nvPr/>
        </p:nvSpPr>
        <p:spPr>
          <a:xfrm>
            <a:off x="6014752" y="2373790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63" name="Oval 72">
            <a:extLst>
              <a:ext uri="{FF2B5EF4-FFF2-40B4-BE49-F238E27FC236}">
                <a16:creationId xmlns:a16="http://schemas.microsoft.com/office/drawing/2014/main" id="{D598875F-AB9D-FD08-03FE-6BC046689AD3}"/>
              </a:ext>
            </a:extLst>
          </p:cNvPr>
          <p:cNvSpPr/>
          <p:nvPr/>
        </p:nvSpPr>
        <p:spPr>
          <a:xfrm>
            <a:off x="6169020" y="2164416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64" name="Oval 73">
            <a:extLst>
              <a:ext uri="{FF2B5EF4-FFF2-40B4-BE49-F238E27FC236}">
                <a16:creationId xmlns:a16="http://schemas.microsoft.com/office/drawing/2014/main" id="{C9726B80-D48A-81DB-D8D1-0C6F2154D8FE}"/>
              </a:ext>
            </a:extLst>
          </p:cNvPr>
          <p:cNvSpPr/>
          <p:nvPr/>
        </p:nvSpPr>
        <p:spPr>
          <a:xfrm>
            <a:off x="6086455" y="2228432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65" name="Oval 74">
            <a:extLst>
              <a:ext uri="{FF2B5EF4-FFF2-40B4-BE49-F238E27FC236}">
                <a16:creationId xmlns:a16="http://schemas.microsoft.com/office/drawing/2014/main" id="{8B3DB38D-B768-5410-1012-4B8FA4EBC410}"/>
              </a:ext>
            </a:extLst>
          </p:cNvPr>
          <p:cNvSpPr/>
          <p:nvPr/>
        </p:nvSpPr>
        <p:spPr>
          <a:xfrm>
            <a:off x="6343472" y="2170038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66" name="Oval 75">
            <a:extLst>
              <a:ext uri="{FF2B5EF4-FFF2-40B4-BE49-F238E27FC236}">
                <a16:creationId xmlns:a16="http://schemas.microsoft.com/office/drawing/2014/main" id="{25566C19-E956-BB1E-4875-49F0BF7E4BC9}"/>
              </a:ext>
            </a:extLst>
          </p:cNvPr>
          <p:cNvSpPr/>
          <p:nvPr/>
        </p:nvSpPr>
        <p:spPr>
          <a:xfrm>
            <a:off x="6086456" y="2615664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67" name="Oval 76">
            <a:extLst>
              <a:ext uri="{FF2B5EF4-FFF2-40B4-BE49-F238E27FC236}">
                <a16:creationId xmlns:a16="http://schemas.microsoft.com/office/drawing/2014/main" id="{D2D05203-54F3-51A0-7E1F-5F41E34E69EB}"/>
              </a:ext>
            </a:extLst>
          </p:cNvPr>
          <p:cNvSpPr/>
          <p:nvPr/>
        </p:nvSpPr>
        <p:spPr>
          <a:xfrm>
            <a:off x="6164247" y="2615664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68" name="Oval 77">
            <a:extLst>
              <a:ext uri="{FF2B5EF4-FFF2-40B4-BE49-F238E27FC236}">
                <a16:creationId xmlns:a16="http://schemas.microsoft.com/office/drawing/2014/main" id="{DFB67762-8FC1-9FBE-6355-3413E82EF6B8}"/>
              </a:ext>
            </a:extLst>
          </p:cNvPr>
          <p:cNvSpPr/>
          <p:nvPr/>
        </p:nvSpPr>
        <p:spPr>
          <a:xfrm>
            <a:off x="6281423" y="2618335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69" name="Oval 78">
            <a:extLst>
              <a:ext uri="{FF2B5EF4-FFF2-40B4-BE49-F238E27FC236}">
                <a16:creationId xmlns:a16="http://schemas.microsoft.com/office/drawing/2014/main" id="{AFA6BAB3-27F8-FEE9-A9E0-95B8266F83AE}"/>
              </a:ext>
            </a:extLst>
          </p:cNvPr>
          <p:cNvSpPr/>
          <p:nvPr/>
        </p:nvSpPr>
        <p:spPr>
          <a:xfrm>
            <a:off x="6348701" y="2270974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70" name="Oval 79">
            <a:extLst>
              <a:ext uri="{FF2B5EF4-FFF2-40B4-BE49-F238E27FC236}">
                <a16:creationId xmlns:a16="http://schemas.microsoft.com/office/drawing/2014/main" id="{352B1716-31C3-5245-B7E9-D3EF4F9042D2}"/>
              </a:ext>
            </a:extLst>
          </p:cNvPr>
          <p:cNvSpPr/>
          <p:nvPr/>
        </p:nvSpPr>
        <p:spPr>
          <a:xfrm>
            <a:off x="6435235" y="2382921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71" name="Oval 80">
            <a:extLst>
              <a:ext uri="{FF2B5EF4-FFF2-40B4-BE49-F238E27FC236}">
                <a16:creationId xmlns:a16="http://schemas.microsoft.com/office/drawing/2014/main" id="{AA8FF479-9A13-58A7-F6CC-79E14660D15F}"/>
              </a:ext>
            </a:extLst>
          </p:cNvPr>
          <p:cNvSpPr/>
          <p:nvPr/>
        </p:nvSpPr>
        <p:spPr>
          <a:xfrm>
            <a:off x="6523441" y="2485738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72" name="Oval 81">
            <a:extLst>
              <a:ext uri="{FF2B5EF4-FFF2-40B4-BE49-F238E27FC236}">
                <a16:creationId xmlns:a16="http://schemas.microsoft.com/office/drawing/2014/main" id="{39EA2EAB-C0FF-9CFB-2E95-EFE3DBB56807}"/>
              </a:ext>
            </a:extLst>
          </p:cNvPr>
          <p:cNvSpPr/>
          <p:nvPr/>
        </p:nvSpPr>
        <p:spPr>
          <a:xfrm>
            <a:off x="4174230" y="2627111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73" name="Oval 82">
            <a:extLst>
              <a:ext uri="{FF2B5EF4-FFF2-40B4-BE49-F238E27FC236}">
                <a16:creationId xmlns:a16="http://schemas.microsoft.com/office/drawing/2014/main" id="{A06A50B8-5E91-BF76-2279-ED30126F94E4}"/>
              </a:ext>
            </a:extLst>
          </p:cNvPr>
          <p:cNvSpPr/>
          <p:nvPr/>
        </p:nvSpPr>
        <p:spPr>
          <a:xfrm>
            <a:off x="3964799" y="2599863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74" name="Oval 83">
            <a:extLst>
              <a:ext uri="{FF2B5EF4-FFF2-40B4-BE49-F238E27FC236}">
                <a16:creationId xmlns:a16="http://schemas.microsoft.com/office/drawing/2014/main" id="{052FF78C-6B77-C921-9C28-B45225160F21}"/>
              </a:ext>
            </a:extLst>
          </p:cNvPr>
          <p:cNvSpPr/>
          <p:nvPr/>
        </p:nvSpPr>
        <p:spPr>
          <a:xfrm>
            <a:off x="3380253" y="2671639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75" name="Oval 84">
            <a:extLst>
              <a:ext uri="{FF2B5EF4-FFF2-40B4-BE49-F238E27FC236}">
                <a16:creationId xmlns:a16="http://schemas.microsoft.com/office/drawing/2014/main" id="{D647C179-ECCC-53FF-77A2-3536E6FC5552}"/>
              </a:ext>
            </a:extLst>
          </p:cNvPr>
          <p:cNvSpPr/>
          <p:nvPr/>
        </p:nvSpPr>
        <p:spPr>
          <a:xfrm>
            <a:off x="2922841" y="2745145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76" name="Oval 85">
            <a:extLst>
              <a:ext uri="{FF2B5EF4-FFF2-40B4-BE49-F238E27FC236}">
                <a16:creationId xmlns:a16="http://schemas.microsoft.com/office/drawing/2014/main" id="{B42DCEA8-DAED-524D-ACB7-3271664C8FDC}"/>
              </a:ext>
            </a:extLst>
          </p:cNvPr>
          <p:cNvSpPr/>
          <p:nvPr/>
        </p:nvSpPr>
        <p:spPr>
          <a:xfrm>
            <a:off x="3016276" y="2918769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77" name="Oval 86">
            <a:extLst>
              <a:ext uri="{FF2B5EF4-FFF2-40B4-BE49-F238E27FC236}">
                <a16:creationId xmlns:a16="http://schemas.microsoft.com/office/drawing/2014/main" id="{3B415030-563C-3F96-6BA4-C580B3B185D6}"/>
              </a:ext>
            </a:extLst>
          </p:cNvPr>
          <p:cNvSpPr/>
          <p:nvPr/>
        </p:nvSpPr>
        <p:spPr>
          <a:xfrm>
            <a:off x="3141532" y="3280823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78" name="Oval 87">
            <a:extLst>
              <a:ext uri="{FF2B5EF4-FFF2-40B4-BE49-F238E27FC236}">
                <a16:creationId xmlns:a16="http://schemas.microsoft.com/office/drawing/2014/main" id="{0C629249-ECAE-292A-CAA7-C19C6D06C947}"/>
              </a:ext>
            </a:extLst>
          </p:cNvPr>
          <p:cNvSpPr/>
          <p:nvPr/>
        </p:nvSpPr>
        <p:spPr>
          <a:xfrm>
            <a:off x="3260085" y="3363335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79" name="Oval 88">
            <a:extLst>
              <a:ext uri="{FF2B5EF4-FFF2-40B4-BE49-F238E27FC236}">
                <a16:creationId xmlns:a16="http://schemas.microsoft.com/office/drawing/2014/main" id="{0841E12A-AA86-E63E-A7ED-1558EFE45057}"/>
              </a:ext>
            </a:extLst>
          </p:cNvPr>
          <p:cNvSpPr/>
          <p:nvPr/>
        </p:nvSpPr>
        <p:spPr>
          <a:xfrm>
            <a:off x="3519268" y="3490745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80" name="Oval 89">
            <a:extLst>
              <a:ext uri="{FF2B5EF4-FFF2-40B4-BE49-F238E27FC236}">
                <a16:creationId xmlns:a16="http://schemas.microsoft.com/office/drawing/2014/main" id="{163FABDF-2696-50D5-FA68-BB7343D761EA}"/>
              </a:ext>
            </a:extLst>
          </p:cNvPr>
          <p:cNvSpPr/>
          <p:nvPr/>
        </p:nvSpPr>
        <p:spPr>
          <a:xfrm>
            <a:off x="3583742" y="3535844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81" name="Oval 90">
            <a:extLst>
              <a:ext uri="{FF2B5EF4-FFF2-40B4-BE49-F238E27FC236}">
                <a16:creationId xmlns:a16="http://schemas.microsoft.com/office/drawing/2014/main" id="{E1F1B959-21B9-3333-5593-1C7E3EA904D5}"/>
              </a:ext>
            </a:extLst>
          </p:cNvPr>
          <p:cNvSpPr/>
          <p:nvPr/>
        </p:nvSpPr>
        <p:spPr>
          <a:xfrm>
            <a:off x="3136886" y="2739576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82" name="Oval 91">
            <a:extLst>
              <a:ext uri="{FF2B5EF4-FFF2-40B4-BE49-F238E27FC236}">
                <a16:creationId xmlns:a16="http://schemas.microsoft.com/office/drawing/2014/main" id="{7D54570D-46CF-3EF8-4253-6C44216B5EB5}"/>
              </a:ext>
            </a:extLst>
          </p:cNvPr>
          <p:cNvSpPr/>
          <p:nvPr/>
        </p:nvSpPr>
        <p:spPr>
          <a:xfrm>
            <a:off x="3188161" y="2918770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83" name="Oval 92">
            <a:extLst>
              <a:ext uri="{FF2B5EF4-FFF2-40B4-BE49-F238E27FC236}">
                <a16:creationId xmlns:a16="http://schemas.microsoft.com/office/drawing/2014/main" id="{AB30E4A3-2464-A5AD-8E52-FB21615B9D28}"/>
              </a:ext>
            </a:extLst>
          </p:cNvPr>
          <p:cNvSpPr/>
          <p:nvPr/>
        </p:nvSpPr>
        <p:spPr>
          <a:xfrm>
            <a:off x="3317358" y="2889422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84" name="Oval 93">
            <a:extLst>
              <a:ext uri="{FF2B5EF4-FFF2-40B4-BE49-F238E27FC236}">
                <a16:creationId xmlns:a16="http://schemas.microsoft.com/office/drawing/2014/main" id="{FD474F54-406B-F6C8-FB09-DD63DA83D6F5}"/>
              </a:ext>
            </a:extLst>
          </p:cNvPr>
          <p:cNvSpPr/>
          <p:nvPr/>
        </p:nvSpPr>
        <p:spPr>
          <a:xfrm>
            <a:off x="3436227" y="2879732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85" name="Oval 94">
            <a:extLst>
              <a:ext uri="{FF2B5EF4-FFF2-40B4-BE49-F238E27FC236}">
                <a16:creationId xmlns:a16="http://schemas.microsoft.com/office/drawing/2014/main" id="{86326D70-AD4B-EA09-96D8-44EB2C8D32B4}"/>
              </a:ext>
            </a:extLst>
          </p:cNvPr>
          <p:cNvSpPr/>
          <p:nvPr/>
        </p:nvSpPr>
        <p:spPr>
          <a:xfrm>
            <a:off x="3542945" y="2843399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86" name="Oval 95">
            <a:extLst>
              <a:ext uri="{FF2B5EF4-FFF2-40B4-BE49-F238E27FC236}">
                <a16:creationId xmlns:a16="http://schemas.microsoft.com/office/drawing/2014/main" id="{6D893F01-7DBB-99B0-10E7-9052AB1C0264}"/>
              </a:ext>
            </a:extLst>
          </p:cNvPr>
          <p:cNvSpPr/>
          <p:nvPr/>
        </p:nvSpPr>
        <p:spPr>
          <a:xfrm>
            <a:off x="3631203" y="2921318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87" name="Oval 96">
            <a:extLst>
              <a:ext uri="{FF2B5EF4-FFF2-40B4-BE49-F238E27FC236}">
                <a16:creationId xmlns:a16="http://schemas.microsoft.com/office/drawing/2014/main" id="{5FE8F409-FCC7-84E0-72C7-CCDFF2142EB1}"/>
              </a:ext>
            </a:extLst>
          </p:cNvPr>
          <p:cNvSpPr/>
          <p:nvPr/>
        </p:nvSpPr>
        <p:spPr>
          <a:xfrm>
            <a:off x="3746865" y="2950639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88" name="Oval 97">
            <a:extLst>
              <a:ext uri="{FF2B5EF4-FFF2-40B4-BE49-F238E27FC236}">
                <a16:creationId xmlns:a16="http://schemas.microsoft.com/office/drawing/2014/main" id="{CE2B1ED4-1726-FB06-95EB-59A34A9E429D}"/>
              </a:ext>
            </a:extLst>
          </p:cNvPr>
          <p:cNvSpPr/>
          <p:nvPr/>
        </p:nvSpPr>
        <p:spPr>
          <a:xfrm>
            <a:off x="3735783" y="2795550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89" name="Oval 98">
            <a:extLst>
              <a:ext uri="{FF2B5EF4-FFF2-40B4-BE49-F238E27FC236}">
                <a16:creationId xmlns:a16="http://schemas.microsoft.com/office/drawing/2014/main" id="{23A96E90-6043-DCCB-8BB2-60F8F8F571D1}"/>
              </a:ext>
            </a:extLst>
          </p:cNvPr>
          <p:cNvSpPr/>
          <p:nvPr/>
        </p:nvSpPr>
        <p:spPr>
          <a:xfrm>
            <a:off x="3831648" y="2823758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90" name="Oval 99">
            <a:extLst>
              <a:ext uri="{FF2B5EF4-FFF2-40B4-BE49-F238E27FC236}">
                <a16:creationId xmlns:a16="http://schemas.microsoft.com/office/drawing/2014/main" id="{1A892472-5DAB-023A-98E2-F55C8945A82F}"/>
              </a:ext>
            </a:extLst>
          </p:cNvPr>
          <p:cNvSpPr/>
          <p:nvPr/>
        </p:nvSpPr>
        <p:spPr>
          <a:xfrm>
            <a:off x="3911294" y="2823758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91" name="Oval 100">
            <a:extLst>
              <a:ext uri="{FF2B5EF4-FFF2-40B4-BE49-F238E27FC236}">
                <a16:creationId xmlns:a16="http://schemas.microsoft.com/office/drawing/2014/main" id="{11FAED55-5ED6-76C2-7B27-A4E645072598}"/>
              </a:ext>
            </a:extLst>
          </p:cNvPr>
          <p:cNvSpPr/>
          <p:nvPr/>
        </p:nvSpPr>
        <p:spPr>
          <a:xfrm>
            <a:off x="3843715" y="2739999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92" name="Oval 101">
            <a:extLst>
              <a:ext uri="{FF2B5EF4-FFF2-40B4-BE49-F238E27FC236}">
                <a16:creationId xmlns:a16="http://schemas.microsoft.com/office/drawing/2014/main" id="{78A62CFC-0E43-1CC0-B7B5-8B841EFFBBAF}"/>
              </a:ext>
            </a:extLst>
          </p:cNvPr>
          <p:cNvSpPr/>
          <p:nvPr/>
        </p:nvSpPr>
        <p:spPr>
          <a:xfrm>
            <a:off x="3948826" y="2741291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93" name="Oval 64">
            <a:extLst>
              <a:ext uri="{FF2B5EF4-FFF2-40B4-BE49-F238E27FC236}">
                <a16:creationId xmlns:a16="http://schemas.microsoft.com/office/drawing/2014/main" id="{A899E00F-F480-0C3A-4D20-299789DDD38B}"/>
              </a:ext>
            </a:extLst>
          </p:cNvPr>
          <p:cNvSpPr/>
          <p:nvPr/>
        </p:nvSpPr>
        <p:spPr>
          <a:xfrm>
            <a:off x="4691459" y="4574610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94" name="Oval 64">
            <a:extLst>
              <a:ext uri="{FF2B5EF4-FFF2-40B4-BE49-F238E27FC236}">
                <a16:creationId xmlns:a16="http://schemas.microsoft.com/office/drawing/2014/main" id="{CBE4DC25-A53E-9B96-1704-66D67287E847}"/>
              </a:ext>
            </a:extLst>
          </p:cNvPr>
          <p:cNvSpPr/>
          <p:nvPr/>
        </p:nvSpPr>
        <p:spPr>
          <a:xfrm>
            <a:off x="4601236" y="4592655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95" name="Oval 64">
            <a:extLst>
              <a:ext uri="{FF2B5EF4-FFF2-40B4-BE49-F238E27FC236}">
                <a16:creationId xmlns:a16="http://schemas.microsoft.com/office/drawing/2014/main" id="{20977790-4E2A-25CE-89F8-A4E54838B136}"/>
              </a:ext>
            </a:extLst>
          </p:cNvPr>
          <p:cNvSpPr/>
          <p:nvPr/>
        </p:nvSpPr>
        <p:spPr>
          <a:xfrm>
            <a:off x="4560635" y="4699663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96" name="Oval 64">
            <a:extLst>
              <a:ext uri="{FF2B5EF4-FFF2-40B4-BE49-F238E27FC236}">
                <a16:creationId xmlns:a16="http://schemas.microsoft.com/office/drawing/2014/main" id="{E758A3C4-E2D4-044E-14B6-71785A544465}"/>
              </a:ext>
            </a:extLst>
          </p:cNvPr>
          <p:cNvSpPr/>
          <p:nvPr/>
        </p:nvSpPr>
        <p:spPr>
          <a:xfrm>
            <a:off x="4483946" y="4831747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97" name="Oval 64">
            <a:extLst>
              <a:ext uri="{FF2B5EF4-FFF2-40B4-BE49-F238E27FC236}">
                <a16:creationId xmlns:a16="http://schemas.microsoft.com/office/drawing/2014/main" id="{AEC3D393-DC21-B921-275C-F4858E84DD23}"/>
              </a:ext>
            </a:extLst>
          </p:cNvPr>
          <p:cNvSpPr/>
          <p:nvPr/>
        </p:nvSpPr>
        <p:spPr>
          <a:xfrm>
            <a:off x="4402745" y="4917459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98" name="Oval 32">
            <a:extLst>
              <a:ext uri="{FF2B5EF4-FFF2-40B4-BE49-F238E27FC236}">
                <a16:creationId xmlns:a16="http://schemas.microsoft.com/office/drawing/2014/main" id="{AAFAF100-D67F-FC57-7D72-80D1EFBD3809}"/>
              </a:ext>
            </a:extLst>
          </p:cNvPr>
          <p:cNvSpPr/>
          <p:nvPr/>
        </p:nvSpPr>
        <p:spPr>
          <a:xfrm>
            <a:off x="5863965" y="3747599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99" name="Oval 34">
            <a:extLst>
              <a:ext uri="{FF2B5EF4-FFF2-40B4-BE49-F238E27FC236}">
                <a16:creationId xmlns:a16="http://schemas.microsoft.com/office/drawing/2014/main" id="{278C43CE-40C4-FB6A-C145-3956E51079FE}"/>
              </a:ext>
            </a:extLst>
          </p:cNvPr>
          <p:cNvSpPr/>
          <p:nvPr/>
        </p:nvSpPr>
        <p:spPr>
          <a:xfrm>
            <a:off x="6608150" y="3907362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00" name="Oval 34">
            <a:extLst>
              <a:ext uri="{FF2B5EF4-FFF2-40B4-BE49-F238E27FC236}">
                <a16:creationId xmlns:a16="http://schemas.microsoft.com/office/drawing/2014/main" id="{E8527593-565F-695C-A246-B1363AC5D7FC}"/>
              </a:ext>
            </a:extLst>
          </p:cNvPr>
          <p:cNvSpPr/>
          <p:nvPr/>
        </p:nvSpPr>
        <p:spPr>
          <a:xfrm>
            <a:off x="6729951" y="3898339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01" name="Oval 76">
            <a:extLst>
              <a:ext uri="{FF2B5EF4-FFF2-40B4-BE49-F238E27FC236}">
                <a16:creationId xmlns:a16="http://schemas.microsoft.com/office/drawing/2014/main" id="{644F6350-928F-DC4A-8D1A-33145DFC0C2C}"/>
              </a:ext>
            </a:extLst>
          </p:cNvPr>
          <p:cNvSpPr/>
          <p:nvPr/>
        </p:nvSpPr>
        <p:spPr>
          <a:xfrm>
            <a:off x="6173269" y="2426196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02" name="Oval 42">
            <a:extLst>
              <a:ext uri="{FF2B5EF4-FFF2-40B4-BE49-F238E27FC236}">
                <a16:creationId xmlns:a16="http://schemas.microsoft.com/office/drawing/2014/main" id="{A572A9CC-150D-1DA2-FD03-1918DDAFBC1B}"/>
              </a:ext>
            </a:extLst>
          </p:cNvPr>
          <p:cNvSpPr/>
          <p:nvPr/>
        </p:nvSpPr>
        <p:spPr>
          <a:xfrm>
            <a:off x="7971148" y="3273862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03" name="Oval 42">
            <a:extLst>
              <a:ext uri="{FF2B5EF4-FFF2-40B4-BE49-F238E27FC236}">
                <a16:creationId xmlns:a16="http://schemas.microsoft.com/office/drawing/2014/main" id="{12467F25-9B4E-DA7D-E355-0E0393BA8C28}"/>
              </a:ext>
            </a:extLst>
          </p:cNvPr>
          <p:cNvSpPr/>
          <p:nvPr/>
        </p:nvSpPr>
        <p:spPr>
          <a:xfrm>
            <a:off x="8097460" y="3300929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04" name="Oval 21">
            <a:extLst>
              <a:ext uri="{FF2B5EF4-FFF2-40B4-BE49-F238E27FC236}">
                <a16:creationId xmlns:a16="http://schemas.microsoft.com/office/drawing/2014/main" id="{72E78437-B1B0-34CD-B93A-1B4880514B9A}"/>
              </a:ext>
            </a:extLst>
          </p:cNvPr>
          <p:cNvSpPr/>
          <p:nvPr/>
        </p:nvSpPr>
        <p:spPr>
          <a:xfrm>
            <a:off x="6026408" y="2453406"/>
            <a:ext cx="111947" cy="1119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05" name="Oval 35">
            <a:extLst>
              <a:ext uri="{FF2B5EF4-FFF2-40B4-BE49-F238E27FC236}">
                <a16:creationId xmlns:a16="http://schemas.microsoft.com/office/drawing/2014/main" id="{6B6D8FE2-E1FA-0B82-C3E4-D742F6A98E58}"/>
              </a:ext>
            </a:extLst>
          </p:cNvPr>
          <p:cNvSpPr/>
          <p:nvPr/>
        </p:nvSpPr>
        <p:spPr>
          <a:xfrm>
            <a:off x="6477909" y="4809189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5" name="Oval 27">
            <a:extLst>
              <a:ext uri="{FF2B5EF4-FFF2-40B4-BE49-F238E27FC236}">
                <a16:creationId xmlns:a16="http://schemas.microsoft.com/office/drawing/2014/main" id="{63F9BAA6-2518-4561-B928-503347BA3A06}"/>
              </a:ext>
            </a:extLst>
          </p:cNvPr>
          <p:cNvSpPr/>
          <p:nvPr/>
        </p:nvSpPr>
        <p:spPr>
          <a:xfrm>
            <a:off x="9554064" y="4731151"/>
            <a:ext cx="111947" cy="1119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Oval 12">
            <a:extLst>
              <a:ext uri="{FF2B5EF4-FFF2-40B4-BE49-F238E27FC236}">
                <a16:creationId xmlns:a16="http://schemas.microsoft.com/office/drawing/2014/main" id="{61F3BAD9-5FD5-71C9-67F6-CF2C8F33DCC6}"/>
              </a:ext>
            </a:extLst>
          </p:cNvPr>
          <p:cNvSpPr/>
          <p:nvPr/>
        </p:nvSpPr>
        <p:spPr>
          <a:xfrm>
            <a:off x="4560635" y="4648628"/>
            <a:ext cx="111947" cy="1119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chemeClr val="accent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4272DD-F30F-34BB-231A-22E0B86E0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831" y="6373182"/>
            <a:ext cx="1331919" cy="3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08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uunnikas 117">
            <a:extLst>
              <a:ext uri="{FF2B5EF4-FFF2-40B4-BE49-F238E27FC236}">
                <a16:creationId xmlns:a16="http://schemas.microsoft.com/office/drawing/2014/main" id="{003EF35A-F437-6460-D3BD-0B547AA267EB}"/>
              </a:ext>
            </a:extLst>
          </p:cNvPr>
          <p:cNvSpPr/>
          <p:nvPr/>
        </p:nvSpPr>
        <p:spPr>
          <a:xfrm>
            <a:off x="-524776" y="-16778"/>
            <a:ext cx="5129145" cy="3394213"/>
          </a:xfrm>
          <a:prstGeom prst="parallelogram">
            <a:avLst>
              <a:gd name="adj" fmla="val 31944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b="0" i="0" u="none" baseline="0"/>
              <a:t>         </a:t>
            </a:r>
          </a:p>
        </p:txBody>
      </p:sp>
      <p:sp>
        <p:nvSpPr>
          <p:cNvPr id="120" name="Suunnikas 119">
            <a:extLst>
              <a:ext uri="{FF2B5EF4-FFF2-40B4-BE49-F238E27FC236}">
                <a16:creationId xmlns:a16="http://schemas.microsoft.com/office/drawing/2014/main" id="{3C6F291C-113C-0C3F-8F3C-76A089F6D62E}"/>
              </a:ext>
            </a:extLst>
          </p:cNvPr>
          <p:cNvSpPr/>
          <p:nvPr/>
        </p:nvSpPr>
        <p:spPr>
          <a:xfrm>
            <a:off x="7799563" y="-16778"/>
            <a:ext cx="4557644" cy="3394213"/>
          </a:xfrm>
          <a:prstGeom prst="parallelogram">
            <a:avLst>
              <a:gd name="adj" fmla="val 31944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b="0" i="0" u="none" baseline="0"/>
              <a:t>         </a:t>
            </a:r>
          </a:p>
        </p:txBody>
      </p:sp>
      <p:sp>
        <p:nvSpPr>
          <p:cNvPr id="121" name="Suunnikas 120">
            <a:extLst>
              <a:ext uri="{FF2B5EF4-FFF2-40B4-BE49-F238E27FC236}">
                <a16:creationId xmlns:a16="http://schemas.microsoft.com/office/drawing/2014/main" id="{3351D550-23A4-ED61-DCF2-0A0290726128}"/>
              </a:ext>
            </a:extLst>
          </p:cNvPr>
          <p:cNvSpPr/>
          <p:nvPr/>
        </p:nvSpPr>
        <p:spPr>
          <a:xfrm>
            <a:off x="3637341" y="-16778"/>
            <a:ext cx="5129146" cy="3394213"/>
          </a:xfrm>
          <a:prstGeom prst="parallelogram">
            <a:avLst>
              <a:gd name="adj" fmla="val 31944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b="0" i="0" u="none" baseline="0"/>
              <a:t>         </a:t>
            </a:r>
          </a:p>
        </p:txBody>
      </p:sp>
      <p:sp>
        <p:nvSpPr>
          <p:cNvPr id="125" name="Suunnikas 124">
            <a:extLst>
              <a:ext uri="{FF2B5EF4-FFF2-40B4-BE49-F238E27FC236}">
                <a16:creationId xmlns:a16="http://schemas.microsoft.com/office/drawing/2014/main" id="{57F5A045-5BF6-F025-42F7-B1B210D377BC}"/>
              </a:ext>
            </a:extLst>
          </p:cNvPr>
          <p:cNvSpPr/>
          <p:nvPr/>
        </p:nvSpPr>
        <p:spPr>
          <a:xfrm>
            <a:off x="6652648" y="3480565"/>
            <a:ext cx="5129147" cy="3394213"/>
          </a:xfrm>
          <a:prstGeom prst="parallelogram">
            <a:avLst>
              <a:gd name="adj" fmla="val 31944"/>
            </a:avLst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b="0" i="0" u="none" baseline="0"/>
              <a:t>         </a:t>
            </a:r>
          </a:p>
        </p:txBody>
      </p:sp>
      <p:sp>
        <p:nvSpPr>
          <p:cNvPr id="127" name="Suunnikas 126">
            <a:extLst>
              <a:ext uri="{FF2B5EF4-FFF2-40B4-BE49-F238E27FC236}">
                <a16:creationId xmlns:a16="http://schemas.microsoft.com/office/drawing/2014/main" id="{808D783C-DA25-29A9-DD3B-5C24ED4DD15F}"/>
              </a:ext>
            </a:extLst>
          </p:cNvPr>
          <p:cNvSpPr/>
          <p:nvPr/>
        </p:nvSpPr>
        <p:spPr>
          <a:xfrm>
            <a:off x="2494818" y="3480565"/>
            <a:ext cx="5129146" cy="3394213"/>
          </a:xfrm>
          <a:prstGeom prst="parallelogram">
            <a:avLst>
              <a:gd name="adj" fmla="val 31944"/>
            </a:avLst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b="0" i="0" u="none" baseline="0"/>
              <a:t>         </a:t>
            </a:r>
          </a:p>
        </p:txBody>
      </p:sp>
      <p:sp>
        <p:nvSpPr>
          <p:cNvPr id="24" name="Alaotsikko 2">
            <a:extLst>
              <a:ext uri="{FF2B5EF4-FFF2-40B4-BE49-F238E27FC236}">
                <a16:creationId xmlns:a16="http://schemas.microsoft.com/office/drawing/2014/main" id="{23F5A37F-C4E7-9AC2-E0B2-73FF0A4C2007}"/>
              </a:ext>
            </a:extLst>
          </p:cNvPr>
          <p:cNvSpPr txBox="1">
            <a:spLocks/>
          </p:cNvSpPr>
          <p:nvPr/>
        </p:nvSpPr>
        <p:spPr>
          <a:xfrm>
            <a:off x="3862387" y="2899641"/>
            <a:ext cx="2016714" cy="3409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3" indent="-17463" algn="l" rtl="0">
              <a:lnSpc>
                <a:spcPct val="100000"/>
              </a:lnSpc>
            </a:pPr>
            <a:r>
              <a:rPr lang="en-us" sz="1800" b="1" i="0" u="none" baseline="0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Kokkola, Finland</a:t>
            </a:r>
          </a:p>
        </p:txBody>
      </p:sp>
      <p:sp>
        <p:nvSpPr>
          <p:cNvPr id="128" name="Alaotsikko 2">
            <a:extLst>
              <a:ext uri="{FF2B5EF4-FFF2-40B4-BE49-F238E27FC236}">
                <a16:creationId xmlns:a16="http://schemas.microsoft.com/office/drawing/2014/main" id="{BA4A4253-89C2-A1CD-CB0C-95D566EB685B}"/>
              </a:ext>
            </a:extLst>
          </p:cNvPr>
          <p:cNvSpPr txBox="1">
            <a:spLocks/>
          </p:cNvSpPr>
          <p:nvPr/>
        </p:nvSpPr>
        <p:spPr>
          <a:xfrm>
            <a:off x="668878" y="2899641"/>
            <a:ext cx="2016714" cy="3409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3" indent="-17463" algn="l" rtl="0">
              <a:lnSpc>
                <a:spcPct val="100000"/>
              </a:lnSpc>
            </a:pPr>
            <a:r>
              <a:rPr lang="en-us" sz="1800" b="1" i="0" u="none" baseline="0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Lahti, Finland</a:t>
            </a:r>
          </a:p>
        </p:txBody>
      </p:sp>
      <p:sp>
        <p:nvSpPr>
          <p:cNvPr id="129" name="Alaotsikko 2">
            <a:extLst>
              <a:ext uri="{FF2B5EF4-FFF2-40B4-BE49-F238E27FC236}">
                <a16:creationId xmlns:a16="http://schemas.microsoft.com/office/drawing/2014/main" id="{FA8D00BB-458E-E327-9C93-C437C9F0AF68}"/>
              </a:ext>
            </a:extLst>
          </p:cNvPr>
          <p:cNvSpPr txBox="1">
            <a:spLocks/>
          </p:cNvSpPr>
          <p:nvPr/>
        </p:nvSpPr>
        <p:spPr>
          <a:xfrm>
            <a:off x="8011428" y="2899641"/>
            <a:ext cx="2016714" cy="3409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3" indent="-17463" algn="l" rtl="0">
              <a:lnSpc>
                <a:spcPct val="100000"/>
              </a:lnSpc>
            </a:pPr>
            <a:r>
              <a:rPr lang="en-us" sz="1800" b="1" i="0" u="none" baseline="0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Lapua, Finland</a:t>
            </a:r>
          </a:p>
        </p:txBody>
      </p:sp>
      <p:sp>
        <p:nvSpPr>
          <p:cNvPr id="130" name="Alaotsikko 2">
            <a:extLst>
              <a:ext uri="{FF2B5EF4-FFF2-40B4-BE49-F238E27FC236}">
                <a16:creationId xmlns:a16="http://schemas.microsoft.com/office/drawing/2014/main" id="{4E121B9B-2E7B-A933-0579-40C9CC5783FB}"/>
              </a:ext>
            </a:extLst>
          </p:cNvPr>
          <p:cNvSpPr txBox="1">
            <a:spLocks/>
          </p:cNvSpPr>
          <p:nvPr/>
        </p:nvSpPr>
        <p:spPr>
          <a:xfrm>
            <a:off x="8967355" y="3589920"/>
            <a:ext cx="2606374" cy="3409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3" indent="-17463" algn="r" rtl="0">
              <a:lnSpc>
                <a:spcPct val="100000"/>
              </a:lnSpc>
            </a:pPr>
            <a:r>
              <a:rPr lang="en-us" sz="1800" b="1" i="0" u="none" baseline="0">
                <a:solidFill>
                  <a:schemeClr val="tx2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Thomasville, USA</a:t>
            </a:r>
          </a:p>
        </p:txBody>
      </p:sp>
      <p:sp>
        <p:nvSpPr>
          <p:cNvPr id="131" name="Alaotsikko 2">
            <a:extLst>
              <a:ext uri="{FF2B5EF4-FFF2-40B4-BE49-F238E27FC236}">
                <a16:creationId xmlns:a16="http://schemas.microsoft.com/office/drawing/2014/main" id="{5E873878-C4AD-4EE0-54BD-EC7B3DD034B6}"/>
              </a:ext>
            </a:extLst>
          </p:cNvPr>
          <p:cNvSpPr txBox="1">
            <a:spLocks/>
          </p:cNvSpPr>
          <p:nvPr/>
        </p:nvSpPr>
        <p:spPr>
          <a:xfrm>
            <a:off x="5308443" y="3589920"/>
            <a:ext cx="2016714" cy="3409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3" indent="-17463" algn="r" rtl="0">
              <a:lnSpc>
                <a:spcPct val="100000"/>
              </a:lnSpc>
            </a:pPr>
            <a:r>
              <a:rPr lang="en-us" sz="1800" b="1" i="0" u="none" baseline="0">
                <a:solidFill>
                  <a:schemeClr val="tx2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Wuxi, China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764245F-672F-088C-329A-34F8A7A8942C}"/>
              </a:ext>
            </a:extLst>
          </p:cNvPr>
          <p:cNvSpPr txBox="1">
            <a:spLocks/>
          </p:cNvSpPr>
          <p:nvPr/>
        </p:nvSpPr>
        <p:spPr>
          <a:xfrm>
            <a:off x="405517" y="6356350"/>
            <a:ext cx="25124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Tx/>
              <a:buNone/>
            </a:pPr>
            <a:r>
              <a:rPr lang="en-us" sz="1200" b="1" i="0" u="none" baseline="0">
                <a:solidFill>
                  <a:schemeClr val="bg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One degree better</a:t>
            </a:r>
          </a:p>
        </p:txBody>
      </p:sp>
      <p:pic>
        <p:nvPicPr>
          <p:cNvPr id="13" name="Kuva 8">
            <a:extLst>
              <a:ext uri="{FF2B5EF4-FFF2-40B4-BE49-F238E27FC236}">
                <a16:creationId xmlns:a16="http://schemas.microsoft.com/office/drawing/2014/main" id="{81747564-E843-4CB9-B4D7-F176C1789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7176" y="6365006"/>
            <a:ext cx="915307" cy="235049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1BA7E26A-992E-4CCB-A899-28233016A93F}"/>
              </a:ext>
            </a:extLst>
          </p:cNvPr>
          <p:cNvSpPr txBox="1">
            <a:spLocks/>
          </p:cNvSpPr>
          <p:nvPr/>
        </p:nvSpPr>
        <p:spPr>
          <a:xfrm>
            <a:off x="557917" y="6508750"/>
            <a:ext cx="25124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Tx/>
              <a:buNone/>
            </a:pPr>
            <a:r>
              <a:rPr lang="en-us" sz="1200" b="1" i="0" u="none" baseline="0">
                <a:solidFill>
                  <a:schemeClr val="tx2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rPr>
              <a:t>One degree better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44D882-1AC3-63D1-CFEA-B6228CFAF8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2831" y="6373182"/>
            <a:ext cx="1331919" cy="3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68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5;p14">
            <a:extLst>
              <a:ext uri="{FF2B5EF4-FFF2-40B4-BE49-F238E27FC236}">
                <a16:creationId xmlns:a16="http://schemas.microsoft.com/office/drawing/2014/main" id="{201CD22A-3A04-0B79-A60B-A01DAD5DD28B}"/>
              </a:ext>
            </a:extLst>
          </p:cNvPr>
          <p:cNvSpPr txBox="1">
            <a:spLocks/>
          </p:cNvSpPr>
          <p:nvPr/>
        </p:nvSpPr>
        <p:spPr>
          <a:xfrm>
            <a:off x="980180" y="1205477"/>
            <a:ext cx="4875188" cy="1500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Roboto Light"/>
              <a:buChar char="●"/>
              <a:defRPr sz="1300" b="0" i="0" u="none" strike="noStrike" cap="none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Light"/>
              <a:buChar char="○"/>
              <a:defRPr sz="1100" b="0" i="0" u="none" strike="noStrike" cap="none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Light"/>
              <a:buChar char="■"/>
              <a:defRPr sz="1100" b="0" i="0" u="none" strike="noStrike" cap="none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Light"/>
              <a:buChar char="●"/>
              <a:defRPr sz="1100" b="0" i="0" u="none" strike="noStrike" cap="none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Light"/>
              <a:buChar char="○"/>
              <a:defRPr sz="1100" b="0" i="0" u="none" strike="noStrike" cap="none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Light"/>
              <a:buChar char="■"/>
              <a:defRPr sz="1100" b="0" i="0" u="none" strike="noStrike" cap="none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Light"/>
              <a:buChar char="●"/>
              <a:defRPr sz="1100" b="0" i="0" u="none" strike="noStrike" cap="none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Light"/>
              <a:buChar char="○"/>
              <a:defRPr sz="1100" b="0" i="0" u="none" strike="noStrike" cap="none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Roboto Light"/>
              <a:buChar char="■"/>
              <a:defRPr sz="1100" b="0" i="0" u="none" strike="noStrike" cap="none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342900" indent="-3429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tx1"/>
              </a:solidFill>
              <a:latin typeface="Open Sans Condensed Condensed Medium" pitchFamily="2" charset="0"/>
              <a:ea typeface="Open Sans Condensed Condensed Medium" pitchFamily="2" charset="0"/>
              <a:cs typeface="Open Sans Condensed Condensed Medium" pitchFamily="2" charset="0"/>
              <a:sym typeface="Robo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9D5628-7853-1510-6DB2-F6F1CFE72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827" y="6153697"/>
            <a:ext cx="1879600" cy="457200"/>
          </a:xfrm>
          <a:prstGeom prst="rect">
            <a:avLst/>
          </a:prstGeom>
        </p:spPr>
      </p:pic>
      <p:pic>
        <p:nvPicPr>
          <p:cNvPr id="6" name="Picture 5" descr="A crane lifting a container&#10;&#10;Description automatically generated with low confidence">
            <a:extLst>
              <a:ext uri="{FF2B5EF4-FFF2-40B4-BE49-F238E27FC236}">
                <a16:creationId xmlns:a16="http://schemas.microsoft.com/office/drawing/2014/main" id="{2ECD51E4-41AF-C08B-2A93-FBE3579AE3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39108" r="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488FFC-908E-7714-A87A-032F8C7EF6BF}"/>
              </a:ext>
            </a:extLst>
          </p:cNvPr>
          <p:cNvSpPr txBox="1"/>
          <p:nvPr/>
        </p:nvSpPr>
        <p:spPr>
          <a:xfrm>
            <a:off x="2943570" y="3338419"/>
            <a:ext cx="2533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  <a:sym typeface="Roboto"/>
              </a:rPr>
              <a:t>Heat pumps and chillers</a:t>
            </a:r>
            <a:endParaRPr lang="en-GB" sz="1800" dirty="0">
              <a:solidFill>
                <a:schemeClr val="tx1"/>
              </a:solidFill>
              <a:latin typeface="Open Sans Condensed Condensed Medium" pitchFamily="2" charset="0"/>
              <a:ea typeface="Open Sans Condensed Condensed Medium" pitchFamily="2" charset="0"/>
              <a:cs typeface="Open Sans Condensed Condensed Medium" pitchFamily="2" charset="0"/>
              <a:sym typeface="Roboto"/>
            </a:endParaRPr>
          </a:p>
        </p:txBody>
      </p:sp>
      <p:pic>
        <p:nvPicPr>
          <p:cNvPr id="26" name="Graphic 25" descr="High temperature outline">
            <a:extLst>
              <a:ext uri="{FF2B5EF4-FFF2-40B4-BE49-F238E27FC236}">
                <a16:creationId xmlns:a16="http://schemas.microsoft.com/office/drawing/2014/main" id="{88CF41FA-75C8-947C-1AAF-34D0379725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89925" y="3231063"/>
            <a:ext cx="792339" cy="7923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7825F3-6B83-5CBF-498A-1094F6E3C212}"/>
              </a:ext>
            </a:extLst>
          </p:cNvPr>
          <p:cNvSpPr txBox="1"/>
          <p:nvPr/>
        </p:nvSpPr>
        <p:spPr>
          <a:xfrm>
            <a:off x="1237154" y="1943640"/>
            <a:ext cx="154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  <a:sym typeface="Roboto"/>
              </a:rPr>
              <a:t>Founded </a:t>
            </a:r>
            <a:r>
              <a:rPr lang="en-GB" sz="180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  <a:sym typeface="Roboto"/>
              </a:rPr>
              <a:t>in 2002</a:t>
            </a:r>
            <a:endParaRPr lang="en-GB" sz="1800" dirty="0">
              <a:solidFill>
                <a:schemeClr val="tx1"/>
              </a:solidFill>
              <a:latin typeface="Open Sans Condensed Condensed Medium" pitchFamily="2" charset="0"/>
              <a:ea typeface="Open Sans Condensed Condensed Medium" pitchFamily="2" charset="0"/>
              <a:cs typeface="Open Sans Condensed Condensed Medium" pitchFamily="2" charset="0"/>
              <a:sym typeface="Robot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8788D1-ECF6-4296-DA2E-032C4EF18A32}"/>
              </a:ext>
            </a:extLst>
          </p:cNvPr>
          <p:cNvSpPr txBox="1"/>
          <p:nvPr/>
        </p:nvSpPr>
        <p:spPr>
          <a:xfrm>
            <a:off x="9528934" y="5364237"/>
            <a:ext cx="154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  <a:sym typeface="Roboto"/>
              </a:rPr>
              <a:t>Over 300 large-scale projects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3A8D52-3701-3988-22C7-DEB1952D91E1}"/>
              </a:ext>
            </a:extLst>
          </p:cNvPr>
          <p:cNvSpPr txBox="1"/>
          <p:nvPr/>
        </p:nvSpPr>
        <p:spPr>
          <a:xfrm>
            <a:off x="3774236" y="5498696"/>
            <a:ext cx="20259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  <a:sym typeface="Roboto"/>
              </a:rPr>
              <a:t>Install base ~200 MW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70FD30-E99B-C6E5-12BF-34229CF66CBF}"/>
              </a:ext>
            </a:extLst>
          </p:cNvPr>
          <p:cNvSpPr txBox="1"/>
          <p:nvPr/>
        </p:nvSpPr>
        <p:spPr>
          <a:xfrm>
            <a:off x="2325702" y="2671877"/>
            <a:ext cx="62360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err="1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  <a:sym typeface="Roboto"/>
              </a:rPr>
              <a:t>Oilon</a:t>
            </a:r>
            <a:r>
              <a:rPr lang="en-GB" sz="1800" dirty="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  <a:sym typeface="Roboto"/>
              </a:rPr>
              <a:t> Partner for SEE Region (SI / CRO / SRB / BI</a:t>
            </a:r>
            <a:r>
              <a:rPr lang="en-GB" dirty="0"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  <a:sym typeface="Roboto"/>
              </a:rPr>
              <a:t>H / MKD) since 2022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8B5BF0-11A2-A906-D0CF-6048480B0538}"/>
              </a:ext>
            </a:extLst>
          </p:cNvPr>
          <p:cNvSpPr txBox="1"/>
          <p:nvPr/>
        </p:nvSpPr>
        <p:spPr>
          <a:xfrm>
            <a:off x="3239554" y="4302832"/>
            <a:ext cx="541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  <a:sym typeface="Roboto"/>
              </a:rPr>
              <a:t>Main applications: high-temp. water production, process cooling and heating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3CE89A-F605-1E80-8AF6-9311D4A39E58}"/>
              </a:ext>
            </a:extLst>
          </p:cNvPr>
          <p:cNvSpPr txBox="1"/>
          <p:nvPr/>
        </p:nvSpPr>
        <p:spPr>
          <a:xfrm>
            <a:off x="6897611" y="5498695"/>
            <a:ext cx="20259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  <a:sym typeface="Roboto"/>
              </a:rPr>
              <a:t>10 employees</a:t>
            </a:r>
          </a:p>
        </p:txBody>
      </p:sp>
      <p:pic>
        <p:nvPicPr>
          <p:cNvPr id="28" name="Graphic 27" descr="Play outline">
            <a:extLst>
              <a:ext uri="{FF2B5EF4-FFF2-40B4-BE49-F238E27FC236}">
                <a16:creationId xmlns:a16="http://schemas.microsoft.com/office/drawing/2014/main" id="{2280F33A-09BB-35D5-F04E-76C7D8F01A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2754" y="1671106"/>
            <a:ext cx="914400" cy="914400"/>
          </a:xfrm>
          <a:prstGeom prst="rect">
            <a:avLst/>
          </a:prstGeom>
        </p:spPr>
      </p:pic>
      <p:pic>
        <p:nvPicPr>
          <p:cNvPr id="30" name="Graphic 29" descr="Arrow Up outline">
            <a:extLst>
              <a:ext uri="{FF2B5EF4-FFF2-40B4-BE49-F238E27FC236}">
                <a16:creationId xmlns:a16="http://schemas.microsoft.com/office/drawing/2014/main" id="{3A056E39-D956-CCEF-7CA9-88A82FAD9F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61642" y="5238783"/>
            <a:ext cx="790741" cy="790741"/>
          </a:xfrm>
          <a:prstGeom prst="rect">
            <a:avLst/>
          </a:prstGeom>
        </p:spPr>
      </p:pic>
      <p:pic>
        <p:nvPicPr>
          <p:cNvPr id="32" name="Graphic 31" descr="House outline">
            <a:extLst>
              <a:ext uri="{FF2B5EF4-FFF2-40B4-BE49-F238E27FC236}">
                <a16:creationId xmlns:a16="http://schemas.microsoft.com/office/drawing/2014/main" id="{ECBAE0D1-3A76-01C8-A98B-7517E0785C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82354" y="5211420"/>
            <a:ext cx="818104" cy="818104"/>
          </a:xfrm>
          <a:prstGeom prst="rect">
            <a:avLst/>
          </a:prstGeom>
        </p:spPr>
      </p:pic>
      <p:pic>
        <p:nvPicPr>
          <p:cNvPr id="34" name="Graphic 33" descr="Gears outline">
            <a:extLst>
              <a:ext uri="{FF2B5EF4-FFF2-40B4-BE49-F238E27FC236}">
                <a16:creationId xmlns:a16="http://schemas.microsoft.com/office/drawing/2014/main" id="{5D04859E-C41F-AEA5-3204-C759DB01E9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63978" y="4110991"/>
            <a:ext cx="914400" cy="914400"/>
          </a:xfrm>
          <a:prstGeom prst="rect">
            <a:avLst/>
          </a:prstGeom>
        </p:spPr>
      </p:pic>
      <p:pic>
        <p:nvPicPr>
          <p:cNvPr id="36" name="Graphic 35" descr="Office worker female outline">
            <a:extLst>
              <a:ext uri="{FF2B5EF4-FFF2-40B4-BE49-F238E27FC236}">
                <a16:creationId xmlns:a16="http://schemas.microsoft.com/office/drawing/2014/main" id="{D94FE872-B2E5-4A33-8563-4777C3A045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79507" y="5274310"/>
            <a:ext cx="818104" cy="818104"/>
          </a:xfrm>
          <a:prstGeom prst="rect">
            <a:avLst/>
          </a:prstGeom>
        </p:spPr>
      </p:pic>
      <p:pic>
        <p:nvPicPr>
          <p:cNvPr id="38" name="Graphic 37" descr="Map with pin outline">
            <a:extLst>
              <a:ext uri="{FF2B5EF4-FFF2-40B4-BE49-F238E27FC236}">
                <a16:creationId xmlns:a16="http://schemas.microsoft.com/office/drawing/2014/main" id="{03822989-9CF9-ECA3-34D4-FE341507025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10661" y="2345542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B0B763-9B97-0CE2-52C4-2060E94A6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939" y="911399"/>
            <a:ext cx="2020767" cy="4915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A28D73-4842-9820-6D75-DED80C3A1C95}"/>
              </a:ext>
            </a:extLst>
          </p:cNvPr>
          <p:cNvSpPr txBox="1"/>
          <p:nvPr/>
        </p:nvSpPr>
        <p:spPr>
          <a:xfrm>
            <a:off x="3127099" y="1399200"/>
            <a:ext cx="4700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  <a:sym typeface="Roboto"/>
              </a:rPr>
              <a:t>Solution partner for large Heat Pumps implementation</a:t>
            </a:r>
          </a:p>
        </p:txBody>
      </p:sp>
      <p:sp>
        <p:nvSpPr>
          <p:cNvPr id="3" name="Google Shape;93;p14">
            <a:extLst>
              <a:ext uri="{FF2B5EF4-FFF2-40B4-BE49-F238E27FC236}">
                <a16:creationId xmlns:a16="http://schemas.microsoft.com/office/drawing/2014/main" id="{63F663A6-3EB2-A9BA-7E51-451BD6001F19}"/>
              </a:ext>
            </a:extLst>
          </p:cNvPr>
          <p:cNvSpPr txBox="1">
            <a:spLocks/>
          </p:cNvSpPr>
          <p:nvPr/>
        </p:nvSpPr>
        <p:spPr>
          <a:xfrm>
            <a:off x="1461255" y="248120"/>
            <a:ext cx="9260254" cy="66923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Open Sans Condensed Condensed ExtraBold" pitchFamily="2" charset="0"/>
                <a:ea typeface="Open Sans Condensed Condensed ExtraBold" pitchFamily="2" charset="0"/>
                <a:cs typeface="Open Sans Condensed Condensed ExtraBold" pitchFamily="2" charset="0"/>
              </a:defRPr>
            </a:lvl1pPr>
          </a:lstStyle>
          <a:p>
            <a:r>
              <a:rPr lang="en-GB" sz="3200" b="0" dirty="0"/>
              <a:t>A 2022: Over 10MW of completed projects with HP</a:t>
            </a:r>
          </a:p>
        </p:txBody>
      </p:sp>
    </p:spTree>
    <p:extLst>
      <p:ext uri="{BB962C8B-B14F-4D97-AF65-F5344CB8AC3E}">
        <p14:creationId xmlns:p14="http://schemas.microsoft.com/office/powerpoint/2010/main" val="2230235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1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Google Shape;111;p15"/>
          <p:cNvSpPr txBox="1">
            <a:spLocks noGrp="1"/>
          </p:cNvSpPr>
          <p:nvPr>
            <p:ph type="title"/>
          </p:nvPr>
        </p:nvSpPr>
        <p:spPr>
          <a:xfrm>
            <a:off x="469208" y="991922"/>
            <a:ext cx="5382850" cy="10507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</a:pPr>
            <a:r>
              <a:rPr lang="en-GB" sz="2400" b="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rPr>
              <a:t>Heating of the thermal park with a water-to-water heat pump: reduction of gas consumption for 95%</a:t>
            </a:r>
            <a:endParaRPr lang="en-US" sz="2400" b="0" dirty="0">
              <a:solidFill>
                <a:schemeClr val="tx1"/>
              </a:solidFill>
              <a:latin typeface="Open Sans Condensed Condensed Medium" pitchFamily="2" charset="0"/>
              <a:ea typeface="Open Sans Condensed Condensed Medium" pitchFamily="2" charset="0"/>
              <a:cs typeface="Open Sans Condensed Condensed Medium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C334F-7BAB-777D-7BCB-71E7071DA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78" r="1" b="12880"/>
          <a:stretch/>
        </p:blipFill>
        <p:spPr>
          <a:xfrm>
            <a:off x="5995593" y="475425"/>
            <a:ext cx="5997664" cy="2311318"/>
          </a:xfrm>
          <a:prstGeom prst="rect">
            <a:avLst/>
          </a:prstGeom>
        </p:spPr>
      </p:pic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469208" y="2042700"/>
            <a:ext cx="5626792" cy="4266437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Autofit/>
          </a:bodyPr>
          <a:lstStyle/>
          <a:p>
            <a:pPr marL="342900" indent="-342900">
              <a:lnSpc>
                <a:spcPct val="7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The waste thermal water used as a heat source for a 600 kW water-to-water heat pump for producing hot water at a temperature of 65°C </a:t>
            </a:r>
          </a:p>
          <a:p>
            <a:pPr marL="342900" indent="-342900">
              <a:lnSpc>
                <a:spcPct val="7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Trane RTWF 320 HSE, equipped with two screw compressors and a frequency inverter, enables high efficiency at partial loads (up to 10%)</a:t>
            </a:r>
          </a:p>
          <a:p>
            <a:pPr marL="342900" indent="-342900">
              <a:lnSpc>
                <a:spcPct val="7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Environmentally friendly refrigerant R1234ze</a:t>
            </a:r>
          </a:p>
          <a:p>
            <a:pPr marL="342900" indent="-342900">
              <a:lnSpc>
                <a:spcPct val="7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15y maintenance contract for </a:t>
            </a:r>
            <a:r>
              <a:rPr lang="en-US" sz="2200" dirty="0" err="1"/>
              <a:t>Valmor</a:t>
            </a:r>
            <a:endParaRPr lang="en-US" sz="2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7EEB65-0B38-7680-6885-0391AAB81B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2" r="4362" b="2"/>
          <a:stretch/>
        </p:blipFill>
        <p:spPr>
          <a:xfrm>
            <a:off x="5995592" y="3165585"/>
            <a:ext cx="5997665" cy="2954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CBB1D5-CE01-D729-73D3-710A8C111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4827" y="6153697"/>
            <a:ext cx="1879600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5" name="Google Shape;115;p15"/>
          <p:cNvPicPr preferRelativeResize="0"/>
          <p:nvPr/>
        </p:nvPicPr>
        <p:blipFill rotWithShape="1">
          <a:blip r:embed="rId3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noFill/>
        </p:spPr>
      </p:pic>
      <p:sp>
        <p:nvSpPr>
          <p:cNvPr id="122" name="Rectangle 1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Google Shape;111;p15"/>
          <p:cNvSpPr txBox="1">
            <a:spLocks noGrp="1"/>
          </p:cNvSpPr>
          <p:nvPr>
            <p:ph type="title"/>
          </p:nvPr>
        </p:nvSpPr>
        <p:spPr>
          <a:xfrm>
            <a:off x="6782764" y="365125"/>
            <a:ext cx="5152388" cy="189991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sz="2400" b="0" dirty="0">
                <a:solidFill>
                  <a:schemeClr val="tx1"/>
                </a:solidFill>
                <a:latin typeface="Open Sans Condensed Condensed Medium" pitchFamily="2" charset="0"/>
                <a:ea typeface="Open Sans Condensed Condensed Medium" pitchFamily="2" charset="0"/>
                <a:cs typeface="Open Sans Condensed Condensed Medium" pitchFamily="2" charset="0"/>
              </a:rPr>
              <a:t>Process Heating &amp; Cooling: The production of cannabis for THC cultivation in North Macedonia</a:t>
            </a:r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6785811" y="2265037"/>
            <a:ext cx="5152388" cy="4091685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342900" indent="-342900">
              <a:lnSpc>
                <a:spcPct val="7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Total cooling capacity of 5.3MW &amp; heating capacity of 3.4MW.</a:t>
            </a:r>
          </a:p>
          <a:p>
            <a:pPr marL="342900" indent="-342900">
              <a:lnSpc>
                <a:spcPct val="7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2x water-cooled chillers, each with a capacity of 1.1MW, for the production of chilled water at 5/10°C</a:t>
            </a:r>
          </a:p>
          <a:p>
            <a:pPr marL="342900" indent="-342900">
              <a:lnSpc>
                <a:spcPct val="7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The condenser water at 25/30°C serves as a heat source for two water-to-water heat pumps, each with a heating capacity of 1.68MW, for producing heat at temperature levels of 70/60°C</a:t>
            </a:r>
          </a:p>
        </p:txBody>
      </p:sp>
      <p:sp>
        <p:nvSpPr>
          <p:cNvPr id="114" name="Google Shape;114;p15"/>
          <p:cNvSpPr txBox="1"/>
          <p:nvPr/>
        </p:nvSpPr>
        <p:spPr>
          <a:xfrm>
            <a:off x="2571556" y="6105799"/>
            <a:ext cx="7382108" cy="421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GB" sz="1467" u="sng" dirty="0">
                <a:solidFill>
                  <a:schemeClr val="hlink"/>
                </a:solidFill>
                <a:hlinkClick r:id="rId4"/>
              </a:rPr>
              <a:t>https://www.nytimes.com/2020/03/25/business/north-macedonia-marijuana.html</a:t>
            </a:r>
            <a:endParaRPr lang="en-SI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BBF7B1-C694-B391-C3FA-F70691F42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4827" y="6153697"/>
            <a:ext cx="187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19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:\Hal\0temp\Uudet nettisivut\Sisältö\Etusivu\Hyrräkuvat\Helsink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8" t="-76" r="4037" b="10990"/>
          <a:stretch/>
        </p:blipFill>
        <p:spPr bwMode="auto">
          <a:xfrm>
            <a:off x="923827" y="1661555"/>
            <a:ext cx="4935474" cy="370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dirty="0"/>
              <a:t>Oilon Chillheat </a:t>
            </a:r>
            <a:r>
              <a:rPr lang="fi-FI" sz="3200" dirty="0" err="1"/>
              <a:t>applications</a:t>
            </a:r>
            <a:r>
              <a:rPr lang="fi-FI" sz="3200" dirty="0"/>
              <a:t> in </a:t>
            </a:r>
            <a:r>
              <a:rPr lang="fi-FI" sz="3200" dirty="0" err="1"/>
              <a:t>district</a:t>
            </a:r>
            <a:r>
              <a:rPr lang="fi-FI" sz="3200" dirty="0"/>
              <a:t> </a:t>
            </a:r>
            <a:r>
              <a:rPr lang="fi-FI" sz="3200" dirty="0" err="1"/>
              <a:t>heating</a:t>
            </a:r>
            <a:r>
              <a:rPr lang="fi-FI" sz="3200" dirty="0"/>
              <a:t> and </a:t>
            </a:r>
            <a:r>
              <a:rPr lang="fi-FI" sz="3200" dirty="0" err="1"/>
              <a:t>cooling</a:t>
            </a:r>
            <a:r>
              <a:rPr lang="fi-FI" sz="3200" dirty="0"/>
              <a:t> </a:t>
            </a:r>
            <a:r>
              <a:rPr lang="fi-FI" sz="3200" dirty="0" err="1"/>
              <a:t>solutions</a:t>
            </a:r>
            <a:endParaRPr lang="fi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89BF3A-AE08-457F-BF7F-507B8D7C2E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Combined heating and cooling (CHC)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CHC + Network booster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CHC + Network booster + Two-way district heating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Air to water heat pump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Hybrid solution for large real estates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Network booster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Heat recovery from wastewater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4th generation district heating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5th generation district heating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Geotherm – semi depth wells</a:t>
            </a:r>
          </a:p>
          <a:p>
            <a:endParaRPr lang="fi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71B747-EA4F-5146-9960-DAED19EF6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2831" y="6373182"/>
            <a:ext cx="1331919" cy="3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76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FE3CA5-0821-4D5E-92DB-2DEAFC8A4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294" y="899502"/>
            <a:ext cx="8770706" cy="3659821"/>
          </a:xfrm>
          <a:prstGeom prst="rect">
            <a:avLst/>
          </a:prstGeom>
          <a:ln>
            <a:noFill/>
          </a:ln>
        </p:spPr>
      </p:pic>
      <p:sp>
        <p:nvSpPr>
          <p:cNvPr id="25" name="Content Placeholder 1"/>
          <p:cNvSpPr>
            <a:spLocks noGrp="1"/>
          </p:cNvSpPr>
          <p:nvPr>
            <p:ph type="subTitle" idx="1"/>
          </p:nvPr>
        </p:nvSpPr>
        <p:spPr>
          <a:xfrm>
            <a:off x="242140" y="3219150"/>
            <a:ext cx="5133779" cy="4032950"/>
          </a:xfrm>
        </p:spPr>
        <p:txBody>
          <a:bodyPr>
            <a:noAutofit/>
          </a:bodyPr>
          <a:lstStyle/>
          <a:p>
            <a:pPr marL="550320" indent="-457189">
              <a:spcBef>
                <a:spcPts val="533"/>
              </a:spcBef>
            </a:pPr>
            <a:r>
              <a:rPr lang="en-US" sz="1600" dirty="0">
                <a:solidFill>
                  <a:srgbClr val="00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More than 50 installations in Finland</a:t>
            </a:r>
          </a:p>
          <a:p>
            <a:pPr marL="550320" indent="-457189">
              <a:spcBef>
                <a:spcPts val="533"/>
              </a:spcBef>
            </a:pPr>
            <a:r>
              <a:rPr lang="en-US" sz="1600" dirty="0">
                <a:solidFill>
                  <a:srgbClr val="00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5 on going installations </a:t>
            </a:r>
          </a:p>
          <a:p>
            <a:pPr marL="550320" indent="-457189">
              <a:spcBef>
                <a:spcPts val="533"/>
              </a:spcBef>
            </a:pPr>
            <a:r>
              <a:rPr lang="en-US" sz="1600" dirty="0">
                <a:solidFill>
                  <a:srgbClr val="00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Recover cooling network waste heat</a:t>
            </a:r>
          </a:p>
          <a:p>
            <a:pPr marL="93131" indent="0">
              <a:spcBef>
                <a:spcPts val="533"/>
              </a:spcBef>
              <a:buNone/>
            </a:pPr>
            <a:r>
              <a:rPr lang="en-US" sz="1600" dirty="0">
                <a:solidFill>
                  <a:srgbClr val="00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	-&gt;  less carbon footprint</a:t>
            </a:r>
          </a:p>
          <a:p>
            <a:pPr marL="550320" indent="-457189">
              <a:spcBef>
                <a:spcPts val="533"/>
              </a:spcBef>
            </a:pPr>
            <a:r>
              <a:rPr lang="en-US" sz="1600" dirty="0">
                <a:solidFill>
                  <a:srgbClr val="00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Distribute the heat according to the demand</a:t>
            </a:r>
          </a:p>
          <a:p>
            <a:pPr marL="93131" indent="0">
              <a:spcBef>
                <a:spcPts val="533"/>
              </a:spcBef>
              <a:buNone/>
            </a:pPr>
            <a:r>
              <a:rPr lang="en-US" sz="1600" dirty="0">
                <a:solidFill>
                  <a:srgbClr val="00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	 -&gt; benefit of district heating network</a:t>
            </a:r>
          </a:p>
          <a:p>
            <a:pPr marL="550320" indent="-457189">
              <a:spcBef>
                <a:spcPts val="533"/>
              </a:spcBef>
            </a:pPr>
            <a:r>
              <a:rPr lang="en-US" sz="1600" dirty="0">
                <a:solidFill>
                  <a:srgbClr val="00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Individually set cooling temperature</a:t>
            </a:r>
          </a:p>
          <a:p>
            <a:pPr marL="93131" indent="0">
              <a:spcBef>
                <a:spcPts val="533"/>
              </a:spcBef>
              <a:buNone/>
            </a:pPr>
            <a:r>
              <a:rPr lang="en-US" sz="1600" dirty="0">
                <a:solidFill>
                  <a:srgbClr val="00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	 -&gt; independent of district cooling network</a:t>
            </a:r>
          </a:p>
          <a:p>
            <a:pPr marL="550320" indent="-457189">
              <a:spcBef>
                <a:spcPts val="533"/>
              </a:spcBef>
            </a:pPr>
            <a:r>
              <a:rPr lang="en-US" sz="1600" dirty="0">
                <a:solidFill>
                  <a:srgbClr val="00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Wide capacity adjustment range</a:t>
            </a:r>
          </a:p>
          <a:p>
            <a:pPr marL="550320" indent="-457189">
              <a:spcBef>
                <a:spcPts val="533"/>
              </a:spcBef>
            </a:pPr>
            <a:r>
              <a:rPr lang="en-US" sz="1600" dirty="0">
                <a:solidFill>
                  <a:srgbClr val="00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Compact size</a:t>
            </a:r>
          </a:p>
          <a:p>
            <a:pPr marL="550320" indent="-457189">
              <a:spcBef>
                <a:spcPts val="533"/>
              </a:spcBef>
            </a:pPr>
            <a:r>
              <a:rPr lang="en-US" sz="1600" dirty="0">
                <a:solidFill>
                  <a:srgbClr val="00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Low GWP refrigerants</a:t>
            </a:r>
            <a:endParaRPr lang="fi-FI" sz="1600" dirty="0">
              <a:solidFill>
                <a:srgbClr val="000000"/>
              </a:solidFill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2E0738-7155-453F-8495-BE2CFB1D2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heating and cooling (CHC)</a:t>
            </a:r>
            <a:endParaRPr lang="fi-FI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D73F81E-CC29-4D3D-9E93-2A545F24B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78" t="17217" r="9886" b="5118"/>
          <a:stretch/>
        </p:blipFill>
        <p:spPr bwMode="auto">
          <a:xfrm>
            <a:off x="5992191" y="4745691"/>
            <a:ext cx="2400267" cy="182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C9D66ADC-DB27-4346-986E-CA2575175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78" t="17217" r="9886" b="5118"/>
          <a:stretch/>
        </p:blipFill>
        <p:spPr bwMode="auto">
          <a:xfrm>
            <a:off x="4936073" y="4932059"/>
            <a:ext cx="2400267" cy="182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DDA32E-5270-1308-0BF8-CC1E11D10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831" y="6373182"/>
            <a:ext cx="1331919" cy="3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86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ilon1">
      <a:dk1>
        <a:srgbClr val="000000"/>
      </a:dk1>
      <a:lt1>
        <a:srgbClr val="FFFFFF"/>
      </a:lt1>
      <a:dk2>
        <a:srgbClr val="424242"/>
      </a:dk2>
      <a:lt2>
        <a:srgbClr val="D4D4D4"/>
      </a:lt2>
      <a:accent1>
        <a:srgbClr val="011E41"/>
      </a:accent1>
      <a:accent2>
        <a:srgbClr val="FF9015"/>
      </a:accent2>
      <a:accent3>
        <a:srgbClr val="094E90"/>
      </a:accent3>
      <a:accent4>
        <a:srgbClr val="FF0020"/>
      </a:accent4>
      <a:accent5>
        <a:srgbClr val="76BC20"/>
      </a:accent5>
      <a:accent6>
        <a:srgbClr val="66778D"/>
      </a:accent6>
      <a:hlink>
        <a:srgbClr val="FF9015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4534</TotalTime>
  <Words>1590</Words>
  <Application>Microsoft Macintosh PowerPoint</Application>
  <PresentationFormat>Widescreen</PresentationFormat>
  <Paragraphs>203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Open Sans Light</vt:lpstr>
      <vt:lpstr>Open Sans Condensed</vt:lpstr>
      <vt:lpstr>Calibri</vt:lpstr>
      <vt:lpstr>Open Sans Condensed Condensed</vt:lpstr>
      <vt:lpstr>Open Sans Condensed Condensed Medium</vt:lpstr>
      <vt:lpstr>Open Sans Condensed Condensed ExtraBold</vt:lpstr>
      <vt:lpstr>Office-teema</vt:lpstr>
      <vt:lpstr>Oilon ChillHeat heat pumps District heating and Cooling solutions</vt:lpstr>
      <vt:lpstr>PowerPoint Presentation</vt:lpstr>
      <vt:lpstr>PowerPoint Presentation</vt:lpstr>
      <vt:lpstr>PowerPoint Presentation</vt:lpstr>
      <vt:lpstr>PowerPoint Presentation</vt:lpstr>
      <vt:lpstr>Heating of the thermal park with a water-to-water heat pump: reduction of gas consumption for 95%</vt:lpstr>
      <vt:lpstr>Process Heating &amp; Cooling: The production of cannabis for THC cultivation in North Macedonia</vt:lpstr>
      <vt:lpstr>Oilon Chillheat applications in district heating and cooling solutions</vt:lpstr>
      <vt:lpstr>Combined heating and cooling (CHC)</vt:lpstr>
      <vt:lpstr>Combined heating and cooling (CHC) – Helen Oy</vt:lpstr>
      <vt:lpstr>Combined heating and cooling (CHC) – Valtatie 30</vt:lpstr>
      <vt:lpstr>CHC + Network booster</vt:lpstr>
      <vt:lpstr>CHC + Network booster – Lempäälän Lämpö Oy</vt:lpstr>
      <vt:lpstr>CHC + Network booster + Two-way district heating</vt:lpstr>
      <vt:lpstr>PowerPoint Presentation</vt:lpstr>
      <vt:lpstr>PowerPoint Presentation</vt:lpstr>
      <vt:lpstr>Hybrid solution for large real estate – Helen Oy</vt:lpstr>
      <vt:lpstr>Network booster – Turku Energia Oy</vt:lpstr>
      <vt:lpstr>Heat booster – Napapiirin Energia ja Vesi Oy</vt:lpstr>
      <vt:lpstr>Heat recovery wastewater – Etelä-Savon Energia Oy</vt:lpstr>
      <vt:lpstr>4th generation district heating – Oulun Energia Oy</vt:lpstr>
      <vt:lpstr>5th generation district heating</vt:lpstr>
      <vt:lpstr>Geotherm – Semi depth wells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Otsikko lorem</dc:title>
  <dc:creator>Teemu Lineri</dc:creator>
  <cp:lastModifiedBy>Žiga Debevec</cp:lastModifiedBy>
  <cp:revision>61</cp:revision>
  <cp:lastPrinted>2022-04-28T06:40:12Z</cp:lastPrinted>
  <dcterms:created xsi:type="dcterms:W3CDTF">2022-03-24T08:51:29Z</dcterms:created>
  <dcterms:modified xsi:type="dcterms:W3CDTF">2023-05-29T07:06:51Z</dcterms:modified>
</cp:coreProperties>
</file>