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57" r:id="rId5"/>
    <p:sldId id="265" r:id="rId6"/>
    <p:sldId id="264" r:id="rId7"/>
    <p:sldId id="268" r:id="rId8"/>
    <p:sldId id="273" r:id="rId9"/>
    <p:sldId id="272" r:id="rId10"/>
    <p:sldId id="270" r:id="rId11"/>
    <p:sldId id="269" r:id="rId12"/>
    <p:sldId id="271" r:id="rId13"/>
    <p:sldId id="335" r:id="rId14"/>
    <p:sldId id="274" r:id="rId15"/>
    <p:sldId id="336" r:id="rId16"/>
    <p:sldId id="275" r:id="rId17"/>
    <p:sldId id="276" r:id="rId18"/>
    <p:sldId id="33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EF8C15-A63A-4799-A61B-A155854010F3}" v="62" dt="2023-05-28T19:18:11.8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4603B6-5DC7-4795-8F64-FFE27559912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B053794-1D9D-478C-84A3-4C6777314749}">
      <dgm:prSet/>
      <dgm:spPr/>
      <dgm:t>
        <a:bodyPr/>
        <a:lstStyle/>
        <a:p>
          <a:r>
            <a:rPr lang="sr-Latn-RS" dirty="0" err="1"/>
            <a:t>Jasnan</a:t>
          </a:r>
          <a:r>
            <a:rPr lang="sr-Latn-RS" dirty="0"/>
            <a:t> i tačno definisan termogram </a:t>
          </a:r>
          <a:endParaRPr lang="en-US" dirty="0"/>
        </a:p>
      </dgm:t>
    </dgm:pt>
    <dgm:pt modelId="{D2B953E0-A144-4DC2-A74D-A2C9566124C2}" type="parTrans" cxnId="{4007CE4D-0AE5-4C14-B4A1-53F666C9C83B}">
      <dgm:prSet/>
      <dgm:spPr/>
      <dgm:t>
        <a:bodyPr/>
        <a:lstStyle/>
        <a:p>
          <a:endParaRPr lang="en-US"/>
        </a:p>
      </dgm:t>
    </dgm:pt>
    <dgm:pt modelId="{1269ADBD-D989-4BFB-8C6A-028FCC9A830E}" type="sibTrans" cxnId="{4007CE4D-0AE5-4C14-B4A1-53F666C9C83B}">
      <dgm:prSet/>
      <dgm:spPr/>
      <dgm:t>
        <a:bodyPr/>
        <a:lstStyle/>
        <a:p>
          <a:endParaRPr lang="en-US"/>
        </a:p>
      </dgm:t>
    </dgm:pt>
    <dgm:pt modelId="{5591B6D0-A7E8-47F0-ABD6-2CB3C2C70D0F}">
      <dgm:prSet/>
      <dgm:spPr/>
      <dgm:t>
        <a:bodyPr/>
        <a:lstStyle/>
        <a:p>
          <a:r>
            <a:rPr lang="sr-Latn-RS" dirty="0"/>
            <a:t>Poboljšan kvalitet slike</a:t>
          </a:r>
          <a:endParaRPr lang="en-US" dirty="0"/>
        </a:p>
      </dgm:t>
    </dgm:pt>
    <dgm:pt modelId="{0B5725D0-86B4-4884-8953-495039E14E44}" type="parTrans" cxnId="{E80D2631-A294-4545-8E3F-FCC89A129B78}">
      <dgm:prSet/>
      <dgm:spPr/>
      <dgm:t>
        <a:bodyPr/>
        <a:lstStyle/>
        <a:p>
          <a:endParaRPr lang="en-US"/>
        </a:p>
      </dgm:t>
    </dgm:pt>
    <dgm:pt modelId="{6920A45D-C9F4-4446-8A0B-9E3552C8F022}" type="sibTrans" cxnId="{E80D2631-A294-4545-8E3F-FCC89A129B78}">
      <dgm:prSet/>
      <dgm:spPr/>
      <dgm:t>
        <a:bodyPr/>
        <a:lstStyle/>
        <a:p>
          <a:endParaRPr lang="en-US"/>
        </a:p>
      </dgm:t>
    </dgm:pt>
    <dgm:pt modelId="{78D9DE86-B0B5-4FA4-9648-E1B8EBBE9A5C}">
      <dgm:prSet/>
      <dgm:spPr/>
      <dgm:t>
        <a:bodyPr/>
        <a:lstStyle/>
        <a:p>
          <a:r>
            <a:rPr lang="sr-Latn-RS" dirty="0"/>
            <a:t>objedinjeno kontrolno programsko okruženje</a:t>
          </a:r>
          <a:endParaRPr lang="en-US" dirty="0"/>
        </a:p>
      </dgm:t>
    </dgm:pt>
    <dgm:pt modelId="{9A41F6E1-96B9-428D-BF35-91F8CF57B4E6}" type="parTrans" cxnId="{D697383A-04FC-4B3C-A565-E3B38DB35E21}">
      <dgm:prSet/>
      <dgm:spPr/>
      <dgm:t>
        <a:bodyPr/>
        <a:lstStyle/>
        <a:p>
          <a:endParaRPr lang="en-US"/>
        </a:p>
      </dgm:t>
    </dgm:pt>
    <dgm:pt modelId="{BF41F9E1-C57A-41F8-951A-C60E8F62CEF9}" type="sibTrans" cxnId="{D697383A-04FC-4B3C-A565-E3B38DB35E21}">
      <dgm:prSet/>
      <dgm:spPr/>
      <dgm:t>
        <a:bodyPr/>
        <a:lstStyle/>
        <a:p>
          <a:endParaRPr lang="en-US"/>
        </a:p>
      </dgm:t>
    </dgm:pt>
    <dgm:pt modelId="{F84365B0-1A03-4A43-BFEA-D851BB04A3AC}">
      <dgm:prSet/>
      <dgm:spPr/>
      <dgm:t>
        <a:bodyPr/>
        <a:lstStyle/>
        <a:p>
          <a:r>
            <a:rPr lang="sr-Latn-RS" dirty="0"/>
            <a:t>Uniformna  temperaturna skala,</a:t>
          </a:r>
          <a:endParaRPr lang="en-US" dirty="0"/>
        </a:p>
      </dgm:t>
    </dgm:pt>
    <dgm:pt modelId="{A10D0EF2-F943-4C2F-A66B-0175DCB90641}" type="parTrans" cxnId="{842BB670-64BF-497E-95DC-F8B459F6A096}">
      <dgm:prSet/>
      <dgm:spPr/>
      <dgm:t>
        <a:bodyPr/>
        <a:lstStyle/>
        <a:p>
          <a:endParaRPr lang="en-US"/>
        </a:p>
      </dgm:t>
    </dgm:pt>
    <dgm:pt modelId="{895857C1-AB32-4B97-915B-6DF9B95C426C}" type="sibTrans" cxnId="{842BB670-64BF-497E-95DC-F8B459F6A096}">
      <dgm:prSet/>
      <dgm:spPr/>
      <dgm:t>
        <a:bodyPr/>
        <a:lstStyle/>
        <a:p>
          <a:endParaRPr lang="en-US"/>
        </a:p>
      </dgm:t>
    </dgm:pt>
    <dgm:pt modelId="{63C52066-4FB9-4588-A1A1-9D474880DE4B}">
      <dgm:prSet/>
      <dgm:spPr/>
      <dgm:t>
        <a:bodyPr/>
        <a:lstStyle/>
        <a:p>
          <a:r>
            <a:rPr lang="sr-Latn-RS" dirty="0"/>
            <a:t>Kompaktnost i mobilnost termovizijskog sistema, </a:t>
          </a:r>
          <a:endParaRPr lang="en-US" dirty="0"/>
        </a:p>
      </dgm:t>
    </dgm:pt>
    <dgm:pt modelId="{2F745B90-D7A4-4FC1-B553-4B8256D04720}" type="parTrans" cxnId="{735CD02A-8B73-490E-A103-4BAF0EAD1B37}">
      <dgm:prSet/>
      <dgm:spPr/>
      <dgm:t>
        <a:bodyPr/>
        <a:lstStyle/>
        <a:p>
          <a:endParaRPr lang="en-US"/>
        </a:p>
      </dgm:t>
    </dgm:pt>
    <dgm:pt modelId="{90AB2085-0D41-4911-BB8E-42F45C467EAD}" type="sibTrans" cxnId="{735CD02A-8B73-490E-A103-4BAF0EAD1B37}">
      <dgm:prSet/>
      <dgm:spPr/>
      <dgm:t>
        <a:bodyPr/>
        <a:lstStyle/>
        <a:p>
          <a:endParaRPr lang="en-US"/>
        </a:p>
      </dgm:t>
    </dgm:pt>
    <dgm:pt modelId="{E145E901-EB80-4FDA-A3E9-D323D4D07E5F}">
      <dgm:prSet/>
      <dgm:spPr/>
      <dgm:t>
        <a:bodyPr/>
        <a:lstStyle/>
        <a:p>
          <a:r>
            <a:rPr lang="sr-Latn-RS"/>
            <a:t>Lako </a:t>
          </a:r>
          <a:r>
            <a:rPr lang="sr-Latn-RS" dirty="0"/>
            <a:t>rukovanje, pouzdanim rezultatima,, </a:t>
          </a:r>
          <a:endParaRPr lang="en-US" dirty="0"/>
        </a:p>
      </dgm:t>
    </dgm:pt>
    <dgm:pt modelId="{F41F6186-BE4D-4249-8A64-B003AF606D0A}" type="parTrans" cxnId="{58E771BA-A5E4-432C-8488-3E69804EA162}">
      <dgm:prSet/>
      <dgm:spPr/>
      <dgm:t>
        <a:bodyPr/>
        <a:lstStyle/>
        <a:p>
          <a:endParaRPr lang="en-US"/>
        </a:p>
      </dgm:t>
    </dgm:pt>
    <dgm:pt modelId="{3861CA2E-538A-4754-AA0E-EE1CCF634438}" type="sibTrans" cxnId="{58E771BA-A5E4-432C-8488-3E69804EA162}">
      <dgm:prSet/>
      <dgm:spPr/>
      <dgm:t>
        <a:bodyPr/>
        <a:lstStyle/>
        <a:p>
          <a:endParaRPr lang="en-US"/>
        </a:p>
      </dgm:t>
    </dgm:pt>
    <dgm:pt modelId="{F9E59936-2165-4B69-AECA-3AECCA28F5D9}">
      <dgm:prSet/>
      <dgm:spPr/>
      <dgm:t>
        <a:bodyPr/>
        <a:lstStyle/>
        <a:p>
          <a:r>
            <a:rPr lang="sr-Latn-RS" dirty="0"/>
            <a:t>WEB Portal</a:t>
          </a:r>
          <a:endParaRPr lang="en-US" dirty="0"/>
        </a:p>
      </dgm:t>
    </dgm:pt>
    <dgm:pt modelId="{2413D384-BDD6-4C69-9F4D-005F88668D87}" type="parTrans" cxnId="{875825D0-786E-4331-8D79-1FE5E6845306}">
      <dgm:prSet/>
      <dgm:spPr/>
      <dgm:t>
        <a:bodyPr/>
        <a:lstStyle/>
        <a:p>
          <a:endParaRPr lang="en-US"/>
        </a:p>
      </dgm:t>
    </dgm:pt>
    <dgm:pt modelId="{279A4ECE-273A-4E9F-95B8-07CA8888B62F}" type="sibTrans" cxnId="{875825D0-786E-4331-8D79-1FE5E6845306}">
      <dgm:prSet/>
      <dgm:spPr/>
      <dgm:t>
        <a:bodyPr/>
        <a:lstStyle/>
        <a:p>
          <a:endParaRPr lang="en-US"/>
        </a:p>
      </dgm:t>
    </dgm:pt>
    <dgm:pt modelId="{1F3D617E-3330-4AB9-85A7-8E459E701171}">
      <dgm:prSet/>
      <dgm:spPr/>
      <dgm:t>
        <a:bodyPr/>
        <a:lstStyle/>
        <a:p>
          <a:r>
            <a:rPr lang="sr-Latn-RS" dirty="0"/>
            <a:t>GIS interaktivno okruženje i </a:t>
          </a:r>
          <a:r>
            <a:rPr lang="sr-Latn-RS" dirty="0" err="1"/>
            <a:t>Georeferenciranje</a:t>
          </a:r>
          <a:endParaRPr lang="sr-Latn-RS" dirty="0"/>
        </a:p>
        <a:p>
          <a:r>
            <a:rPr lang="sr-Latn-RS" dirty="0"/>
            <a:t>Poklapanje sa DKP</a:t>
          </a:r>
          <a:endParaRPr lang="en-US" dirty="0"/>
        </a:p>
      </dgm:t>
    </dgm:pt>
    <dgm:pt modelId="{4B9608A0-9741-47BB-977C-F5CA073E8CAD}" type="parTrans" cxnId="{D9E9DAFE-41FB-4459-A35B-62E5DBC8207E}">
      <dgm:prSet/>
      <dgm:spPr/>
      <dgm:t>
        <a:bodyPr/>
        <a:lstStyle/>
        <a:p>
          <a:endParaRPr lang="en-US"/>
        </a:p>
      </dgm:t>
    </dgm:pt>
    <dgm:pt modelId="{249D43F9-4A47-4587-A73E-F56EC5EF549C}" type="sibTrans" cxnId="{D9E9DAFE-41FB-4459-A35B-62E5DBC8207E}">
      <dgm:prSet/>
      <dgm:spPr/>
      <dgm:t>
        <a:bodyPr/>
        <a:lstStyle/>
        <a:p>
          <a:endParaRPr lang="en-US"/>
        </a:p>
      </dgm:t>
    </dgm:pt>
    <dgm:pt modelId="{0A08F470-2C5B-43A0-9EBD-E4D50B34E1C5}" type="pres">
      <dgm:prSet presAssocID="{444603B6-5DC7-4795-8F64-FFE275599121}" presName="diagram" presStyleCnt="0">
        <dgm:presLayoutVars>
          <dgm:dir/>
          <dgm:resizeHandles val="exact"/>
        </dgm:presLayoutVars>
      </dgm:prSet>
      <dgm:spPr/>
    </dgm:pt>
    <dgm:pt modelId="{E5CEF679-6B5D-44DD-915B-E4FEE9F5E245}" type="pres">
      <dgm:prSet presAssocID="{4B053794-1D9D-478C-84A3-4C6777314749}" presName="node" presStyleLbl="node1" presStyleIdx="0" presStyleCnt="8">
        <dgm:presLayoutVars>
          <dgm:bulletEnabled val="1"/>
        </dgm:presLayoutVars>
      </dgm:prSet>
      <dgm:spPr/>
    </dgm:pt>
    <dgm:pt modelId="{0DF9FFB2-C06B-44B5-B82D-4CEA77696671}" type="pres">
      <dgm:prSet presAssocID="{1269ADBD-D989-4BFB-8C6A-028FCC9A830E}" presName="sibTrans" presStyleCnt="0"/>
      <dgm:spPr/>
    </dgm:pt>
    <dgm:pt modelId="{572102B8-5C56-4813-8A85-D3CCD27D26FB}" type="pres">
      <dgm:prSet presAssocID="{5591B6D0-A7E8-47F0-ABD6-2CB3C2C70D0F}" presName="node" presStyleLbl="node1" presStyleIdx="1" presStyleCnt="8">
        <dgm:presLayoutVars>
          <dgm:bulletEnabled val="1"/>
        </dgm:presLayoutVars>
      </dgm:prSet>
      <dgm:spPr/>
    </dgm:pt>
    <dgm:pt modelId="{74A857A8-F8A8-42BF-9FA6-2DB1EA4B8324}" type="pres">
      <dgm:prSet presAssocID="{6920A45D-C9F4-4446-8A0B-9E3552C8F022}" presName="sibTrans" presStyleCnt="0"/>
      <dgm:spPr/>
    </dgm:pt>
    <dgm:pt modelId="{9A7A07A2-AF95-4A8E-86EA-3435BBB8B697}" type="pres">
      <dgm:prSet presAssocID="{78D9DE86-B0B5-4FA4-9648-E1B8EBBE9A5C}" presName="node" presStyleLbl="node1" presStyleIdx="2" presStyleCnt="8">
        <dgm:presLayoutVars>
          <dgm:bulletEnabled val="1"/>
        </dgm:presLayoutVars>
      </dgm:prSet>
      <dgm:spPr/>
    </dgm:pt>
    <dgm:pt modelId="{9882F69B-1900-4161-8E89-F093D9E9F21B}" type="pres">
      <dgm:prSet presAssocID="{BF41F9E1-C57A-41F8-951A-C60E8F62CEF9}" presName="sibTrans" presStyleCnt="0"/>
      <dgm:spPr/>
    </dgm:pt>
    <dgm:pt modelId="{4458D79F-1217-4DEA-8B7C-55D59E767AC4}" type="pres">
      <dgm:prSet presAssocID="{F84365B0-1A03-4A43-BFEA-D851BB04A3AC}" presName="node" presStyleLbl="node1" presStyleIdx="3" presStyleCnt="8">
        <dgm:presLayoutVars>
          <dgm:bulletEnabled val="1"/>
        </dgm:presLayoutVars>
      </dgm:prSet>
      <dgm:spPr/>
    </dgm:pt>
    <dgm:pt modelId="{6025ECF3-A456-4CE1-B8E1-514BAF2D4278}" type="pres">
      <dgm:prSet presAssocID="{895857C1-AB32-4B97-915B-6DF9B95C426C}" presName="sibTrans" presStyleCnt="0"/>
      <dgm:spPr/>
    </dgm:pt>
    <dgm:pt modelId="{D67FBD92-9155-4D62-AC15-169B778AB3B2}" type="pres">
      <dgm:prSet presAssocID="{1F3D617E-3330-4AB9-85A7-8E459E701171}" presName="node" presStyleLbl="node1" presStyleIdx="4" presStyleCnt="8">
        <dgm:presLayoutVars>
          <dgm:bulletEnabled val="1"/>
        </dgm:presLayoutVars>
      </dgm:prSet>
      <dgm:spPr/>
    </dgm:pt>
    <dgm:pt modelId="{90076269-4D49-4FE1-ACE4-14A984102F9B}" type="pres">
      <dgm:prSet presAssocID="{249D43F9-4A47-4587-A73E-F56EC5EF549C}" presName="sibTrans" presStyleCnt="0"/>
      <dgm:spPr/>
    </dgm:pt>
    <dgm:pt modelId="{52050E95-B166-4F15-A864-4BD7CA05C56C}" type="pres">
      <dgm:prSet presAssocID="{63C52066-4FB9-4588-A1A1-9D474880DE4B}" presName="node" presStyleLbl="node1" presStyleIdx="5" presStyleCnt="8">
        <dgm:presLayoutVars>
          <dgm:bulletEnabled val="1"/>
        </dgm:presLayoutVars>
      </dgm:prSet>
      <dgm:spPr/>
    </dgm:pt>
    <dgm:pt modelId="{A60077DB-FC02-45EE-813B-D11BE04CC17E}" type="pres">
      <dgm:prSet presAssocID="{90AB2085-0D41-4911-BB8E-42F45C467EAD}" presName="sibTrans" presStyleCnt="0"/>
      <dgm:spPr/>
    </dgm:pt>
    <dgm:pt modelId="{46B6FE49-F51E-4545-BF6F-594212B2CB9E}" type="pres">
      <dgm:prSet presAssocID="{E145E901-EB80-4FDA-A3E9-D323D4D07E5F}" presName="node" presStyleLbl="node1" presStyleIdx="6" presStyleCnt="8">
        <dgm:presLayoutVars>
          <dgm:bulletEnabled val="1"/>
        </dgm:presLayoutVars>
      </dgm:prSet>
      <dgm:spPr/>
    </dgm:pt>
    <dgm:pt modelId="{A712BEF8-346F-4951-9E05-4F08F39D1DA9}" type="pres">
      <dgm:prSet presAssocID="{3861CA2E-538A-4754-AA0E-EE1CCF634438}" presName="sibTrans" presStyleCnt="0"/>
      <dgm:spPr/>
    </dgm:pt>
    <dgm:pt modelId="{E1C5F893-ABEF-4FD3-A570-772DB5DA4B09}" type="pres">
      <dgm:prSet presAssocID="{F9E59936-2165-4B69-AECA-3AECCA28F5D9}" presName="node" presStyleLbl="node1" presStyleIdx="7" presStyleCnt="8">
        <dgm:presLayoutVars>
          <dgm:bulletEnabled val="1"/>
        </dgm:presLayoutVars>
      </dgm:prSet>
      <dgm:spPr/>
    </dgm:pt>
  </dgm:ptLst>
  <dgm:cxnLst>
    <dgm:cxn modelId="{9326E51F-54B0-4891-8EFE-4058E1B0F348}" type="presOf" srcId="{1F3D617E-3330-4AB9-85A7-8E459E701171}" destId="{D67FBD92-9155-4D62-AC15-169B778AB3B2}" srcOrd="0" destOrd="0" presId="urn:microsoft.com/office/officeart/2005/8/layout/default"/>
    <dgm:cxn modelId="{735CD02A-8B73-490E-A103-4BAF0EAD1B37}" srcId="{444603B6-5DC7-4795-8F64-FFE275599121}" destId="{63C52066-4FB9-4588-A1A1-9D474880DE4B}" srcOrd="5" destOrd="0" parTransId="{2F745B90-D7A4-4FC1-B553-4B8256D04720}" sibTransId="{90AB2085-0D41-4911-BB8E-42F45C467EAD}"/>
    <dgm:cxn modelId="{77E3342B-3824-4F96-9660-002FE4F7B8C6}" type="presOf" srcId="{5591B6D0-A7E8-47F0-ABD6-2CB3C2C70D0F}" destId="{572102B8-5C56-4813-8A85-D3CCD27D26FB}" srcOrd="0" destOrd="0" presId="urn:microsoft.com/office/officeart/2005/8/layout/default"/>
    <dgm:cxn modelId="{E80D2631-A294-4545-8E3F-FCC89A129B78}" srcId="{444603B6-5DC7-4795-8F64-FFE275599121}" destId="{5591B6D0-A7E8-47F0-ABD6-2CB3C2C70D0F}" srcOrd="1" destOrd="0" parTransId="{0B5725D0-86B4-4884-8953-495039E14E44}" sibTransId="{6920A45D-C9F4-4446-8A0B-9E3552C8F022}"/>
    <dgm:cxn modelId="{D697383A-04FC-4B3C-A565-E3B38DB35E21}" srcId="{444603B6-5DC7-4795-8F64-FFE275599121}" destId="{78D9DE86-B0B5-4FA4-9648-E1B8EBBE9A5C}" srcOrd="2" destOrd="0" parTransId="{9A41F6E1-96B9-428D-BF35-91F8CF57B4E6}" sibTransId="{BF41F9E1-C57A-41F8-951A-C60E8F62CEF9}"/>
    <dgm:cxn modelId="{CB09613B-F3A8-4776-9F88-87F9BA5C7967}" type="presOf" srcId="{F84365B0-1A03-4A43-BFEA-D851BB04A3AC}" destId="{4458D79F-1217-4DEA-8B7C-55D59E767AC4}" srcOrd="0" destOrd="0" presId="urn:microsoft.com/office/officeart/2005/8/layout/default"/>
    <dgm:cxn modelId="{48C72961-629C-4319-9A28-67CE4C793450}" type="presOf" srcId="{444603B6-5DC7-4795-8F64-FFE275599121}" destId="{0A08F470-2C5B-43A0-9EBD-E4D50B34E1C5}" srcOrd="0" destOrd="0" presId="urn:microsoft.com/office/officeart/2005/8/layout/default"/>
    <dgm:cxn modelId="{7AF60368-E297-42BC-981F-456C1BA9E297}" type="presOf" srcId="{4B053794-1D9D-478C-84A3-4C6777314749}" destId="{E5CEF679-6B5D-44DD-915B-E4FEE9F5E245}" srcOrd="0" destOrd="0" presId="urn:microsoft.com/office/officeart/2005/8/layout/default"/>
    <dgm:cxn modelId="{4007CE4D-0AE5-4C14-B4A1-53F666C9C83B}" srcId="{444603B6-5DC7-4795-8F64-FFE275599121}" destId="{4B053794-1D9D-478C-84A3-4C6777314749}" srcOrd="0" destOrd="0" parTransId="{D2B953E0-A144-4DC2-A74D-A2C9566124C2}" sibTransId="{1269ADBD-D989-4BFB-8C6A-028FCC9A830E}"/>
    <dgm:cxn modelId="{842BB670-64BF-497E-95DC-F8B459F6A096}" srcId="{444603B6-5DC7-4795-8F64-FFE275599121}" destId="{F84365B0-1A03-4A43-BFEA-D851BB04A3AC}" srcOrd="3" destOrd="0" parTransId="{A10D0EF2-F943-4C2F-A66B-0175DCB90641}" sibTransId="{895857C1-AB32-4B97-915B-6DF9B95C426C}"/>
    <dgm:cxn modelId="{B7778371-EE33-4445-BCDE-3774A75B7A1D}" type="presOf" srcId="{E145E901-EB80-4FDA-A3E9-D323D4D07E5F}" destId="{46B6FE49-F51E-4545-BF6F-594212B2CB9E}" srcOrd="0" destOrd="0" presId="urn:microsoft.com/office/officeart/2005/8/layout/default"/>
    <dgm:cxn modelId="{3EBEE18D-1730-47A2-9013-778D510E8B26}" type="presOf" srcId="{63C52066-4FB9-4588-A1A1-9D474880DE4B}" destId="{52050E95-B166-4F15-A864-4BD7CA05C56C}" srcOrd="0" destOrd="0" presId="urn:microsoft.com/office/officeart/2005/8/layout/default"/>
    <dgm:cxn modelId="{58E771BA-A5E4-432C-8488-3E69804EA162}" srcId="{444603B6-5DC7-4795-8F64-FFE275599121}" destId="{E145E901-EB80-4FDA-A3E9-D323D4D07E5F}" srcOrd="6" destOrd="0" parTransId="{F41F6186-BE4D-4249-8A64-B003AF606D0A}" sibTransId="{3861CA2E-538A-4754-AA0E-EE1CCF634438}"/>
    <dgm:cxn modelId="{875825D0-786E-4331-8D79-1FE5E6845306}" srcId="{444603B6-5DC7-4795-8F64-FFE275599121}" destId="{F9E59936-2165-4B69-AECA-3AECCA28F5D9}" srcOrd="7" destOrd="0" parTransId="{2413D384-BDD6-4C69-9F4D-005F88668D87}" sibTransId="{279A4ECE-273A-4E9F-95B8-07CA8888B62F}"/>
    <dgm:cxn modelId="{873767D3-4AD0-48B0-8DAB-18C1535D1070}" type="presOf" srcId="{F9E59936-2165-4B69-AECA-3AECCA28F5D9}" destId="{E1C5F893-ABEF-4FD3-A570-772DB5DA4B09}" srcOrd="0" destOrd="0" presId="urn:microsoft.com/office/officeart/2005/8/layout/default"/>
    <dgm:cxn modelId="{D7F17CFA-815C-4EEB-B945-53F40D5E1209}" type="presOf" srcId="{78D9DE86-B0B5-4FA4-9648-E1B8EBBE9A5C}" destId="{9A7A07A2-AF95-4A8E-86EA-3435BBB8B697}" srcOrd="0" destOrd="0" presId="urn:microsoft.com/office/officeart/2005/8/layout/default"/>
    <dgm:cxn modelId="{D9E9DAFE-41FB-4459-A35B-62E5DBC8207E}" srcId="{444603B6-5DC7-4795-8F64-FFE275599121}" destId="{1F3D617E-3330-4AB9-85A7-8E459E701171}" srcOrd="4" destOrd="0" parTransId="{4B9608A0-9741-47BB-977C-F5CA073E8CAD}" sibTransId="{249D43F9-4A47-4587-A73E-F56EC5EF549C}"/>
    <dgm:cxn modelId="{98A9BCBA-9C2D-4830-B8F9-DD42AA3A1C2A}" type="presParOf" srcId="{0A08F470-2C5B-43A0-9EBD-E4D50B34E1C5}" destId="{E5CEF679-6B5D-44DD-915B-E4FEE9F5E245}" srcOrd="0" destOrd="0" presId="urn:microsoft.com/office/officeart/2005/8/layout/default"/>
    <dgm:cxn modelId="{42D20B64-F632-4006-A54F-0E88CB731A05}" type="presParOf" srcId="{0A08F470-2C5B-43A0-9EBD-E4D50B34E1C5}" destId="{0DF9FFB2-C06B-44B5-B82D-4CEA77696671}" srcOrd="1" destOrd="0" presId="urn:microsoft.com/office/officeart/2005/8/layout/default"/>
    <dgm:cxn modelId="{C629CB18-EED8-4FDA-B7A8-4F2DEE82DBCE}" type="presParOf" srcId="{0A08F470-2C5B-43A0-9EBD-E4D50B34E1C5}" destId="{572102B8-5C56-4813-8A85-D3CCD27D26FB}" srcOrd="2" destOrd="0" presId="urn:microsoft.com/office/officeart/2005/8/layout/default"/>
    <dgm:cxn modelId="{EBCBACE2-07EE-4913-A678-FDB4F78FE265}" type="presParOf" srcId="{0A08F470-2C5B-43A0-9EBD-E4D50B34E1C5}" destId="{74A857A8-F8A8-42BF-9FA6-2DB1EA4B8324}" srcOrd="3" destOrd="0" presId="urn:microsoft.com/office/officeart/2005/8/layout/default"/>
    <dgm:cxn modelId="{32DB38FE-F8C0-4E95-A7F9-080B37F5BD15}" type="presParOf" srcId="{0A08F470-2C5B-43A0-9EBD-E4D50B34E1C5}" destId="{9A7A07A2-AF95-4A8E-86EA-3435BBB8B697}" srcOrd="4" destOrd="0" presId="urn:microsoft.com/office/officeart/2005/8/layout/default"/>
    <dgm:cxn modelId="{0C750C33-F4C3-4EE6-9D56-70B849D8AB49}" type="presParOf" srcId="{0A08F470-2C5B-43A0-9EBD-E4D50B34E1C5}" destId="{9882F69B-1900-4161-8E89-F093D9E9F21B}" srcOrd="5" destOrd="0" presId="urn:microsoft.com/office/officeart/2005/8/layout/default"/>
    <dgm:cxn modelId="{6B469434-061E-4D38-8005-366ECA3CF67A}" type="presParOf" srcId="{0A08F470-2C5B-43A0-9EBD-E4D50B34E1C5}" destId="{4458D79F-1217-4DEA-8B7C-55D59E767AC4}" srcOrd="6" destOrd="0" presId="urn:microsoft.com/office/officeart/2005/8/layout/default"/>
    <dgm:cxn modelId="{E587E91E-59E0-410A-90EB-20F66E6020DF}" type="presParOf" srcId="{0A08F470-2C5B-43A0-9EBD-E4D50B34E1C5}" destId="{6025ECF3-A456-4CE1-B8E1-514BAF2D4278}" srcOrd="7" destOrd="0" presId="urn:microsoft.com/office/officeart/2005/8/layout/default"/>
    <dgm:cxn modelId="{C63ECE52-4E27-49F7-B1B2-81AF4ACCBB93}" type="presParOf" srcId="{0A08F470-2C5B-43A0-9EBD-E4D50B34E1C5}" destId="{D67FBD92-9155-4D62-AC15-169B778AB3B2}" srcOrd="8" destOrd="0" presId="urn:microsoft.com/office/officeart/2005/8/layout/default"/>
    <dgm:cxn modelId="{6C42E822-AD38-4F40-BCD1-63F1777CE69D}" type="presParOf" srcId="{0A08F470-2C5B-43A0-9EBD-E4D50B34E1C5}" destId="{90076269-4D49-4FE1-ACE4-14A984102F9B}" srcOrd="9" destOrd="0" presId="urn:microsoft.com/office/officeart/2005/8/layout/default"/>
    <dgm:cxn modelId="{1CB42E06-21F7-4CE3-89CF-C2A8F0FEDA28}" type="presParOf" srcId="{0A08F470-2C5B-43A0-9EBD-E4D50B34E1C5}" destId="{52050E95-B166-4F15-A864-4BD7CA05C56C}" srcOrd="10" destOrd="0" presId="urn:microsoft.com/office/officeart/2005/8/layout/default"/>
    <dgm:cxn modelId="{3E113A58-E01D-489C-BCBB-DDCA12223DC9}" type="presParOf" srcId="{0A08F470-2C5B-43A0-9EBD-E4D50B34E1C5}" destId="{A60077DB-FC02-45EE-813B-D11BE04CC17E}" srcOrd="11" destOrd="0" presId="urn:microsoft.com/office/officeart/2005/8/layout/default"/>
    <dgm:cxn modelId="{B98B6944-0C36-438E-8297-0C78EFB44A1A}" type="presParOf" srcId="{0A08F470-2C5B-43A0-9EBD-E4D50B34E1C5}" destId="{46B6FE49-F51E-4545-BF6F-594212B2CB9E}" srcOrd="12" destOrd="0" presId="urn:microsoft.com/office/officeart/2005/8/layout/default"/>
    <dgm:cxn modelId="{BE5DD705-7A6D-49B5-B17D-36B72B07A132}" type="presParOf" srcId="{0A08F470-2C5B-43A0-9EBD-E4D50B34E1C5}" destId="{A712BEF8-346F-4951-9E05-4F08F39D1DA9}" srcOrd="13" destOrd="0" presId="urn:microsoft.com/office/officeart/2005/8/layout/default"/>
    <dgm:cxn modelId="{5C71E86E-D2E2-42F6-84AF-9B36CDB24AA0}" type="presParOf" srcId="{0A08F470-2C5B-43A0-9EBD-E4D50B34E1C5}" destId="{E1C5F893-ABEF-4FD3-A570-772DB5DA4B09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EF679-6B5D-44DD-915B-E4FEE9F5E245}">
      <dsp:nvSpPr>
        <dsp:cNvPr id="0" name=""/>
        <dsp:cNvSpPr/>
      </dsp:nvSpPr>
      <dsp:spPr>
        <a:xfrm>
          <a:off x="3201" y="193789"/>
          <a:ext cx="2539866" cy="1523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kern="1200" dirty="0" err="1"/>
            <a:t>Jasnan</a:t>
          </a:r>
          <a:r>
            <a:rPr lang="sr-Latn-RS" sz="2200" kern="1200" dirty="0"/>
            <a:t> i tačno definisan termogram </a:t>
          </a:r>
          <a:endParaRPr lang="en-US" sz="2200" kern="1200" dirty="0"/>
        </a:p>
      </dsp:txBody>
      <dsp:txXfrm>
        <a:off x="3201" y="193789"/>
        <a:ext cx="2539866" cy="1523919"/>
      </dsp:txXfrm>
    </dsp:sp>
    <dsp:sp modelId="{572102B8-5C56-4813-8A85-D3CCD27D26FB}">
      <dsp:nvSpPr>
        <dsp:cNvPr id="0" name=""/>
        <dsp:cNvSpPr/>
      </dsp:nvSpPr>
      <dsp:spPr>
        <a:xfrm>
          <a:off x="2797054" y="193789"/>
          <a:ext cx="2539866" cy="15239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kern="1200" dirty="0"/>
            <a:t>Poboljšan kvalitet slike</a:t>
          </a:r>
          <a:endParaRPr lang="en-US" sz="2200" kern="1200" dirty="0"/>
        </a:p>
      </dsp:txBody>
      <dsp:txXfrm>
        <a:off x="2797054" y="193789"/>
        <a:ext cx="2539866" cy="1523919"/>
      </dsp:txXfrm>
    </dsp:sp>
    <dsp:sp modelId="{9A7A07A2-AF95-4A8E-86EA-3435BBB8B697}">
      <dsp:nvSpPr>
        <dsp:cNvPr id="0" name=""/>
        <dsp:cNvSpPr/>
      </dsp:nvSpPr>
      <dsp:spPr>
        <a:xfrm>
          <a:off x="5590907" y="193789"/>
          <a:ext cx="2539866" cy="152391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kern="1200" dirty="0"/>
            <a:t>objedinjeno kontrolno programsko okruženje</a:t>
          </a:r>
          <a:endParaRPr lang="en-US" sz="2200" kern="1200" dirty="0"/>
        </a:p>
      </dsp:txBody>
      <dsp:txXfrm>
        <a:off x="5590907" y="193789"/>
        <a:ext cx="2539866" cy="1523919"/>
      </dsp:txXfrm>
    </dsp:sp>
    <dsp:sp modelId="{4458D79F-1217-4DEA-8B7C-55D59E767AC4}">
      <dsp:nvSpPr>
        <dsp:cNvPr id="0" name=""/>
        <dsp:cNvSpPr/>
      </dsp:nvSpPr>
      <dsp:spPr>
        <a:xfrm>
          <a:off x="8384760" y="193789"/>
          <a:ext cx="2539866" cy="15239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kern="1200" dirty="0"/>
            <a:t>Uniformna  temperaturna skala,</a:t>
          </a:r>
          <a:endParaRPr lang="en-US" sz="2200" kern="1200" dirty="0"/>
        </a:p>
      </dsp:txBody>
      <dsp:txXfrm>
        <a:off x="8384760" y="193789"/>
        <a:ext cx="2539866" cy="1523919"/>
      </dsp:txXfrm>
    </dsp:sp>
    <dsp:sp modelId="{D67FBD92-9155-4D62-AC15-169B778AB3B2}">
      <dsp:nvSpPr>
        <dsp:cNvPr id="0" name=""/>
        <dsp:cNvSpPr/>
      </dsp:nvSpPr>
      <dsp:spPr>
        <a:xfrm>
          <a:off x="3201" y="1971695"/>
          <a:ext cx="2539866" cy="152391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kern="1200" dirty="0"/>
            <a:t>GIS interaktivno okruženje i </a:t>
          </a:r>
          <a:r>
            <a:rPr lang="sr-Latn-RS" sz="2200" kern="1200" dirty="0" err="1"/>
            <a:t>Georeferenciranje</a:t>
          </a:r>
          <a:endParaRPr lang="sr-Latn-RS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kern="1200" dirty="0"/>
            <a:t>Poklapanje sa DKP</a:t>
          </a:r>
          <a:endParaRPr lang="en-US" sz="2200" kern="1200" dirty="0"/>
        </a:p>
      </dsp:txBody>
      <dsp:txXfrm>
        <a:off x="3201" y="1971695"/>
        <a:ext cx="2539866" cy="1523919"/>
      </dsp:txXfrm>
    </dsp:sp>
    <dsp:sp modelId="{52050E95-B166-4F15-A864-4BD7CA05C56C}">
      <dsp:nvSpPr>
        <dsp:cNvPr id="0" name=""/>
        <dsp:cNvSpPr/>
      </dsp:nvSpPr>
      <dsp:spPr>
        <a:xfrm>
          <a:off x="2797054" y="1971695"/>
          <a:ext cx="2539866" cy="1523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kern="1200" dirty="0"/>
            <a:t>Kompaktnost i mobilnost termovizijskog sistema, </a:t>
          </a:r>
          <a:endParaRPr lang="en-US" sz="2200" kern="1200" dirty="0"/>
        </a:p>
      </dsp:txBody>
      <dsp:txXfrm>
        <a:off x="2797054" y="1971695"/>
        <a:ext cx="2539866" cy="1523919"/>
      </dsp:txXfrm>
    </dsp:sp>
    <dsp:sp modelId="{46B6FE49-F51E-4545-BF6F-594212B2CB9E}">
      <dsp:nvSpPr>
        <dsp:cNvPr id="0" name=""/>
        <dsp:cNvSpPr/>
      </dsp:nvSpPr>
      <dsp:spPr>
        <a:xfrm>
          <a:off x="5590907" y="1971695"/>
          <a:ext cx="2539866" cy="15239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kern="1200"/>
            <a:t>Lako </a:t>
          </a:r>
          <a:r>
            <a:rPr lang="sr-Latn-RS" sz="2200" kern="1200" dirty="0"/>
            <a:t>rukovanje, pouzdanim rezultatima,, </a:t>
          </a:r>
          <a:endParaRPr lang="en-US" sz="2200" kern="1200" dirty="0"/>
        </a:p>
      </dsp:txBody>
      <dsp:txXfrm>
        <a:off x="5590907" y="1971695"/>
        <a:ext cx="2539866" cy="1523919"/>
      </dsp:txXfrm>
    </dsp:sp>
    <dsp:sp modelId="{E1C5F893-ABEF-4FD3-A570-772DB5DA4B09}">
      <dsp:nvSpPr>
        <dsp:cNvPr id="0" name=""/>
        <dsp:cNvSpPr/>
      </dsp:nvSpPr>
      <dsp:spPr>
        <a:xfrm>
          <a:off x="8384760" y="1971695"/>
          <a:ext cx="2539866" cy="152391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kern="1200" dirty="0"/>
            <a:t>WEB Portal</a:t>
          </a:r>
          <a:endParaRPr lang="en-US" sz="2200" kern="1200" dirty="0"/>
        </a:p>
      </dsp:txBody>
      <dsp:txXfrm>
        <a:off x="8384760" y="1971695"/>
        <a:ext cx="2539866" cy="1523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045D51-0C2B-911C-7276-F9FD7604A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E0C278D-3610-7A5D-FBAD-2B7311123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Latn-RS"/>
              <a:t>Kliknite da biste uredili stil podnaslova mastera</a:t>
            </a:r>
            <a:endParaRPr lang="en-US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8984F263-7BE5-F68E-4C25-890E091C5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D7EE-62DE-48F7-B828-13AC18287ABE}" type="datetimeFigureOut">
              <a:rPr lang="en-US" smtClean="0"/>
              <a:t>28-May-23</a:t>
            </a:fld>
            <a:endParaRPr lang="en-U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1443B2FF-0423-F9BF-D229-0A83B87E4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87F96C76-DEB0-943F-A6F7-11E78BA7E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E13-B988-43E1-B768-5B0A937B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40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AB3C89-DB08-02F5-CD27-ACA680A58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F2814E10-E5E1-F898-45AA-3DFD5ED2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35A67811-E3BA-402F-F6C5-94DBAD519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D7EE-62DE-48F7-B828-13AC18287ABE}" type="datetimeFigureOut">
              <a:rPr lang="en-US" smtClean="0"/>
              <a:t>28-May-23</a:t>
            </a:fld>
            <a:endParaRPr lang="en-U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8DE0680A-00B0-1151-14EB-BFC1720F4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0B89747A-5FC2-C064-7661-B3B1852C6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E13-B988-43E1-B768-5B0A937B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87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>
            <a:extLst>
              <a:ext uri="{FF2B5EF4-FFF2-40B4-BE49-F238E27FC236}">
                <a16:creationId xmlns:a16="http://schemas.microsoft.com/office/drawing/2014/main" id="{1C12BDA4-3146-C001-C46E-E7AAFCA4EC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B260E157-0DBE-F232-6BDC-41583C3BD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BE44E4B7-CBC3-A818-62CC-3D0F99B3E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D7EE-62DE-48F7-B828-13AC18287ABE}" type="datetimeFigureOut">
              <a:rPr lang="en-US" smtClean="0"/>
              <a:t>28-May-23</a:t>
            </a:fld>
            <a:endParaRPr lang="en-U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C697F5A3-942B-E635-B45F-93B4C3875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9B024CEE-8621-7FAF-E1A0-737CD314B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E13-B988-43E1-B768-5B0A937B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02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1 line - 2 Columns">
  <p:cSld name="Title 1 line - 2 Columns">
    <p:bg>
      <p:bgPr>
        <a:solidFill>
          <a:srgbClr val="EAEFF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31800" y="482533"/>
            <a:ext cx="11282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41900" rIns="41900" bIns="419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37C85"/>
              </a:buClr>
              <a:buSzPts val="600"/>
              <a:buFont typeface="Arial"/>
              <a:buNone/>
              <a:defRPr sz="2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31800" y="1246600"/>
            <a:ext cx="5293600" cy="4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2"/>
          </p:nvPr>
        </p:nvSpPr>
        <p:spPr>
          <a:xfrm>
            <a:off x="6420033" y="1246600"/>
            <a:ext cx="5293600" cy="4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585" marR="0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100000"/>
              </a:lnSpc>
              <a:spcBef>
                <a:spcPts val="1067"/>
              </a:spcBef>
              <a:spcAft>
                <a:spcPts val="1067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065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1442C0-1BC1-0F9F-657E-24289E7F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E0050234-AA60-FB24-4AA1-FC765A1DE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B144B827-6827-24A7-7E24-28CC99DCC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D7EE-62DE-48F7-B828-13AC18287ABE}" type="datetimeFigureOut">
              <a:rPr lang="en-US" smtClean="0"/>
              <a:t>28-May-23</a:t>
            </a:fld>
            <a:endParaRPr lang="en-U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29360F08-2D0D-7057-704F-0223A2D64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E10E95CC-92F1-7AA8-CE92-4DBEC8A7F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E13-B988-43E1-B768-5B0A937B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52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25640F-3E8B-06B8-B4D9-0C70F4ED1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2234F3EE-4A7C-0548-289C-51768EE4D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E9E56EA9-54D7-713C-E3D2-A3D52FA27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D7EE-62DE-48F7-B828-13AC18287ABE}" type="datetimeFigureOut">
              <a:rPr lang="en-US" smtClean="0"/>
              <a:t>28-May-23</a:t>
            </a:fld>
            <a:endParaRPr lang="en-U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AD37CACD-56F3-89B0-E608-26C22AEF9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BFCFC2A3-AD39-EE1F-3A3B-20A4E0F24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E13-B988-43E1-B768-5B0A937B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33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FB04A5-9D5B-A110-E044-6A564F866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40B109C0-E462-0A0D-65FD-0968B704D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E1314097-5855-89EE-5022-D1E5C72D0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0F0C678D-8A90-C9C1-6347-E04C3AA3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D7EE-62DE-48F7-B828-13AC18287ABE}" type="datetimeFigureOut">
              <a:rPr lang="en-US" smtClean="0"/>
              <a:t>28-May-23</a:t>
            </a:fld>
            <a:endParaRPr lang="en-U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70AD70D9-FB80-7282-1622-12FD5FB45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BF353A16-9332-0CF3-1521-F8163B08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E13-B988-43E1-B768-5B0A937B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19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5BDF45-7A9D-89A9-AC99-65D31008E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B739AFE4-8311-1D19-91B9-9FE14EA91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FB4CAA35-4D51-E275-D470-778336709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5" name="Čuvar mesta za tekst 4">
            <a:extLst>
              <a:ext uri="{FF2B5EF4-FFF2-40B4-BE49-F238E27FC236}">
                <a16:creationId xmlns:a16="http://schemas.microsoft.com/office/drawing/2014/main" id="{AF2BA8F6-5637-5441-CA11-84D2FF7DD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Čuvar mesta za sadržaj 5">
            <a:extLst>
              <a:ext uri="{FF2B5EF4-FFF2-40B4-BE49-F238E27FC236}">
                <a16:creationId xmlns:a16="http://schemas.microsoft.com/office/drawing/2014/main" id="{C7B8C563-3DBD-C08B-BDA7-74FD6A4E4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7" name="Čuvar mesta za datum 6">
            <a:extLst>
              <a:ext uri="{FF2B5EF4-FFF2-40B4-BE49-F238E27FC236}">
                <a16:creationId xmlns:a16="http://schemas.microsoft.com/office/drawing/2014/main" id="{DC3789F2-1EDA-D4CB-8871-101B8248C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D7EE-62DE-48F7-B828-13AC18287ABE}" type="datetimeFigureOut">
              <a:rPr lang="en-US" smtClean="0"/>
              <a:t>28-May-23</a:t>
            </a:fld>
            <a:endParaRPr lang="en-US"/>
          </a:p>
        </p:txBody>
      </p:sp>
      <p:sp>
        <p:nvSpPr>
          <p:cNvPr id="8" name="Čuvar mesta za podnožje 7">
            <a:extLst>
              <a:ext uri="{FF2B5EF4-FFF2-40B4-BE49-F238E27FC236}">
                <a16:creationId xmlns:a16="http://schemas.microsoft.com/office/drawing/2014/main" id="{34843431-1804-4FC9-7108-81E36DB99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Čuvar mesta za broj slajda 8">
            <a:extLst>
              <a:ext uri="{FF2B5EF4-FFF2-40B4-BE49-F238E27FC236}">
                <a16:creationId xmlns:a16="http://schemas.microsoft.com/office/drawing/2014/main" id="{9561B380-A904-EB72-DA2A-9CCF1FF2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E13-B988-43E1-B768-5B0A937B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50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6A41F6-41B2-F505-27C1-A5FDEF6C1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datum 2">
            <a:extLst>
              <a:ext uri="{FF2B5EF4-FFF2-40B4-BE49-F238E27FC236}">
                <a16:creationId xmlns:a16="http://schemas.microsoft.com/office/drawing/2014/main" id="{7FC7D5C9-6EFC-AF6E-E95A-5DB9B2360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D7EE-62DE-48F7-B828-13AC18287ABE}" type="datetimeFigureOut">
              <a:rPr lang="en-US" smtClean="0"/>
              <a:t>28-May-23</a:t>
            </a:fld>
            <a:endParaRPr lang="en-US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id="{87B44273-FD1F-9C70-D04F-DD878D17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Čuvar mesta za broj slajda 4">
            <a:extLst>
              <a:ext uri="{FF2B5EF4-FFF2-40B4-BE49-F238E27FC236}">
                <a16:creationId xmlns:a16="http://schemas.microsoft.com/office/drawing/2014/main" id="{65651658-1F70-FFE0-62E9-2C50F7672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E13-B988-43E1-B768-5B0A937B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7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>
            <a:extLst>
              <a:ext uri="{FF2B5EF4-FFF2-40B4-BE49-F238E27FC236}">
                <a16:creationId xmlns:a16="http://schemas.microsoft.com/office/drawing/2014/main" id="{C7657390-9D55-CA42-50CD-F5B22651E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D7EE-62DE-48F7-B828-13AC18287ABE}" type="datetimeFigureOut">
              <a:rPr lang="en-US" smtClean="0"/>
              <a:t>28-May-23</a:t>
            </a:fld>
            <a:endParaRPr lang="en-US"/>
          </a:p>
        </p:txBody>
      </p:sp>
      <p:sp>
        <p:nvSpPr>
          <p:cNvPr id="3" name="Čuvar mesta za podnožje 2">
            <a:extLst>
              <a:ext uri="{FF2B5EF4-FFF2-40B4-BE49-F238E27FC236}">
                <a16:creationId xmlns:a16="http://schemas.microsoft.com/office/drawing/2014/main" id="{BB3463DF-37BB-41B8-45C6-05F49889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3D13234A-AC9C-8A43-1E05-1CC1F5E3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E13-B988-43E1-B768-5B0A937B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2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1EB09F-83CC-57A1-A27D-FD106CCC7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FCBF5DFB-4F2E-5A5C-DE05-AC92D5D6C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C280CB3B-1CBE-3F91-55BE-B527CDF04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C88145E5-7745-0C19-540E-1FD70DFF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D7EE-62DE-48F7-B828-13AC18287ABE}" type="datetimeFigureOut">
              <a:rPr lang="en-US" smtClean="0"/>
              <a:t>28-May-23</a:t>
            </a:fld>
            <a:endParaRPr lang="en-U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110574A4-A6C4-FB57-1BB4-344965449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2C25719F-B397-F9F2-B414-31E058380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E13-B988-43E1-B768-5B0A937B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7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EF9FE7-E36F-649B-5AF9-1F6F5400B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sliku 2">
            <a:extLst>
              <a:ext uri="{FF2B5EF4-FFF2-40B4-BE49-F238E27FC236}">
                <a16:creationId xmlns:a16="http://schemas.microsoft.com/office/drawing/2014/main" id="{42AD8EBF-4763-C245-29DD-5F40FCD31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2519D257-3114-E0A0-00EA-232874A3B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77F4846A-6E9C-E527-B26C-876EF68F8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D7EE-62DE-48F7-B828-13AC18287ABE}" type="datetimeFigureOut">
              <a:rPr lang="en-US" smtClean="0"/>
              <a:t>28-May-23</a:t>
            </a:fld>
            <a:endParaRPr lang="en-U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176A21F9-C85B-A5A1-508C-FB038AFA5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5A5CB64A-00B7-7D87-BF05-10CBE686D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4E13-B988-43E1-B768-5B0A937B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0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>
            <a:extLst>
              <a:ext uri="{FF2B5EF4-FFF2-40B4-BE49-F238E27FC236}">
                <a16:creationId xmlns:a16="http://schemas.microsoft.com/office/drawing/2014/main" id="{56F6262A-2D77-BDC8-387F-DECAA92B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  <a:endParaRPr lang="en-US"/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77C2DAA0-16DF-8468-1C6B-DC3F509F2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en-US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272E0D32-28AC-A128-8156-0C5B593A2E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ED7EE-62DE-48F7-B828-13AC18287ABE}" type="datetimeFigureOut">
              <a:rPr lang="en-US" smtClean="0"/>
              <a:t>28-May-23</a:t>
            </a:fld>
            <a:endParaRPr lang="en-U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2244C77B-A707-CD75-74BB-F3488635D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3DBDAB5E-C6E6-F9F7-D468-28A1B35A4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24E13-B988-43E1-B768-5B0A937BB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5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reenesen.wordpress.com/komparacija/" TargetMode="Externa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026969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6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1FDB6DF-3273-66B2-D7EA-21200D341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12959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6" name="Rectangle 2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DB88DCC-ADA2-84EB-76A1-41720A1C2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3100"/>
              <a:t>ATS model</a:t>
            </a:r>
            <a:r>
              <a:rPr lang="sr-Latn-RS" sz="3100"/>
              <a:t> detekcije stanja toplovodne mreže</a:t>
            </a:r>
            <a:br>
              <a:rPr lang="sr-Latn-RS" sz="3100"/>
            </a:br>
            <a:br>
              <a:rPr lang="sr-Latn-RS" sz="3100"/>
            </a:br>
            <a:r>
              <a:rPr lang="sr-Latn-RS" sz="3100"/>
              <a:t>prof Dejan Blagojevic</a:t>
            </a:r>
            <a:br>
              <a:rPr lang="sr-Latn-RS" sz="3100"/>
            </a:br>
            <a:r>
              <a:rPr lang="sr-Latn-RS" sz="3100"/>
              <a:t>Akademija tehničko vapistalkih strukovnih studija Niš</a:t>
            </a:r>
            <a:endParaRPr lang="en-US" sz="3100"/>
          </a:p>
        </p:txBody>
      </p:sp>
      <p:sp>
        <p:nvSpPr>
          <p:cNvPr id="37" name="Rectangle: Rounded Corners 3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1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2402790-474C-5AB7-8EBC-964B171C4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0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1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ADF6529-1C0E-D29C-ADA0-7FA639F81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50" b="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D81CA32-8494-86BE-0ADF-180053162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konverzija</a:t>
            </a:r>
          </a:p>
        </p:txBody>
      </p:sp>
    </p:spTree>
    <p:extLst>
      <p:ext uri="{BB962C8B-B14F-4D97-AF65-F5344CB8AC3E}">
        <p14:creationId xmlns:p14="http://schemas.microsoft.com/office/powerpoint/2010/main" val="89036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71F5FD8-BB92-1B06-CB47-725556E90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2" b="34765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kvir za tekst 4">
            <a:extLst>
              <a:ext uri="{FF2B5EF4-FFF2-40B4-BE49-F238E27FC236}">
                <a16:creationId xmlns:a16="http://schemas.microsoft.com/office/drawing/2014/main" id="{9BD84C85-E531-47E7-1FEF-1C68926432ED}"/>
              </a:ext>
            </a:extLst>
          </p:cNvPr>
          <p:cNvSpPr txBox="1"/>
          <p:nvPr/>
        </p:nvSpPr>
        <p:spPr>
          <a:xfrm>
            <a:off x="262760" y="4078670"/>
            <a:ext cx="1147816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Konvertor</a:t>
            </a:r>
            <a:r>
              <a:rPr lang="en-US" sz="2800" dirty="0"/>
              <a:t> </a:t>
            </a:r>
            <a:r>
              <a:rPr lang="en-US" sz="2800" dirty="0" err="1"/>
              <a:t>Atyges</a:t>
            </a:r>
            <a:r>
              <a:rPr lang="sr-Latn-RS" sz="2800" dirty="0"/>
              <a:t> proširen </a:t>
            </a:r>
            <a:r>
              <a:rPr lang="sr-Latn-RS" sz="2800" dirty="0" err="1"/>
              <a:t>nasim</a:t>
            </a:r>
            <a:r>
              <a:rPr lang="sr-Latn-RS" sz="2800" dirty="0"/>
              <a:t> kodovima, </a:t>
            </a:r>
            <a:r>
              <a:rPr lang="en-US" sz="2800" dirty="0"/>
              <a:t>je </a:t>
            </a:r>
            <a:r>
              <a:rPr lang="en-US" sz="2800" dirty="0" err="1"/>
              <a:t>specialan</a:t>
            </a:r>
            <a:r>
              <a:rPr lang="en-US" sz="2800" dirty="0"/>
              <a:t> </a:t>
            </a:r>
            <a:r>
              <a:rPr lang="en-US" sz="2800" dirty="0" err="1"/>
              <a:t>alat</a:t>
            </a:r>
            <a:r>
              <a:rPr lang="en-US" sz="2800" dirty="0"/>
              <a:t> koji </a:t>
            </a:r>
            <a:r>
              <a:rPr lang="en-US" sz="2800" dirty="0" err="1"/>
              <a:t>služi</a:t>
            </a:r>
            <a:r>
              <a:rPr lang="en-US" sz="2800" dirty="0"/>
              <a:t> da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fotografijama</a:t>
            </a:r>
            <a:r>
              <a:rPr lang="en-US" sz="2800" dirty="0"/>
              <a:t> </a:t>
            </a:r>
            <a:r>
              <a:rPr lang="en-US" sz="2800" dirty="0" err="1"/>
              <a:t>dobijenim</a:t>
            </a:r>
            <a:r>
              <a:rPr lang="en-US" sz="2800" dirty="0"/>
              <a:t> </a:t>
            </a:r>
            <a:r>
              <a:rPr lang="en-US" sz="2800" dirty="0" err="1"/>
              <a:t>termovizijskom</a:t>
            </a:r>
            <a:r>
              <a:rPr lang="en-US" sz="2800" dirty="0"/>
              <a:t> </a:t>
            </a:r>
            <a:r>
              <a:rPr lang="en-US" sz="2800" dirty="0" err="1"/>
              <a:t>kamerom</a:t>
            </a:r>
            <a:r>
              <a:rPr lang="en-US" sz="2800" dirty="0"/>
              <a:t> DJI H20T </a:t>
            </a:r>
            <a:r>
              <a:rPr lang="en-US" sz="2800" dirty="0" err="1"/>
              <a:t>izvrši</a:t>
            </a:r>
            <a:r>
              <a:rPr lang="en-US" sz="2800" dirty="0"/>
              <a:t> </a:t>
            </a:r>
            <a:r>
              <a:rPr lang="en-US" sz="2800" dirty="0" err="1"/>
              <a:t>unifikaciju</a:t>
            </a:r>
            <a:r>
              <a:rPr lang="en-US" sz="2800" dirty="0"/>
              <a:t> </a:t>
            </a:r>
            <a:r>
              <a:rPr lang="en-US" sz="2800" dirty="0" err="1"/>
              <a:t>informacija</a:t>
            </a:r>
            <a:r>
              <a:rPr lang="en-US" sz="2800" dirty="0"/>
              <a:t> o </a:t>
            </a:r>
            <a:r>
              <a:rPr lang="en-US" sz="2800" dirty="0" err="1"/>
              <a:t>očitanim</a:t>
            </a:r>
            <a:r>
              <a:rPr lang="en-US" sz="2800" dirty="0"/>
              <a:t> </a:t>
            </a:r>
            <a:r>
              <a:rPr lang="en-US" sz="2800" dirty="0" err="1"/>
              <a:t>temperaturama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svakom</a:t>
            </a:r>
            <a:r>
              <a:rPr lang="en-US" sz="2800" dirty="0"/>
              <a:t> </a:t>
            </a:r>
            <a:r>
              <a:rPr lang="en-US" sz="2800" dirty="0" err="1"/>
              <a:t>pikselu</a:t>
            </a:r>
            <a:r>
              <a:rPr lang="en-US" sz="2800" dirty="0"/>
              <a:t> u </a:t>
            </a:r>
            <a:r>
              <a:rPr lang="en-US" sz="2800" dirty="0" err="1"/>
              <a:t>toku</a:t>
            </a:r>
            <a:r>
              <a:rPr lang="en-US" sz="2800" dirty="0"/>
              <a:t> </a:t>
            </a:r>
            <a:r>
              <a:rPr lang="en-US" sz="2800" dirty="0" err="1"/>
              <a:t>snimanja</a:t>
            </a:r>
            <a:r>
              <a:rPr lang="en-US" sz="2800" dirty="0"/>
              <a:t>, a </a:t>
            </a:r>
            <a:r>
              <a:rPr lang="en-US" sz="2800" dirty="0" err="1"/>
              <a:t>koje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izvornim</a:t>
            </a:r>
            <a:r>
              <a:rPr lang="en-US" sz="2800" dirty="0"/>
              <a:t> </a:t>
            </a:r>
            <a:r>
              <a:rPr lang="en-US" sz="2800" dirty="0" err="1"/>
              <a:t>fotografijama</a:t>
            </a:r>
            <a:r>
              <a:rPr lang="en-US" sz="2800" dirty="0"/>
              <a:t> </a:t>
            </a:r>
            <a:r>
              <a:rPr lang="en-US" sz="2800" dirty="0" err="1"/>
              <a:t>predstavljene</a:t>
            </a:r>
            <a:r>
              <a:rPr lang="en-US" sz="2800" dirty="0"/>
              <a:t> </a:t>
            </a:r>
            <a:r>
              <a:rPr lang="en-US" sz="2800" dirty="0" err="1"/>
              <a:t>različitim</a:t>
            </a:r>
            <a:r>
              <a:rPr lang="en-US" sz="2800" dirty="0"/>
              <a:t> </a:t>
            </a:r>
            <a:r>
              <a:rPr lang="en-US" sz="2800" dirty="0" err="1"/>
              <a:t>bojama</a:t>
            </a:r>
            <a:r>
              <a:rPr lang="en-US" sz="2800" dirty="0"/>
              <a:t>, u </a:t>
            </a:r>
            <a:r>
              <a:rPr lang="en-US" sz="2800" dirty="0" err="1"/>
              <a:t>zavisnosti</a:t>
            </a:r>
            <a:r>
              <a:rPr lang="en-US" sz="2800" dirty="0"/>
              <a:t> od </a:t>
            </a:r>
            <a:r>
              <a:rPr lang="en-US" sz="2800" dirty="0" err="1"/>
              <a:t>trenutnog</a:t>
            </a:r>
            <a:r>
              <a:rPr lang="en-US" sz="2800" dirty="0"/>
              <a:t> </a:t>
            </a:r>
            <a:r>
              <a:rPr lang="en-US" sz="2800" dirty="0" err="1"/>
              <a:t>opsega</a:t>
            </a:r>
            <a:r>
              <a:rPr lang="en-US" sz="2800" dirty="0"/>
              <a:t> </a:t>
            </a:r>
            <a:r>
              <a:rPr lang="en-US" sz="2800" dirty="0" err="1"/>
              <a:t>temperatura</a:t>
            </a:r>
            <a:r>
              <a:rPr lang="en-US" sz="2800" dirty="0"/>
              <a:t> </a:t>
            </a:r>
            <a:r>
              <a:rPr lang="en-US" sz="2800" dirty="0" err="1"/>
              <a:t>koje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se u </a:t>
            </a:r>
            <a:r>
              <a:rPr lang="en-US" sz="2800" dirty="0" err="1"/>
              <a:t>trenutku</a:t>
            </a:r>
            <a:r>
              <a:rPr lang="en-US" sz="2800" dirty="0"/>
              <a:t> </a:t>
            </a:r>
            <a:r>
              <a:rPr lang="en-US" sz="2800" dirty="0" err="1"/>
              <a:t>snimanja</a:t>
            </a:r>
            <a:r>
              <a:rPr lang="en-US" sz="2800" dirty="0"/>
              <a:t> </a:t>
            </a:r>
            <a:r>
              <a:rPr lang="en-US" sz="2800" dirty="0" err="1"/>
              <a:t>mogle</a:t>
            </a:r>
            <a:r>
              <a:rPr lang="en-US" sz="2800" dirty="0"/>
              <a:t> </a:t>
            </a:r>
            <a:r>
              <a:rPr lang="en-US" sz="2800" dirty="0" err="1"/>
              <a:t>videti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6575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A4352A04-06C1-A44C-A683-2BDA1E48F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48" t="32185" r="38276" b="15402"/>
          <a:stretch/>
        </p:blipFill>
        <p:spPr>
          <a:xfrm>
            <a:off x="8161221" y="2132544"/>
            <a:ext cx="3517119" cy="258676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ka 4">
            <a:extLst>
              <a:ext uri="{FF2B5EF4-FFF2-40B4-BE49-F238E27FC236}">
                <a16:creationId xmlns:a16="http://schemas.microsoft.com/office/drawing/2014/main" id="{134C82FF-0447-5EC2-403C-11ED00CB0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31" t="32184" r="37931" b="16935"/>
          <a:stretch/>
        </p:blipFill>
        <p:spPr>
          <a:xfrm>
            <a:off x="4310676" y="2132544"/>
            <a:ext cx="3537345" cy="258676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>
            <a:extLst>
              <a:ext uri="{FF2B5EF4-FFF2-40B4-BE49-F238E27FC236}">
                <a16:creationId xmlns:a16="http://schemas.microsoft.com/office/drawing/2014/main" id="{0DFE35AD-7806-A91C-5A3A-2D9A0FA7C4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14" t="32491" r="38448" b="15096"/>
          <a:stretch/>
        </p:blipFill>
        <p:spPr>
          <a:xfrm>
            <a:off x="303544" y="2132544"/>
            <a:ext cx="3517120" cy="2649415"/>
          </a:xfrm>
          <a:prstGeom prst="rect">
            <a:avLst/>
          </a:prstGeom>
        </p:spPr>
      </p:pic>
      <p:sp>
        <p:nvSpPr>
          <p:cNvPr id="11" name="Okvir za tekst 10">
            <a:extLst>
              <a:ext uri="{FF2B5EF4-FFF2-40B4-BE49-F238E27FC236}">
                <a16:creationId xmlns:a16="http://schemas.microsoft.com/office/drawing/2014/main" id="{F2D497B8-3295-1CB7-3A24-0009C1FDD537}"/>
              </a:ext>
            </a:extLst>
          </p:cNvPr>
          <p:cNvSpPr txBox="1"/>
          <p:nvPr/>
        </p:nvSpPr>
        <p:spPr>
          <a:xfrm>
            <a:off x="3626070" y="567485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https://greenesen.wordpress.com/komparacija/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637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B58BB17-BE9F-D4D9-2EBF-63E6D0C58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1938" r="-1" b="2442"/>
          <a:stretch/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5" name="Slika 4" descr="Slika na kojoj se nalazi tekst, snimak ekrana, softver, Multimedijski softver&#10;&#10;Opis je automatski generisan">
            <a:extLst>
              <a:ext uri="{FF2B5EF4-FFF2-40B4-BE49-F238E27FC236}">
                <a16:creationId xmlns:a16="http://schemas.microsoft.com/office/drawing/2014/main" id="{FB9E0BAB-4CE4-B893-BD99-B5D59E667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63" r="-1" b="11886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CCD678D-B5DC-355C-F2C2-5EA968A08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ARCGIS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837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D0BC408E-CDBA-6FCA-0EF4-1D6973C3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932" y="1235860"/>
            <a:ext cx="4614759" cy="416333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U </a:t>
            </a:r>
            <a:r>
              <a:rPr lang="en-US" sz="2400" dirty="0" err="1"/>
              <a:t>cilju</a:t>
            </a:r>
            <a:r>
              <a:rPr lang="en-US" sz="2400" dirty="0"/>
              <a:t> </a:t>
            </a:r>
            <a:r>
              <a:rPr lang="en-US" sz="2400" dirty="0" err="1"/>
              <a:t>njegovog</a:t>
            </a:r>
            <a:r>
              <a:rPr lang="en-US" sz="2400" dirty="0"/>
              <a:t> </a:t>
            </a:r>
            <a:r>
              <a:rPr lang="en-US" sz="2400" dirty="0" err="1"/>
              <a:t>preklapanja</a:t>
            </a:r>
            <a:r>
              <a:rPr lang="en-US" sz="2400" dirty="0"/>
              <a:t> u </a:t>
            </a:r>
            <a:r>
              <a:rPr lang="en-US" sz="2400" dirty="0" err="1"/>
              <a:t>softverima</a:t>
            </a:r>
            <a:r>
              <a:rPr lang="en-US" sz="2400" dirty="0"/>
              <a:t> </a:t>
            </a:r>
            <a:r>
              <a:rPr lang="en-US" sz="2400" dirty="0" err="1"/>
              <a:t>kao</a:t>
            </a:r>
            <a:r>
              <a:rPr lang="en-US" sz="2400" dirty="0"/>
              <a:t> </a:t>
            </a:r>
            <a:r>
              <a:rPr lang="en-US" sz="2400" dirty="0" err="1"/>
              <a:t>što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ArcGis</a:t>
            </a:r>
            <a:r>
              <a:rPr lang="en-US" sz="2400" dirty="0"/>
              <a:t>, </a:t>
            </a:r>
            <a:r>
              <a:rPr lang="en-US" sz="2400" dirty="0" err="1"/>
              <a:t>QGis</a:t>
            </a:r>
            <a:r>
              <a:rPr lang="en-US" sz="2400" dirty="0"/>
              <a:t>...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postojećim</a:t>
            </a:r>
            <a:r>
              <a:rPr lang="en-US" sz="2400" dirty="0"/>
              <a:t> </a:t>
            </a:r>
            <a:r>
              <a:rPr lang="en-US" sz="2400" dirty="0" err="1"/>
              <a:t>zvaničnim</a:t>
            </a:r>
            <a:r>
              <a:rPr lang="en-US" sz="2400" dirty="0"/>
              <a:t> </a:t>
            </a:r>
            <a:r>
              <a:rPr lang="en-US" sz="2400" dirty="0" err="1"/>
              <a:t>katastarskim</a:t>
            </a:r>
            <a:r>
              <a:rPr lang="en-US" sz="2400" dirty="0"/>
              <a:t> </a:t>
            </a:r>
            <a:r>
              <a:rPr lang="en-US" sz="2400" dirty="0" err="1"/>
              <a:t>planovima</a:t>
            </a:r>
            <a:r>
              <a:rPr lang="en-US" sz="2400" dirty="0"/>
              <a:t> koji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georeferencirani</a:t>
            </a:r>
            <a:r>
              <a:rPr lang="en-US" sz="2400" dirty="0"/>
              <a:t> u </a:t>
            </a:r>
            <a:r>
              <a:rPr lang="en-US" sz="2400" dirty="0" err="1"/>
              <a:t>sistemu</a:t>
            </a:r>
            <a:r>
              <a:rPr lang="en-US" sz="2400" dirty="0"/>
              <a:t> koji se </a:t>
            </a:r>
            <a:r>
              <a:rPr lang="en-US" sz="2400" dirty="0" err="1"/>
              <a:t>kod</a:t>
            </a:r>
            <a:r>
              <a:rPr lang="en-US" sz="2400" dirty="0"/>
              <a:t> </a:t>
            </a:r>
            <a:r>
              <a:rPr lang="en-US" sz="2400" dirty="0" err="1"/>
              <a:t>nas</a:t>
            </a:r>
            <a:r>
              <a:rPr lang="en-US" sz="2400" dirty="0"/>
              <a:t> </a:t>
            </a:r>
            <a:r>
              <a:rPr lang="en-US" sz="2400" dirty="0" err="1"/>
              <a:t>koristi</a:t>
            </a:r>
            <a:r>
              <a:rPr lang="en-US" sz="2400" dirty="0"/>
              <a:t> „MGI / 3-degree Gauss zone 7“, </a:t>
            </a:r>
            <a:r>
              <a:rPr lang="en-US" sz="2400" dirty="0" err="1"/>
              <a:t>neophodno</a:t>
            </a:r>
            <a:r>
              <a:rPr lang="en-US" sz="2400" dirty="0"/>
              <a:t> je da se </a:t>
            </a:r>
            <a:r>
              <a:rPr lang="en-US" sz="2400" dirty="0" err="1"/>
              <a:t>koordinate</a:t>
            </a:r>
            <a:r>
              <a:rPr lang="en-US" sz="2400" dirty="0"/>
              <a:t> </a:t>
            </a:r>
            <a:r>
              <a:rPr lang="en-US" sz="2400" dirty="0" err="1"/>
              <a:t>iz</a:t>
            </a:r>
            <a:r>
              <a:rPr lang="en-US" sz="2400" dirty="0"/>
              <a:t> </a:t>
            </a:r>
            <a:r>
              <a:rPr lang="en-US" sz="2400" dirty="0" err="1"/>
              <a:t>izvornih</a:t>
            </a:r>
            <a:r>
              <a:rPr lang="en-US" sz="2400" dirty="0"/>
              <a:t> </a:t>
            </a:r>
            <a:r>
              <a:rPr lang="en-US" sz="2400" dirty="0" err="1"/>
              <a:t>fotografija</a:t>
            </a:r>
            <a:r>
              <a:rPr lang="en-US" sz="2400" dirty="0"/>
              <a:t> (</a:t>
            </a:r>
            <a:r>
              <a:rPr lang="en-US" sz="2400" dirty="0" err="1"/>
              <a:t>koje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u WGS 84 / UTM Zone 34N </a:t>
            </a:r>
            <a:r>
              <a:rPr lang="en-US" sz="2400" dirty="0" err="1"/>
              <a:t>sistemu</a:t>
            </a:r>
            <a:r>
              <a:rPr lang="en-US" sz="2400" dirty="0"/>
              <a:t>) </a:t>
            </a:r>
            <a:r>
              <a:rPr lang="en-US" sz="2400" dirty="0" err="1"/>
              <a:t>konvertuju</a:t>
            </a:r>
            <a:r>
              <a:rPr lang="en-US" sz="2400" dirty="0"/>
              <a:t> u taj </a:t>
            </a:r>
            <a:r>
              <a:rPr lang="en-US" sz="2400" dirty="0" err="1"/>
              <a:t>sistem</a:t>
            </a:r>
            <a:r>
              <a:rPr lang="en-US" sz="2400" dirty="0"/>
              <a:t> </a:t>
            </a:r>
            <a:r>
              <a:rPr lang="en-US" sz="2400" dirty="0" err="1"/>
              <a:t>uz</a:t>
            </a:r>
            <a:r>
              <a:rPr lang="en-US" sz="2400" dirty="0"/>
              <a:t> </a:t>
            </a:r>
            <a:r>
              <a:rPr lang="en-US" sz="2400" dirty="0" err="1"/>
              <a:t>pomoć</a:t>
            </a:r>
            <a:r>
              <a:rPr lang="en-US" sz="2400" dirty="0"/>
              <a:t> </a:t>
            </a:r>
            <a:r>
              <a:rPr lang="en-US" sz="2400" dirty="0" err="1"/>
              <a:t>aplikacije</a:t>
            </a:r>
            <a:r>
              <a:rPr lang="en-US" sz="2400" dirty="0"/>
              <a:t> </a:t>
            </a:r>
            <a:r>
              <a:rPr lang="en-US" sz="2400" dirty="0" err="1"/>
              <a:t>Grider</a:t>
            </a:r>
            <a:r>
              <a:rPr lang="en-US" sz="2400" dirty="0"/>
              <a:t> </a:t>
            </a:r>
            <a:r>
              <a:rPr lang="en-US" sz="2400" dirty="0" err="1"/>
              <a:t>koja</a:t>
            </a:r>
            <a:r>
              <a:rPr lang="en-US" sz="2400" dirty="0"/>
              <a:t> se </a:t>
            </a:r>
            <a:r>
              <a:rPr lang="en-US" sz="2400" dirty="0" err="1"/>
              <a:t>nalazi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zvaničnom</a:t>
            </a:r>
            <a:r>
              <a:rPr lang="en-US" sz="2400" dirty="0"/>
              <a:t> </a:t>
            </a:r>
            <a:r>
              <a:rPr lang="en-US" sz="2400" dirty="0" err="1"/>
              <a:t>sajtu</a:t>
            </a:r>
            <a:r>
              <a:rPr lang="en-US" sz="2400" dirty="0"/>
              <a:t> RGZ.</a:t>
            </a:r>
          </a:p>
          <a:p>
            <a:endParaRPr lang="en-US" sz="20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2947D61-D29D-913A-3DE9-7044B368D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409"/>
          <a:stretch/>
        </p:blipFill>
        <p:spPr>
          <a:xfrm>
            <a:off x="6094476" y="1280529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4975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43CE978-C9A7-A7EE-02F5-983629E76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5" r="2195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9A7C46A-B12C-B287-AEB1-75B586126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11" r="10009" b="1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8293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F621B8F0-E61B-437F-92BF-747350CA94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2308529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Okvir za tekst 1">
            <a:extLst>
              <a:ext uri="{FF2B5EF4-FFF2-40B4-BE49-F238E27FC236}">
                <a16:creationId xmlns:a16="http://schemas.microsoft.com/office/drawing/2014/main" id="{70BA2B09-9888-3FBC-B31C-5EEB796E9D16}"/>
              </a:ext>
            </a:extLst>
          </p:cNvPr>
          <p:cNvSpPr txBox="1"/>
          <p:nvPr/>
        </p:nvSpPr>
        <p:spPr>
          <a:xfrm>
            <a:off x="8627967" y="1085015"/>
            <a:ext cx="3006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800" dirty="0">
                <a:solidFill>
                  <a:schemeClr val="bg1"/>
                </a:solidFill>
              </a:rPr>
              <a:t>ZAKLJUČAK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23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4D3971D-82A8-48C1-9A96-515395255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559" y="1013757"/>
            <a:ext cx="3454277" cy="3407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8CE147-9E44-4CE2-94D7-92A34D04E5B7}"/>
              </a:ext>
            </a:extLst>
          </p:cNvPr>
          <p:cNvSpPr txBox="1"/>
          <p:nvPr/>
        </p:nvSpPr>
        <p:spPr>
          <a:xfrm>
            <a:off x="4480560" y="5166910"/>
            <a:ext cx="3391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 dirty="0"/>
              <a:t>www.akademijanis.edu</a:t>
            </a:r>
            <a:r>
              <a:rPr lang="sr-Latn-RS" sz="2400"/>
              <a:t>.rs</a:t>
            </a:r>
            <a:br>
              <a:rPr lang="sr-Latn-RS" sz="240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6582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 descr="Slika na kojoj se nalazi luster, umetnost, Fotografija mrtve prirode, krug&#10;&#10;Opis je automatski generisan">
            <a:extLst>
              <a:ext uri="{FF2B5EF4-FFF2-40B4-BE49-F238E27FC236}">
                <a16:creationId xmlns:a16="http://schemas.microsoft.com/office/drawing/2014/main" id="{12D359A9-0D35-2BF8-4A58-7D91D858B1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649" r="1234" b="-1"/>
          <a:stretch/>
        </p:blipFill>
        <p:spPr>
          <a:xfrm>
            <a:off x="-3047" y="10"/>
            <a:ext cx="9669642" cy="6857990"/>
          </a:xfrm>
          <a:prstGeom prst="rect">
            <a:avLst/>
          </a:prstGeom>
        </p:spPr>
      </p:pic>
      <p:sp>
        <p:nvSpPr>
          <p:cNvPr id="18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2C6BCA1-F54E-8745-F689-6AC3F61C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738" y="365125"/>
            <a:ext cx="5602014" cy="1899912"/>
          </a:xfrm>
        </p:spPr>
        <p:txBody>
          <a:bodyPr>
            <a:normAutofit/>
          </a:bodyPr>
          <a:lstStyle/>
          <a:p>
            <a:r>
              <a:rPr lang="en-US" sz="4000" dirty="0" err="1"/>
              <a:t>Izazovi</a:t>
            </a:r>
            <a:r>
              <a:rPr lang="en-US" sz="4000" dirty="0"/>
              <a:t>  2023 - …………..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581F7840-31EC-7C1D-5AB4-9A714EB4E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dirty="0" err="1"/>
              <a:t>Energetska</a:t>
            </a:r>
            <a:r>
              <a:rPr lang="en-US" dirty="0"/>
              <a:t> </a:t>
            </a:r>
            <a:r>
              <a:rPr lang="en-US" dirty="0" err="1"/>
              <a:t>kriza</a:t>
            </a:r>
            <a:endParaRPr lang="en-US" dirty="0"/>
          </a:p>
          <a:p>
            <a:r>
              <a:rPr lang="en-US" dirty="0"/>
              <a:t>U</a:t>
            </a:r>
            <a:r>
              <a:rPr lang="sr-Latn-RS" dirty="0"/>
              <a:t>š</a:t>
            </a:r>
            <a:r>
              <a:rPr lang="en-US" dirty="0" err="1"/>
              <a:t>teda</a:t>
            </a:r>
            <a:r>
              <a:rPr lang="en-US" dirty="0"/>
              <a:t> </a:t>
            </a:r>
            <a:r>
              <a:rPr lang="en-US" dirty="0" err="1"/>
              <a:t>resursa</a:t>
            </a:r>
            <a:endParaRPr lang="en-US" dirty="0"/>
          </a:p>
          <a:p>
            <a:r>
              <a:rPr lang="en-US" dirty="0" err="1"/>
              <a:t>Standardi</a:t>
            </a:r>
            <a:r>
              <a:rPr lang="en-US" dirty="0"/>
              <a:t> EU</a:t>
            </a:r>
          </a:p>
          <a:p>
            <a:r>
              <a:rPr lang="en-US" dirty="0" err="1"/>
              <a:t>Borba</a:t>
            </a:r>
            <a:r>
              <a:rPr lang="en-US" dirty="0"/>
              <a:t> </a:t>
            </a:r>
            <a:r>
              <a:rPr lang="en-US" dirty="0" err="1"/>
              <a:t>protiv</a:t>
            </a:r>
            <a:r>
              <a:rPr lang="en-US" dirty="0"/>
              <a:t> </a:t>
            </a:r>
            <a:r>
              <a:rPr lang="en-US" dirty="0" err="1"/>
              <a:t>klimatskih</a:t>
            </a:r>
            <a:r>
              <a:rPr lang="en-US" dirty="0"/>
              <a:t> </a:t>
            </a:r>
            <a:r>
              <a:rPr lang="en-US" dirty="0" err="1"/>
              <a:t>promena</a:t>
            </a:r>
            <a:endParaRPr lang="sr-Latn-RS" dirty="0"/>
          </a:p>
          <a:p>
            <a:r>
              <a:rPr lang="sr-Latn-RS" dirty="0"/>
              <a:t>………………….</a:t>
            </a:r>
            <a:endParaRPr lang="en-US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2886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B8B7023-C443-B95D-2D59-699E93B46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sr-Latn-RS" b="1"/>
              <a:t>Šta </a:t>
            </a:r>
            <a:r>
              <a:rPr lang="sr-Latn-RS" b="1" err="1"/>
              <a:t>zelimo</a:t>
            </a:r>
            <a:r>
              <a:rPr lang="sr-Latn-RS" b="1"/>
              <a:t> da postignemo </a:t>
            </a:r>
            <a:r>
              <a:rPr lang="sr-Latn-RS"/>
              <a:t>?</a:t>
            </a:r>
            <a:endParaRPr lang="en-US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D0372E1D-42AC-4657-D69A-D5773237B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sr-Latn-RS" sz="2000" dirty="0"/>
              <a:t>Prevenciju kvarova na mreži, </a:t>
            </a:r>
          </a:p>
          <a:p>
            <a:r>
              <a:rPr lang="sr-Latn-RS" sz="2000" dirty="0" err="1"/>
              <a:t>Optimizacuju</a:t>
            </a:r>
            <a:r>
              <a:rPr lang="sr-Latn-RS" sz="2000" dirty="0"/>
              <a:t> stanja mreže</a:t>
            </a:r>
          </a:p>
          <a:p>
            <a:r>
              <a:rPr lang="sr-Latn-RS" sz="2000" dirty="0"/>
              <a:t>Uštedu svih vrsta resursa</a:t>
            </a:r>
          </a:p>
          <a:p>
            <a:r>
              <a:rPr lang="sr-Latn-RS" sz="2000" dirty="0"/>
              <a:t>Podrška digitalizaciji sistema</a:t>
            </a:r>
          </a:p>
          <a:p>
            <a:r>
              <a:rPr lang="en-US" sz="2000" dirty="0" err="1"/>
              <a:t>Podr</a:t>
            </a:r>
            <a:r>
              <a:rPr lang="sr-Latn-RS" sz="2000" dirty="0"/>
              <a:t>š</a:t>
            </a:r>
            <a:r>
              <a:rPr lang="en-US" sz="2000" dirty="0"/>
              <a:t>ka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unaprednje</a:t>
            </a:r>
            <a:r>
              <a:rPr lang="en-US" sz="2000" dirty="0"/>
              <a:t> </a:t>
            </a:r>
            <a:r>
              <a:rPr lang="en-US" sz="2000" dirty="0" err="1"/>
              <a:t>postojec</a:t>
            </a:r>
            <a:r>
              <a:rPr lang="sr-Latn-RS" sz="2000" dirty="0"/>
              <a:t>e</a:t>
            </a:r>
            <a:r>
              <a:rPr lang="en-US" sz="2000" dirty="0"/>
              <a:t>g </a:t>
            </a:r>
            <a:r>
              <a:rPr lang="en-US" sz="2000" dirty="0" err="1"/>
              <a:t>katastra</a:t>
            </a:r>
            <a:r>
              <a:rPr lang="en-US" sz="2000" dirty="0"/>
              <a:t> </a:t>
            </a:r>
            <a:r>
              <a:rPr lang="en-US" sz="2000" dirty="0" err="1"/>
              <a:t>podzemnih</a:t>
            </a:r>
            <a:r>
              <a:rPr lang="en-US" sz="2000" dirty="0"/>
              <a:t> </a:t>
            </a:r>
            <a:r>
              <a:rPr lang="en-US" sz="2000" dirty="0" err="1"/>
              <a:t>instalacija</a:t>
            </a:r>
            <a:endParaRPr lang="en-US" sz="2000" dirty="0"/>
          </a:p>
          <a:p>
            <a:r>
              <a:rPr lang="en-US" sz="2000" dirty="0"/>
              <a:t>………………………</a:t>
            </a:r>
            <a:endParaRPr lang="sr-Latn-RS" sz="2000" dirty="0"/>
          </a:p>
          <a:p>
            <a:endParaRPr lang="en-US" sz="2000" dirty="0"/>
          </a:p>
        </p:txBody>
      </p:sp>
      <p:pic>
        <p:nvPicPr>
          <p:cNvPr id="7" name="Slika 6" descr="An arrow on a line map">
            <a:extLst>
              <a:ext uri="{FF2B5EF4-FFF2-40B4-BE49-F238E27FC236}">
                <a16:creationId xmlns:a16="http://schemas.microsoft.com/office/drawing/2014/main" id="{F85107C3-64E3-E7DA-DAE8-93439B653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62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5329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21B9E65D-0376-87B0-08F4-A0D5B0F7C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r-Latn-RS" sz="5400"/>
              <a:t>Šta nudimo?</a:t>
            </a:r>
            <a:endParaRPr lang="en-US" sz="54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2509A092-0092-46DE-CCC8-85D94D1E5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5098568" cy="3320668"/>
          </a:xfrm>
        </p:spPr>
        <p:txBody>
          <a:bodyPr>
            <a:normAutofit lnSpcReduction="10000"/>
          </a:bodyPr>
          <a:lstStyle/>
          <a:p>
            <a:r>
              <a:rPr lang="sr-Latn-RS" sz="2200" dirty="0"/>
              <a:t>Brza d</a:t>
            </a:r>
            <a:r>
              <a:rPr lang="en-US" sz="2200" dirty="0" err="1"/>
              <a:t>etekcija</a:t>
            </a:r>
            <a:r>
              <a:rPr lang="en-US" sz="2200" dirty="0"/>
              <a:t> </a:t>
            </a:r>
            <a:r>
              <a:rPr lang="en-US" sz="2200" dirty="0" err="1"/>
              <a:t>kvarova</a:t>
            </a:r>
            <a:endParaRPr lang="sr-Latn-RS" sz="2200" dirty="0"/>
          </a:p>
          <a:p>
            <a:r>
              <a:rPr lang="sr-Latn-RS" sz="2200" dirty="0" err="1"/>
              <a:t>Termlano</a:t>
            </a:r>
            <a:r>
              <a:rPr lang="sr-Latn-RS" sz="2200" dirty="0"/>
              <a:t> mapiranje mreže</a:t>
            </a:r>
            <a:endParaRPr lang="en-US" sz="2200" dirty="0"/>
          </a:p>
          <a:p>
            <a:r>
              <a:rPr lang="en-US" sz="2200" dirty="0" err="1"/>
              <a:t>Georeferenciranje</a:t>
            </a:r>
            <a:r>
              <a:rPr lang="sr-Latn-RS" sz="2200" dirty="0"/>
              <a:t> </a:t>
            </a:r>
            <a:r>
              <a:rPr lang="sr-Latn-RS" sz="2200" dirty="0" err="1"/>
              <a:t>mrezne</a:t>
            </a:r>
            <a:r>
              <a:rPr lang="sr-Latn-RS" sz="2200" dirty="0"/>
              <a:t> </a:t>
            </a:r>
            <a:r>
              <a:rPr lang="sr-Latn-RS" sz="2200" dirty="0" err="1"/>
              <a:t>infrastruktrue</a:t>
            </a:r>
            <a:endParaRPr lang="en-US" sz="2200" dirty="0"/>
          </a:p>
          <a:p>
            <a:r>
              <a:rPr lang="en-US" sz="2200" dirty="0"/>
              <a:t>3D </a:t>
            </a:r>
            <a:r>
              <a:rPr lang="en-US" sz="2200" dirty="0" err="1"/>
              <a:t>projekcija</a:t>
            </a:r>
            <a:endParaRPr lang="en-US" sz="2200" dirty="0"/>
          </a:p>
          <a:p>
            <a:r>
              <a:rPr lang="sr-Latn-RS" sz="2200" dirty="0"/>
              <a:t>Interaktivno okruženje</a:t>
            </a:r>
            <a:r>
              <a:rPr lang="en-US" sz="2200" dirty="0"/>
              <a:t> WEB </a:t>
            </a:r>
            <a:r>
              <a:rPr lang="en-US" sz="2200" dirty="0" err="1"/>
              <a:t>pristup</a:t>
            </a:r>
            <a:endParaRPr lang="en-US" sz="2200" dirty="0"/>
          </a:p>
          <a:p>
            <a:r>
              <a:rPr lang="en-US" sz="2200" dirty="0" err="1"/>
              <a:t>Pouzdanost</a:t>
            </a:r>
            <a:endParaRPr lang="en-US" sz="2200" dirty="0"/>
          </a:p>
          <a:p>
            <a:r>
              <a:rPr lang="en-US" sz="2200" dirty="0" err="1"/>
              <a:t>Unapredjenje</a:t>
            </a:r>
            <a:r>
              <a:rPr lang="en-US" sz="2200" dirty="0"/>
              <a:t> </a:t>
            </a:r>
            <a:r>
              <a:rPr lang="en-US" sz="2200" dirty="0" err="1"/>
              <a:t>postojecih</a:t>
            </a:r>
            <a:r>
              <a:rPr lang="en-US" sz="2200" dirty="0"/>
              <a:t> DKP</a:t>
            </a:r>
            <a:endParaRPr lang="sr-Latn-RS" sz="2200" dirty="0"/>
          </a:p>
          <a:p>
            <a:r>
              <a:rPr lang="sr-Latn-RS" sz="2200" dirty="0"/>
              <a:t>Širok</a:t>
            </a:r>
            <a:r>
              <a:rPr lang="en-US" sz="2200" dirty="0"/>
              <a:t>a</a:t>
            </a:r>
            <a:r>
              <a:rPr lang="sr-Latn-RS" sz="2200" dirty="0"/>
              <a:t> primenu rezultata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6" name="Picture 5" descr="White puzzle with one red piece">
            <a:extLst>
              <a:ext uri="{FF2B5EF4-FFF2-40B4-BE49-F238E27FC236}">
                <a16:creationId xmlns:a16="http://schemas.microsoft.com/office/drawing/2014/main" id="{BD171C2B-94C8-5E11-9A4B-C62CE9B61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92" r="20988"/>
          <a:stretch/>
        </p:blipFill>
        <p:spPr>
          <a:xfrm>
            <a:off x="5606370" y="24822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1759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music, pipe, bassoon&#10;&#10;Description automatically generated">
            <a:extLst>
              <a:ext uri="{FF2B5EF4-FFF2-40B4-BE49-F238E27FC236}">
                <a16:creationId xmlns:a16="http://schemas.microsoft.com/office/drawing/2014/main" id="{4BEC4510-D5EE-4B52-B8C3-48F1A3CA6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16" r="-1" b="2860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E4A27943-1A31-8E0F-6F96-395F38673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076" y="2434201"/>
            <a:ext cx="4824248" cy="37427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r-Latn-RS" dirty="0"/>
              <a:t>Alat</a:t>
            </a:r>
          </a:p>
          <a:p>
            <a:endParaRPr lang="sr-Latn-RS" dirty="0"/>
          </a:p>
          <a:p>
            <a:r>
              <a:rPr lang="sr-Latn-RS" dirty="0"/>
              <a:t>BPL Matrice 300 RTK</a:t>
            </a:r>
          </a:p>
          <a:p>
            <a:r>
              <a:rPr lang="sr-Latn-RS" dirty="0"/>
              <a:t>Termalna/</a:t>
            </a:r>
            <a:r>
              <a:rPr lang="sr-Latn-RS" dirty="0" err="1"/>
              <a:t>Wide</a:t>
            </a:r>
            <a:r>
              <a:rPr lang="sr-Latn-RS" dirty="0"/>
              <a:t> kamera za BPL</a:t>
            </a:r>
          </a:p>
          <a:p>
            <a:r>
              <a:rPr lang="sr-Latn-RS" dirty="0" err="1"/>
              <a:t>Thermal</a:t>
            </a:r>
            <a:r>
              <a:rPr lang="sr-Latn-RS" dirty="0"/>
              <a:t> </a:t>
            </a:r>
            <a:r>
              <a:rPr lang="sr-Latn-RS" dirty="0" err="1"/>
              <a:t>analytic</a:t>
            </a:r>
            <a:r>
              <a:rPr lang="sr-Latn-RS" dirty="0"/>
              <a:t> </a:t>
            </a:r>
            <a:r>
              <a:rPr lang="sr-Latn-RS" dirty="0" err="1"/>
              <a:t>tools</a:t>
            </a:r>
            <a:endParaRPr lang="sr-Latn-RS" dirty="0"/>
          </a:p>
          <a:p>
            <a:r>
              <a:rPr lang="en-US" i="0" cap="all" dirty="0">
                <a:effectLst/>
              </a:rPr>
              <a:t>THERMAL</a:t>
            </a:r>
            <a:r>
              <a:rPr lang="sr-Latn-RS" i="0" cap="all" dirty="0">
                <a:effectLst/>
              </a:rPr>
              <a:t>NI </a:t>
            </a:r>
            <a:r>
              <a:rPr lang="sr-Latn-RS" i="0" cap="all" dirty="0" err="1">
                <a:effectLst/>
              </a:rPr>
              <a:t>konvertor</a:t>
            </a:r>
            <a:r>
              <a:rPr lang="sr-Latn-RS" i="0" cap="all" dirty="0">
                <a:effectLst/>
              </a:rPr>
              <a:t> </a:t>
            </a:r>
          </a:p>
          <a:p>
            <a:r>
              <a:rPr lang="sr-Latn-RS" cap="all" dirty="0"/>
              <a:t>PIX 4D</a:t>
            </a:r>
          </a:p>
          <a:p>
            <a:r>
              <a:rPr lang="sr-Latn-RS" i="0" cap="all" dirty="0">
                <a:effectLst/>
              </a:rPr>
              <a:t>GIS</a:t>
            </a:r>
          </a:p>
          <a:p>
            <a:r>
              <a:rPr lang="sr-Latn-RS" cap="all" dirty="0"/>
              <a:t>DKP</a:t>
            </a:r>
            <a:endParaRPr lang="sr-Latn-RS" i="0" cap="all" dirty="0">
              <a:effectLst/>
            </a:endParaRPr>
          </a:p>
          <a:p>
            <a:endParaRPr lang="en-US" sz="2000" b="1" i="0" cap="all" dirty="0">
              <a:effectLst/>
              <a:latin typeface="Montserrat" panose="00000500000000000000" pitchFamily="2" charset="-18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6083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F0D3A-54EC-4606-8B9D-4839FC13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OPIS METODE</a:t>
            </a:r>
          </a:p>
        </p:txBody>
      </p:sp>
      <p:sp>
        <p:nvSpPr>
          <p:cNvPr id="1075" name="Freeform: Shape 1074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7" name="Freeform: Shape 1076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979F1-9E78-8375-B51F-E93B7FD8E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0"/>
          <a:stretch/>
        </p:blipFill>
        <p:spPr bwMode="auto"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F84D0D9-D998-F274-9B45-C0B491632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5" r="-1" b="-1"/>
          <a:stretch/>
        </p:blipFill>
        <p:spPr bwMode="auto"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9" name="Oval 1078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05AE366-8330-4C25-95B5-0132ADD63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 bwMode="auto"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1" name="Freeform: Shape 1080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DJI Zenmuse XT S Thermal Camera">
            <a:extLst>
              <a:ext uri="{FF2B5EF4-FFF2-40B4-BE49-F238E27FC236}">
                <a16:creationId xmlns:a16="http://schemas.microsoft.com/office/drawing/2014/main" id="{F7D3A1AF-9D3D-44F6-8F53-3333E4FA2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6" r="12568" b="3"/>
          <a:stretch/>
        </p:blipFill>
        <p:spPr bwMode="auto"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3" name="Freeform: Shape 1082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805F4A-E08B-4493-8589-FA2B9905A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r="21582" b="-2"/>
          <a:stretch/>
        </p:blipFill>
        <p:spPr bwMode="auto"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Filmski poster">
            <a:extLst>
              <a:ext uri="{FF2B5EF4-FFF2-40B4-BE49-F238E27FC236}">
                <a16:creationId xmlns:a16="http://schemas.microsoft.com/office/drawing/2014/main" id="{9436E019-7731-46CA-8689-201424DCEA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943281" y="4524261"/>
            <a:ext cx="1264920" cy="12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45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585F6EA-21AC-8871-605D-2998456190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5" b="7210"/>
          <a:stretch/>
        </p:blipFill>
        <p:spPr>
          <a:xfrm>
            <a:off x="1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Okvir za tekst 1">
            <a:extLst>
              <a:ext uri="{FF2B5EF4-FFF2-40B4-BE49-F238E27FC236}">
                <a16:creationId xmlns:a16="http://schemas.microsoft.com/office/drawing/2014/main" id="{EE7B78F6-C49A-9D19-924A-F9F782A1DB2F}"/>
              </a:ext>
            </a:extLst>
          </p:cNvPr>
          <p:cNvSpPr txBox="1"/>
          <p:nvPr/>
        </p:nvSpPr>
        <p:spPr>
          <a:xfrm>
            <a:off x="7239000" y="2924174"/>
            <a:ext cx="2209800" cy="774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METODA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061F24-FEED-2D08-3CD3-EEAF96D18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772" y="3698280"/>
            <a:ext cx="5552089" cy="2687691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sr-Latn-RS" sz="2000" dirty="0"/>
              <a:t>Ispunjenje zakonskih obaveza</a:t>
            </a:r>
          </a:p>
          <a:p>
            <a:r>
              <a:rPr lang="sr-Latn-RS" sz="2000" dirty="0" err="1"/>
              <a:t>Rutiranje</a:t>
            </a:r>
            <a:endParaRPr lang="sr-Latn-RS" sz="2000" dirty="0"/>
          </a:p>
          <a:p>
            <a:r>
              <a:rPr lang="sr-Latn-RS" sz="2000" dirty="0"/>
              <a:t>Nadletanje, snimanje, mapiranje</a:t>
            </a:r>
          </a:p>
          <a:p>
            <a:r>
              <a:rPr lang="sr-Latn-RS" sz="2000" dirty="0"/>
              <a:t>Analiza podataka</a:t>
            </a:r>
          </a:p>
          <a:p>
            <a:r>
              <a:rPr lang="sr-Latn-RS" sz="2000" dirty="0"/>
              <a:t>Termalna konverzija</a:t>
            </a:r>
          </a:p>
          <a:p>
            <a:r>
              <a:rPr lang="sr-Latn-RS" sz="2000" dirty="0"/>
              <a:t>Izrada </a:t>
            </a:r>
            <a:r>
              <a:rPr lang="sr-Latn-RS" sz="2000" dirty="0" err="1"/>
              <a:t>ortofoto</a:t>
            </a:r>
            <a:r>
              <a:rPr lang="sr-Latn-RS" sz="2000" dirty="0"/>
              <a:t> snimaka i interaktivnih mapa</a:t>
            </a:r>
          </a:p>
          <a:p>
            <a:r>
              <a:rPr lang="sr-Latn-RS" sz="2000" dirty="0"/>
              <a:t>Transformacija u GIS i poklapanje sa DKP</a:t>
            </a:r>
          </a:p>
          <a:p>
            <a:r>
              <a:rPr lang="sr-Latn-RS" sz="2000" dirty="0"/>
              <a:t>Isporuka interaktivnih i GIS mapa kroz WEB portal</a:t>
            </a:r>
          </a:p>
          <a:p>
            <a:endParaRPr lang="sr-Latn-RS" sz="2000" dirty="0"/>
          </a:p>
          <a:p>
            <a:endParaRPr lang="sr-Latn-R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0118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6B493D6-1FD0-0F39-911D-634F63325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0" r="25978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82A4C5E9-7D1D-1CF2-5AB3-5128B3676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1731" y="2194102"/>
            <a:ext cx="4880366" cy="2546064"/>
          </a:xfrm>
        </p:spPr>
        <p:txBody>
          <a:bodyPr>
            <a:noAutofit/>
          </a:bodyPr>
          <a:lstStyle/>
          <a:p>
            <a:r>
              <a:rPr lang="en-US" sz="2400" dirty="0" err="1"/>
              <a:t>Ortofoto</a:t>
            </a:r>
            <a:r>
              <a:rPr lang="en-US" sz="2400" dirty="0"/>
              <a:t> </a:t>
            </a:r>
            <a:r>
              <a:rPr lang="en-US" sz="2400" dirty="0" err="1"/>
              <a:t>mozaik</a:t>
            </a:r>
            <a:r>
              <a:rPr lang="en-US" sz="2400" dirty="0"/>
              <a:t> </a:t>
            </a:r>
            <a:r>
              <a:rPr lang="en-US" sz="2400" dirty="0" err="1"/>
              <a:t>dobijen</a:t>
            </a:r>
            <a:r>
              <a:rPr lang="en-US" sz="2400" dirty="0"/>
              <a:t> </a:t>
            </a:r>
            <a:r>
              <a:rPr lang="en-US" sz="2400" dirty="0" err="1"/>
              <a:t>obradom</a:t>
            </a:r>
            <a:r>
              <a:rPr lang="en-US" sz="2400" dirty="0"/>
              <a:t> u </a:t>
            </a:r>
            <a:r>
              <a:rPr lang="en-US" sz="2400" dirty="0" err="1"/>
              <a:t>softveru</a:t>
            </a:r>
            <a:r>
              <a:rPr lang="en-US" sz="2400" dirty="0"/>
              <a:t> Pix4D Mapper </a:t>
            </a:r>
            <a:r>
              <a:rPr lang="en-US" sz="2400" dirty="0" err="1"/>
              <a:t>iz</a:t>
            </a:r>
            <a:r>
              <a:rPr lang="en-US" sz="2400" dirty="0"/>
              <a:t> </a:t>
            </a:r>
            <a:r>
              <a:rPr lang="en-US" sz="2400" dirty="0" err="1"/>
              <a:t>fotografija</a:t>
            </a:r>
            <a:r>
              <a:rPr lang="en-US" sz="2400" dirty="0"/>
              <a:t> </a:t>
            </a:r>
            <a:r>
              <a:rPr lang="en-US" sz="2400" dirty="0" err="1"/>
              <a:t>napravljenih</a:t>
            </a:r>
            <a:r>
              <a:rPr lang="en-US" sz="2400" dirty="0"/>
              <a:t> </a:t>
            </a:r>
            <a:r>
              <a:rPr lang="en-US" sz="2400" dirty="0" err="1"/>
              <a:t>termovizijskom</a:t>
            </a:r>
            <a:r>
              <a:rPr lang="en-US" sz="2400" dirty="0"/>
              <a:t> </a:t>
            </a:r>
            <a:r>
              <a:rPr lang="en-US" sz="2400" dirty="0" err="1"/>
              <a:t>kamerom</a:t>
            </a:r>
            <a:r>
              <a:rPr lang="en-US" sz="2400" dirty="0"/>
              <a:t> </a:t>
            </a:r>
            <a:r>
              <a:rPr lang="en-US" sz="2400" dirty="0" err="1"/>
              <a:t>bespilotne</a:t>
            </a:r>
            <a:r>
              <a:rPr lang="en-US" sz="2400" dirty="0"/>
              <a:t> </a:t>
            </a:r>
            <a:r>
              <a:rPr lang="en-US" sz="2400" dirty="0" err="1"/>
              <a:t>letelice</a:t>
            </a:r>
            <a:r>
              <a:rPr lang="en-US" sz="2400" dirty="0"/>
              <a:t> </a:t>
            </a:r>
            <a:r>
              <a:rPr lang="en-US" sz="2400" b="1" dirty="0" err="1"/>
              <a:t>georeferenciran</a:t>
            </a:r>
            <a:r>
              <a:rPr lang="en-US" sz="2400" dirty="0"/>
              <a:t> je u </a:t>
            </a:r>
            <a:r>
              <a:rPr lang="en-US" sz="2400" dirty="0" err="1"/>
              <a:t>koordinatnom</a:t>
            </a:r>
            <a:r>
              <a:rPr lang="en-US" sz="2400" dirty="0"/>
              <a:t> </a:t>
            </a:r>
            <a:r>
              <a:rPr lang="en-US" sz="2400" dirty="0" err="1"/>
              <a:t>sistemu</a:t>
            </a:r>
            <a:r>
              <a:rPr lang="en-US" sz="2400" dirty="0"/>
              <a:t> „WGS 84 / UTM Zone 34N”. 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1944580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F59C178-E49A-C363-9C46-FD07E330B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5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600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368</Words>
  <Application>Microsoft Office PowerPoint</Application>
  <PresentationFormat>Široki ekran</PresentationFormat>
  <Paragraphs>60</Paragraphs>
  <Slides>18</Slides>
  <Notes>0</Notes>
  <HiddenSlides>0</HiddenSlides>
  <MMClips>0</MMClips>
  <ScaleCrop>false</ScaleCrop>
  <HeadingPairs>
    <vt:vector size="6" baseType="variant">
      <vt:variant>
        <vt:lpstr>Korišćeni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Montserrat</vt:lpstr>
      <vt:lpstr>Tema Office</vt:lpstr>
      <vt:lpstr>ATS model detekcije stanja toplovodne mreže  prof Dejan Blagojevic Akademija tehničko vapistalkih strukovnih studija Niš</vt:lpstr>
      <vt:lpstr>Izazovi  2023 - …………..</vt:lpstr>
      <vt:lpstr>Šta zelimo da postignemo ?</vt:lpstr>
      <vt:lpstr>Šta nudimo?</vt:lpstr>
      <vt:lpstr>PowerPoint prezentacija</vt:lpstr>
      <vt:lpstr>OPIS METODE</vt:lpstr>
      <vt:lpstr>PowerPoint prezentacija</vt:lpstr>
      <vt:lpstr>PowerPoint prezentacija</vt:lpstr>
      <vt:lpstr>PowerPoint prezentacija</vt:lpstr>
      <vt:lpstr>PowerPoint prezentacija</vt:lpstr>
      <vt:lpstr>konverzija</vt:lpstr>
      <vt:lpstr>PowerPoint prezentacija</vt:lpstr>
      <vt:lpstr>PowerPoint prezentacija</vt:lpstr>
      <vt:lpstr>ARCGIS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ATS model detekcije stanja toplovodne mreže  prof Dejan Blagojevic Akademija tehničko vapistalkih strukovnih studija Niš</dc:title>
  <dc:creator>Dejan</dc:creator>
  <cp:lastModifiedBy>Dejan</cp:lastModifiedBy>
  <cp:revision>2</cp:revision>
  <dcterms:created xsi:type="dcterms:W3CDTF">2023-05-24T19:09:30Z</dcterms:created>
  <dcterms:modified xsi:type="dcterms:W3CDTF">2023-05-28T19:18:33Z</dcterms:modified>
</cp:coreProperties>
</file>