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2" r:id="rId1"/>
    <p:sldMasterId id="2147484274" r:id="rId2"/>
  </p:sldMasterIdLst>
  <p:notesMasterIdLst>
    <p:notesMasterId r:id="rId26"/>
  </p:notesMasterIdLst>
  <p:handoutMasterIdLst>
    <p:handoutMasterId r:id="rId27"/>
  </p:handoutMasterIdLst>
  <p:sldIdLst>
    <p:sldId id="315" r:id="rId3"/>
    <p:sldId id="266" r:id="rId4"/>
    <p:sldId id="310" r:id="rId5"/>
    <p:sldId id="317" r:id="rId6"/>
    <p:sldId id="318" r:id="rId7"/>
    <p:sldId id="316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333" r:id="rId23"/>
    <p:sldId id="312" r:id="rId24"/>
    <p:sldId id="314" r:id="rId25"/>
  </p:sldIdLst>
  <p:sldSz cx="9144000" cy="6858000" type="screen4x3"/>
  <p:notesSz cx="6980238" cy="9144000"/>
  <p:defaultTextStyle>
    <a:defPPr>
      <a:defRPr lang="sr-Latn-CS"/>
    </a:defPPr>
    <a:lvl1pPr algn="ctr" rtl="0" fontAlgn="base">
      <a:spcBef>
        <a:spcPct val="20000"/>
      </a:spcBef>
      <a:spcAft>
        <a:spcPct val="0"/>
      </a:spcAft>
      <a:buClr>
        <a:schemeClr val="hlink"/>
      </a:buClr>
      <a:buSzPct val="75000"/>
      <a:buFont typeface="Wingdings" pitchFamily="2" charset="2"/>
      <a:defRPr b="1" kern="1200">
        <a:solidFill>
          <a:srgbClr val="000066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buClr>
        <a:schemeClr val="hlink"/>
      </a:buClr>
      <a:buSzPct val="75000"/>
      <a:buFont typeface="Wingdings" pitchFamily="2" charset="2"/>
      <a:defRPr b="1" kern="1200">
        <a:solidFill>
          <a:srgbClr val="000066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buClr>
        <a:schemeClr val="hlink"/>
      </a:buClr>
      <a:buSzPct val="75000"/>
      <a:buFont typeface="Wingdings" pitchFamily="2" charset="2"/>
      <a:defRPr b="1" kern="1200">
        <a:solidFill>
          <a:srgbClr val="000066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buClr>
        <a:schemeClr val="hlink"/>
      </a:buClr>
      <a:buSzPct val="75000"/>
      <a:buFont typeface="Wingdings" pitchFamily="2" charset="2"/>
      <a:defRPr b="1" kern="1200">
        <a:solidFill>
          <a:srgbClr val="000066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buClr>
        <a:schemeClr val="hlink"/>
      </a:buClr>
      <a:buSzPct val="75000"/>
      <a:buFont typeface="Wingdings" pitchFamily="2" charset="2"/>
      <a:defRPr b="1" kern="1200">
        <a:solidFill>
          <a:srgbClr val="00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rgbClr val="00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rgbClr val="00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rgbClr val="00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rgbClr val="000066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12A74BE-663E-41EA-A91E-4B51893AB8AD}">
          <p14:sldIdLst>
            <p14:sldId id="315"/>
            <p14:sldId id="266"/>
            <p14:sldId id="310"/>
            <p14:sldId id="317"/>
            <p14:sldId id="318"/>
            <p14:sldId id="316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12"/>
            <p14:sldId id="314"/>
          </p14:sldIdLst>
        </p14:section>
        <p14:section name="Untitled Section" id="{A8640820-41CE-47CA-936F-AD03E673102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9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MSOffic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CC66"/>
    <a:srgbClr val="7799FF"/>
    <a:srgbClr val="FFFF00"/>
    <a:srgbClr val="000066"/>
    <a:srgbClr val="FF7C80"/>
    <a:srgbClr val="99FFCC"/>
    <a:srgbClr val="009900"/>
    <a:srgbClr val="00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9" autoAdjust="0"/>
    <p:restoredTop sz="99338" autoAdjust="0"/>
  </p:normalViewPr>
  <p:slideViewPr>
    <p:cSldViewPr>
      <p:cViewPr>
        <p:scale>
          <a:sx n="75" d="100"/>
          <a:sy n="75" d="100"/>
        </p:scale>
        <p:origin x="1726" y="2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566" y="276"/>
      </p:cViewPr>
      <p:guideLst>
        <p:guide orient="horz" pos="2880"/>
        <p:guide pos="21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531" cy="45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3078" y="0"/>
            <a:ext cx="3025531" cy="45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4899"/>
            <a:ext cx="3025531" cy="45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3078" y="8684899"/>
            <a:ext cx="3025531" cy="45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fld id="{DD216A1D-DF1D-4987-9958-7CC377A2C1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6287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531" cy="45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3078" y="0"/>
            <a:ext cx="3025531" cy="45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3325" y="685800"/>
            <a:ext cx="4573588" cy="3430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7699" y="4343912"/>
            <a:ext cx="5584842" cy="4115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4899"/>
            <a:ext cx="3025531" cy="45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3078" y="8684899"/>
            <a:ext cx="3025531" cy="45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fld id="{44429785-2374-4A44-B5D6-2868FDAD69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82229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buClr>
                <a:srgbClr val="0000FF"/>
              </a:buClr>
            </a:pPr>
            <a:fld id="{D16DDA12-11CD-420C-B519-A4A6FBF5038C}" type="slidenum">
              <a:rPr lang="en-US" altLang="en-US"/>
              <a:pPr>
                <a:buClr>
                  <a:srgbClr val="0000FF"/>
                </a:buClr>
              </a:pPr>
              <a:t>1</a:t>
            </a:fld>
            <a:endParaRPr lang="en-US" alt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7D4E9-E165-4DB0-B2DE-194352C82004}" type="datetime1">
              <a:rPr lang="sr-Latn-CS" altLang="en-US" smtClean="0"/>
              <a:pPr/>
              <a:t>29.5.2025.</a:t>
            </a:fld>
            <a:endParaRPr lang="sr-Latn-C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CF5F07-F0ED-43BA-80D8-728E025A6A6C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r-Latn-C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4C731-1DFE-4E08-919E-1C16A63B74A2}" type="datetime1">
              <a:rPr lang="sr-Latn-CS" altLang="en-US" smtClean="0"/>
              <a:pPr/>
              <a:t>29.5.2025.</a:t>
            </a:fld>
            <a:endParaRPr lang="sr-Latn-C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1E29-E4BA-4849-982A-1D1F3FAB30D0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CC0C-8852-421C-8AFD-170BBAA1696F}" type="datetime1">
              <a:rPr lang="sr-Latn-CS" altLang="en-US" smtClean="0"/>
              <a:pPr/>
              <a:t>29.5.2025.</a:t>
            </a:fld>
            <a:endParaRPr lang="sr-Latn-C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FC1B0-83E6-4BD4-B035-ED00C7C88F65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584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584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584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584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5847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5848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5849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</p:grpSp>
      <p:sp>
        <p:nvSpPr>
          <p:cNvPr id="35850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sr-Latn-CS" altLang="en-US" noProof="0"/>
              <a:t>Click to edit Master title style</a:t>
            </a:r>
          </a:p>
        </p:txBody>
      </p:sp>
      <p:sp>
        <p:nvSpPr>
          <p:cNvPr id="35851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sr-Latn-CS" altLang="en-US" noProof="0"/>
              <a:t>Click to edit Master subtitle style</a:t>
            </a:r>
          </a:p>
        </p:txBody>
      </p:sp>
      <p:sp>
        <p:nvSpPr>
          <p:cNvPr id="35852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04C7D4E9-E165-4DB0-B2DE-194352C82004}" type="datetime1">
              <a:rPr lang="sr-Latn-CS" altLang="en-US">
                <a:solidFill>
                  <a:srgbClr val="000000"/>
                </a:solidFill>
              </a:rPr>
              <a:pPr/>
              <a:t>29.5.2025.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35853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35854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1CF5F07-F0ED-43BA-80D8-728E025A6A6C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68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A3AE31-A367-4AB5-828B-3044AD53BF33}" type="datetime1">
              <a:rPr lang="sr-Latn-CS" altLang="en-US">
                <a:solidFill>
                  <a:srgbClr val="000000"/>
                </a:solidFill>
              </a:rPr>
              <a:pPr/>
              <a:t>29.5.2025.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8E25EC-EFBF-46CA-9693-BFBC79988B8C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065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2B6728-2D68-4414-997A-76EF09B659FC}" type="datetime1">
              <a:rPr lang="sr-Latn-CS" altLang="en-US">
                <a:solidFill>
                  <a:srgbClr val="000000"/>
                </a:solidFill>
              </a:rPr>
              <a:pPr/>
              <a:t>29.5.2025.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C3CD06-E3C5-4E31-96F7-C9E8B4EE254E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19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0F8D53-87A8-4B11-BA08-66495FF93C4B}" type="datetime1">
              <a:rPr lang="sr-Latn-CS" altLang="en-US">
                <a:solidFill>
                  <a:srgbClr val="000000"/>
                </a:solidFill>
              </a:rPr>
              <a:pPr/>
              <a:t>29.5.2025.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B71998-B8A8-4DF1-B546-250986E34D7B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44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725E61-BE44-4023-8920-F8764EB666A2}" type="datetime1">
              <a:rPr lang="sr-Latn-CS" altLang="en-US">
                <a:solidFill>
                  <a:srgbClr val="000000"/>
                </a:solidFill>
              </a:rPr>
              <a:pPr/>
              <a:t>29.5.2025.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1658B-58F3-425C-AEB7-A522CE41614A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420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B0532D-03F7-4C3A-809F-EA3EF0F57EB6}" type="datetime1">
              <a:rPr lang="sr-Latn-CS" altLang="en-US">
                <a:solidFill>
                  <a:srgbClr val="000000"/>
                </a:solidFill>
              </a:rPr>
              <a:pPr/>
              <a:t>29.5.2025.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AE430B-A60D-4E33-94B4-440027777917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1517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743402-F1E2-410D-BEE6-CABF2AEAE7A5}" type="datetime1">
              <a:rPr lang="sr-Latn-CS" altLang="en-US">
                <a:solidFill>
                  <a:srgbClr val="000000"/>
                </a:solidFill>
              </a:rPr>
              <a:pPr/>
              <a:t>29.5.2025.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4F9DD6-A6C5-4A73-805C-8E1C73E2BFED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288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C85B72-6C4A-44CC-8866-4A2CE95D73D0}" type="datetime1">
              <a:rPr lang="sr-Latn-CS" altLang="en-US">
                <a:solidFill>
                  <a:srgbClr val="000000"/>
                </a:solidFill>
              </a:rPr>
              <a:pPr/>
              <a:t>29.5.2025.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3536D0-011F-4E37-951E-E026895542F8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314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3AE31-A367-4AB5-828B-3044AD53BF33}" type="datetime1">
              <a:rPr lang="sr-Latn-CS" altLang="en-US" smtClean="0"/>
              <a:pPr/>
              <a:t>29.5.2025.</a:t>
            </a:fld>
            <a:endParaRPr lang="sr-Latn-C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25EC-EFBF-46CA-9693-BFBC79988B8C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A6792C-F9F5-49FF-8B96-F0C8E57258FA}" type="datetime1">
              <a:rPr lang="sr-Latn-CS" altLang="en-US">
                <a:solidFill>
                  <a:srgbClr val="000000"/>
                </a:solidFill>
              </a:rPr>
              <a:pPr/>
              <a:t>29.5.2025.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8CEAB-E690-4BE2-8F86-777B172366BB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0771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94C731-1DFE-4E08-919E-1C16A63B74A2}" type="datetime1">
              <a:rPr lang="sr-Latn-CS" altLang="en-US">
                <a:solidFill>
                  <a:srgbClr val="000000"/>
                </a:solidFill>
              </a:rPr>
              <a:pPr/>
              <a:t>29.5.2025.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31E29-E4BA-4849-982A-1D1F3FAB30D0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514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18CC0C-8852-421C-8AFD-170BBAA1696F}" type="datetime1">
              <a:rPr lang="sr-Latn-CS" altLang="en-US">
                <a:solidFill>
                  <a:srgbClr val="000000"/>
                </a:solidFill>
              </a:rPr>
              <a:pPr/>
              <a:t>29.5.2025.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FC1B0-83E6-4BD4-B035-ED00C7C88F65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7229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576AF76-0BA2-4041-8D83-121732FE18C0}" type="datetime1">
              <a:rPr lang="sr-Latn-CS" altLang="en-US">
                <a:solidFill>
                  <a:srgbClr val="000000"/>
                </a:solidFill>
              </a:rPr>
              <a:pPr/>
              <a:t>29.5.2025.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67853C5-C965-4FEE-AC72-64DE0CB90582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270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6728-2D68-4414-997A-76EF09B659FC}" type="datetime1">
              <a:rPr lang="sr-Latn-CS" altLang="en-US" smtClean="0"/>
              <a:pPr/>
              <a:t>29.5.2025.</a:t>
            </a:fld>
            <a:endParaRPr lang="sr-Latn-C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3CD06-E3C5-4E31-96F7-C9E8B4EE254E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F8D53-87A8-4B11-BA08-66495FF93C4B}" type="datetime1">
              <a:rPr lang="sr-Latn-CS" altLang="en-US" smtClean="0"/>
              <a:pPr/>
              <a:t>29.5.2025.</a:t>
            </a:fld>
            <a:endParaRPr lang="sr-Latn-C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71998-B8A8-4DF1-B546-250986E34D7B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25E61-BE44-4023-8920-F8764EB666A2}" type="datetime1">
              <a:rPr lang="sr-Latn-CS" altLang="en-US" smtClean="0"/>
              <a:pPr/>
              <a:t>29.5.2025.</a:t>
            </a:fld>
            <a:endParaRPr lang="sr-Latn-C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658B-58F3-425C-AEB7-A522CE41614A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0532D-03F7-4C3A-809F-EA3EF0F57EB6}" type="datetime1">
              <a:rPr lang="sr-Latn-CS" altLang="en-US" smtClean="0"/>
              <a:pPr/>
              <a:t>29.5.2025.</a:t>
            </a:fld>
            <a:endParaRPr lang="sr-Latn-C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430B-A60D-4E33-94B4-440027777917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3402-F1E2-410D-BEE6-CABF2AEAE7A5}" type="datetime1">
              <a:rPr lang="sr-Latn-CS" altLang="en-US" smtClean="0"/>
              <a:pPr/>
              <a:t>29.5.2025.</a:t>
            </a:fld>
            <a:endParaRPr lang="sr-Latn-C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F9DD6-A6C5-4A73-805C-8E1C73E2BFED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5B72-6C4A-44CC-8866-4A2CE95D73D0}" type="datetime1">
              <a:rPr lang="sr-Latn-CS" altLang="en-US" smtClean="0"/>
              <a:pPr/>
              <a:t>29.5.2025.</a:t>
            </a:fld>
            <a:endParaRPr lang="sr-Latn-C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536D0-011F-4E37-951E-E026895542F8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6792C-F9F5-49FF-8B96-F0C8E57258FA}" type="datetime1">
              <a:rPr lang="sr-Latn-CS" altLang="en-US" smtClean="0"/>
              <a:pPr/>
              <a:t>29.5.2025.</a:t>
            </a:fld>
            <a:endParaRPr lang="sr-Latn-C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8CEAB-E690-4BE2-8F86-777B172366BB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3847373-B0DF-42F3-BFD2-53527A1DBFBA}" type="datetime1">
              <a:rPr lang="sr-Latn-CS" altLang="en-US" smtClean="0"/>
              <a:pPr/>
              <a:t>29.5.2025.</a:t>
            </a:fld>
            <a:endParaRPr lang="sr-Latn-C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sr-Latn-C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C096A3-BC62-4A0A-B737-BBBCFC7D9BB7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3" r:id="rId1"/>
    <p:sldLayoutId id="2147484264" r:id="rId2"/>
    <p:sldLayoutId id="2147484265" r:id="rId3"/>
    <p:sldLayoutId id="2147484266" r:id="rId4"/>
    <p:sldLayoutId id="2147484267" r:id="rId5"/>
    <p:sldLayoutId id="2147484268" r:id="rId6"/>
    <p:sldLayoutId id="2147484269" r:id="rId7"/>
    <p:sldLayoutId id="2147484270" r:id="rId8"/>
    <p:sldLayoutId id="2147484271" r:id="rId9"/>
    <p:sldLayoutId id="2147484272" r:id="rId10"/>
    <p:sldLayoutId id="2147484273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481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482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482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482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4823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4824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4825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</p:grpSp>
      <p:sp>
        <p:nvSpPr>
          <p:cNvPr id="3482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sr-Latn-CS" altLang="en-US"/>
              <a:t>Click to edit Master title style</a:t>
            </a:r>
          </a:p>
        </p:txBody>
      </p:sp>
      <p:sp>
        <p:nvSpPr>
          <p:cNvPr id="3482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r-Latn-CS" altLang="en-US"/>
              <a:t>Click to edit Master text styles</a:t>
            </a:r>
          </a:p>
          <a:p>
            <a:pPr lvl="1"/>
            <a:r>
              <a:rPr lang="sr-Latn-CS" altLang="en-US"/>
              <a:t>Second level</a:t>
            </a:r>
          </a:p>
          <a:p>
            <a:pPr lvl="2"/>
            <a:r>
              <a:rPr lang="sr-Latn-CS" altLang="en-US"/>
              <a:t>Third level</a:t>
            </a:r>
          </a:p>
          <a:p>
            <a:pPr lvl="3"/>
            <a:r>
              <a:rPr lang="sr-Latn-CS" altLang="en-US"/>
              <a:t>Fourth level</a:t>
            </a:r>
          </a:p>
          <a:p>
            <a:pPr lvl="4"/>
            <a:r>
              <a:rPr lang="sr-Latn-CS" altLang="en-US"/>
              <a:t>Fifth level</a:t>
            </a:r>
          </a:p>
        </p:txBody>
      </p:sp>
      <p:sp>
        <p:nvSpPr>
          <p:cNvPr id="3482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73847373-B0DF-42F3-BFD2-53527A1DBFBA}" type="datetime1">
              <a:rPr lang="sr-Latn-CS" altLang="en-US">
                <a:solidFill>
                  <a:srgbClr val="000000"/>
                </a:solidFill>
              </a:rPr>
              <a:pPr/>
              <a:t>29.5.2025.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348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3483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1DC096A3-BC62-4A0A-B737-BBBCFC7D9BB7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775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5" r:id="rId1"/>
    <p:sldLayoutId id="2147484276" r:id="rId2"/>
    <p:sldLayoutId id="2147484277" r:id="rId3"/>
    <p:sldLayoutId id="2147484278" r:id="rId4"/>
    <p:sldLayoutId id="2147484279" r:id="rId5"/>
    <p:sldLayoutId id="2147484280" r:id="rId6"/>
    <p:sldLayoutId id="2147484281" r:id="rId7"/>
    <p:sldLayoutId id="2147484282" r:id="rId8"/>
    <p:sldLayoutId id="2147484283" r:id="rId9"/>
    <p:sldLayoutId id="2147484284" r:id="rId10"/>
    <p:sldLayoutId id="2147484285" r:id="rId11"/>
    <p:sldLayoutId id="2147484286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sr-Latn-R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Stručno-naučna konferencija TOPS 2025</a:t>
            </a:r>
            <a:r>
              <a:rPr lang="sr-Cyrl-R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br>
              <a:rPr lang="sr-Latn-R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sr-Latn-R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Hotel Palisad, Zlatibor</a:t>
            </a:r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sr-Latn-R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02</a:t>
            </a:r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  <a:r>
              <a:rPr lang="sr-Latn-R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jun </a:t>
            </a:r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202</a:t>
            </a:r>
            <a:r>
              <a:rPr lang="sr-Latn-R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5</a:t>
            </a:r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  <a:br>
              <a:rPr lang="ru-RU" dirty="0">
                <a:latin typeface="Arial Narrow" panose="020B0606020202030204" pitchFamily="34" charset="0"/>
              </a:rPr>
            </a:br>
            <a:endParaRPr lang="en-GB" dirty="0">
              <a:latin typeface="Arial Narrow" panose="020B0606020202030204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239212"/>
            <a:ext cx="1082348" cy="435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2000" b="0" dirty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sr-Latn-RS" altLang="en-US" sz="2000" b="0" dirty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        </a:t>
            </a: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709448" y="2743200"/>
            <a:ext cx="7772400" cy="1621904"/>
          </a:xfrm>
          <a:prstGeom prst="rect">
            <a:avLst/>
          </a:prstGeom>
          <a:noFill/>
        </p:spPr>
        <p:txBody>
          <a:bodyPr vert="horz" lIns="0" tIns="45720" rIns="0" bIns="4572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buClrTx/>
              <a:buSzTx/>
              <a:buFontTx/>
            </a:pPr>
            <a:r>
              <a:rPr lang="sr-Latn-RS" altLang="en-US" sz="2800" b="1" dirty="0"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UTICAJ SISTEMA AUTOMATSKOG UPRAVLJANJA NA ENERGETSKE PERFORMANSE ZGRADA</a:t>
            </a:r>
            <a:r>
              <a:rPr lang="sr-Latn-CS" altLang="en-US" sz="2800" b="1" dirty="0"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5661248"/>
            <a:ext cx="9144000" cy="1052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  <a:lvl2pPr>
              <a:buClr>
                <a:schemeClr val="tx2"/>
              </a:buClr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>
              <a:buClr>
                <a:schemeClr val="folHlink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>
              <a:buClr>
                <a:schemeClr val="tx1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buSzTx/>
              <a:buFontTx/>
              <a:buNone/>
              <a:tabLst/>
              <a:defRPr/>
            </a:pPr>
            <a:b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</a:br>
            <a:r>
              <a:rPr kumimoji="0" lang="sr-Latn-RS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Milan Ristanović</a:t>
            </a:r>
            <a:endParaRPr lang="sr-Cyrl-RS" altLang="en-US" sz="1800" b="0" kern="0" dirty="0">
              <a:solidFill>
                <a:schemeClr val="bg1">
                  <a:lumMod val="50000"/>
                </a:schemeClr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buSzTx/>
              <a:buFontTx/>
              <a:buNone/>
              <a:tabLst/>
              <a:defRPr/>
            </a:pPr>
            <a:r>
              <a:rPr kumimoji="0" lang="sr-Latn-RS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Univerzitet u B</a:t>
            </a:r>
            <a:r>
              <a:rPr lang="sr-Latn-RS" altLang="en-US" sz="1800" b="0" kern="0" dirty="0" err="1">
                <a:solidFill>
                  <a:schemeClr val="bg1">
                    <a:lumMod val="50000"/>
                  </a:schemeClr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eogradu</a:t>
            </a:r>
            <a:r>
              <a:rPr lang="sr-Latn-RS" altLang="en-US" sz="1800" b="0" kern="0" dirty="0">
                <a:solidFill>
                  <a:schemeClr val="bg1">
                    <a:lumMod val="50000"/>
                  </a:schemeClr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 – Mašinski fakultet</a:t>
            </a:r>
            <a:br>
              <a:rPr lang="sr-Latn-RS" altLang="en-US" sz="1800" b="0" kern="0" dirty="0">
                <a:solidFill>
                  <a:schemeClr val="bg1">
                    <a:lumMod val="50000"/>
                  </a:schemeClr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sr-Latn-RS" altLang="en-US" sz="1800" b="0" kern="0" dirty="0" err="1">
                <a:solidFill>
                  <a:schemeClr val="bg1">
                    <a:lumMod val="50000"/>
                  </a:schemeClr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mristanovic</a:t>
            </a:r>
            <a:r>
              <a:rPr lang="en-US" altLang="en-US" sz="1800" b="0" kern="0" dirty="0">
                <a:solidFill>
                  <a:schemeClr val="bg1">
                    <a:lumMod val="50000"/>
                  </a:schemeClr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@mas.bg.ac.rs</a:t>
            </a:r>
            <a:endParaRPr kumimoji="0" lang="sr-Latn-RS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20" name="Picture 1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48" y="609600"/>
            <a:ext cx="457200" cy="457200"/>
          </a:xfrm>
          <a:prstGeom prst="rect">
            <a:avLst/>
          </a:prstGeom>
          <a:noFill/>
        </p:spPr>
      </p:pic>
      <p:pic>
        <p:nvPicPr>
          <p:cNvPr id="21" name="Picture 20" descr="C:\Users\Toplane Srbije 2\OneDrive\Desktop\Zlatibor 2022\EBRD blue 15mm (E)_Crop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08551"/>
            <a:ext cx="1546860" cy="812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E:\Zlatibor 2022, LOGO\SECO\BL_En_WBF_SECO_CMYK_pos_hoch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30485"/>
            <a:ext cx="1676400" cy="954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48321"/>
            <a:ext cx="457200" cy="422351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705600" y="1066800"/>
            <a:ext cx="1981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050" dirty="0"/>
              <a:t>Društvo termičara Srbije</a:t>
            </a:r>
            <a:endParaRPr lang="en-GB" sz="1050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1066800"/>
            <a:ext cx="2209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050" dirty="0"/>
              <a:t>Пословно удружење „Топлане Србије“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3489594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3A62F4-6EA9-F614-6480-7D96F8A2E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C86F8-7CFB-34D1-7A8F-AA068C9C4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 fontScale="90000"/>
          </a:bodyPr>
          <a:lstStyle/>
          <a:p>
            <a:pPr>
              <a:tabLst>
                <a:tab pos="87313" algn="l"/>
              </a:tabLst>
            </a:pPr>
            <a:r>
              <a:rPr lang="sr-Latn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LISTA FUNKCIJA AUTOMATIKE U URPAVLJANJU GREJANJA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E188754-C7AB-2EFE-8DAC-CAE4CB5B4346}"/>
              </a:ext>
            </a:extLst>
          </p:cNvPr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5D6A7AB-0AAC-A8AE-3A78-E708D9735E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149" y="1600200"/>
            <a:ext cx="6035701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797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3CF908-89AB-6DA1-EC4B-00AFDB5D72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AD7E6-97F3-1F73-352B-EEEDB7AF4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 fontScale="90000"/>
          </a:bodyPr>
          <a:lstStyle/>
          <a:p>
            <a:pPr>
              <a:tabLst>
                <a:tab pos="87313" algn="l"/>
              </a:tabLst>
            </a:pPr>
            <a:r>
              <a:rPr lang="sr-Latn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LISTA FUNKCIJA AUTOMATIKE U URPAVLJANJU GREJANJA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3B57F50-C777-8640-A3D1-148A320999A8}"/>
              </a:ext>
            </a:extLst>
          </p:cNvPr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7E6F060-E6D7-9B2F-F6C3-5F8C6BD498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7924" y="1600200"/>
            <a:ext cx="646815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045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83507B-56AB-3C74-2272-46A0A2366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34C26-A5CA-14BF-29B9-0AA018E80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 fontScale="90000"/>
          </a:bodyPr>
          <a:lstStyle/>
          <a:p>
            <a:pPr>
              <a:tabLst>
                <a:tab pos="87313" algn="l"/>
              </a:tabLst>
            </a:pPr>
            <a:r>
              <a:rPr lang="sr-Latn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LISTA FUNKCIJA AUTOMATIKE U URPAVLJANJU GREJANJA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0D8ECD-DC73-8FFC-32C7-E43D55BA4C07}"/>
              </a:ext>
            </a:extLst>
          </p:cNvPr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792F830-7073-9560-811F-31E03A72AB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8225" y="2030571"/>
            <a:ext cx="7067550" cy="366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875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FC567D-58C0-7617-4B90-A90812938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7D7A3-C88A-8275-174D-2E851521D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tabLst>
                <a:tab pos="87313" algn="l"/>
              </a:tabLst>
            </a:pPr>
            <a:r>
              <a:rPr lang="sr-Latn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UPRAVLJANJE SNABDEVANJA POTROŠNE TOPLE VODE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C5C64E0-89AD-2CC0-8F8F-257E9268539F}"/>
              </a:ext>
            </a:extLst>
          </p:cNvPr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3391F7E-B919-994B-1579-D632F6538B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7924" y="1600200"/>
            <a:ext cx="646815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52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E16F89-9B9C-4F8C-308A-3CB4311BD5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52037-2C08-3B96-131F-962B753BA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tabLst>
                <a:tab pos="87313" algn="l"/>
              </a:tabLst>
            </a:pPr>
            <a:r>
              <a:rPr lang="sr-Latn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UPRAVLJANJE HLAĐENJA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66D72C7-3701-A4DF-7AC7-AEF146DEB5E9}"/>
              </a:ext>
            </a:extLst>
          </p:cNvPr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BC3880E-DE08-B99E-076E-9E75F2B44B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6345" y="1600200"/>
            <a:ext cx="597130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72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2B668E-FB80-2441-0C07-A73227BA6C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0D5A9-3192-4CC0-67EA-24C23B96F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tabLst>
                <a:tab pos="87313" algn="l"/>
              </a:tabLst>
            </a:pPr>
            <a:r>
              <a:rPr lang="sr-Latn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UPRAVLJANJE HLAĐENJA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D97B471-F340-8FFA-4EF2-AAE26F3FCF2C}"/>
              </a:ext>
            </a:extLst>
          </p:cNvPr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4AE84B0-9269-00FC-EF26-96FA1740A8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9849" y="1600200"/>
            <a:ext cx="694430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662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1F2426-17F4-0E65-A4DC-31D2746362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4AD6-033F-2876-4413-6028946D2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tabLst>
                <a:tab pos="87313" algn="l"/>
              </a:tabLst>
            </a:pPr>
            <a:r>
              <a:rPr lang="sr-Latn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UPRAVLJANJE HLAĐENJA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589D10F-475E-A87B-E59C-62A0ECDE7DC4}"/>
              </a:ext>
            </a:extLst>
          </p:cNvPr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5FE1625-BDEE-9E6E-8B77-8319CE68EC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8225" y="2030571"/>
            <a:ext cx="7067550" cy="366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967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2CA434-0210-27A7-559E-E4073716F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397DC-A037-3D84-F834-54BEF66DC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tabLst>
                <a:tab pos="87313" algn="l"/>
              </a:tabLst>
            </a:pPr>
            <a:r>
              <a:rPr lang="sr-Latn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UPRAVLJANJE VENTILACIJE I KLIMATIZACIJE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382CF0C-2D52-66EA-0CF1-D4B6F34C1E7B}"/>
              </a:ext>
            </a:extLst>
          </p:cNvPr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F57EE82-4E16-0C50-8467-3794F41E6A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4664" y="1600200"/>
            <a:ext cx="563467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161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1DD74D-C13D-692A-5822-C5D263D22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DC0C4-5C6E-A15A-FEDE-30444C7F6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tabLst>
                <a:tab pos="87313" algn="l"/>
              </a:tabLst>
            </a:pPr>
            <a:r>
              <a:rPr lang="sr-Latn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UPRAVLJANJE VENTILACIJE I KLIMATIZACIJE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115A2EA-D59B-E950-F866-AB28AF39C751}"/>
              </a:ext>
            </a:extLst>
          </p:cNvPr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EDE3BF6-42C1-E09C-4D20-D25FF578BB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8225" y="1847691"/>
            <a:ext cx="7067550" cy="403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303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530645-5DBD-E611-9EC1-1ED89D7DEF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8B380-DF67-1C08-590C-D9B13CD96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tabLst>
                <a:tab pos="87313" algn="l"/>
              </a:tabLst>
            </a:pPr>
            <a:r>
              <a:rPr lang="sr-Latn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UPRAVLJANJE OSVETLJENJA I SENČENJA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081CDFD-28F1-0D84-5C86-34B2FC1FD03D}"/>
              </a:ext>
            </a:extLst>
          </p:cNvPr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F9AC8A6-9C46-BD04-BEF9-B91632C673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676400"/>
            <a:ext cx="7067550" cy="25679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42258F-3AA3-441A-2457-3A8EDC0BC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4648200"/>
            <a:ext cx="7067550" cy="147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193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984919"/>
          </a:xfrm>
          <a:ln w="57150"/>
        </p:spPr>
        <p:txBody>
          <a:bodyPr>
            <a:normAutofit/>
          </a:bodyPr>
          <a:lstStyle/>
          <a:p>
            <a:r>
              <a:rPr lang="sr-Latn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Uvod 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endParaRPr lang="sr-Latn-RS" sz="2400" dirty="0"/>
          </a:p>
          <a:p>
            <a:r>
              <a:rPr lang="sr-Latn-RS" dirty="0"/>
              <a:t>Prema zvaničnim podacima potrošnja energije za grejanje i hlađenje u zgradama učestvuje sa 30-50% ukupne finalne potrošnje energije, od čega je 70% generisano iz fosilnih goriva</a:t>
            </a:r>
            <a:r>
              <a:rPr lang="en-US" sz="2000" dirty="0">
                <a:latin typeface="Arial Narrow" panose="020B0606020202030204" pitchFamily="34" charset="0"/>
              </a:rPr>
              <a:t>.</a:t>
            </a:r>
            <a:r>
              <a:rPr lang="sr-Latn-RS" sz="2000" dirty="0">
                <a:latin typeface="Arial Narrow" panose="020B0606020202030204" pitchFamily="34" charset="0"/>
              </a:rPr>
              <a:t> </a:t>
            </a:r>
          </a:p>
          <a:p>
            <a:r>
              <a:rPr lang="sr-Latn-RS" dirty="0"/>
              <a:t>Optimizacija sistema grejanja, ventilacije i klimatizacije zahteva više od jednostavnog poboljšanja energetske efikasnosti opreme (toplotnih pumpi, kotlova, </a:t>
            </a:r>
            <a:r>
              <a:rPr lang="sr-Latn-RS" dirty="0" err="1"/>
              <a:t>čilera</a:t>
            </a:r>
            <a:r>
              <a:rPr lang="sr-Latn-RS" dirty="0"/>
              <a:t> i sl.).</a:t>
            </a:r>
            <a:endParaRPr lang="en-US" dirty="0"/>
          </a:p>
          <a:p>
            <a:r>
              <a:rPr lang="sr-Latn-RS" dirty="0"/>
              <a:t>Osim toga, veoma je važno ispratiti čitav tok kako se energija za grejanje ili hlađenje iz jednog mesta distribuira do krajnjeg korisnika </a:t>
            </a:r>
            <a:endParaRPr lang="en-US" sz="2000" dirty="0">
              <a:effectLst/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33400" y="10668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918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1BD624-057C-9A5F-5BCF-6E3509C27B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9B237-BAAD-CAC9-42EC-A1F0EF2E2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tabLst>
                <a:tab pos="87313" algn="l"/>
              </a:tabLst>
            </a:pPr>
            <a:r>
              <a:rPr lang="sr-Latn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FUNKCIJE NADZORA I UPRAVLJANJA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982FCDF-7901-1425-BCCB-6A996D2D39A3}"/>
              </a:ext>
            </a:extLst>
          </p:cNvPr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B8F6D1E-A326-BBA9-DE86-9FBFA573FE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8225" y="1847691"/>
            <a:ext cx="7067550" cy="403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4858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71DEB7-78BA-8BB4-D23E-A9DC8FBBC1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2B4BE-DF93-B829-58F5-DDD20DD2D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tabLst>
                <a:tab pos="87313" algn="l"/>
              </a:tabLst>
            </a:pPr>
            <a:r>
              <a:rPr lang="sr-Latn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NADZOR I UPRAVLJANJE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F551B0-2756-98A9-4D75-617221095FA9}"/>
              </a:ext>
            </a:extLst>
          </p:cNvPr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84C0AA4-59C9-9694-EEC3-BA0BF55222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8225" y="1756251"/>
            <a:ext cx="7067550" cy="421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7796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84919"/>
          </a:xfrm>
          <a:ln w="57150"/>
        </p:spPr>
        <p:txBody>
          <a:bodyPr>
            <a:normAutofit/>
          </a:bodyPr>
          <a:lstStyle/>
          <a:p>
            <a:r>
              <a:rPr lang="sr-Latn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Zaključak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endParaRPr lang="sr-Latn-RS" sz="2400" dirty="0"/>
          </a:p>
          <a:p>
            <a:r>
              <a:rPr lang="sr-Latn-RS" dirty="0"/>
              <a:t>Standard SPRS EN ISO 52120-1:2022 Energetske performanse zgrada – Uticaj sistema automatskog upravljanja i nadzora u zgradama nije potpuno nov standard, već predstavlja unapređen SRPS EN 15232-1:2017.</a:t>
            </a:r>
            <a:endParaRPr lang="sr-Cyrl-RS" dirty="0"/>
          </a:p>
          <a:p>
            <a:r>
              <a:rPr lang="sr-Latn-RS" dirty="0" err="1"/>
              <a:t>Modulisano</a:t>
            </a:r>
            <a:r>
              <a:rPr lang="sr-Latn-RS" dirty="0"/>
              <a:t> upravljanje je uvedeno kao zahtev za više nivoe energetske efikasnosti kako za upravljanje emisije grejanja, tako i hlađenja. </a:t>
            </a:r>
          </a:p>
          <a:p>
            <a:r>
              <a:rPr lang="sr-Latn-RS" dirty="0"/>
              <a:t>Dodate su nove funkcije hidrauličkog balansiranja za razvod grejanja i hlađenja kroz funkcije 1.4a i 3.4a respektivno. </a:t>
            </a:r>
          </a:p>
          <a:p>
            <a:r>
              <a:rPr lang="sr-Latn-RS" dirty="0"/>
              <a:t>Uvedene su promene nekih funkcija kod 1.10, 4.1, 4.4, 5.1 i 5.2.</a:t>
            </a:r>
            <a:endParaRPr lang="sr-Latn-RS" sz="2000" dirty="0">
              <a:latin typeface="Arial Narrow" panose="020B0606020202030204" pitchFamily="34" charset="0"/>
            </a:endParaRPr>
          </a:p>
          <a:p>
            <a:r>
              <a:rPr lang="sr-Latn-RS" dirty="0"/>
              <a:t>Dodate su nove upravljačke funkcije na bazi zahteva za upravljanje </a:t>
            </a:r>
            <a:r>
              <a:rPr lang="sr-Latn-RS" dirty="0" err="1"/>
              <a:t>ubacnog</a:t>
            </a:r>
            <a:r>
              <a:rPr lang="sr-Latn-RS" dirty="0"/>
              <a:t> vazduha na nivou prostorije, a prema merenju kvaliteta vazduha (CO</a:t>
            </a:r>
            <a:r>
              <a:rPr lang="sr-Latn-RS" baseline="-25000" dirty="0"/>
              <a:t>2</a:t>
            </a:r>
            <a:r>
              <a:rPr lang="sr-Latn-RS" dirty="0"/>
              <a:t>, VOC, itd.).</a:t>
            </a:r>
            <a:endParaRPr lang="sr-Cyrl-RS" dirty="0"/>
          </a:p>
          <a:p>
            <a:r>
              <a:rPr lang="sr-Latn-RS" dirty="0"/>
              <a:t>Funkcije automatske detekcije upravljanja osvetljenja su pojednostavljene, kao i funkcije </a:t>
            </a:r>
            <a:r>
              <a:rPr lang="sr-Latn-RS" dirty="0" err="1"/>
              <a:t>dimovanja</a:t>
            </a:r>
            <a:r>
              <a:rPr lang="sr-Latn-RS" dirty="0"/>
              <a:t>.</a:t>
            </a:r>
            <a:endParaRPr lang="sr-Cyrl-RS" dirty="0"/>
          </a:p>
          <a:p>
            <a:r>
              <a:rPr lang="sr-Latn-RS" dirty="0"/>
              <a:t>Propisani minimum funkcija sistema automatskog upravljanja i nadzora u zgradama </a:t>
            </a:r>
            <a:r>
              <a:rPr lang="sr-Latn-RS" b="1" dirty="0"/>
              <a:t>postaje normativ i nije više samo informativan</a:t>
            </a:r>
            <a:r>
              <a:rPr lang="sr-Latn-RS" dirty="0"/>
              <a:t>.</a:t>
            </a:r>
            <a:endParaRPr lang="en-US" sz="2000" dirty="0">
              <a:effectLst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4812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3455987"/>
          </a:xfrm>
        </p:spPr>
        <p:txBody>
          <a:bodyPr/>
          <a:lstStyle/>
          <a:p>
            <a:r>
              <a:rPr lang="sr-Cyrl-RS" sz="2400" b="1" dirty="0">
                <a:solidFill>
                  <a:srgbClr val="002060"/>
                </a:solidFill>
                <a:effectLst/>
              </a:rPr>
              <a:t>                                       </a:t>
            </a:r>
            <a:endParaRPr lang="en-US" sz="2800" b="1" dirty="0">
              <a:solidFill>
                <a:srgbClr val="002060"/>
              </a:solidFill>
              <a:effectLst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838200" y="3982998"/>
            <a:ext cx="6934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807367-C4FF-661A-00EC-D74AEE5FA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76400"/>
            <a:ext cx="7917402" cy="30657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B89BC5-6E38-2BCC-F671-361036E3969F}"/>
              </a:ext>
            </a:extLst>
          </p:cNvPr>
          <p:cNvSpPr txBox="1"/>
          <p:nvPr/>
        </p:nvSpPr>
        <p:spPr>
          <a:xfrm>
            <a:off x="2076450" y="5217418"/>
            <a:ext cx="49911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buSzTx/>
              <a:buFontTx/>
              <a:buNone/>
              <a:tabLst/>
              <a:defRPr/>
            </a:pPr>
            <a:r>
              <a:rPr lang="sr-Cyrl-RS" altLang="en-US" b="0" kern="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Милан Ристановић</a:t>
            </a:r>
            <a:endParaRPr lang="sr-Cyrl-RS" altLang="en-US" sz="1800" b="0" kern="0" dirty="0">
              <a:solidFill>
                <a:schemeClr val="bg1">
                  <a:lumMod val="50000"/>
                </a:schemeClr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buSzTx/>
              <a:buFontTx/>
              <a:buNone/>
              <a:tabLst/>
              <a:defRPr/>
            </a:pPr>
            <a:r>
              <a:rPr kumimoji="0" lang="sr-Cyrl-RS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Универзитет у Београду – Машински факултет</a:t>
            </a:r>
            <a:br>
              <a:rPr lang="sr-Latn-RS" altLang="en-US" sz="1800" b="0" kern="0" dirty="0">
                <a:solidFill>
                  <a:schemeClr val="bg1">
                    <a:lumMod val="50000"/>
                  </a:schemeClr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sr-Latn-RS" altLang="en-US" sz="1800" b="0" kern="0" dirty="0" err="1">
                <a:solidFill>
                  <a:schemeClr val="bg1">
                    <a:lumMod val="50000"/>
                  </a:schemeClr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mristanovic</a:t>
            </a:r>
            <a:r>
              <a:rPr lang="en-US" altLang="en-US" sz="1800" b="0" kern="0" dirty="0">
                <a:solidFill>
                  <a:schemeClr val="bg1">
                    <a:lumMod val="50000"/>
                  </a:schemeClr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@mas.bg.ac.rs</a:t>
            </a:r>
            <a:endParaRPr kumimoji="0" lang="sr-Latn-RS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362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tabLst>
                <a:tab pos="87313" algn="l"/>
              </a:tabLst>
            </a:pPr>
            <a:r>
              <a:rPr lang="sr-Latn-RS" sz="2800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Automatika – skrivena tehnologija?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3886200" cy="2438400"/>
          </a:xfrm>
        </p:spPr>
        <p:txBody>
          <a:bodyPr/>
          <a:lstStyle/>
          <a:p>
            <a:r>
              <a:rPr lang="sr-Latn-RS" sz="2000" dirty="0">
                <a:latin typeface="Arial Narrow" panose="020B0606020202030204" pitchFamily="34" charset="0"/>
              </a:rPr>
              <a:t>Automatika je skrivena tehnologija: kada sve radi kako treba, niko nije svestan da postoji. </a:t>
            </a:r>
          </a:p>
          <a:p>
            <a:r>
              <a:rPr lang="sr-Latn-RS" sz="2000" dirty="0">
                <a:latin typeface="Arial Narrow" panose="020B0606020202030204" pitchFamily="34" charset="0"/>
              </a:rPr>
              <a:t>Automatika privlači pažnju samo kada sistem prestane sa regularnim radom.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2000" dirty="0">
              <a:effectLst/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Atheists Airline">
            <a:extLst>
              <a:ext uri="{FF2B5EF4-FFF2-40B4-BE49-F238E27FC236}">
                <a16:creationId xmlns:a16="http://schemas.microsoft.com/office/drawing/2014/main" id="{873E1ABC-9C8F-65F6-AEB4-8139A256D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220" y="1905000"/>
            <a:ext cx="4553567" cy="325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C2A1424-4066-9E56-9CC1-1E18F312F071}"/>
              </a:ext>
            </a:extLst>
          </p:cNvPr>
          <p:cNvSpPr txBox="1">
            <a:spLocks/>
          </p:cNvSpPr>
          <p:nvPr/>
        </p:nvSpPr>
        <p:spPr>
          <a:xfrm>
            <a:off x="685800" y="5448300"/>
            <a:ext cx="75438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Tx/>
              <a:buSzTx/>
            </a:pPr>
            <a:r>
              <a:rPr lang="sr-Latn-RS" sz="2000" b="0" dirty="0">
                <a:latin typeface="Arial Narrow" panose="020B0606020202030204" pitchFamily="34" charset="0"/>
              </a:rPr>
              <a:t>Iako je po svojoj prirodi „nevidljiva“ i često se zanemaruje, </a:t>
            </a:r>
            <a:r>
              <a:rPr lang="sr-Latn-RS" sz="2000" b="0" u="sng" dirty="0">
                <a:latin typeface="Arial Narrow" panose="020B0606020202030204" pitchFamily="34" charset="0"/>
              </a:rPr>
              <a:t>automatika je jedan od ključnih činilaca u ostvarivanju mera energetske efikasnosti.</a:t>
            </a:r>
          </a:p>
          <a:p>
            <a:pPr marL="0" indent="0" fontAlgn="auto">
              <a:spcAft>
                <a:spcPts val="0"/>
              </a:spcAft>
              <a:buClr>
                <a:srgbClr val="FF0000"/>
              </a:buClr>
              <a:buSzTx/>
              <a:buNone/>
            </a:pPr>
            <a:endParaRPr lang="en-US" sz="2000" b="0" dirty="0"/>
          </a:p>
          <a:p>
            <a:pPr marL="0" indent="0" fontAlgn="auto">
              <a:spcAft>
                <a:spcPts val="0"/>
              </a:spcAft>
              <a:buClrTx/>
              <a:buSzTx/>
              <a:buFont typeface="Arial" pitchFamily="34" charset="0"/>
              <a:buNone/>
            </a:pPr>
            <a:endParaRPr lang="en-US" b="0" dirty="0"/>
          </a:p>
          <a:p>
            <a:pPr marL="0" indent="0" fontAlgn="auto">
              <a:spcAft>
                <a:spcPts val="0"/>
              </a:spcAft>
              <a:buClrTx/>
              <a:buSzTx/>
              <a:buFont typeface="Arial" pitchFamily="34" charset="0"/>
              <a:buNone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118706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28C908-FE0D-44F2-C857-91EF76BD38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38392-ECA4-78A2-7E00-21A8FCA89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tabLst>
                <a:tab pos="87313" algn="l"/>
              </a:tabLst>
            </a:pPr>
            <a:r>
              <a:rPr lang="sr-Latn-RS" sz="2800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Neophodnost za sistemima automatskog upravljanja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D076C-853E-4456-CDCA-5A83DF018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>
            <a:normAutofit lnSpcReduction="10000"/>
          </a:bodyPr>
          <a:lstStyle/>
          <a:p>
            <a:r>
              <a:rPr lang="sr-Latn-RS" dirty="0"/>
              <a:t>Smanjenje potrebe za energijom usled primena mera kao što su zamena izolacije zgrade ili ugradnja stolarije sa zanemarljivim </a:t>
            </a:r>
            <a:r>
              <a:rPr lang="sr-Latn-RS" dirty="0" err="1"/>
              <a:t>ventilacionim</a:t>
            </a:r>
            <a:r>
              <a:rPr lang="sr-Latn-RS" dirty="0"/>
              <a:t> gubicima dovode do neophodnosti za upravljanjem kako bi se ostvarili minimalni uslovi komfora. </a:t>
            </a:r>
          </a:p>
          <a:p>
            <a:r>
              <a:rPr lang="sr-Latn-RS" dirty="0"/>
              <a:t>Povećanje udela obnovljivih izbora energije na nivou krajnje potrošnje, na primer ugradnja toplotnih pumpi i integracija sa </a:t>
            </a:r>
            <a:r>
              <a:rPr lang="sr-Latn-RS" dirty="0" err="1"/>
              <a:t>fotonaponskim</a:t>
            </a:r>
            <a:r>
              <a:rPr lang="sr-Latn-RS" dirty="0"/>
              <a:t> izvorima energije zahteva napredne sisteme automatskog upravljanja radi ostvarivanje optimizacije potrošnje energije.</a:t>
            </a:r>
            <a:endParaRPr lang="sr-Cyrl-RS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2000" dirty="0">
              <a:effectLst/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3566CF6-142F-E1C0-1E93-1387DC7BE3F8}"/>
              </a:ext>
            </a:extLst>
          </p:cNvPr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647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8FEC17-F2FA-F797-F8B2-A721AD696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E85EB-F291-BC31-FAA6-980F65B41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tabLst>
                <a:tab pos="87313" algn="l"/>
              </a:tabLst>
            </a:pPr>
            <a:r>
              <a:rPr lang="sr-Latn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Uspostavljanje zakonodavnih okvira i standarda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716F5-DC98-0F33-2FEE-E987F250F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>
            <a:normAutofit/>
          </a:bodyPr>
          <a:lstStyle/>
          <a:p>
            <a:r>
              <a:rPr lang="sr-Latn-RS" dirty="0"/>
              <a:t>Navedeni razlozi su doveli do uspostavljanja zakonodavnih okvira i niza standarda koji podržavaju </a:t>
            </a:r>
            <a:r>
              <a:rPr lang="sr-Latn-RS" dirty="0" err="1"/>
              <a:t>The</a:t>
            </a:r>
            <a:r>
              <a:rPr lang="sr-Latn-RS" dirty="0"/>
              <a:t> </a:t>
            </a:r>
            <a:r>
              <a:rPr lang="sr-Latn-RS" dirty="0" err="1"/>
              <a:t>Energy</a:t>
            </a:r>
            <a:r>
              <a:rPr lang="sr-Latn-RS" dirty="0"/>
              <a:t> </a:t>
            </a:r>
            <a:r>
              <a:rPr lang="sr-Latn-RS" dirty="0" err="1"/>
              <a:t>Performance</a:t>
            </a:r>
            <a:r>
              <a:rPr lang="sr-Latn-RS" dirty="0"/>
              <a:t> </a:t>
            </a:r>
            <a:r>
              <a:rPr lang="sr-Latn-RS" dirty="0" err="1"/>
              <a:t>of</a:t>
            </a:r>
            <a:r>
              <a:rPr lang="sr-Latn-RS" dirty="0"/>
              <a:t> </a:t>
            </a:r>
            <a:r>
              <a:rPr lang="sr-Latn-RS" dirty="0" err="1"/>
              <a:t>Buildings</a:t>
            </a:r>
            <a:r>
              <a:rPr lang="sr-Latn-RS" dirty="0"/>
              <a:t> </a:t>
            </a:r>
            <a:r>
              <a:rPr lang="sr-Latn-RS" dirty="0" err="1"/>
              <a:t>Directive</a:t>
            </a:r>
            <a:r>
              <a:rPr lang="sr-Latn-RS" dirty="0"/>
              <a:t> (EPBD).  </a:t>
            </a:r>
          </a:p>
          <a:p>
            <a:r>
              <a:rPr lang="sr-Latn-RS" dirty="0"/>
              <a:t>Sa stanovišta uticaja sistema automatskog upravljanja na energetske performanse zgrada, svakako to je:</a:t>
            </a:r>
            <a:br>
              <a:rPr lang="sr-Latn-RS" dirty="0"/>
            </a:br>
            <a:r>
              <a:rPr lang="sr-Latn-RS" b="1" dirty="0"/>
              <a:t>SPRS EN ISO 52120-1:2022 Energetske performanse zgrada – Uticaj sistema automatskog upravljanja i nadzora u zgradama – Deo 1: Opšti okvir i postupci</a:t>
            </a:r>
            <a:r>
              <a:rPr lang="sr-Latn-RS" dirty="0"/>
              <a:t>.</a:t>
            </a:r>
          </a:p>
          <a:p>
            <a:endParaRPr lang="sr-Cyrl-RS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2000" dirty="0">
              <a:effectLst/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6071F27-BB6B-3770-0703-979CCD8B5531}"/>
              </a:ext>
            </a:extLst>
          </p:cNvPr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960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ACE34F-BD3A-A017-95FC-901BAF25E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A28CE-E939-7583-42C2-10A630A82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tabLst>
                <a:tab pos="87313" algn="l"/>
              </a:tabLst>
            </a:pPr>
            <a:r>
              <a:rPr lang="sr-Latn-RS" sz="2800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SRPS EN ISO 52120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AA6BB-C1E1-4D3A-6DC6-F741DE02C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85997"/>
          </a:xfrm>
        </p:spPr>
        <p:txBody>
          <a:bodyPr>
            <a:normAutofit/>
          </a:bodyPr>
          <a:lstStyle/>
          <a:p>
            <a:r>
              <a:rPr lang="sr-Latn-RS" sz="2000" dirty="0">
                <a:latin typeface="Arial Narrow" panose="020B0606020202030204" pitchFamily="34" charset="0"/>
              </a:rPr>
              <a:t>SRPS EN 15232-1:2017 je predstavljao fundamentalni standard u proceni doprinosa sistema automatskog upravljanja u zgradama koji se koristi u propisima i smernicama na Evropskom i nacionalnom nivou.</a:t>
            </a:r>
          </a:p>
          <a:p>
            <a:r>
              <a:rPr lang="sr-Latn-RS" sz="2000" dirty="0">
                <a:latin typeface="Arial Narrow" panose="020B0606020202030204" pitchFamily="34" charset="0"/>
              </a:rPr>
              <a:t>SRPS EN ISO 52120-1:2022 je zamenio SRPS EN 15232-1:2017</a:t>
            </a:r>
            <a:br>
              <a:rPr lang="sr-Latn-RS" sz="2000" dirty="0">
                <a:latin typeface="Arial Narrow" panose="020B0606020202030204" pitchFamily="34" charset="0"/>
              </a:rPr>
            </a:br>
            <a:r>
              <a:rPr lang="sr-Cyrl-RS" sz="2000" dirty="0">
                <a:latin typeface="Arial Narrow" panose="020B0606020202030204" pitchFamily="34" charset="0"/>
              </a:rPr>
              <a:t>(</a:t>
            </a:r>
            <a:r>
              <a:rPr lang="sr-Latn-RS" sz="2000" dirty="0">
                <a:latin typeface="Arial Narrow" panose="020B0606020202030204" pitchFamily="34" charset="0"/>
              </a:rPr>
              <a:t>prva edicija je u EU objavljena 2007., a u Republici Srbiji 2008. godine)</a:t>
            </a:r>
          </a:p>
          <a:p>
            <a:endParaRPr lang="sr-Latn-RS" sz="2000" dirty="0">
              <a:latin typeface="Arial Narrow" panose="020B060602020203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2000" dirty="0">
              <a:effectLst/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7EA7633-2935-BB4E-5D3F-DE3E2A20ABBA}"/>
              </a:ext>
            </a:extLst>
          </p:cNvPr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32A56F8-5AC9-270B-2506-ED29D9E75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974" y="3495331"/>
            <a:ext cx="8168064" cy="182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985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8088D8-2E2E-063E-5F64-26110D527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7D0A5-C51F-035A-6B94-9D64C2A51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 fontScale="90000"/>
          </a:bodyPr>
          <a:lstStyle/>
          <a:p>
            <a:pPr>
              <a:tabLst>
                <a:tab pos="87313" algn="l"/>
              </a:tabLst>
            </a:pPr>
            <a:r>
              <a:rPr lang="sr-Latn-RS" sz="2800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POZICIONIRANJE SRPS EN ISO 52120 UNUTAR EPB STANDARDA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F9C19-BF8D-C094-F679-969246C95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 sz="2000" dirty="0">
              <a:latin typeface="Arial Narrow" panose="020B060602020203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2000" dirty="0">
              <a:effectLst/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9D2399E-BC2C-5F78-A1B6-5A8E95CEE0C1}"/>
              </a:ext>
            </a:extLst>
          </p:cNvPr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diagram of a company's process&#10;&#10;AI-generated content may be incorrect.">
            <a:extLst>
              <a:ext uri="{FF2B5EF4-FFF2-40B4-BE49-F238E27FC236}">
                <a16:creationId xmlns:a16="http://schemas.microsoft.com/office/drawing/2014/main" id="{7E687BDC-83CA-65AB-9C3E-5FD321937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1524000"/>
            <a:ext cx="8183433" cy="460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820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B1DF50-D88A-7A33-D255-AE54F1EDB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F49C0-6B03-02E0-8E70-417BEBB35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tabLst>
                <a:tab pos="87313" algn="l"/>
              </a:tabLst>
            </a:pPr>
            <a:r>
              <a:rPr lang="sr-Latn-RS" sz="2800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SRPS EN ISO 52120 – INFORMIŠE I PRUŽA PODRŠKU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867E8-C36D-1ABF-D9EC-21C53B204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1600199"/>
            <a:ext cx="6934200" cy="4800597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sr-Latn-RS" b="1" dirty="0"/>
              <a:t>vlasnicima zgrada i projektantima </a:t>
            </a:r>
            <a:r>
              <a:rPr lang="sr-Latn-RS" dirty="0"/>
              <a:t>u definisanju funkcija koje treba da budu integrisane za nove zgrade, odnosno postojeće koje se renoviraju;</a:t>
            </a:r>
            <a:endParaRPr lang="sr-Cyrl-RS" dirty="0"/>
          </a:p>
          <a:p>
            <a:pPr lvl="0"/>
            <a:r>
              <a:rPr lang="sr-Latn-RS" b="1" dirty="0"/>
              <a:t>javnim vlastima </a:t>
            </a:r>
            <a:r>
              <a:rPr lang="sr-Latn-RS" dirty="0"/>
              <a:t>u definisanju minimalnih zahteva za funkcijama sistema automatskog upravljanja i nadzora kako je definisano u relevantnom standardu;</a:t>
            </a:r>
            <a:endParaRPr lang="sr-Cyrl-RS" dirty="0"/>
          </a:p>
          <a:p>
            <a:pPr lvl="0"/>
            <a:r>
              <a:rPr lang="sr-Latn-RS" b="1" dirty="0"/>
              <a:t>javnim vlastima </a:t>
            </a:r>
            <a:r>
              <a:rPr lang="sr-Latn-RS" dirty="0"/>
              <a:t>u definisanju procedure inspekcije tehničkih sistema, kao i inspektora koji primenjuju ove procedure kako bi proverili da li je nivo implementacije funkcija sistema automatskog upravljanja i nadzora odgovarajući;</a:t>
            </a:r>
            <a:endParaRPr lang="sr-Cyrl-RS" dirty="0"/>
          </a:p>
          <a:p>
            <a:pPr lvl="0"/>
            <a:r>
              <a:rPr lang="sr-Latn-RS" b="1" dirty="0"/>
              <a:t>javnim vlastima </a:t>
            </a:r>
            <a:r>
              <a:rPr lang="sr-Latn-RS" dirty="0"/>
              <a:t>u definisanju metoda proračuna koje uzimaju u obzir uticaj funkcija sistema automatskog upravljanja na energetske performanse zgrada , kao programerima koji vrše razvoj softvera koji implementiraju ove metode proračuna i projektantima koji ih koriste;</a:t>
            </a:r>
            <a:endParaRPr lang="sr-Cyrl-RS" dirty="0"/>
          </a:p>
          <a:p>
            <a:pPr lvl="0"/>
            <a:r>
              <a:rPr lang="sr-Latn-RS" b="1" dirty="0"/>
              <a:t>upravnicima zgrada i revizorima</a:t>
            </a:r>
            <a:r>
              <a:rPr lang="sr-Latn-RS" dirty="0"/>
              <a:t>, prilikom provere uticaja svih funkcija sistema automatskog upravljanja i nadzora prilikom procene energetskih performansi zgrade i</a:t>
            </a:r>
            <a:endParaRPr lang="sr-Cyrl-RS" dirty="0"/>
          </a:p>
          <a:p>
            <a:pPr lvl="0"/>
            <a:r>
              <a:rPr lang="sr-Latn-RS" b="1" dirty="0"/>
              <a:t>proizvođačima i sistem </a:t>
            </a:r>
            <a:r>
              <a:rPr lang="sr-Latn-RS" b="1" dirty="0" err="1"/>
              <a:t>integratorima</a:t>
            </a:r>
            <a:r>
              <a:rPr lang="sr-Latn-RS" dirty="0"/>
              <a:t>, u pružanju optimalnih proizvoda i rešenja za visoko efikasne zgrade.</a:t>
            </a:r>
            <a:endParaRPr lang="en-US" sz="2000" dirty="0">
              <a:effectLst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7DFAE6A-7057-3ABA-AE5A-7D60BAD50B48}"/>
              </a:ext>
            </a:extLst>
          </p:cNvPr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A56EA54-4565-1662-83A4-C7AB45AF8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447800"/>
            <a:ext cx="867894" cy="470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788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4CE6BE-832A-154A-26C2-61AD27B13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950B8-302C-0BBA-123A-56F76004B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 fontScale="90000"/>
          </a:bodyPr>
          <a:lstStyle/>
          <a:p>
            <a:pPr>
              <a:tabLst>
                <a:tab pos="87313" algn="l"/>
              </a:tabLst>
            </a:pPr>
            <a:r>
              <a:rPr lang="sr-Latn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KLASE ENERGETSKE EFIKASNOSTI PREMA SRPS EN ISO 52120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DF180-6070-D229-FAF8-2D4BEF825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2853782"/>
            <a:ext cx="8153400" cy="3547012"/>
          </a:xfrm>
        </p:spPr>
        <p:txBody>
          <a:bodyPr>
            <a:normAutofit fontScale="62500" lnSpcReduction="20000"/>
          </a:bodyPr>
          <a:lstStyle/>
          <a:p>
            <a:r>
              <a:rPr lang="sr-Latn-RS" b="1" dirty="0"/>
              <a:t>Klasa D – „Energetski neefikasna“</a:t>
            </a:r>
            <a:r>
              <a:rPr lang="sr-Latn-RS" dirty="0"/>
              <a:t>: uključuje tradicionalno energetski neefikasne sisteme automatike, nadzora i upravljanja.</a:t>
            </a:r>
            <a:endParaRPr lang="sr-Cyrl-RS" dirty="0"/>
          </a:p>
          <a:p>
            <a:r>
              <a:rPr lang="sr-Latn-RS" b="1" dirty="0"/>
              <a:t>Klasa C – „Standardna (referentna)“</a:t>
            </a:r>
            <a:r>
              <a:rPr lang="sr-Latn-RS" dirty="0"/>
              <a:t>: minimalni nivo performansi, odgovara rešenjima opremljenim tradicionalnim sistema automatike u zgradama, sa mogućnošću povezivanja komunikacionim magistralama.</a:t>
            </a:r>
            <a:endParaRPr lang="sr-Cyrl-RS" dirty="0"/>
          </a:p>
          <a:p>
            <a:r>
              <a:rPr lang="sr-Latn-RS" b="1" dirty="0"/>
              <a:t>Klasa B – „Napredna“</a:t>
            </a:r>
            <a:r>
              <a:rPr lang="sr-Latn-RS" dirty="0"/>
              <a:t>: uključuje objekte opremljene naprednim sistemom automatizacije i upravljanja i specifičnim tehničkim funkcijama upravljanja zgrade za centralizovano i koordinisano upravljanje pojedinačnih postrojenjima u zgradi. Sobni kontroleri moraju da imaju mogućnost da komuniciraju sa centralnim sistemom automatizacije u zgradi.</a:t>
            </a:r>
            <a:endParaRPr lang="sr-Cyrl-RS" dirty="0"/>
          </a:p>
          <a:p>
            <a:r>
              <a:rPr lang="sr-Latn-RS" b="1" dirty="0"/>
              <a:t>Klasa A – „Visoko energetski efikasna“</a:t>
            </a:r>
            <a:r>
              <a:rPr lang="sr-Latn-RS" dirty="0"/>
              <a:t>: odgovara visokoenergetskim performansama sistema automatskog upravljanja i nadzora u zgradama. Sobni kontroleri moraju da budu u stanju da upravljanju KGH sisteme uzimajući u obzir različite faktore (na primer, unapred podešene vrednosti na osnovu detekcije zauzetosti, kvaliteta vazduha, itd.), kao i da uključuje spregu sa različitim servisima u zgradi (npr. električne energije, osvetljenja, senčenja, itd.). </a:t>
            </a:r>
            <a:endParaRPr lang="en-US" sz="24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E64A869-DED0-33FF-B2FD-3035BDCA0158}"/>
              </a:ext>
            </a:extLst>
          </p:cNvPr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diagram of energy efficiency&#10;&#10;AI-generated content may be incorrect.">
            <a:extLst>
              <a:ext uri="{FF2B5EF4-FFF2-40B4-BE49-F238E27FC236}">
                <a16:creationId xmlns:a16="http://schemas.microsoft.com/office/drawing/2014/main" id="{8DB94D47-13EF-E2AE-3393-1233E7A2F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187264"/>
            <a:ext cx="4572000" cy="146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6070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bit">
  <a:themeElements>
    <a:clrScheme name="Orbit 8">
      <a:dk1>
        <a:srgbClr val="000000"/>
      </a:dk1>
      <a:lt1>
        <a:srgbClr val="C5D9ED"/>
      </a:lt1>
      <a:dk2>
        <a:srgbClr val="000000"/>
      </a:dk2>
      <a:lt2>
        <a:srgbClr val="FFFFFF"/>
      </a:lt2>
      <a:accent1>
        <a:srgbClr val="F3F6FF"/>
      </a:accent1>
      <a:accent2>
        <a:srgbClr val="33CCCC"/>
      </a:accent2>
      <a:accent3>
        <a:srgbClr val="DFE9F4"/>
      </a:accent3>
      <a:accent4>
        <a:srgbClr val="000000"/>
      </a:accent4>
      <a:accent5>
        <a:srgbClr val="F8FAFF"/>
      </a:accent5>
      <a:accent6>
        <a:srgbClr val="2DB9B9"/>
      </a:accent6>
      <a:hlink>
        <a:srgbClr val="0000FF"/>
      </a:hlink>
      <a:folHlink>
        <a:srgbClr val="006699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5000"/>
          <a:buFont typeface="Wingdings" pitchFamily="2" charset="2"/>
          <a:buNone/>
          <a:tabLst/>
          <a:defRPr kumimoji="0" lang="sr-Latn-CS" altLang="en-US" sz="18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5000"/>
          <a:buFont typeface="Wingdings" pitchFamily="2" charset="2"/>
          <a:buNone/>
          <a:tabLst/>
          <a:defRPr kumimoji="0" lang="sr-Latn-CS" altLang="en-US" sz="18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0</TotalTime>
  <Words>936</Words>
  <Application>Microsoft Office PowerPoint</Application>
  <PresentationFormat>On-screen Show (4:3)</PresentationFormat>
  <Paragraphs>78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Arial Narrow</vt:lpstr>
      <vt:lpstr>Cambria</vt:lpstr>
      <vt:lpstr>Century Gothic</vt:lpstr>
      <vt:lpstr>Courier New</vt:lpstr>
      <vt:lpstr>Palatino Linotype</vt:lpstr>
      <vt:lpstr>Wingdings</vt:lpstr>
      <vt:lpstr>Executive</vt:lpstr>
      <vt:lpstr>Orbit</vt:lpstr>
      <vt:lpstr>Stručno-naučna konferencija TOPS 2025  Hotel Palisad, Zlatibor 02. jun 2025. </vt:lpstr>
      <vt:lpstr>Uvod </vt:lpstr>
      <vt:lpstr>Automatika – skrivena tehnologija?</vt:lpstr>
      <vt:lpstr>Neophodnost za sistemima automatskog upravljanja</vt:lpstr>
      <vt:lpstr>Uspostavljanje zakonodavnih okvira i standarda</vt:lpstr>
      <vt:lpstr>SRPS EN ISO 52120</vt:lpstr>
      <vt:lpstr>POZICIONIRANJE SRPS EN ISO 52120 UNUTAR EPB STANDARDA</vt:lpstr>
      <vt:lpstr>SRPS EN ISO 52120 – INFORMIŠE I PRUŽA PODRŠKU</vt:lpstr>
      <vt:lpstr>KLASE ENERGETSKE EFIKASNOSTI PREMA SRPS EN ISO 52120</vt:lpstr>
      <vt:lpstr>LISTA FUNKCIJA AUTOMATIKE U URPAVLJANJU GREJANJA</vt:lpstr>
      <vt:lpstr>LISTA FUNKCIJA AUTOMATIKE U URPAVLJANJU GREJANJA</vt:lpstr>
      <vt:lpstr>LISTA FUNKCIJA AUTOMATIKE U URPAVLJANJU GREJANJA</vt:lpstr>
      <vt:lpstr>UPRAVLJANJE SNABDEVANJA POTROŠNE TOPLE VODE</vt:lpstr>
      <vt:lpstr>UPRAVLJANJE HLAĐENJA</vt:lpstr>
      <vt:lpstr>UPRAVLJANJE HLAĐENJA</vt:lpstr>
      <vt:lpstr>UPRAVLJANJE HLAĐENJA</vt:lpstr>
      <vt:lpstr>UPRAVLJANJE VENTILACIJE I KLIMATIZACIJE</vt:lpstr>
      <vt:lpstr>UPRAVLJANJE VENTILACIJE I KLIMATIZACIJE</vt:lpstr>
      <vt:lpstr>UPRAVLJANJE OSVETLJENJA I SENČENJA</vt:lpstr>
      <vt:lpstr>FUNKCIJE NADZORA I UPRAVLJANJA</vt:lpstr>
      <vt:lpstr>NADZOR I UPRAVLJANJE</vt:lpstr>
      <vt:lpstr>Zaključak</vt:lpstr>
      <vt:lpstr>                                       </vt:lpstr>
    </vt:vector>
  </TitlesOfParts>
  <Company>Dell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ECRB Investment Focus</dc:title>
  <dc:creator>Petar Maksimovic</dc:creator>
  <cp:lastModifiedBy>Milan Ristanovic</cp:lastModifiedBy>
  <cp:revision>693</cp:revision>
  <cp:lastPrinted>2016-11-02T08:51:58Z</cp:lastPrinted>
  <dcterms:created xsi:type="dcterms:W3CDTF">2005-06-18T20:19:03Z</dcterms:created>
  <dcterms:modified xsi:type="dcterms:W3CDTF">2025-05-29T13:02:33Z</dcterms:modified>
</cp:coreProperties>
</file>