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713" r:id="rId6"/>
  </p:sldMasterIdLst>
  <p:notesMasterIdLst>
    <p:notesMasterId r:id="rId26"/>
  </p:notesMasterIdLst>
  <p:sldIdLst>
    <p:sldId id="7117" r:id="rId7"/>
    <p:sldId id="2147473122" r:id="rId8"/>
    <p:sldId id="2147473038" r:id="rId9"/>
    <p:sldId id="2147473124" r:id="rId10"/>
    <p:sldId id="2147473113" r:id="rId11"/>
    <p:sldId id="2147473115" r:id="rId12"/>
    <p:sldId id="2145706732" r:id="rId13"/>
    <p:sldId id="2145706721" r:id="rId14"/>
    <p:sldId id="2145706707" r:id="rId15"/>
    <p:sldId id="3377" r:id="rId16"/>
    <p:sldId id="2147473118" r:id="rId17"/>
    <p:sldId id="315" r:id="rId18"/>
    <p:sldId id="2142531936" r:id="rId19"/>
    <p:sldId id="2147473119" r:id="rId20"/>
    <p:sldId id="349" r:id="rId21"/>
    <p:sldId id="2147472933" r:id="rId22"/>
    <p:sldId id="2147472622" r:id="rId23"/>
    <p:sldId id="2147473121" r:id="rId24"/>
    <p:sldId id="2145706697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>
        <p:scale>
          <a:sx n="110" d="100"/>
          <a:sy n="110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5B7F9-6487-458F-A03E-84AA06E0D2AD}" type="datetimeFigureOut">
              <a:rPr lang="sl-SI" smtClean="0"/>
              <a:t>18. 04. 2023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BBFA6-228C-41B8-A077-4DF1C8F9E0B9}" type="slidenum">
              <a:rPr lang="sl-SI" smtClean="0"/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518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sz="1000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7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6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FAB2A-74EC-4378-8645-39893C7E1A6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71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Danfoss Leanheat</a:t>
            </a:r>
            <a:r>
              <a:rPr lang="fi-FI" i="0" baseline="30000" dirty="0">
                <a:latin typeface="Myriad Pro Light" panose="020B0403030403020204" pitchFamily="34" charset="0"/>
                <a:ea typeface="Calibri" panose="020F0502020204030204" pitchFamily="34" charset="0"/>
              </a:rPr>
              <a:t>â</a:t>
            </a:r>
            <a:r>
              <a:rPr lang="fi-FI" i="0" dirty="0">
                <a:latin typeface="Myriad Pro Light" panose="020B0403030403020204" pitchFamily="34" charset="0"/>
                <a:ea typeface="Calibri" panose="020F0502020204030204" pitchFamily="34" charset="0"/>
              </a:rPr>
              <a:t> </a:t>
            </a: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Building is an artificial intelligence based IoT solution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that monitors, controls and optimizes the indoor temperature and humidity of district heated buildings.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>
              <a:latin typeface="Myriad Pro Light" panose="020B0403030403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latin typeface="Myriad Pro Light" panose="020B0403030403020204" pitchFamily="34" charset="0"/>
                <a:ea typeface="Calibri" panose="020F0502020204030204" pitchFamily="34" charset="0"/>
              </a:rPr>
              <a:t>The solution improves the energy efficiency of properties, increases the operational efficiency of district heating companies and creates a healthier indoor climate for residents.</a:t>
            </a:r>
            <a:endParaRPr lang="fi-FI" i="0" dirty="0">
              <a:latin typeface="Myriad Pro Light" panose="020B0403030403020204" pitchFamily="34" charset="0"/>
              <a:ea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FAB2A-74EC-4378-8645-39893C7E1A6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289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Danfoss is providing comprehensive solutions and knowledge support to make transition and achieve sustainability.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CB0B-E91B-4131-83A2-69D275CBF53C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928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with heat pumps, Danfoss provides a complete range of advanced solutions and products, from production and distribution to final consumption. This includes software solutions for modeling, designing and optimizing district heating systems.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CB0B-E91B-4131-83A2-69D275CBF53C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8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F874346D-3CB0-4A12-96AA-C056CDCF9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7938"/>
            <a:ext cx="6142037" cy="3454400"/>
          </a:xfrm>
        </p:spPr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6CA52A0-EA32-4BE2-902C-DA04C33644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just"/>
            <a:r>
              <a:rPr lang="en-US" noProof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HydronicS Machine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2D68718-AE79-41B6-9013-5DBBC4E33539}"/>
              </a:ext>
            </a:extLst>
          </p:cNvPr>
          <p:cNvSpPr txBox="1"/>
          <p:nvPr/>
        </p:nvSpPr>
        <p:spPr>
          <a:xfrm>
            <a:off x="4023989" y="9721104"/>
            <a:ext cx="3078427" cy="5135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778" tIns="47388" rIns="94778" bIns="47388" anchor="b" anchorCtr="0" compatLnSpc="1">
            <a:noAutofit/>
          </a:bodyPr>
          <a:lstStyle/>
          <a:p>
            <a:pPr marL="0" marR="0" lvl="0" indent="0" algn="r" defTabSz="1263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5476A8-99BA-4795-908E-0917255A7122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63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3962D-BB07-39F8-27E5-F08399230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E04F7-A4C9-4824-6D94-9D8C885CD9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39EB9-FF29-6C00-403C-FCC155F6FD1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1EE1FD-ECBE-4C76-80BA-8C9BEE3BFAC5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42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2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3962D-BB07-39F8-27E5-F08399230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E04F7-A4C9-4824-6D94-9D8C885CD9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l-SI" dirty="0"/>
              <a:t>Verujemo u </a:t>
            </a:r>
            <a:r>
              <a:rPr lang="sl-SI" dirty="0" err="1"/>
              <a:t>moc</a:t>
            </a:r>
            <a:r>
              <a:rPr lang="sl-SI" dirty="0"/>
              <a:t>́ vode za </a:t>
            </a:r>
            <a:r>
              <a:rPr lang="sl-SI" dirty="0" err="1"/>
              <a:t>hvatanje</a:t>
            </a:r>
            <a:r>
              <a:rPr lang="sl-SI" dirty="0"/>
              <a:t>, prenos i </a:t>
            </a:r>
            <a:r>
              <a:rPr lang="sl-SI" dirty="0" err="1"/>
              <a:t>skladištenje</a:t>
            </a:r>
            <a:r>
              <a:rPr lang="sl-SI" dirty="0"/>
              <a:t> energije – i da </a:t>
            </a:r>
            <a:r>
              <a:rPr lang="sl-SI" dirty="0" err="1"/>
              <a:t>će</a:t>
            </a:r>
            <a:r>
              <a:rPr lang="sl-SI" dirty="0"/>
              <a:t> zeleni domovi, zgrade i gradovi biti zasnovani na </a:t>
            </a:r>
            <a:r>
              <a:rPr lang="sl-SI" dirty="0" err="1"/>
              <a:t>hidrotehničkim</a:t>
            </a:r>
            <a:r>
              <a:rPr lang="sl-SI"/>
              <a:t> mašinama.</a:t>
            </a:r>
          </a:p>
          <a:p>
            <a:r>
              <a:rPr lang="sl-SI" dirty="0" err="1"/>
              <a:t>Vjerujemo</a:t>
            </a:r>
            <a:r>
              <a:rPr lang="sl-SI" dirty="0"/>
              <a:t> u </a:t>
            </a:r>
            <a:r>
              <a:rPr lang="sl-SI" dirty="0" err="1"/>
              <a:t>moć</a:t>
            </a:r>
            <a:r>
              <a:rPr lang="sl-SI" dirty="0"/>
              <a:t> vode da </a:t>
            </a:r>
            <a:r>
              <a:rPr lang="sl-SI" dirty="0" err="1"/>
              <a:t>hvata</a:t>
            </a:r>
            <a:r>
              <a:rPr lang="sl-SI" dirty="0"/>
              <a:t>, prenosi i </a:t>
            </a:r>
            <a:r>
              <a:rPr lang="sl-SI" dirty="0" err="1"/>
              <a:t>pohranjuje</a:t>
            </a:r>
            <a:r>
              <a:rPr lang="sl-SI" dirty="0"/>
              <a:t> </a:t>
            </a:r>
            <a:r>
              <a:rPr lang="sl-SI" dirty="0" err="1"/>
              <a:t>energiju</a:t>
            </a:r>
            <a:r>
              <a:rPr lang="sl-SI" dirty="0"/>
              <a:t> – i da </a:t>
            </a:r>
            <a:r>
              <a:rPr lang="sl-SI" dirty="0" err="1"/>
              <a:t>će</a:t>
            </a:r>
            <a:r>
              <a:rPr lang="sl-SI" dirty="0"/>
              <a:t> se zelene </a:t>
            </a:r>
            <a:r>
              <a:rPr lang="sl-SI" dirty="0" err="1"/>
              <a:t>kuće</a:t>
            </a:r>
            <a:r>
              <a:rPr lang="sl-SI" dirty="0"/>
              <a:t>, zgrade i gradovi temeljiti na </a:t>
            </a:r>
            <a:r>
              <a:rPr lang="sl-SI" dirty="0" err="1"/>
              <a:t>hidroničkim</a:t>
            </a:r>
            <a:r>
              <a:rPr lang="sl-SI" dirty="0"/>
              <a:t> </a:t>
            </a:r>
            <a:r>
              <a:rPr lang="sl-SI" dirty="0" err="1"/>
              <a:t>strojevima</a:t>
            </a:r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39EB9-FF29-6C00-403C-FCC155F6FD1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1EE1FD-ECBE-4C76-80BA-8C9BEE3BFAC5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9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4DC16-FB17-4F72-9C5C-4CA981BF6FD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7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6"/>
              </a:spcBef>
              <a:spcAft>
                <a:spcPts val="216"/>
              </a:spcAft>
            </a:pPr>
            <a:endParaRPr lang="da-DK"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49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6"/>
              </a:spcBef>
              <a:spcAft>
                <a:spcPts val="216"/>
              </a:spcAft>
            </a:pPr>
            <a:endParaRPr lang="da-DK"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663D9-C9CC-0057-C4A2-497FC5EE3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7938"/>
            <a:ext cx="6142037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D2DFB-5785-BDA1-CB3B-B4ABCF58D8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hr-H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D57A0-B1C0-F86F-8B0C-7814163410CD}"/>
              </a:ext>
            </a:extLst>
          </p:cNvPr>
          <p:cNvSpPr txBox="1"/>
          <p:nvPr/>
        </p:nvSpPr>
        <p:spPr>
          <a:xfrm>
            <a:off x="3988590" y="10554826"/>
            <a:ext cx="3051346" cy="557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778" tIns="47388" rIns="94778" bIns="47388" anchor="b" anchorCtr="0" compatLnSpc="1">
            <a:noAutofit/>
          </a:bodyPr>
          <a:lstStyle/>
          <a:p>
            <a:pPr marL="0" marR="0" lvl="0" indent="0" algn="r" defTabSz="947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44938A-4912-4B99-894B-E69FD3577F1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kumimoji="0" lang="sl-S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42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6704">
              <a:defRPr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why did Danfoss decide to develop SW as part of our total product portfolio? This was a strategic decision as part of our digitalization strategy. Danfoss wants to be seen not only as a component and HW supplier, but also as a solution provider. Our SW portfolio of products are mainly focusing on energy optimization. We offer the following solutions:, LHP, LHN, LHM and LHB. For this session we will focus on LHP.</a:t>
            </a:r>
            <a:endParaRPr lang="da-D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0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5BFA8B3-892A-2C5A-7C3D-AA463A3F6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C7B2E11-753C-D408-EABD-A408B3A180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90B20DC-14CF-7E5A-F31F-5E92E7D9202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726F48-5D7A-45FC-BA21-4BC278AEB0E4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Danfoss is providing comprehensive solutions and knowledge support to make transition and achieve sustainability.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CB0B-E91B-4131-83A2-69D275CBF53C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8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4" Type="http://schemas.openxmlformats.org/officeDocument/2006/relationships/image" Target="../media/image21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4" y="1629833"/>
            <a:ext cx="11078633" cy="4372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4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BD9D-2C85-4510-9146-18F567C1DD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790E9-61F5-454F-8066-E14F08AA3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9" y="1629837"/>
            <a:ext cx="11078632" cy="437250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30395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126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C387F7-442E-4E8A-BBBA-563DF259D559}"/>
              </a:ext>
            </a:extLst>
          </p:cNvPr>
          <p:cNvSpPr/>
          <p:nvPr userDrawn="1"/>
        </p:nvSpPr>
        <p:spPr>
          <a:xfrm rot="10800000">
            <a:off x="-3" y="4"/>
            <a:ext cx="12192003" cy="640548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rgbClr val="DBDFE2">
                  <a:alpha val="70000"/>
                </a:srgbClr>
              </a:gs>
              <a:gs pos="100000">
                <a:srgbClr val="F8F8F8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noProof="0" err="1"/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FDAB16A1-5113-45AF-9A86-EC42D5FA4825}"/>
              </a:ext>
            </a:extLst>
          </p:cNvPr>
          <p:cNvSpPr/>
          <p:nvPr userDrawn="1"/>
        </p:nvSpPr>
        <p:spPr>
          <a:xfrm>
            <a:off x="0" y="1087904"/>
            <a:ext cx="12192000" cy="5317589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>
            <a:outerShdw blurRad="50800" dist="25400" dir="16500000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73" y="3"/>
            <a:ext cx="11040000" cy="10879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B396D2-5356-44D1-9727-864B611E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73" y="1305601"/>
            <a:ext cx="11082096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420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5.55556E-7 -0.0827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/>
      <p:bldP spid="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F9E65D-9074-45B7-8E76-6BE7EA21B4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endParaRPr lang="en-GB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1166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9427200" y="0"/>
            <a:ext cx="2764800" cy="11232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10441"/>
            <a:ext cx="11076517" cy="1157379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51586"/>
            <a:ext cx="11078633" cy="389093"/>
          </a:xfrm>
        </p:spPr>
        <p:txBody>
          <a:bodyPr/>
          <a:lstStyle>
            <a:lvl1pPr marL="0" indent="0" algn="l">
              <a:buNone/>
              <a:defRPr sz="186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64948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1" y="89303"/>
            <a:ext cx="12191999" cy="8544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546873" y="385652"/>
            <a:ext cx="11040000" cy="435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8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46873" y="186814"/>
            <a:ext cx="11040000" cy="6342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2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625 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6ADE-C18A-A400-2D87-8DD6EEA36A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86F5C0E-DD76-919A-8767-BDBAB2D499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2"/>
            <a:ext cx="12191996" cy="6392863"/>
          </a:xfrm>
        </p:spPr>
        <p:txBody>
          <a:bodyPr tIns="611998" anchor="ctr" anchorCtr="1"/>
          <a:lstStyle>
            <a:lvl1pPr marL="0" indent="0" algn="ctr">
              <a:buNone/>
              <a:defRPr lang="da-DK" sz="1867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41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2" y="1629833"/>
            <a:ext cx="11078633" cy="439155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577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0">
            <a:extLst>
              <a:ext uri="{FF2B5EF4-FFF2-40B4-BE49-F238E27FC236}">
                <a16:creationId xmlns:a16="http://schemas.microsoft.com/office/drawing/2014/main" id="{A8310FC1-9EF1-3920-BBC3-BD006D703D53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Pladsholder til billede 14">
            <a:extLst>
              <a:ext uri="{FF2B5EF4-FFF2-40B4-BE49-F238E27FC236}">
                <a16:creationId xmlns:a16="http://schemas.microsoft.com/office/drawing/2014/main" id="{1E37F3C7-1504-967C-4D5E-15C7565DAD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12191996" cy="6858000"/>
          </a:xfrm>
        </p:spPr>
        <p:txBody>
          <a:bodyPr tIns="3672001" anchorCtr="1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616CCB-890B-138B-DAA5-A2430C6FDD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920" y="1310446"/>
            <a:ext cx="11076520" cy="1157383"/>
          </a:xfrm>
        </p:spPr>
        <p:txBody>
          <a:bodyPr anchor="b"/>
          <a:lstStyle>
            <a:lvl1pPr>
              <a:defRPr lang="en-GB"/>
            </a:lvl1pPr>
          </a:lstStyle>
          <a:p>
            <a:pPr lvl="0"/>
            <a:r>
              <a:rPr lang="en-GB"/>
              <a:t>Click to insert Presentation title in</a:t>
            </a:r>
            <a:br>
              <a:rPr lang="en-GB"/>
            </a:br>
            <a:r>
              <a:rPr lang="en-GB"/>
              <a:t>Verdana Bold and Verdana Regular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3E425BD-B9F3-DFBB-C220-2EC056CDA36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8799" y="2651587"/>
            <a:ext cx="11078632" cy="389095"/>
          </a:xfrm>
        </p:spPr>
        <p:txBody>
          <a:bodyPr/>
          <a:lstStyle>
            <a:lvl1pPr marL="0" indent="0">
              <a:buNone/>
              <a:defRPr lang="en-GB" sz="1867"/>
            </a:lvl1pPr>
          </a:lstStyle>
          <a:p>
            <a:pPr lvl="0"/>
            <a:r>
              <a:rPr lang="en-GB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978656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42E5-439C-1E23-14B0-CC39191CF9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B6F9-737B-AF3E-E68F-AD6EBBDDDF9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9" y="1629837"/>
            <a:ext cx="11078632" cy="4372505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92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0">
            <a:extLst>
              <a:ext uri="{FF2B5EF4-FFF2-40B4-BE49-F238E27FC236}">
                <a16:creationId xmlns:a16="http://schemas.microsoft.com/office/drawing/2014/main" id="{EF6C8CDD-11A1-46D5-2562-38DC2F0A280D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Pladsholder til billede 14">
            <a:extLst>
              <a:ext uri="{FF2B5EF4-FFF2-40B4-BE49-F238E27FC236}">
                <a16:creationId xmlns:a16="http://schemas.microsoft.com/office/drawing/2014/main" id="{6DD9DBEC-47B5-084B-C15F-A1E2BCB4891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12191996" cy="6858000"/>
          </a:xfrm>
        </p:spPr>
        <p:txBody>
          <a:bodyPr tIns="719998" anchor="ctr" anchorCtr="1"/>
          <a:lstStyle>
            <a:lvl1pPr marL="0" indent="0" algn="ctr">
              <a:buNone/>
              <a:defRPr sz="1867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Backdrop single">
            <a:extLst>
              <a:ext uri="{FF2B5EF4-FFF2-40B4-BE49-F238E27FC236}">
                <a16:creationId xmlns:a16="http://schemas.microsoft.com/office/drawing/2014/main" id="{3C761F83-7687-61B6-ACA4-EDFF47DFA0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" y="0"/>
            <a:ext cx="12191996" cy="30912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-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2B5A09-0364-A64F-2317-7F5283071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920" y="1310446"/>
            <a:ext cx="11076520" cy="1157383"/>
          </a:xfrm>
        </p:spPr>
        <p:txBody>
          <a:bodyPr anchor="b"/>
          <a:lstStyle>
            <a:lvl1pPr>
              <a:defRPr lang="en-GB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insert Presentation title in</a:t>
            </a:r>
            <a:br>
              <a:rPr lang="en-GB"/>
            </a:br>
            <a:r>
              <a:rPr lang="en-GB"/>
              <a:t>Verdana Bold and Verdana Regular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090B10-4A44-1548-E907-F0B7C6C0F39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8799" y="2651587"/>
            <a:ext cx="11078632" cy="389095"/>
          </a:xfrm>
        </p:spPr>
        <p:txBody>
          <a:bodyPr/>
          <a:lstStyle>
            <a:lvl1pPr marL="0" indent="0">
              <a:buNone/>
              <a:defRPr lang="en-GB" sz="1867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insert name and title of presenter</a:t>
            </a:r>
          </a:p>
        </p:txBody>
      </p:sp>
      <p:sp>
        <p:nvSpPr>
          <p:cNvPr id="7" name="Logo top">
            <a:extLst>
              <a:ext uri="{FF2B5EF4-FFF2-40B4-BE49-F238E27FC236}">
                <a16:creationId xmlns:a16="http://schemas.microsoft.com/office/drawing/2014/main" id="{A7C9DD2F-9A83-6146-69BB-672E28ECCB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7198" y="1"/>
            <a:ext cx="2764799" cy="1123203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35665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58802" y="1629835"/>
            <a:ext cx="5422900" cy="43915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6212421" y="1629835"/>
            <a:ext cx="5425015" cy="43915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157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3B82-3DA5-A780-AD1C-33F8936B3E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EB313-613B-4513-BBD7-681F6F4AA9C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9" y="1629835"/>
            <a:ext cx="5422904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79A9D-FEC1-CE66-3E91-457D801BC6B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12415" y="1629835"/>
            <a:ext cx="5425016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93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5F1-96D6-85D2-C8B1-EF9ACE2AA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9" y="295278"/>
            <a:ext cx="5422904" cy="1161571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39E7F-CC2E-85AA-F9BB-4B5F4E6B17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799" y="1629835"/>
            <a:ext cx="5422904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E2FF3F-7581-5790-CB9A-97E086DDE9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12416" y="2"/>
            <a:ext cx="5979581" cy="6392863"/>
          </a:xfrm>
        </p:spPr>
        <p:txBody>
          <a:bodyPr tIns="611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3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EBF7-2ACE-BC10-8AA4-87C896688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2415" y="295278"/>
            <a:ext cx="5425016" cy="93599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71C4C-F67F-33D3-B2D8-C537B020FA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05165" y="1629835"/>
            <a:ext cx="5423809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113B8B-192D-27CB-5296-CEFD8C51CC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" y="2"/>
            <a:ext cx="5981703" cy="6392863"/>
          </a:xfrm>
        </p:spPr>
        <p:txBody>
          <a:bodyPr tIns="611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7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F9F0-34DF-4E66-8ACA-91299FCF8C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B7AA8-B44D-95AD-09FC-ABD01F10F4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799" y="1629835"/>
            <a:ext cx="6881280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6ECD01-5A8A-B9CD-F422-DDEFC046B11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63029" y="1629835"/>
            <a:ext cx="3974403" cy="4391552"/>
          </a:xfrm>
        </p:spPr>
        <p:txBody>
          <a:bodyPr tIns="755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91EA-39C6-2183-F2CB-7521E501F4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B02B5-E3B6-CF82-45A8-52C6F9B06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56802" y="1629835"/>
            <a:ext cx="6880631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49C239-70D8-DEE4-85B7-5C950B03B2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58799" y="1629835"/>
            <a:ext cx="3974403" cy="4391552"/>
          </a:xfrm>
        </p:spPr>
        <p:txBody>
          <a:bodyPr tIns="755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01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562442-3093-D32D-5ABF-36C5CCFFAD09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E62443-DA5E-75F8-4A21-FE2EFE6649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83BD07-226C-3E8F-4A86-9E3607B321F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60920" y="1629837"/>
            <a:ext cx="11068053" cy="48943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age#">
            <a:extLst>
              <a:ext uri="{FF2B5EF4-FFF2-40B4-BE49-F238E27FC236}">
                <a16:creationId xmlns:a16="http://schemas.microsoft.com/office/drawing/2014/main" id="{501B0478-B129-76AB-16CD-F424BB84F8FB}"/>
              </a:ext>
            </a:extLst>
          </p:cNvPr>
          <p:cNvSpPr txBox="1"/>
          <p:nvPr/>
        </p:nvSpPr>
        <p:spPr>
          <a:xfrm>
            <a:off x="85907" y="6621838"/>
            <a:ext cx="508059" cy="1224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377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DF68C4-7FA4-4743-8981-002AA4CB3EB4}" type="slidenum">
              <a:rPr sz="1800"/>
              <a:pPr marL="0" marR="0" lvl="0" indent="0" algn="r" defTabSz="914377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r>
              <a:rPr lang="en-GB" sz="1067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  <a:ea typeface="SimHei"/>
                <a:cs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291877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6385E1-9E3F-AC01-3046-C11347D8A942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CF0CC6-560D-85F7-7180-05C016CC14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B03391-1402-BDFC-6DB5-51D50B64CDD0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29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E3F11-D49A-FD2F-1F51-750E303FFD74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A9CB8-AFEE-E6E2-3DA2-B566187378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CF4348-994A-3DAB-FF74-264ED9FF65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800" y="1629835"/>
            <a:ext cx="5424001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06D958D-1F98-38B1-2393-0B3FC8FD28B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06400" y="1629835"/>
            <a:ext cx="5424001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93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33E1FB-5F00-2E25-C6EF-FDFA64E3F6DE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253A08-42BB-14C5-079D-9404034411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9" y="295279"/>
            <a:ext cx="5422904" cy="115122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FD3E02D-1EA7-E425-017C-1697D5F0C3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799" y="1629835"/>
            <a:ext cx="5422904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030BE5-84A8-33BE-CC73-FB4BFF3281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12416" y="2"/>
            <a:ext cx="5979581" cy="6392863"/>
          </a:xfrm>
          <a:solidFill>
            <a:srgbClr val="FFFFFF"/>
          </a:solidFill>
        </p:spPr>
        <p:txBody>
          <a:bodyPr tIns="611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0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4F576D4-B977-64DC-D0F0-BA1D1BE5EB2C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7E02F-4B0A-11B9-95FF-5DA858424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2415" y="295278"/>
            <a:ext cx="5425016" cy="93599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462215B-09D9-7565-C968-55FFABFD48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05165" y="1629835"/>
            <a:ext cx="5423809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9232BB6-8912-CAD5-DD7F-321DE7DAD2E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" y="2"/>
            <a:ext cx="5981703" cy="6392863"/>
          </a:xfrm>
          <a:solidFill>
            <a:srgbClr val="FFFFFF"/>
          </a:solidFill>
        </p:spPr>
        <p:txBody>
          <a:bodyPr tIns="611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4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6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6C5B9DC-6AA0-D26A-67FF-C5C4F4D8CFE3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B852FF-7463-DB7A-CA88-ECD7AB62B8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1CD3B63-8612-BD8F-7A22-711E972279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799" y="1629835"/>
            <a:ext cx="6881280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4B6F958-05B0-7E58-BB02-763D37627C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63029" y="1629835"/>
            <a:ext cx="3974403" cy="4391552"/>
          </a:xfrm>
          <a:solidFill>
            <a:srgbClr val="FFFFFF"/>
          </a:solidFill>
        </p:spPr>
        <p:txBody>
          <a:bodyPr tIns="755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16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68FE32A-09A0-BD82-64BD-E3FD6A50DDE5}"/>
              </a:ext>
            </a:extLst>
          </p:cNvPr>
          <p:cNvSpPr/>
          <p:nvPr/>
        </p:nvSpPr>
        <p:spPr>
          <a:xfrm>
            <a:off x="1" y="2"/>
            <a:ext cx="12191996" cy="6392863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7FF1-8D23-60BC-DC7E-3CC3571704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FDCEBB-B966-51D2-100A-8CFE501235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56802" y="1629835"/>
            <a:ext cx="6880631" cy="4391552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F43323B-2E01-8490-B927-59C669A1C5D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58799" y="1629835"/>
            <a:ext cx="3974403" cy="4391552"/>
          </a:xfrm>
          <a:solidFill>
            <a:srgbClr val="FFFFFF"/>
          </a:solidFill>
        </p:spPr>
        <p:txBody>
          <a:bodyPr tIns="899998" anchor="ctr" anchorCtr="1"/>
          <a:lstStyle>
            <a:lvl1pPr marL="0" indent="0" algn="ctr">
              <a:buNone/>
              <a:defRPr lang="da-DK" sz="16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96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576E67D-C24F-2E96-6323-B5DE11D6F77E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gradFill>
            <a:gsLst>
              <a:gs pos="0">
                <a:srgbClr val="C7C7C7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4D765F-AEB5-A1A6-0659-C7C3B2CE9A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FB621E-6E6B-293B-10E7-F7207FF8657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60920" y="1629837"/>
            <a:ext cx="11068053" cy="48943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age#">
            <a:extLst>
              <a:ext uri="{FF2B5EF4-FFF2-40B4-BE49-F238E27FC236}">
                <a16:creationId xmlns:a16="http://schemas.microsoft.com/office/drawing/2014/main" id="{0D5AA996-9F5A-259C-BA56-3D2700DC02F0}"/>
              </a:ext>
            </a:extLst>
          </p:cNvPr>
          <p:cNvSpPr txBox="1"/>
          <p:nvPr/>
        </p:nvSpPr>
        <p:spPr>
          <a:xfrm>
            <a:off x="85907" y="6621838"/>
            <a:ext cx="508059" cy="1224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377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BB52B2-1BA9-4AC5-9EC2-F73790A317CF}" type="slidenum">
              <a:rPr sz="1800"/>
              <a:pPr marL="0" marR="0" lvl="0" indent="0" algn="r" defTabSz="914377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‹nr.›</a:t>
            </a:fld>
            <a:r>
              <a:rPr lang="en-GB" sz="1067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  <a:ea typeface="SimHei"/>
                <a:cs typeface="Arial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520992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EE8B54C-36D0-D2A1-2A6B-02009E0B583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2"/>
            <a:ext cx="12191996" cy="6392863"/>
          </a:xfrm>
        </p:spPr>
        <p:txBody>
          <a:bodyPr tIns="899998" anchor="ctr" anchorCtr="1"/>
          <a:lstStyle>
            <a:lvl1pPr marL="0" indent="0" algn="ctr">
              <a:buNone/>
              <a:defRPr lang="da-DK" sz="1867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B6BB8F-0AE2-77BD-766F-6BCF9DD970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891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D4AB507-4F0F-69F2-928D-38367CB7D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175030A-E075-9096-8451-1F4F4B70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252" y="4535"/>
            <a:ext cx="2523744" cy="9601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726467-C02A-8DFC-581C-1081CDD78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920" y="1310446"/>
            <a:ext cx="11076520" cy="1157383"/>
          </a:xfrm>
        </p:spPr>
        <p:txBody>
          <a:bodyPr anchor="b"/>
          <a:lstStyle>
            <a:lvl1pPr>
              <a:defRPr lang="en-GB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insert Presentation title in</a:t>
            </a:r>
            <a:br>
              <a:rPr lang="en-GB"/>
            </a:br>
            <a:r>
              <a:rPr lang="en-GB"/>
              <a:t>Verdana Bold and Verdana Regular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E93DA8C-D02B-0EDF-8E8D-0B189B73E69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8799" y="2651587"/>
            <a:ext cx="11078632" cy="389095"/>
          </a:xfrm>
        </p:spPr>
        <p:txBody>
          <a:bodyPr/>
          <a:lstStyle>
            <a:lvl1pPr marL="0" indent="0">
              <a:buNone/>
              <a:defRPr lang="en-GB" sz="1867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332896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te background">
            <a:extLst>
              <a:ext uri="{FF2B5EF4-FFF2-40B4-BE49-F238E27FC236}">
                <a16:creationId xmlns:a16="http://schemas.microsoft.com/office/drawing/2014/main" id="{A511862D-84CA-E145-7EBA-76A246297C35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grpSp>
        <p:nvGrpSpPr>
          <p:cNvPr id="3" name="Gruppe 1">
            <a:extLst>
              <a:ext uri="{FF2B5EF4-FFF2-40B4-BE49-F238E27FC236}">
                <a16:creationId xmlns:a16="http://schemas.microsoft.com/office/drawing/2014/main" id="{A818B419-76C2-73FC-A93B-F78B48DDA03D}"/>
              </a:ext>
            </a:extLst>
          </p:cNvPr>
          <p:cNvGrpSpPr/>
          <p:nvPr/>
        </p:nvGrpSpPr>
        <p:grpSpPr>
          <a:xfrm>
            <a:off x="4030529" y="1868101"/>
            <a:ext cx="4130948" cy="3121799"/>
            <a:chOff x="4030528" y="1868100"/>
            <a:chExt cx="4130948" cy="3121798"/>
          </a:xfrm>
        </p:grpSpPr>
        <p:pic>
          <p:nvPicPr>
            <p:cNvPr id="4" name="Boxlogo">
              <a:extLst>
                <a:ext uri="{FF2B5EF4-FFF2-40B4-BE49-F238E27FC236}">
                  <a16:creationId xmlns:a16="http://schemas.microsoft.com/office/drawing/2014/main" id="{12AE5200-F815-AEC8-A945-79123BA95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30528" y="1868100"/>
              <a:ext cx="4130948" cy="180555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45623AE-1B42-4546-C680-605D51769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81657" y="4132155"/>
              <a:ext cx="3287999" cy="857743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8143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drop single">
            <a:extLst>
              <a:ext uri="{FF2B5EF4-FFF2-40B4-BE49-F238E27FC236}">
                <a16:creationId xmlns:a16="http://schemas.microsoft.com/office/drawing/2014/main" id="{3B103991-F79F-B31C-BE6D-4FB93B0F37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" y="2"/>
            <a:ext cx="12191996" cy="11663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-</a:t>
            </a:r>
          </a:p>
        </p:txBody>
      </p:sp>
      <p:sp>
        <p:nvSpPr>
          <p:cNvPr id="3" name="Logo top">
            <a:extLst>
              <a:ext uri="{FF2B5EF4-FFF2-40B4-BE49-F238E27FC236}">
                <a16:creationId xmlns:a16="http://schemas.microsoft.com/office/drawing/2014/main" id="{0321E915-7D70-4296-D6D9-7BD93423F2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7198" y="1"/>
            <a:ext cx="2764799" cy="11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-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646449-F475-FA2C-2F54-813F936596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920" y="1310446"/>
            <a:ext cx="11076520" cy="1157383"/>
          </a:xfrm>
        </p:spPr>
        <p:txBody>
          <a:bodyPr anchor="b"/>
          <a:lstStyle>
            <a:lvl1pPr>
              <a:defRPr lang="en-GB"/>
            </a:lvl1pPr>
          </a:lstStyle>
          <a:p>
            <a:pPr lvl="0"/>
            <a:r>
              <a:rPr lang="en-GB"/>
              <a:t>Click to insert Presentation title in</a:t>
            </a:r>
            <a:br>
              <a:rPr lang="en-GB"/>
            </a:br>
            <a:r>
              <a:rPr lang="en-GB"/>
              <a:t>Verdana Bold and Verdana Regular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DA43971-1A3A-A941-489C-3F02AA90AA2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8799" y="2651587"/>
            <a:ext cx="11078632" cy="389095"/>
          </a:xfrm>
        </p:spPr>
        <p:txBody>
          <a:bodyPr/>
          <a:lstStyle>
            <a:lvl1pPr marL="0" indent="0">
              <a:buNone/>
              <a:defRPr lang="en-GB" sz="1867"/>
            </a:lvl1pPr>
          </a:lstStyle>
          <a:p>
            <a:pPr lvl="0"/>
            <a:r>
              <a:rPr lang="en-GB"/>
              <a:t>Click to insert name and title of presenter</a:t>
            </a:r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CD331A65-BF9C-BEDC-59C0-6840EF1A9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99" y="6393603"/>
            <a:ext cx="1623544" cy="464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42980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FAAC-3423-601F-1EC3-B007E94AF8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87F4414-664D-EE01-F05D-77D763B80C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2"/>
            <a:ext cx="12191996" cy="6392863"/>
          </a:xfrm>
        </p:spPr>
        <p:txBody>
          <a:bodyPr tIns="611998" anchor="ctr" anchorCtr="1"/>
          <a:lstStyle>
            <a:lvl1pPr marL="0" indent="0" algn="ctr">
              <a:buNone/>
              <a:defRPr lang="da-DK" sz="1867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1A0CE2C-04D4-9E52-A7C6-425852BFE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3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r>
              <a:rPr lang="en-US"/>
              <a:t>Footer (Edit in Insert &gt; Header &amp; Footer)</a:t>
            </a:r>
            <a:endParaRPr lang="en-GB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984F0731-3998-B341-66CE-F2B2F4B2A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099" y="6393603"/>
            <a:ext cx="1623544" cy="464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62267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94C67847-91AB-4622-AE8C-9CE86921C42D}"/>
              </a:ext>
            </a:extLst>
          </p:cNvPr>
          <p:cNvSpPr/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3985703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slov zgoraj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9">
            <a:extLst>
              <a:ext uri="{FF2B5EF4-FFF2-40B4-BE49-F238E27FC236}">
                <a16:creationId xmlns:a16="http://schemas.microsoft.com/office/drawing/2014/main" id="{D7F9BAB7-3DB5-EF55-709C-8738EB72EFF3}"/>
              </a:ext>
            </a:extLst>
          </p:cNvPr>
          <p:cNvSpPr/>
          <p:nvPr/>
        </p:nvSpPr>
        <p:spPr>
          <a:xfrm>
            <a:off x="1" y="89300"/>
            <a:ext cx="12191996" cy="8543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90554"/>
              <a:gd name="f7" fmla="val 640800"/>
              <a:gd name="f8" fmla="+- 0 0 -90"/>
              <a:gd name="f9" fmla="*/ f3 1 3590554"/>
              <a:gd name="f10" fmla="*/ f4 1 640800"/>
              <a:gd name="f11" fmla="+- f7 0 f5"/>
              <a:gd name="f12" fmla="+- f6 0 f5"/>
              <a:gd name="f13" fmla="*/ f8 f0 1"/>
              <a:gd name="f14" fmla="*/ f12 1 3590554"/>
              <a:gd name="f15" fmla="*/ f11 1 640800"/>
              <a:gd name="f16" fmla="*/ 0 f12 1"/>
              <a:gd name="f17" fmla="*/ 0 f11 1"/>
              <a:gd name="f18" fmla="*/ 3590554 f12 1"/>
              <a:gd name="f19" fmla="*/ 640800 f11 1"/>
              <a:gd name="f20" fmla="*/ f13 1 f2"/>
              <a:gd name="f21" fmla="*/ f16 1 3590554"/>
              <a:gd name="f22" fmla="*/ f17 1 640800"/>
              <a:gd name="f23" fmla="*/ f18 1 3590554"/>
              <a:gd name="f24" fmla="*/ f19 1 640800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3590554" h="6408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D2D7DB">
              <a:alpha val="32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2C4B1DB-3822-8CF4-DCCF-6661AD5CF343}"/>
              </a:ext>
            </a:extLst>
          </p:cNvPr>
          <p:cNvSpPr txBox="1"/>
          <p:nvPr/>
        </p:nvSpPr>
        <p:spPr>
          <a:xfrm>
            <a:off x="546877" y="385648"/>
            <a:ext cx="11039999" cy="4354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121913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0" i="0" u="none" strike="noStrike" kern="1200" cap="none" spc="0" baseline="0">
              <a:solidFill>
                <a:srgbClr val="E60A11"/>
              </a:solidFill>
              <a:uFillTx/>
              <a:latin typeface="Verdana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9CF55A1-8EC6-1D82-4124-F4B1B2460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877" y="186813"/>
            <a:ext cx="11039999" cy="634273"/>
          </a:xfrm>
        </p:spPr>
        <p:txBody>
          <a:bodyPr anchor="ctr"/>
          <a:lstStyle>
            <a:lvl1pPr>
              <a:defRPr sz="2000">
                <a:solidFill>
                  <a:srgbClr val="535E68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4109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EC2C44E-529E-32F9-D092-BFA048DBD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12191996" cy="6858000"/>
          </a:xfrm>
          <a:solidFill>
            <a:srgbClr val="FFFFFF"/>
          </a:solidFill>
        </p:spPr>
        <p:txBody>
          <a:bodyPr anchor="ctr" anchorCtr="1"/>
          <a:lstStyle>
            <a:lvl1pPr marL="0" indent="0" algn="ctr">
              <a:buNone/>
              <a:defRPr lang="en-GB" sz="1867"/>
            </a:lvl1pPr>
          </a:lstStyle>
          <a:p>
            <a:pPr lvl="0"/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39965336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BF303-F532-C896-AB27-36D38C1C38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1"/>
            <a:ext cx="12191996" cy="639842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100">
                <a:solidFill>
                  <a:srgbClr val="B4BCC3"/>
                </a:solidFill>
              </a:defRPr>
            </a:lvl1pPr>
          </a:lstStyle>
          <a:p>
            <a:pPr lvl="0"/>
            <a:r>
              <a:rPr lang="en-US"/>
              <a:t>Click icon to change picture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D5F17-A5D9-7CF9-BE66-37AE7FF38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9" y="1628776"/>
            <a:ext cx="9299576" cy="3117683"/>
          </a:xfrm>
        </p:spPr>
        <p:txBody>
          <a:bodyPr anchor="ctr">
            <a:normAutofit/>
          </a:bodyPr>
          <a:lstStyle>
            <a:lvl1pPr>
              <a:defRPr sz="2800" b="1" spc="-15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Large headline  </a:t>
            </a:r>
            <a:br>
              <a:rPr lang="en-US"/>
            </a:br>
            <a:r>
              <a:rPr lang="en-US"/>
              <a:t>– two or three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184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698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0DF5784-CD40-E051-FCEC-78A6ADAAE9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12191996" cy="6858000"/>
          </a:xfrm>
          <a:solidFill>
            <a:srgbClr val="FFFFFF"/>
          </a:solidFill>
        </p:spPr>
        <p:txBody>
          <a:bodyPr anchor="ctr" anchorCtr="1"/>
          <a:lstStyle>
            <a:lvl1pPr marL="0" indent="0" algn="ctr">
              <a:buNone/>
              <a:defRPr lang="en-GB" sz="1867"/>
            </a:lvl1pPr>
          </a:lstStyle>
          <a:p>
            <a:pPr lvl="0"/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577646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2606-F6CE-275D-6505-4B30CCF244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47A34-A5AF-E805-C774-47DD945CE55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7579-AE0B-BB06-6B46-233442FD16F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F0FCC96D-ACC5-4710-BE26-751BEB7C109E}" type="datetime1">
              <a:rPr lang="en-US"/>
              <a:pPr lvl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62A70-7720-8052-D9D2-54645FC520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F9EB8-4862-D9F3-1AA1-C44EB671A7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3FC46F3C-250B-4323-96A5-08E2880641B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0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E6458C-E005-9DA7-75CE-50B5BAF649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2"/>
            <a:ext cx="9144000" cy="2387599"/>
          </a:xfrm>
        </p:spPr>
        <p:txBody>
          <a:bodyPr anchor="b" anchorCtr="1"/>
          <a:lstStyle>
            <a:lvl1pPr algn="ctr">
              <a:defRPr lang="sl-SI" sz="6000"/>
            </a:lvl1pPr>
          </a:lstStyle>
          <a:p>
            <a:pPr lvl="0"/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88E4B0-35F9-6837-873C-05F130F695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9"/>
          </a:xfrm>
        </p:spPr>
        <p:txBody>
          <a:bodyPr anchorCtr="1"/>
          <a:lstStyle>
            <a:lvl1pPr marL="0" indent="0" algn="ctr">
              <a:buNone/>
              <a:defRPr lang="sl-SI"/>
            </a:lvl1pPr>
          </a:lstStyle>
          <a:p>
            <a:pPr lvl="0"/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203313-0822-702B-6D9E-1214499452E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91C12939-B29A-4D6E-B17D-6538B2A06EE9}" type="datetime1">
              <a:rPr lang="en-GB"/>
              <a:pPr lvl="0"/>
              <a:t>18/04/2023</a:t>
            </a:fld>
            <a:endParaRPr lang="en-GB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EA9136-D24E-940F-1463-3790FA68AB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B6D2159-A51A-266B-C70D-8F98A114FD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Verdana"/>
              </a:defRPr>
            </a:lvl1pPr>
          </a:lstStyle>
          <a:p>
            <a:pPr lvl="0"/>
            <a:fld id="{6B084FE1-ACE0-40FC-957E-67EEF5CD623C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18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34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85372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39D0-997F-8F10-836D-6787A44AF8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943E68F-E017-738A-6A47-FB19826644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905" y="1904996"/>
            <a:ext cx="10517721" cy="44005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738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 hidden="1">
            <a:extLst>
              <a:ext uri="{FF2B5EF4-FFF2-40B4-BE49-F238E27FC236}">
                <a16:creationId xmlns:a16="http://schemas.microsoft.com/office/drawing/2014/main" id="{DA79B095-365C-618D-1D8B-BDF19FBC7E80}"/>
              </a:ext>
            </a:extLst>
          </p:cNvPr>
          <p:cNvGraphicFramePr/>
          <p:nvPr/>
        </p:nvGraphicFramePr>
        <p:xfrm>
          <a:off x="2122" y="2122"/>
          <a:ext cx="2121" cy="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65" imgH="8965" progId="">
                  <p:embed/>
                </p:oleObj>
              </mc:Choice>
              <mc:Fallback>
                <p:oleObj r:id="rId2" imgW="8965" imgH="8965" progId="">
                  <p:embed/>
                  <p:pic>
                    <p:nvPicPr>
                      <p:cNvPr id="2" name="Object 4" hidden="1">
                        <a:extLst>
                          <a:ext uri="{FF2B5EF4-FFF2-40B4-BE49-F238E27FC236}">
                            <a16:creationId xmlns:a16="http://schemas.microsoft.com/office/drawing/2014/main" id="{DA79B095-365C-618D-1D8B-BDF19FBC7E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2" y="2122"/>
                        <a:ext cx="2121" cy="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>
            <a:extLst>
              <a:ext uri="{FF2B5EF4-FFF2-40B4-BE49-F238E27FC236}">
                <a16:creationId xmlns:a16="http://schemas.microsoft.com/office/drawing/2014/main" id="{0F0C64A6-4797-F678-1631-1BD370BDE348}"/>
              </a:ext>
            </a:extLst>
          </p:cNvPr>
          <p:cNvSpPr/>
          <p:nvPr/>
        </p:nvSpPr>
        <p:spPr>
          <a:xfrm>
            <a:off x="1" y="1"/>
            <a:ext cx="211665" cy="211665"/>
          </a:xfrm>
          <a:prstGeom prst="rect">
            <a:avLst/>
          </a:prstGeom>
          <a:solidFill>
            <a:srgbClr val="E60A11"/>
          </a:solidFill>
          <a:ln w="9528" cap="flat">
            <a:solidFill>
              <a:srgbClr val="E60A11"/>
            </a:solidFill>
            <a:prstDash val="solid"/>
            <a:miter/>
          </a:ln>
        </p:spPr>
        <p:txBody>
          <a:bodyPr vert="horz" wrap="none" lIns="0" tIns="0" rIns="0" bIns="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FFFFFF"/>
              </a:solidFill>
              <a:uFillTx/>
              <a:latin typeface="Verdana" pitchFamily="3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0E5583-CA9F-CFA9-E7EB-80976658D03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8" y="1625603"/>
            <a:ext cx="11072287" cy="4108444"/>
          </a:xfrm>
        </p:spPr>
        <p:txBody>
          <a:bodyPr/>
          <a:lstStyle>
            <a:lvl1pPr>
              <a:spcAft>
                <a:spcPts val="400"/>
              </a:spcAft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DFFAD68-5810-62FB-4564-CC2A53B35B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7619" y="97401"/>
            <a:ext cx="5415616" cy="129424"/>
          </a:xfrm>
        </p:spPr>
        <p:txBody>
          <a:bodyPr/>
          <a:lstStyle>
            <a:lvl1pPr marL="0" indent="0">
              <a:buNone/>
              <a:defRPr sz="900" cap="all">
                <a:solidFill>
                  <a:srgbClr val="869199"/>
                </a:solidFill>
                <a:ea typeface="微软雅黑" pitchFamily="34"/>
              </a:defRPr>
            </a:lvl1pPr>
          </a:lstStyle>
          <a:p>
            <a:pPr lvl="0"/>
            <a:r>
              <a:rPr lang="en-US"/>
              <a:t>Click here to add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DBCB69C-A84C-38DA-9B95-71EB0AB066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17935" y="97401"/>
            <a:ext cx="2816452" cy="129424"/>
          </a:xfrm>
        </p:spPr>
        <p:txBody>
          <a:bodyPr/>
          <a:lstStyle>
            <a:lvl1pPr marL="0" indent="0" algn="r">
              <a:buNone/>
              <a:defRPr sz="900" b="1" i="1" u="sng" cap="all">
                <a:solidFill>
                  <a:srgbClr val="B10A11"/>
                </a:solidFill>
                <a:ea typeface="微软雅黑" pitchFamily="34"/>
              </a:defRPr>
            </a:lvl1pPr>
          </a:lstStyle>
          <a:p>
            <a:pPr lvl="0"/>
            <a:r>
              <a:rPr lang="en-US"/>
              <a:t>Click here to add text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81DE975-868D-3EC4-7AA6-54E2E2F488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9859" y="6137700"/>
            <a:ext cx="11072287" cy="17902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900" i="1">
                <a:solidFill>
                  <a:srgbClr val="869199"/>
                </a:solidFill>
              </a:defRPr>
            </a:lvl1pPr>
          </a:lstStyle>
          <a:p>
            <a:pPr lvl="0"/>
            <a:r>
              <a:rPr lang="en-US"/>
              <a:t>Click here to add a footnote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3A4F9C-4611-BC8A-0653-24F41D92A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8" y="330793"/>
            <a:ext cx="11072287" cy="838459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4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210A-9C9B-441F-ACFE-E40644B64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9" y="295278"/>
            <a:ext cx="5422904" cy="11615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FD4A-7629-410E-A007-35B8C3C62F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799" y="1629835"/>
            <a:ext cx="5422904" cy="4391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6447D0-7A16-4ECE-8B5E-D6DB70E1A1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12416" y="2"/>
            <a:ext cx="5979581" cy="6392863"/>
          </a:xfrm>
        </p:spPr>
        <p:txBody>
          <a:bodyPr tIns="611998" anchor="ctr" anchorCtr="1"/>
          <a:lstStyle>
            <a:lvl1pPr marL="0" indent="0" algn="ctr">
              <a:buNone/>
              <a:defRPr lang="da-DK" sz="1867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6493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B818-EBBE-4B89-3BCB-18EE4E7346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77668-7991-3545-437A-120760EF30A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90AC3FA-8984-4F0C-B775-0F49ECB628BA}" type="datetime1">
              <a:rPr lang="en-US"/>
              <a:pPr lvl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A20FC-DB21-2772-91AE-12FA160875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ED1BB-7159-4CEF-9DBB-0125178A31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71002A8-E308-4FD4-82E4-6DFD2A3CCB0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69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C546-EA8B-5D94-BEA2-6EEDA9F205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0558C-C00B-7793-8442-473860E5611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58799" y="1629837"/>
            <a:ext cx="11078632" cy="43725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7146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629833"/>
            <a:ext cx="11078633" cy="437250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817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3091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10441"/>
            <a:ext cx="11076517" cy="115737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51586"/>
            <a:ext cx="11078633" cy="389093"/>
          </a:xfrm>
        </p:spPr>
        <p:txBody>
          <a:bodyPr/>
          <a:lstStyle>
            <a:lvl1pPr marL="0" indent="0" algn="l">
              <a:buNone/>
              <a:defRPr sz="1867" baseline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9427200" y="0"/>
            <a:ext cx="2764800" cy="11232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379711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585655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ginal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559F40B-8DC4-4BBC-97DD-66EF7E60C3BF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99DFD97-2800-4AAF-BA1B-AEED28FE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23914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/>
              </a:gs>
              <a:gs pos="4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 err="1"/>
          </a:p>
        </p:txBody>
      </p:sp>
    </p:spTree>
    <p:extLst>
      <p:ext uri="{BB962C8B-B14F-4D97-AF65-F5344CB8AC3E}">
        <p14:creationId xmlns:p14="http://schemas.microsoft.com/office/powerpoint/2010/main" val="164505942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1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 err="1"/>
          </a:p>
        </p:txBody>
      </p:sp>
    </p:spTree>
    <p:extLst>
      <p:ext uri="{BB962C8B-B14F-4D97-AF65-F5344CB8AC3E}">
        <p14:creationId xmlns:p14="http://schemas.microsoft.com/office/powerpoint/2010/main" val="374966380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"/>
            <a:ext cx="10998295" cy="12191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882741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4B66625A-C045-429A-AB8E-FFC556A1E699}"/>
              </a:ext>
            </a:extLst>
          </p:cNvPr>
          <p:cNvSpPr/>
          <p:nvPr userDrawn="1"/>
        </p:nvSpPr>
        <p:spPr>
          <a:xfrm>
            <a:off x="6203579" y="1"/>
            <a:ext cx="5988421" cy="638287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 err="1"/>
          </a:p>
        </p:txBody>
      </p:sp>
      <p:sp>
        <p:nvSpPr>
          <p:cNvPr id="8" name="Naslov 2">
            <a:extLst>
              <a:ext uri="{FF2B5EF4-FFF2-40B4-BE49-F238E27FC236}">
                <a16:creationId xmlns:a16="http://schemas.microsoft.com/office/drawing/2014/main" id="{2F9735E4-8CD8-47A0-98E2-DFF8C3C4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281355"/>
            <a:ext cx="5399844" cy="1713700"/>
          </a:xfrm>
        </p:spPr>
        <p:txBody>
          <a:bodyPr anchor="ctr"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3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97991132-7E62-491D-92B9-D1072E2E8077}"/>
              </a:ext>
            </a:extLst>
          </p:cNvPr>
          <p:cNvGraphicFramePr/>
          <p:nvPr/>
        </p:nvGraphicFramePr>
        <p:xfrm>
          <a:off x="2121" y="1593"/>
          <a:ext cx="2112" cy="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" imgH="12700" progId="">
                  <p:embed/>
                </p:oleObj>
              </mc:Choice>
              <mc:Fallback>
                <p:oleObj r:id="rId2" imgW="12700" imgH="12700" progId="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97991132-7E62-491D-92B9-D1072E2E8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21" y="1593"/>
                        <a:ext cx="2112" cy="1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 hidden="1">
            <a:extLst>
              <a:ext uri="{FF2B5EF4-FFF2-40B4-BE49-F238E27FC236}">
                <a16:creationId xmlns:a16="http://schemas.microsoft.com/office/drawing/2014/main" id="{B21C84E3-89B3-4903-8C83-60243AD7FFB0}"/>
              </a:ext>
            </a:extLst>
          </p:cNvPr>
          <p:cNvSpPr/>
          <p:nvPr/>
        </p:nvSpPr>
        <p:spPr>
          <a:xfrm>
            <a:off x="1" y="1"/>
            <a:ext cx="211665" cy="211665"/>
          </a:xfrm>
          <a:prstGeom prst="rect">
            <a:avLst/>
          </a:prstGeom>
          <a:solidFill>
            <a:srgbClr val="E60A11"/>
          </a:solidFill>
          <a:ln w="9528" cap="flat">
            <a:solidFill>
              <a:srgbClr val="E60A11"/>
            </a:solidFill>
            <a:prstDash val="solid"/>
            <a:miter/>
          </a:ln>
        </p:spPr>
        <p:txBody>
          <a:bodyPr vert="horz" wrap="none" lIns="0" tIns="0" rIns="0" bIns="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Verdana" pitchFamily="34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574536-C38E-4CE9-AA8F-5E0D964EDB5B}"/>
              </a:ext>
            </a:extLst>
          </p:cNvPr>
          <p:cNvSpPr/>
          <p:nvPr/>
        </p:nvSpPr>
        <p:spPr>
          <a:xfrm>
            <a:off x="1" y="10"/>
            <a:ext cx="12191996" cy="6473367"/>
          </a:xfrm>
          <a:prstGeom prst="rect">
            <a:avLst/>
          </a:prstGeom>
          <a:gradFill>
            <a:gsLst>
              <a:gs pos="0">
                <a:srgbClr val="CFCFCF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7623DB-0266-45C3-AA1A-DE2DB92F4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199" y="355199"/>
            <a:ext cx="10972800" cy="8276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FFA4F-F3F0-472E-A212-2B4FF2E929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199" y="1316573"/>
            <a:ext cx="11260671" cy="48894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471874"/>
      </p:ext>
    </p:extLst>
  </p:cSld>
  <p:clrMapOvr>
    <a:masterClrMapping/>
  </p:clrMapOvr>
  <p:transition spd="med">
    <p:fade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73D8D1-B1E9-4626-861D-62ADB3C416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8"/>
            <a:ext cx="12192000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/>
          <a:lstStyle>
            <a:lvl1pPr marL="0" indent="0">
              <a:buNone/>
              <a:defRPr sz="14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r>
              <a:rPr lang="sl-SI" dirty="0"/>
              <a:t>v</a:t>
            </a:r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579" y="2819397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Danfoss Heating, </a:t>
            </a:r>
            <a:r>
              <a:rPr lang="en-US" dirty="0"/>
              <a:t>your partner </a:t>
            </a:r>
            <a:br>
              <a:rPr lang="sl-SI" dirty="0"/>
            </a:br>
            <a:r>
              <a:rPr lang="en-US" b="0" dirty="0"/>
              <a:t>for district energy solutions.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444813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4.44444E-6 -0.082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pictures, red &amp;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ite background">
            <a:extLst>
              <a:ext uri="{FF2B5EF4-FFF2-40B4-BE49-F238E27FC236}">
                <a16:creationId xmlns:a16="http://schemas.microsoft.com/office/drawing/2014/main" id="{A7681DFA-14A8-4814-B306-5112FD599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uppe 1">
            <a:extLst>
              <a:ext uri="{FF2B5EF4-FFF2-40B4-BE49-F238E27FC236}">
                <a16:creationId xmlns:a16="http://schemas.microsoft.com/office/drawing/2014/main" id="{1A6FE2FC-E74D-43A3-9CF6-5D802BDFEC11}"/>
              </a:ext>
            </a:extLst>
          </p:cNvPr>
          <p:cNvGrpSpPr/>
          <p:nvPr userDrawn="1"/>
        </p:nvGrpSpPr>
        <p:grpSpPr>
          <a:xfrm>
            <a:off x="4030527" y="1868105"/>
            <a:ext cx="4130947" cy="3121793"/>
            <a:chOff x="3009519" y="1350350"/>
            <a:chExt cx="3098210" cy="2341345"/>
          </a:xfrm>
        </p:grpSpPr>
        <p:pic>
          <p:nvPicPr>
            <p:cNvPr id="14" name="Boxlogo">
              <a:extLst>
                <a:ext uri="{FF2B5EF4-FFF2-40B4-BE49-F238E27FC236}">
                  <a16:creationId xmlns:a16="http://schemas.microsoft.com/office/drawing/2014/main" id="{B0BC019F-66C5-40E2-A260-CEF1B1DA022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D6AFD29-AE4E-4FAF-8E4F-A2AF9AE2FD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42530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392863"/>
          </a:xfrm>
        </p:spPr>
        <p:txBody>
          <a:bodyPr tIns="900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3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C387F7-442E-4E8A-BBBA-563DF259D559}"/>
              </a:ext>
            </a:extLst>
          </p:cNvPr>
          <p:cNvSpPr/>
          <p:nvPr userDrawn="1"/>
        </p:nvSpPr>
        <p:spPr>
          <a:xfrm rot="10800000">
            <a:off x="-3" y="2"/>
            <a:ext cx="12192003" cy="640548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rgbClr val="DBDFE2">
                  <a:alpha val="70000"/>
                </a:srgbClr>
              </a:gs>
              <a:gs pos="100000">
                <a:srgbClr val="F8F8F8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noProof="0" err="1"/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FDAB16A1-5113-45AF-9A86-EC42D5FA4825}"/>
              </a:ext>
            </a:extLst>
          </p:cNvPr>
          <p:cNvSpPr/>
          <p:nvPr userDrawn="1"/>
        </p:nvSpPr>
        <p:spPr>
          <a:xfrm>
            <a:off x="0" y="1087903"/>
            <a:ext cx="12192000" cy="5317589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>
            <a:outerShdw blurRad="50800" dist="25400" dir="16500000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73" y="2"/>
            <a:ext cx="11040000" cy="10879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753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5.55556E-7 -0.0827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/>
      <p:bldP spid="7" grpId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>
          <a:xfrm>
            <a:off x="6212420" y="6621849"/>
            <a:ext cx="1984757" cy="122400"/>
          </a:xfrm>
          <a:prstGeom prst="rect">
            <a:avLst/>
          </a:prstGeom>
        </p:spPr>
        <p:txBody>
          <a:bodyPr/>
          <a:lstStyle/>
          <a:p>
            <a:fld id="{B8A7D54C-D54F-43B1-99F6-F18074A4CDBC}" type="datetimeFigureOut">
              <a:rPr lang="en-GB" smtClean="0"/>
              <a:pPr/>
              <a:t>18/04/2023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70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58802" y="1629835"/>
            <a:ext cx="5422900" cy="43915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6212421" y="1629835"/>
            <a:ext cx="5425015" cy="43915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25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A137-43DC-45FD-AAFF-71966DEB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0393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18528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802" y="1629833"/>
            <a:ext cx="11078633" cy="437250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2776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12419" y="295275"/>
            <a:ext cx="5425015" cy="936000"/>
          </a:xfrm>
        </p:spPr>
        <p:txBody>
          <a:bodyPr/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205162" y="1629833"/>
            <a:ext cx="5423807" cy="439155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pic>
        <p:nvPicPr>
          <p:cNvPr id="7" name="Pladsholder til billede 4" descr="Danfoss_BG_grey_PP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38132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81" y="3"/>
            <a:ext cx="10998295" cy="12191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Lige forbindelse 4">
            <a:extLst>
              <a:ext uri="{FF2B5EF4-FFF2-40B4-BE49-F238E27FC236}">
                <a16:creationId xmlns:a16="http://schemas.microsoft.com/office/drawing/2014/main" id="{646BFDAE-61E1-4EED-AF85-7AB239BFC450}"/>
              </a:ext>
            </a:extLst>
          </p:cNvPr>
          <p:cNvCxnSpPr>
            <a:cxnSpLocks/>
          </p:cNvCxnSpPr>
          <p:nvPr userDrawn="1"/>
        </p:nvCxnSpPr>
        <p:spPr>
          <a:xfrm>
            <a:off x="0" y="1219201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>
            <a:extLst>
              <a:ext uri="{FF2B5EF4-FFF2-40B4-BE49-F238E27FC236}">
                <a16:creationId xmlns:a16="http://schemas.microsoft.com/office/drawing/2014/main" id="{4676EF0D-DCA8-4C8D-9252-3BACA87A8185}"/>
              </a:ext>
            </a:extLst>
          </p:cNvPr>
          <p:cNvSpPr/>
          <p:nvPr userDrawn="1"/>
        </p:nvSpPr>
        <p:spPr>
          <a:xfrm>
            <a:off x="0" y="1225042"/>
            <a:ext cx="12192000" cy="5164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lumOff val="10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  <a:gs pos="40000">
                <a:schemeClr val="bg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 err="1"/>
          </a:p>
        </p:txBody>
      </p:sp>
    </p:spTree>
    <p:extLst>
      <p:ext uri="{BB962C8B-B14F-4D97-AF65-F5344CB8AC3E}">
        <p14:creationId xmlns:p14="http://schemas.microsoft.com/office/powerpoint/2010/main" val="216858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4.44444E-6 -0.082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08272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C387F7-442E-4E8A-BBBA-563DF259D559}"/>
              </a:ext>
            </a:extLst>
          </p:cNvPr>
          <p:cNvSpPr/>
          <p:nvPr userDrawn="1"/>
        </p:nvSpPr>
        <p:spPr>
          <a:xfrm rot="10800000">
            <a:off x="-3" y="4"/>
            <a:ext cx="12192003" cy="640548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rgbClr val="DBDFE2">
                  <a:alpha val="70000"/>
                </a:srgbClr>
              </a:gs>
              <a:gs pos="100000">
                <a:srgbClr val="F8F8F8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800" noProof="0" err="1"/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FDAB16A1-5113-45AF-9A86-EC42D5FA4825}"/>
              </a:ext>
            </a:extLst>
          </p:cNvPr>
          <p:cNvSpPr/>
          <p:nvPr userDrawn="1"/>
        </p:nvSpPr>
        <p:spPr>
          <a:xfrm>
            <a:off x="0" y="1087904"/>
            <a:ext cx="12192000" cy="5317589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>
            <a:outerShdw blurRad="50800" dist="25400" dir="16500000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73" y="3"/>
            <a:ext cx="11040000" cy="10879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B396D2-5356-44D1-9727-864B611E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73" y="1305601"/>
            <a:ext cx="11082096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918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5.55556E-7 -0.0827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/>
      <p:bldP spid="7" grpId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2"/>
            <a:ext cx="12191999" cy="6392863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02">
        <p:push dir="u"/>
      </p:transition>
    </mc:Choice>
    <mc:Fallback xmlns="">
      <p:transition advTm="18702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96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003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4030528" y="1868106"/>
            <a:ext cx="4130947" cy="3121793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515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image" Target="../media/image9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4704"/>
            <a:ext cx="12192000" cy="4632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4" y="1629833"/>
            <a:ext cx="11078633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9"/>
            <a:ext cx="174172" cy="1339227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6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4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4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8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4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8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1067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‹nr.›</a:t>
            </a:fld>
            <a:r>
              <a:rPr lang="en-GB" sz="12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3" y="290599"/>
            <a:ext cx="174172" cy="1339236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9" y="6537310"/>
            <a:ext cx="5330676" cy="20512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9th BI-ANNUAL CONFERENCE - DBDH &amp; TOPS, April 19, 2023</a:t>
            </a: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384" y="6394704"/>
            <a:ext cx="2642616" cy="46329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B64B818-2813-48DF-B0E9-9D18594CC14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50663" y="6705601"/>
            <a:ext cx="1119188" cy="15388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314712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625478" rtl="0" eaLnBrk="1" latinLnBrk="0" hangingPunct="1">
        <a:spcBef>
          <a:spcPct val="0"/>
        </a:spcBef>
        <a:buNone/>
        <a:defRPr sz="49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532" indent="-324532" algn="l" defTabSz="16254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597" indent="-304776" algn="l" defTabSz="16254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65128" indent="-324532" algn="l" defTabSz="16254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9904" indent="-304776" algn="l" defTabSz="16254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605725" indent="-327353" algn="l" defTabSz="16254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064" indent="-406369" algn="l" defTabSz="1625478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804" indent="-406369" algn="l" defTabSz="1625478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544" indent="-406369" algn="l" defTabSz="1625478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282" indent="-406369" algn="l" defTabSz="1625478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40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78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18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956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696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435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172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912" algn="l" defTabSz="1625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3A506B2-A489-6D3F-47CB-32497F6430D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" y="6394701"/>
            <a:ext cx="12191996" cy="4632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FA4C68-FD68-BCFC-8087-B01317D48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799" y="295279"/>
            <a:ext cx="11078632" cy="1151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A23CE2D-E44D-80A1-456F-D374312AD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8799" y="1629835"/>
            <a:ext cx="11078632" cy="4391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5B253F32-A1AA-DE2B-454C-1E1DC1BA80C4}"/>
              </a:ext>
            </a:extLst>
          </p:cNvPr>
          <p:cNvGrpSpPr/>
          <p:nvPr/>
        </p:nvGrpSpPr>
        <p:grpSpPr>
          <a:xfrm>
            <a:off x="-261253" y="290606"/>
            <a:ext cx="174167" cy="1339231"/>
            <a:chOff x="-261253" y="290605"/>
            <a:chExt cx="174166" cy="1339230"/>
          </a:xfrm>
        </p:grpSpPr>
        <p:cxnSp>
          <p:nvCxnSpPr>
            <p:cNvPr id="6" name="Straight Connector 15">
              <a:extLst>
                <a:ext uri="{FF2B5EF4-FFF2-40B4-BE49-F238E27FC236}">
                  <a16:creationId xmlns:a16="http://schemas.microsoft.com/office/drawing/2014/main" id="{094910BD-5BCF-0712-263D-B2E4B80D7CA4}"/>
                </a:ext>
              </a:extLst>
            </p:cNvPr>
            <p:cNvCxnSpPr/>
            <p:nvPr/>
          </p:nvCxnSpPr>
          <p:spPr>
            <a:xfrm flipH="1">
              <a:off x="-261253" y="290605"/>
              <a:ext cx="174166" cy="0"/>
            </a:xfrm>
            <a:prstGeom prst="straightConnector1">
              <a:avLst/>
            </a:prstGeom>
            <a:noFill/>
            <a:ln w="9528" cap="flat">
              <a:solidFill>
                <a:srgbClr val="B1050D"/>
              </a:solidFill>
              <a:prstDash val="solid"/>
              <a:miter/>
            </a:ln>
          </p:spPr>
        </p:cxn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id="{E0FBEBE8-41B7-7E7A-0E71-4DBF03678277}"/>
                </a:ext>
              </a:extLst>
            </p:cNvPr>
            <p:cNvCxnSpPr/>
            <p:nvPr/>
          </p:nvCxnSpPr>
          <p:spPr>
            <a:xfrm flipH="1">
              <a:off x="-261253" y="1629835"/>
              <a:ext cx="174166" cy="0"/>
            </a:xfrm>
            <a:prstGeom prst="straightConnector1">
              <a:avLst/>
            </a:prstGeom>
            <a:noFill/>
            <a:ln w="9528" cap="flat">
              <a:solidFill>
                <a:srgbClr val="B1050D"/>
              </a:solidFill>
              <a:prstDash val="solid"/>
              <a:miter/>
            </a:ln>
          </p:spPr>
        </p:cxn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9A47C10A-AF57-07BB-2067-DD2C1EDC6344}"/>
              </a:ext>
            </a:extLst>
          </p:cNvPr>
          <p:cNvCxnSpPr/>
          <p:nvPr/>
        </p:nvCxnSpPr>
        <p:spPr>
          <a:xfrm rot="5399996" flipH="1">
            <a:off x="11563654" y="-176831"/>
            <a:ext cx="130623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8BAE92BA-053A-EC47-DCB5-7452211CB360}"/>
              </a:ext>
            </a:extLst>
          </p:cNvPr>
          <p:cNvCxnSpPr/>
          <p:nvPr/>
        </p:nvCxnSpPr>
        <p:spPr>
          <a:xfrm rot="5399996" flipH="1">
            <a:off x="495606" y="-176845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05AEA236-0892-9E83-ADAB-3DE85C559ECD}"/>
              </a:ext>
            </a:extLst>
          </p:cNvPr>
          <p:cNvCxnSpPr/>
          <p:nvPr/>
        </p:nvCxnSpPr>
        <p:spPr>
          <a:xfrm rot="5399996" flipH="1">
            <a:off x="7605787" y="-176844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1" name="Straight Connector 34">
            <a:extLst>
              <a:ext uri="{FF2B5EF4-FFF2-40B4-BE49-F238E27FC236}">
                <a16:creationId xmlns:a16="http://schemas.microsoft.com/office/drawing/2014/main" id="{AA758C99-8960-264F-FF89-5B919D16587F}"/>
              </a:ext>
            </a:extLst>
          </p:cNvPr>
          <p:cNvCxnSpPr/>
          <p:nvPr/>
        </p:nvCxnSpPr>
        <p:spPr>
          <a:xfrm rot="5399996" flipH="1">
            <a:off x="7373562" y="-176831"/>
            <a:ext cx="130623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2" name="Straight Connector 35">
            <a:extLst>
              <a:ext uri="{FF2B5EF4-FFF2-40B4-BE49-F238E27FC236}">
                <a16:creationId xmlns:a16="http://schemas.microsoft.com/office/drawing/2014/main" id="{0D5922EC-93C9-64AA-56F8-2DD3297DDBE4}"/>
              </a:ext>
            </a:extLst>
          </p:cNvPr>
          <p:cNvCxnSpPr/>
          <p:nvPr/>
        </p:nvCxnSpPr>
        <p:spPr>
          <a:xfrm rot="5399996" flipH="1">
            <a:off x="6145290" y="-176844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3" name="Straight Connector 36">
            <a:extLst>
              <a:ext uri="{FF2B5EF4-FFF2-40B4-BE49-F238E27FC236}">
                <a16:creationId xmlns:a16="http://schemas.microsoft.com/office/drawing/2014/main" id="{89FFB235-922A-72B9-ED5F-BCA3787A7F52}"/>
              </a:ext>
            </a:extLst>
          </p:cNvPr>
          <p:cNvCxnSpPr/>
          <p:nvPr/>
        </p:nvCxnSpPr>
        <p:spPr>
          <a:xfrm rot="5399996" flipH="1">
            <a:off x="5913059" y="-176844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4" name="Straight Connector 37">
            <a:extLst>
              <a:ext uri="{FF2B5EF4-FFF2-40B4-BE49-F238E27FC236}">
                <a16:creationId xmlns:a16="http://schemas.microsoft.com/office/drawing/2014/main" id="{F57F2704-0F81-4BCE-60CB-463A5B97A675}"/>
              </a:ext>
            </a:extLst>
          </p:cNvPr>
          <p:cNvCxnSpPr/>
          <p:nvPr/>
        </p:nvCxnSpPr>
        <p:spPr>
          <a:xfrm rot="5399996" flipH="1">
            <a:off x="4692949" y="-176845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cxnSp>
        <p:nvCxnSpPr>
          <p:cNvPr id="15" name="Straight Connector 38">
            <a:extLst>
              <a:ext uri="{FF2B5EF4-FFF2-40B4-BE49-F238E27FC236}">
                <a16:creationId xmlns:a16="http://schemas.microsoft.com/office/drawing/2014/main" id="{1C5D49D0-E8DA-326E-5A06-86DC39030E3A}"/>
              </a:ext>
            </a:extLst>
          </p:cNvPr>
          <p:cNvCxnSpPr/>
          <p:nvPr/>
        </p:nvCxnSpPr>
        <p:spPr>
          <a:xfrm rot="5399996" flipH="1">
            <a:off x="4460729" y="-176845"/>
            <a:ext cx="130631" cy="0"/>
          </a:xfrm>
          <a:prstGeom prst="straightConnector1">
            <a:avLst/>
          </a:prstGeom>
          <a:noFill/>
          <a:ln w="9528" cap="flat">
            <a:solidFill>
              <a:srgbClr val="B1050D"/>
            </a:solidFill>
            <a:prstDash val="solid"/>
            <a:miter/>
          </a:ln>
        </p:spPr>
      </p:cxnSp>
      <p:grpSp>
        <p:nvGrpSpPr>
          <p:cNvPr id="16" name="Group 24">
            <a:extLst>
              <a:ext uri="{FF2B5EF4-FFF2-40B4-BE49-F238E27FC236}">
                <a16:creationId xmlns:a16="http://schemas.microsoft.com/office/drawing/2014/main" id="{9DAAEAB2-5405-64F5-FAEB-AFF49DEB3444}"/>
              </a:ext>
            </a:extLst>
          </p:cNvPr>
          <p:cNvGrpSpPr/>
          <p:nvPr/>
        </p:nvGrpSpPr>
        <p:grpSpPr>
          <a:xfrm>
            <a:off x="12306599" y="290598"/>
            <a:ext cx="174175" cy="1339239"/>
            <a:chOff x="12306598" y="290596"/>
            <a:chExt cx="174175" cy="1339239"/>
          </a:xfrm>
        </p:grpSpPr>
        <p:cxnSp>
          <p:nvCxnSpPr>
            <p:cNvPr id="17" name="Straight Connector 39">
              <a:extLst>
                <a:ext uri="{FF2B5EF4-FFF2-40B4-BE49-F238E27FC236}">
                  <a16:creationId xmlns:a16="http://schemas.microsoft.com/office/drawing/2014/main" id="{C3B50469-2F1F-8DE4-5B17-9A3846406874}"/>
                </a:ext>
              </a:extLst>
            </p:cNvPr>
            <p:cNvCxnSpPr/>
            <p:nvPr/>
          </p:nvCxnSpPr>
          <p:spPr>
            <a:xfrm flipH="1">
              <a:off x="12306598" y="290596"/>
              <a:ext cx="174175" cy="0"/>
            </a:xfrm>
            <a:prstGeom prst="straightConnector1">
              <a:avLst/>
            </a:prstGeom>
            <a:noFill/>
            <a:ln w="9528" cap="flat">
              <a:solidFill>
                <a:srgbClr val="B1050D"/>
              </a:solidFill>
              <a:prstDash val="solid"/>
              <a:miter/>
            </a:ln>
          </p:spPr>
        </p:cxnSp>
        <p:cxnSp>
          <p:nvCxnSpPr>
            <p:cNvPr id="18" name="Straight Connector 40">
              <a:extLst>
                <a:ext uri="{FF2B5EF4-FFF2-40B4-BE49-F238E27FC236}">
                  <a16:creationId xmlns:a16="http://schemas.microsoft.com/office/drawing/2014/main" id="{72191B24-38B5-A60B-7D70-BCFA68882971}"/>
                </a:ext>
              </a:extLst>
            </p:cNvPr>
            <p:cNvCxnSpPr/>
            <p:nvPr/>
          </p:nvCxnSpPr>
          <p:spPr>
            <a:xfrm flipH="1">
              <a:off x="12306598" y="1629835"/>
              <a:ext cx="174175" cy="0"/>
            </a:xfrm>
            <a:prstGeom prst="straightConnector1">
              <a:avLst/>
            </a:prstGeom>
            <a:noFill/>
            <a:ln w="9528" cap="flat">
              <a:solidFill>
                <a:srgbClr val="B1050D"/>
              </a:solidFill>
              <a:prstDash val="solid"/>
              <a:miter/>
            </a:ln>
          </p:spPr>
        </p:cxn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543D9CC3-B480-D5A4-9E03-6F7EE5A711B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549382" y="6394701"/>
            <a:ext cx="2642615" cy="4632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4DA86FF-48C1-105F-ACE0-EBE66853220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50663" y="6705601"/>
            <a:ext cx="1119188" cy="15388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  <p:sp>
        <p:nvSpPr>
          <p:cNvPr id="22" name="Page#">
            <a:extLst>
              <a:ext uri="{FF2B5EF4-FFF2-40B4-BE49-F238E27FC236}">
                <a16:creationId xmlns:a16="http://schemas.microsoft.com/office/drawing/2014/main" id="{33F23EAC-AEB9-DBB6-54D5-10896F0E24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1067" b="1" smtClean="0">
                <a:solidFill>
                  <a:prstClr val="white"/>
                </a:solidFill>
                <a:latin typeface="Verdana"/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‹nr.›</a:t>
            </a:fld>
            <a:r>
              <a:rPr lang="en-GB" sz="1200" dirty="0">
                <a:solidFill>
                  <a:prstClr val="white"/>
                </a:solidFill>
                <a:latin typeface="Verdana"/>
                <a:ea typeface="SimHei"/>
                <a:cs typeface="Arial" charset="0"/>
              </a:rPr>
              <a:t>|</a:t>
            </a:r>
          </a:p>
        </p:txBody>
      </p:sp>
      <p:sp>
        <p:nvSpPr>
          <p:cNvPr id="23" name="bmkFldAdditionalInfo">
            <a:extLst>
              <a:ext uri="{FF2B5EF4-FFF2-40B4-BE49-F238E27FC236}">
                <a16:creationId xmlns:a16="http://schemas.microsoft.com/office/drawing/2014/main" id="{12B963B4-7C75-77ED-8CC8-561648733A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699" y="6537310"/>
            <a:ext cx="5330676" cy="20512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FFFFFF"/>
                </a:solidFill>
                <a:latin typeface="Verdana"/>
              </a:rPr>
              <a:t>9th BI-ANNUAL CONFERENCE - DBDH &amp; TOPS, April 19, 2023</a:t>
            </a:r>
          </a:p>
        </p:txBody>
      </p:sp>
    </p:spTree>
    <p:extLst>
      <p:ext uri="{BB962C8B-B14F-4D97-AF65-F5344CB8AC3E}">
        <p14:creationId xmlns:p14="http://schemas.microsoft.com/office/powerpoint/2010/main" val="152330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</p:sldLayoutIdLst>
  <p:txStyles>
    <p:titleStyle>
      <a:lvl1pPr marL="0" marR="0" lvl="0" indent="0" algn="l" defTabSz="1219139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733" b="0" i="0" u="none" strike="noStrike" kern="1200" cap="none" spc="0" baseline="0">
          <a:solidFill>
            <a:srgbClr val="000000"/>
          </a:solidFill>
          <a:uFillTx/>
          <a:latin typeface="Verdana"/>
        </a:defRPr>
      </a:lvl1pPr>
    </p:titleStyle>
    <p:bodyStyle>
      <a:lvl1pPr marL="239987" marR="0" lvl="0" indent="-239987" algn="l" defTabSz="1219139" rtl="0" fontAlgn="auto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Verdana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1pPr>
      <a:lvl2pPr marL="239987" marR="0" lvl="1" indent="-239987" algn="l" defTabSz="1219139" rtl="0" fontAlgn="auto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Verdana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2pPr>
      <a:lvl3pPr marL="239987" marR="0" lvl="2" indent="-239987" algn="l" defTabSz="1219139" rtl="0" fontAlgn="auto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Verdana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3pPr>
      <a:lvl4pPr marL="239987" marR="0" lvl="3" indent="-239987" algn="l" defTabSz="1219139" rtl="0" fontAlgn="auto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Verdana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4pPr>
      <a:lvl5pPr marL="239987" marR="0" lvl="4" indent="-239987" algn="l" defTabSz="1219139" rtl="0" fontAlgn="auto" hangingPunct="1">
        <a:lnSpc>
          <a:spcPct val="100000"/>
        </a:lnSpc>
        <a:spcBef>
          <a:spcPts val="0"/>
        </a:spcBef>
        <a:spcAft>
          <a:spcPts val="800"/>
        </a:spcAft>
        <a:buSzPct val="80000"/>
        <a:buFont typeface="Verdana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Verdana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3867"/>
            <a:ext cx="12192000" cy="474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1629833"/>
            <a:ext cx="11078633" cy="4391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7"/>
            <a:ext cx="174172" cy="1339227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4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7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7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1067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‹nr.›</a:t>
            </a:fld>
            <a:r>
              <a:rPr lang="en-GB" sz="1067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2" y="290598"/>
            <a:ext cx="174172" cy="1339236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9" y="6620190"/>
            <a:ext cx="5330676" cy="12223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1067" b="1" dirty="0">
                <a:solidFill>
                  <a:schemeClr val="bg1"/>
                </a:solidFill>
                <a:ea typeface="SimHei"/>
                <a:cs typeface="Arial" charset="0"/>
              </a:rPr>
              <a:t>Danfoss Leanheat</a:t>
            </a:r>
            <a:r>
              <a:rPr lang="en-GB" sz="1067" b="1" baseline="30000" dirty="0">
                <a:solidFill>
                  <a:schemeClr val="bg1"/>
                </a:solidFill>
                <a:ea typeface="SimHei"/>
                <a:cs typeface="Arial" charset="0"/>
              </a:rPr>
              <a:t>®</a:t>
            </a:r>
            <a:endParaRPr lang="en-GB" sz="1067" baseline="30000" dirty="0">
              <a:solidFill>
                <a:schemeClr val="bg1"/>
              </a:solidFill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384" y="6394704"/>
            <a:ext cx="2642616" cy="46329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EF403E2-9671-0C48-9A71-BF976F13652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57782" y="6654801"/>
            <a:ext cx="1981095" cy="205121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US" sz="1333" noProof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18525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p:hf sldNum="0" hd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411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82" indent="-243411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5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2859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4354" indent="-245527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sv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18" Type="http://schemas.openxmlformats.org/officeDocument/2006/relationships/image" Target="../media/image139.svg"/><Relationship Id="rId26" Type="http://schemas.openxmlformats.org/officeDocument/2006/relationships/image" Target="../media/image147.sv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17" Type="http://schemas.openxmlformats.org/officeDocument/2006/relationships/image" Target="../media/image138.png"/><Relationship Id="rId25" Type="http://schemas.openxmlformats.org/officeDocument/2006/relationships/image" Target="../media/image1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7.svg"/><Relationship Id="rId20" Type="http://schemas.openxmlformats.org/officeDocument/2006/relationships/image" Target="../media/image14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24" Type="http://schemas.openxmlformats.org/officeDocument/2006/relationships/image" Target="../media/image145.sv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28" Type="http://schemas.openxmlformats.org/officeDocument/2006/relationships/image" Target="../media/image149.svg"/><Relationship Id="rId10" Type="http://schemas.openxmlformats.org/officeDocument/2006/relationships/image" Target="../media/image131.svg"/><Relationship Id="rId19" Type="http://schemas.openxmlformats.org/officeDocument/2006/relationships/image" Target="../media/image140.png"/><Relationship Id="rId4" Type="http://schemas.openxmlformats.org/officeDocument/2006/relationships/image" Target="../media/image125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Relationship Id="rId22" Type="http://schemas.openxmlformats.org/officeDocument/2006/relationships/image" Target="../media/image143.svg"/><Relationship Id="rId27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microsoft.com/office/2007/relationships/hdphoto" Target="../media/hdphoto5.wdp"/><Relationship Id="rId3" Type="http://schemas.openxmlformats.org/officeDocument/2006/relationships/image" Target="../media/image150.jpeg"/><Relationship Id="rId7" Type="http://schemas.microsoft.com/office/2007/relationships/hdphoto" Target="../media/hdphoto2.wdp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microsoft.com/office/2007/relationships/hdphoto" Target="../media/hdphoto4.wdp"/><Relationship Id="rId5" Type="http://schemas.openxmlformats.org/officeDocument/2006/relationships/image" Target="../media/image152.jpeg"/><Relationship Id="rId10" Type="http://schemas.openxmlformats.org/officeDocument/2006/relationships/image" Target="../media/image155.png"/><Relationship Id="rId4" Type="http://schemas.openxmlformats.org/officeDocument/2006/relationships/image" Target="../media/image151.jpe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microsoft.com/office/2007/relationships/hdphoto" Target="../media/hdphoto10.wdp"/><Relationship Id="rId18" Type="http://schemas.openxmlformats.org/officeDocument/2006/relationships/image" Target="../media/image167.png"/><Relationship Id="rId3" Type="http://schemas.openxmlformats.org/officeDocument/2006/relationships/image" Target="../media/image157.png"/><Relationship Id="rId7" Type="http://schemas.microsoft.com/office/2007/relationships/hdphoto" Target="../media/hdphoto7.wdp"/><Relationship Id="rId12" Type="http://schemas.openxmlformats.org/officeDocument/2006/relationships/image" Target="../media/image162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164.png"/><Relationship Id="rId10" Type="http://schemas.openxmlformats.org/officeDocument/2006/relationships/image" Target="../media/image161.png"/><Relationship Id="rId19" Type="http://schemas.openxmlformats.org/officeDocument/2006/relationships/image" Target="../media/image168.png"/><Relationship Id="rId4" Type="http://schemas.openxmlformats.org/officeDocument/2006/relationships/image" Target="../media/image158.png"/><Relationship Id="rId9" Type="http://schemas.microsoft.com/office/2007/relationships/hdphoto" Target="../media/hdphoto8.wdp"/><Relationship Id="rId14" Type="http://schemas.openxmlformats.org/officeDocument/2006/relationships/image" Target="../media/image1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13" Type="http://schemas.openxmlformats.org/officeDocument/2006/relationships/image" Target="../media/image177.png"/><Relationship Id="rId18" Type="http://schemas.openxmlformats.org/officeDocument/2006/relationships/image" Target="../media/image182.svg"/><Relationship Id="rId26" Type="http://schemas.openxmlformats.org/officeDocument/2006/relationships/image" Target="../media/image190.svg"/><Relationship Id="rId3" Type="http://schemas.openxmlformats.org/officeDocument/2006/relationships/image" Target="../media/image126.pn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svg"/><Relationship Id="rId17" Type="http://schemas.openxmlformats.org/officeDocument/2006/relationships/image" Target="../media/image181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0.svg"/><Relationship Id="rId20" Type="http://schemas.openxmlformats.org/officeDocument/2006/relationships/image" Target="../media/image184.svg"/><Relationship Id="rId29" Type="http://schemas.openxmlformats.org/officeDocument/2006/relationships/image" Target="../media/image1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svg"/><Relationship Id="rId11" Type="http://schemas.openxmlformats.org/officeDocument/2006/relationships/image" Target="../media/image175.png"/><Relationship Id="rId24" Type="http://schemas.openxmlformats.org/officeDocument/2006/relationships/image" Target="../media/image188.svg"/><Relationship Id="rId32" Type="http://schemas.openxmlformats.org/officeDocument/2006/relationships/image" Target="../media/image196.sv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28" Type="http://schemas.openxmlformats.org/officeDocument/2006/relationships/image" Target="../media/image192.svg"/><Relationship Id="rId10" Type="http://schemas.openxmlformats.org/officeDocument/2006/relationships/image" Target="../media/image174.svg"/><Relationship Id="rId19" Type="http://schemas.openxmlformats.org/officeDocument/2006/relationships/image" Target="../media/image183.png"/><Relationship Id="rId31" Type="http://schemas.openxmlformats.org/officeDocument/2006/relationships/image" Target="../media/image195.png"/><Relationship Id="rId4" Type="http://schemas.openxmlformats.org/officeDocument/2006/relationships/image" Target="../media/image127.svg"/><Relationship Id="rId9" Type="http://schemas.openxmlformats.org/officeDocument/2006/relationships/image" Target="../media/image173.png"/><Relationship Id="rId14" Type="http://schemas.openxmlformats.org/officeDocument/2006/relationships/image" Target="../media/image178.svg"/><Relationship Id="rId22" Type="http://schemas.openxmlformats.org/officeDocument/2006/relationships/image" Target="../media/image186.svg"/><Relationship Id="rId27" Type="http://schemas.openxmlformats.org/officeDocument/2006/relationships/image" Target="../media/image191.png"/><Relationship Id="rId30" Type="http://schemas.openxmlformats.org/officeDocument/2006/relationships/image" Target="../media/image19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6.svg"/><Relationship Id="rId18" Type="http://schemas.openxmlformats.org/officeDocument/2006/relationships/image" Target="../media/image209.svg"/><Relationship Id="rId26" Type="http://schemas.openxmlformats.org/officeDocument/2006/relationships/image" Target="../media/image217.png"/><Relationship Id="rId39" Type="http://schemas.openxmlformats.org/officeDocument/2006/relationships/image" Target="../media/image222.png"/><Relationship Id="rId3" Type="http://schemas.openxmlformats.org/officeDocument/2006/relationships/image" Target="../media/image199.png"/><Relationship Id="rId21" Type="http://schemas.openxmlformats.org/officeDocument/2006/relationships/image" Target="../media/image212.png"/><Relationship Id="rId34" Type="http://schemas.openxmlformats.org/officeDocument/2006/relationships/image" Target="../media/image67.svg"/><Relationship Id="rId7" Type="http://schemas.openxmlformats.org/officeDocument/2006/relationships/image" Target="../media/image202.png"/><Relationship Id="rId12" Type="http://schemas.openxmlformats.org/officeDocument/2006/relationships/image" Target="../media/image205.png"/><Relationship Id="rId17" Type="http://schemas.openxmlformats.org/officeDocument/2006/relationships/image" Target="../media/image208.png"/><Relationship Id="rId25" Type="http://schemas.openxmlformats.org/officeDocument/2006/relationships/image" Target="../media/image216.png"/><Relationship Id="rId33" Type="http://schemas.openxmlformats.org/officeDocument/2006/relationships/image" Target="../media/image66.png"/><Relationship Id="rId38" Type="http://schemas.openxmlformats.org/officeDocument/2006/relationships/image" Target="../media/image7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9.svg"/><Relationship Id="rId20" Type="http://schemas.openxmlformats.org/officeDocument/2006/relationships/image" Target="../media/image211.png"/><Relationship Id="rId29" Type="http://schemas.openxmlformats.org/officeDocument/2006/relationships/image" Target="../media/image220.png"/><Relationship Id="rId41" Type="http://schemas.openxmlformats.org/officeDocument/2006/relationships/image" Target="../media/image2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11" Type="http://schemas.openxmlformats.org/officeDocument/2006/relationships/image" Target="../media/image87.svg"/><Relationship Id="rId24" Type="http://schemas.openxmlformats.org/officeDocument/2006/relationships/image" Target="../media/image215.png"/><Relationship Id="rId32" Type="http://schemas.openxmlformats.org/officeDocument/2006/relationships/image" Target="../media/image63.svg"/><Relationship Id="rId37" Type="http://schemas.openxmlformats.org/officeDocument/2006/relationships/image" Target="../media/image76.png"/><Relationship Id="rId40" Type="http://schemas.openxmlformats.org/officeDocument/2006/relationships/image" Target="../media/image223.jpeg"/><Relationship Id="rId5" Type="http://schemas.openxmlformats.org/officeDocument/2006/relationships/image" Target="../media/image200.png"/><Relationship Id="rId15" Type="http://schemas.openxmlformats.org/officeDocument/2006/relationships/image" Target="../media/image88.png"/><Relationship Id="rId23" Type="http://schemas.openxmlformats.org/officeDocument/2006/relationships/image" Target="../media/image214.png"/><Relationship Id="rId28" Type="http://schemas.openxmlformats.org/officeDocument/2006/relationships/image" Target="../media/image219.png"/><Relationship Id="rId36" Type="http://schemas.openxmlformats.org/officeDocument/2006/relationships/image" Target="../media/image69.svg"/><Relationship Id="rId10" Type="http://schemas.openxmlformats.org/officeDocument/2006/relationships/image" Target="../media/image86.png"/><Relationship Id="rId19" Type="http://schemas.openxmlformats.org/officeDocument/2006/relationships/image" Target="../media/image210.png"/><Relationship Id="rId31" Type="http://schemas.openxmlformats.org/officeDocument/2006/relationships/image" Target="../media/image62.png"/><Relationship Id="rId4" Type="http://schemas.microsoft.com/office/2007/relationships/hdphoto" Target="../media/hdphoto11.wdp"/><Relationship Id="rId9" Type="http://schemas.openxmlformats.org/officeDocument/2006/relationships/image" Target="../media/image204.svg"/><Relationship Id="rId14" Type="http://schemas.openxmlformats.org/officeDocument/2006/relationships/image" Target="../media/image207.png"/><Relationship Id="rId22" Type="http://schemas.openxmlformats.org/officeDocument/2006/relationships/image" Target="../media/image213.png"/><Relationship Id="rId27" Type="http://schemas.openxmlformats.org/officeDocument/2006/relationships/image" Target="../media/image218.png"/><Relationship Id="rId30" Type="http://schemas.openxmlformats.org/officeDocument/2006/relationships/image" Target="../media/image221.png"/><Relationship Id="rId35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13" Type="http://schemas.openxmlformats.org/officeDocument/2006/relationships/image" Target="../media/image202.png"/><Relationship Id="rId18" Type="http://schemas.openxmlformats.org/officeDocument/2006/relationships/image" Target="../media/image236.png"/><Relationship Id="rId3" Type="http://schemas.openxmlformats.org/officeDocument/2006/relationships/image" Target="../media/image225.png"/><Relationship Id="rId21" Type="http://schemas.openxmlformats.org/officeDocument/2006/relationships/image" Target="../media/image239.png"/><Relationship Id="rId7" Type="http://schemas.openxmlformats.org/officeDocument/2006/relationships/image" Target="../media/image229.jpeg"/><Relationship Id="rId12" Type="http://schemas.openxmlformats.org/officeDocument/2006/relationships/image" Target="../media/image231.png"/><Relationship Id="rId17" Type="http://schemas.openxmlformats.org/officeDocument/2006/relationships/image" Target="../media/image2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34.jpe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8.png"/><Relationship Id="rId11" Type="http://schemas.openxmlformats.org/officeDocument/2006/relationships/image" Target="../media/image201.png"/><Relationship Id="rId5" Type="http://schemas.openxmlformats.org/officeDocument/2006/relationships/image" Target="../media/image227.jpeg"/><Relationship Id="rId15" Type="http://schemas.openxmlformats.org/officeDocument/2006/relationships/image" Target="../media/image233.png"/><Relationship Id="rId10" Type="http://schemas.openxmlformats.org/officeDocument/2006/relationships/image" Target="../media/image217.png"/><Relationship Id="rId19" Type="http://schemas.openxmlformats.org/officeDocument/2006/relationships/image" Target="../media/image237.tiff"/><Relationship Id="rId4" Type="http://schemas.openxmlformats.org/officeDocument/2006/relationships/image" Target="../media/image226.png"/><Relationship Id="rId9" Type="http://schemas.openxmlformats.org/officeDocument/2006/relationships/image" Target="../media/image216.png"/><Relationship Id="rId14" Type="http://schemas.openxmlformats.org/officeDocument/2006/relationships/image" Target="../media/image232.jpeg"/><Relationship Id="rId2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34" Type="http://schemas.openxmlformats.org/officeDocument/2006/relationships/image" Target="../media/image77.svg"/><Relationship Id="rId42" Type="http://schemas.openxmlformats.org/officeDocument/2006/relationships/image" Target="../media/image85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svg"/><Relationship Id="rId46" Type="http://schemas.openxmlformats.org/officeDocument/2006/relationships/image" Target="../media/image8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png"/><Relationship Id="rId40" Type="http://schemas.openxmlformats.org/officeDocument/2006/relationships/image" Target="../media/image83.svg"/><Relationship Id="rId45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36" Type="http://schemas.openxmlformats.org/officeDocument/2006/relationships/image" Target="../media/image79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4" Type="http://schemas.openxmlformats.org/officeDocument/2006/relationships/image" Target="../media/image87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Relationship Id="rId35" Type="http://schemas.openxmlformats.org/officeDocument/2006/relationships/image" Target="../media/image78.png"/><Relationship Id="rId43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26" Type="http://schemas.openxmlformats.org/officeDocument/2006/relationships/image" Target="../media/image113.sv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5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3.jpe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24" Type="http://schemas.openxmlformats.org/officeDocument/2006/relationships/image" Target="../media/image111.svg"/><Relationship Id="rId5" Type="http://schemas.openxmlformats.org/officeDocument/2006/relationships/image" Target="../media/image92.png"/><Relationship Id="rId15" Type="http://schemas.openxmlformats.org/officeDocument/2006/relationships/image" Target="../media/image102.jpe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B17350-9446-45E4-8382-B62337E79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D85B5-00FF-4889-A518-19607B326AD3}"/>
              </a:ext>
            </a:extLst>
          </p:cNvPr>
          <p:cNvSpPr txBox="1"/>
          <p:nvPr/>
        </p:nvSpPr>
        <p:spPr>
          <a:xfrm>
            <a:off x="0" y="4101831"/>
            <a:ext cx="12192000" cy="1359346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HydronicS Machine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 </a:t>
            </a:r>
            <a:endParaRPr kumimoji="0" lang="sl-SI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 pitchFamily="2" charset="-122"/>
              <a:cs typeface="Poppins" panose="00000500000000000000" pitchFamily="2" charset="-18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System innovations and solutions making DH systems efficient </a:t>
            </a:r>
            <a:endParaRPr kumimoji="0" lang="sl-SI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 pitchFamily="2" charset="-122"/>
              <a:cs typeface="Poppins" panose="00000500000000000000" pitchFamily="2" charset="-18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with low-cost investment and maintenance</a:t>
            </a:r>
            <a:endParaRPr kumimoji="0" lang="sr-Latn-R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 pitchFamily="2" charset="-122"/>
              <a:cs typeface="Poppins" panose="00000500000000000000" pitchFamily="2" charset="-18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259D94D-1E13-BAED-D90B-851A0BE7D0E2}"/>
              </a:ext>
            </a:extLst>
          </p:cNvPr>
          <p:cNvSpPr txBox="1"/>
          <p:nvPr/>
        </p:nvSpPr>
        <p:spPr>
          <a:xfrm>
            <a:off x="66733" y="6309567"/>
            <a:ext cx="308095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Amer Karabegović, </a:t>
            </a:r>
            <a:r>
              <a:rPr kumimoji="0" lang="sl-SI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Danfoss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 pitchFamily="2" charset="-122"/>
                <a:cs typeface="Poppins" panose="00000500000000000000" pitchFamily="2" charset="-18"/>
              </a:rPr>
              <a:t>amer.kaabegovic@danfoss.com</a:t>
            </a:r>
          </a:p>
        </p:txBody>
      </p:sp>
      <p:pic>
        <p:nvPicPr>
          <p:cNvPr id="5" name="Picture 2" descr="Danfoss SONDEX®">
            <a:extLst>
              <a:ext uri="{FF2B5EF4-FFF2-40B4-BE49-F238E27FC236}">
                <a16:creationId xmlns:a16="http://schemas.microsoft.com/office/drawing/2014/main" id="{6DCEADA4-C88A-9132-0114-5EB00B8F9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14"/>
          <a:stretch>
            <a:fillRect/>
          </a:stretch>
        </p:blipFill>
        <p:spPr>
          <a:xfrm>
            <a:off x="2849407" y="4175195"/>
            <a:ext cx="1023259" cy="4126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6726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0D75D35-D56D-B6BC-2CA6-2323F4BBEB1D}"/>
              </a:ext>
            </a:extLst>
          </p:cNvPr>
          <p:cNvGrpSpPr/>
          <p:nvPr/>
        </p:nvGrpSpPr>
        <p:grpSpPr>
          <a:xfrm>
            <a:off x="5099242" y="2157522"/>
            <a:ext cx="1993515" cy="1440000"/>
            <a:chOff x="8456611" y="724543"/>
            <a:chExt cx="1993515" cy="1440000"/>
          </a:xfrm>
        </p:grpSpPr>
        <p:sp>
          <p:nvSpPr>
            <p:cNvPr id="28" name="Rounded Rectangle 4">
              <a:extLst>
                <a:ext uri="{FF2B5EF4-FFF2-40B4-BE49-F238E27FC236}">
                  <a16:creationId xmlns:a16="http://schemas.microsoft.com/office/drawing/2014/main" id="{43B392F8-D964-3A7A-9AB7-0E56829301F5}"/>
                </a:ext>
              </a:extLst>
            </p:cNvPr>
            <p:cNvSpPr/>
            <p:nvPr/>
          </p:nvSpPr>
          <p:spPr>
            <a:xfrm>
              <a:off x="8733369" y="724543"/>
              <a:ext cx="1440000" cy="1440000"/>
            </a:xfrm>
            <a:prstGeom prst="flowChart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TextBox 99">
              <a:extLst>
                <a:ext uri="{FF2B5EF4-FFF2-40B4-BE49-F238E27FC236}">
                  <a16:creationId xmlns:a16="http://schemas.microsoft.com/office/drawing/2014/main" id="{63937CD7-78F4-44D6-42EC-240D9A558610}"/>
                </a:ext>
              </a:extLst>
            </p:cNvPr>
            <p:cNvSpPr txBox="1"/>
            <p:nvPr/>
          </p:nvSpPr>
          <p:spPr>
            <a:xfrm>
              <a:off x="8456611" y="1045452"/>
              <a:ext cx="1993515" cy="65325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League Spartan" charset="0"/>
                  <a:cs typeface="Poppins" pitchFamily="2" charset="77"/>
                </a:rPr>
                <a:t>what shapes </a:t>
              </a:r>
              <a:endPara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League Spartan" charset="0"/>
                <a:cs typeface="Poppins" pitchFamily="2" charset="77"/>
              </a:endParaRPr>
            </a:p>
            <a:p>
              <a:pPr marL="0" marR="0" lvl="0" indent="0" algn="ctr" defTabSz="914377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League Spartan" charset="0"/>
                  <a:cs typeface="Poppins" pitchFamily="2" charset="77"/>
                </a:rPr>
                <a:t>district heating systems</a:t>
              </a:r>
            </a:p>
          </p:txBody>
        </p:sp>
      </p:grpSp>
      <p:sp>
        <p:nvSpPr>
          <p:cNvPr id="2" name="Freeform 53">
            <a:extLst>
              <a:ext uri="{FF2B5EF4-FFF2-40B4-BE49-F238E27FC236}">
                <a16:creationId xmlns:a16="http://schemas.microsoft.com/office/drawing/2014/main" id="{6453CADD-E197-38C6-589D-97F721584660}"/>
              </a:ext>
            </a:extLst>
          </p:cNvPr>
          <p:cNvSpPr/>
          <p:nvPr/>
        </p:nvSpPr>
        <p:spPr>
          <a:xfrm>
            <a:off x="5561938" y="594649"/>
            <a:ext cx="2555766" cy="19813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111523"/>
              <a:gd name="f7" fmla="val 3962742"/>
              <a:gd name="f8" fmla="val 1068123"/>
              <a:gd name="f9" fmla="val 2489447"/>
              <a:gd name="f10" fmla="val 3759396"/>
              <a:gd name="f11" fmla="val 648119"/>
              <a:gd name="f12" fmla="val 4598550"/>
              <a:gd name="f13" fmla="val 1664939"/>
              <a:gd name="f14" fmla="val 4670437"/>
              <a:gd name="f15" fmla="val 1756416"/>
              <a:gd name="f16" fmla="val 1436197"/>
              <a:gd name="f17" fmla="val 4424950"/>
              <a:gd name="f18" fmla="val 1809996"/>
              <a:gd name="f19" fmla="val 3833035"/>
              <a:gd name="f20" fmla="val 2294796"/>
              <a:gd name="f21" fmla="val 3481081"/>
              <a:gd name="f22" fmla="val 2231672"/>
              <a:gd name="f23" fmla="val 3411626"/>
              <a:gd name="f24" fmla="val 1933894"/>
              <a:gd name="f25" fmla="val 3113848"/>
              <a:gd name="f26" fmla="val 1522517"/>
              <a:gd name="f27" fmla="val 2929668"/>
              <a:gd name="f28" fmla="val 1011324"/>
              <a:gd name="f29" fmla="val 955197"/>
              <a:gd name="f30" fmla="val 2932546"/>
              <a:gd name="f31" fmla="val 899880"/>
              <a:gd name="f32" fmla="val 2938164"/>
              <a:gd name="f33" fmla="val 859090"/>
              <a:gd name="f34" fmla="val 2944389"/>
              <a:gd name="f35" fmla="val 1546598"/>
              <a:gd name="f36" fmla="val 1140048"/>
              <a:gd name="f37" fmla="val 127160"/>
              <a:gd name="f38" fmla="val 202033"/>
              <a:gd name="f39" fmla="val 81864"/>
              <a:gd name="f40" fmla="val 482475"/>
              <a:gd name="f41" fmla="val 28130"/>
              <a:gd name="f42" fmla="val 772014"/>
              <a:gd name="f43" fmla="+- 0 0 -90"/>
              <a:gd name="f44" fmla="*/ f3 1 5111523"/>
              <a:gd name="f45" fmla="*/ f4 1 3962742"/>
              <a:gd name="f46" fmla="+- f7 0 f5"/>
              <a:gd name="f47" fmla="+- f6 0 f5"/>
              <a:gd name="f48" fmla="*/ f43 f0 1"/>
              <a:gd name="f49" fmla="*/ f47 1 5111523"/>
              <a:gd name="f50" fmla="*/ f46 1 3962742"/>
              <a:gd name="f51" fmla="*/ 1068123 f47 1"/>
              <a:gd name="f52" fmla="*/ 0 f46 1"/>
              <a:gd name="f53" fmla="*/ 4598550 f47 1"/>
              <a:gd name="f54" fmla="*/ 1664939 f46 1"/>
              <a:gd name="f55" fmla="*/ 4670437 f47 1"/>
              <a:gd name="f56" fmla="*/ 1756416 f46 1"/>
              <a:gd name="f57" fmla="*/ 5111523 f47 1"/>
              <a:gd name="f58" fmla="*/ 1436197 f46 1"/>
              <a:gd name="f59" fmla="*/ 4424950 f47 1"/>
              <a:gd name="f60" fmla="*/ 3962742 f46 1"/>
              <a:gd name="f61" fmla="*/ 1809996 f47 1"/>
              <a:gd name="f62" fmla="*/ 3833035 f46 1"/>
              <a:gd name="f63" fmla="*/ 2294796 f47 1"/>
              <a:gd name="f64" fmla="*/ 3481081 f46 1"/>
              <a:gd name="f65" fmla="*/ 2231672 f47 1"/>
              <a:gd name="f66" fmla="*/ 3411626 f46 1"/>
              <a:gd name="f67" fmla="*/ 2929668 f46 1"/>
              <a:gd name="f68" fmla="*/ 899880 f47 1"/>
              <a:gd name="f69" fmla="*/ 2938164 f46 1"/>
              <a:gd name="f70" fmla="*/ 859090 f47 1"/>
              <a:gd name="f71" fmla="*/ 2944389 f46 1"/>
              <a:gd name="f72" fmla="*/ 1546598 f47 1"/>
              <a:gd name="f73" fmla="*/ 1140048 f46 1"/>
              <a:gd name="f74" fmla="*/ 0 f47 1"/>
              <a:gd name="f75" fmla="*/ 127160 f46 1"/>
              <a:gd name="f76" fmla="*/ 202033 f47 1"/>
              <a:gd name="f77" fmla="*/ 81864 f46 1"/>
              <a:gd name="f78" fmla="*/ f48 1 f2"/>
              <a:gd name="f79" fmla="*/ f51 1 5111523"/>
              <a:gd name="f80" fmla="*/ f52 1 3962742"/>
              <a:gd name="f81" fmla="*/ f53 1 5111523"/>
              <a:gd name="f82" fmla="*/ f54 1 3962742"/>
              <a:gd name="f83" fmla="*/ f55 1 5111523"/>
              <a:gd name="f84" fmla="*/ f56 1 3962742"/>
              <a:gd name="f85" fmla="*/ f57 1 5111523"/>
              <a:gd name="f86" fmla="*/ f58 1 3962742"/>
              <a:gd name="f87" fmla="*/ f59 1 5111523"/>
              <a:gd name="f88" fmla="*/ f60 1 3962742"/>
              <a:gd name="f89" fmla="*/ f61 1 5111523"/>
              <a:gd name="f90" fmla="*/ f62 1 3962742"/>
              <a:gd name="f91" fmla="*/ f63 1 5111523"/>
              <a:gd name="f92" fmla="*/ f64 1 3962742"/>
              <a:gd name="f93" fmla="*/ f65 1 5111523"/>
              <a:gd name="f94" fmla="*/ f66 1 3962742"/>
              <a:gd name="f95" fmla="*/ f67 1 3962742"/>
              <a:gd name="f96" fmla="*/ f68 1 5111523"/>
              <a:gd name="f97" fmla="*/ f69 1 3962742"/>
              <a:gd name="f98" fmla="*/ f70 1 5111523"/>
              <a:gd name="f99" fmla="*/ f71 1 3962742"/>
              <a:gd name="f100" fmla="*/ f72 1 5111523"/>
              <a:gd name="f101" fmla="*/ f73 1 3962742"/>
              <a:gd name="f102" fmla="*/ f74 1 5111523"/>
              <a:gd name="f103" fmla="*/ f75 1 3962742"/>
              <a:gd name="f104" fmla="*/ f76 1 5111523"/>
              <a:gd name="f105" fmla="*/ f77 1 3962742"/>
              <a:gd name="f106" fmla="*/ f5 1 f49"/>
              <a:gd name="f107" fmla="*/ f6 1 f49"/>
              <a:gd name="f108" fmla="*/ f5 1 f50"/>
              <a:gd name="f109" fmla="*/ f7 1 f50"/>
              <a:gd name="f110" fmla="+- f78 0 f1"/>
              <a:gd name="f111" fmla="*/ f79 1 f49"/>
              <a:gd name="f112" fmla="*/ f80 1 f50"/>
              <a:gd name="f113" fmla="*/ f81 1 f49"/>
              <a:gd name="f114" fmla="*/ f82 1 f50"/>
              <a:gd name="f115" fmla="*/ f83 1 f49"/>
              <a:gd name="f116" fmla="*/ f84 1 f50"/>
              <a:gd name="f117" fmla="*/ f85 1 f49"/>
              <a:gd name="f118" fmla="*/ f86 1 f50"/>
              <a:gd name="f119" fmla="*/ f87 1 f49"/>
              <a:gd name="f120" fmla="*/ f88 1 f50"/>
              <a:gd name="f121" fmla="*/ f89 1 f49"/>
              <a:gd name="f122" fmla="*/ f90 1 f50"/>
              <a:gd name="f123" fmla="*/ f91 1 f49"/>
              <a:gd name="f124" fmla="*/ f92 1 f50"/>
              <a:gd name="f125" fmla="*/ f93 1 f49"/>
              <a:gd name="f126" fmla="*/ f94 1 f50"/>
              <a:gd name="f127" fmla="*/ f95 1 f50"/>
              <a:gd name="f128" fmla="*/ f96 1 f49"/>
              <a:gd name="f129" fmla="*/ f97 1 f50"/>
              <a:gd name="f130" fmla="*/ f98 1 f49"/>
              <a:gd name="f131" fmla="*/ f99 1 f50"/>
              <a:gd name="f132" fmla="*/ f100 1 f49"/>
              <a:gd name="f133" fmla="*/ f101 1 f50"/>
              <a:gd name="f134" fmla="*/ f102 1 f49"/>
              <a:gd name="f135" fmla="*/ f103 1 f50"/>
              <a:gd name="f136" fmla="*/ f104 1 f49"/>
              <a:gd name="f137" fmla="*/ f105 1 f50"/>
              <a:gd name="f138" fmla="*/ f106 f44 1"/>
              <a:gd name="f139" fmla="*/ f107 f44 1"/>
              <a:gd name="f140" fmla="*/ f109 f45 1"/>
              <a:gd name="f141" fmla="*/ f108 f45 1"/>
              <a:gd name="f142" fmla="*/ f111 f44 1"/>
              <a:gd name="f143" fmla="*/ f112 f45 1"/>
              <a:gd name="f144" fmla="*/ f113 f44 1"/>
              <a:gd name="f145" fmla="*/ f114 f45 1"/>
              <a:gd name="f146" fmla="*/ f115 f44 1"/>
              <a:gd name="f147" fmla="*/ f116 f45 1"/>
              <a:gd name="f148" fmla="*/ f117 f44 1"/>
              <a:gd name="f149" fmla="*/ f118 f45 1"/>
              <a:gd name="f150" fmla="*/ f119 f44 1"/>
              <a:gd name="f151" fmla="*/ f120 f45 1"/>
              <a:gd name="f152" fmla="*/ f121 f44 1"/>
              <a:gd name="f153" fmla="*/ f122 f45 1"/>
              <a:gd name="f154" fmla="*/ f123 f44 1"/>
              <a:gd name="f155" fmla="*/ f124 f45 1"/>
              <a:gd name="f156" fmla="*/ f125 f44 1"/>
              <a:gd name="f157" fmla="*/ f126 f45 1"/>
              <a:gd name="f158" fmla="*/ f127 f45 1"/>
              <a:gd name="f159" fmla="*/ f128 f44 1"/>
              <a:gd name="f160" fmla="*/ f129 f45 1"/>
              <a:gd name="f161" fmla="*/ f130 f44 1"/>
              <a:gd name="f162" fmla="*/ f131 f45 1"/>
              <a:gd name="f163" fmla="*/ f132 f44 1"/>
              <a:gd name="f164" fmla="*/ f133 f45 1"/>
              <a:gd name="f165" fmla="*/ f134 f44 1"/>
              <a:gd name="f166" fmla="*/ f135 f45 1"/>
              <a:gd name="f167" fmla="*/ f136 f44 1"/>
              <a:gd name="f168" fmla="*/ f137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0">
                <a:pos x="f142" y="f143"/>
              </a:cxn>
              <a:cxn ang="f110">
                <a:pos x="f144" y="f145"/>
              </a:cxn>
              <a:cxn ang="f110">
                <a:pos x="f146" y="f147"/>
              </a:cxn>
              <a:cxn ang="f110">
                <a:pos x="f148" y="f149"/>
              </a:cxn>
              <a:cxn ang="f110">
                <a:pos x="f150" y="f151"/>
              </a:cxn>
              <a:cxn ang="f110">
                <a:pos x="f152" y="f153"/>
              </a:cxn>
              <a:cxn ang="f110">
                <a:pos x="f154" y="f155"/>
              </a:cxn>
              <a:cxn ang="f110">
                <a:pos x="f156" y="f157"/>
              </a:cxn>
              <a:cxn ang="f110">
                <a:pos x="f142" y="f158"/>
              </a:cxn>
              <a:cxn ang="f110">
                <a:pos x="f159" y="f160"/>
              </a:cxn>
              <a:cxn ang="f110">
                <a:pos x="f161" y="f162"/>
              </a:cxn>
              <a:cxn ang="f110">
                <a:pos x="f163" y="f164"/>
              </a:cxn>
              <a:cxn ang="f110">
                <a:pos x="f165" y="f166"/>
              </a:cxn>
              <a:cxn ang="f110">
                <a:pos x="f167" y="f168"/>
              </a:cxn>
              <a:cxn ang="f110">
                <a:pos x="f142" y="f143"/>
              </a:cxn>
            </a:cxnLst>
            <a:rect l="f138" t="f141" r="f139" b="f140"/>
            <a:pathLst>
              <a:path w="5111523" h="3962742">
                <a:moveTo>
                  <a:pt x="f8" y="f5"/>
                </a:moveTo>
                <a:cubicBezTo>
                  <a:pt x="f9" y="f5"/>
                  <a:pt x="f10" y="f11"/>
                  <a:pt x="f12" y="f13"/>
                </a:cubicBezTo>
                <a:lnTo>
                  <a:pt x="f14" y="f15"/>
                </a:lnTo>
                <a:lnTo>
                  <a:pt x="f6" y="f16"/>
                </a:lnTo>
                <a:lnTo>
                  <a:pt x="f17" y="f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cubicBezTo>
                  <a:pt x="f24" y="f25"/>
                  <a:pt x="f26" y="f27"/>
                  <a:pt x="f8" y="f27"/>
                </a:cubicBezTo>
                <a:cubicBezTo>
                  <a:pt x="f28" y="f27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7"/>
                </a:lnTo>
                <a:lnTo>
                  <a:pt x="f38" y="f39"/>
                </a:lnTo>
                <a:cubicBezTo>
                  <a:pt x="f40" y="f41"/>
                  <a:pt x="f42" y="f5"/>
                  <a:pt x="f8" y="f5"/>
                </a:cubicBezTo>
                <a:close/>
              </a:path>
            </a:pathLst>
          </a:custGeom>
          <a:solidFill>
            <a:srgbClr val="FF0000"/>
          </a:solidFill>
          <a:ln cap="flat">
            <a:solidFill>
              <a:schemeClr val="bg1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Freeform 52">
            <a:extLst>
              <a:ext uri="{FF2B5EF4-FFF2-40B4-BE49-F238E27FC236}">
                <a16:creationId xmlns:a16="http://schemas.microsoft.com/office/drawing/2014/main" id="{29D06DC7-9E86-4B2A-58EF-2CFAE95D26BE}"/>
              </a:ext>
            </a:extLst>
          </p:cNvPr>
          <p:cNvSpPr/>
          <p:nvPr/>
        </p:nvSpPr>
        <p:spPr>
          <a:xfrm>
            <a:off x="3816495" y="447458"/>
            <a:ext cx="2518742" cy="22833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037490"/>
              <a:gd name="f7" fmla="val 4566661"/>
              <a:gd name="f8" fmla="val 2847233"/>
              <a:gd name="f9" fmla="val 1434429"/>
              <a:gd name="f10" fmla="val 4105269"/>
              <a:gd name="f11" fmla="val 3881012"/>
              <a:gd name="f12" fmla="val 3932563"/>
              <a:gd name="f13" fmla="val 3348218"/>
              <a:gd name="f14" fmla="val 3918510"/>
              <a:gd name="f15" fmla="val 3353361"/>
              <a:gd name="f16" fmla="val 3444802"/>
              <a:gd name="f17" fmla="val 3553723"/>
              <a:gd name="f18" fmla="val 3084445"/>
              <a:gd name="f19" fmla="val 3969604"/>
              <a:gd name="f20" fmla="val 2960359"/>
              <a:gd name="f21" fmla="val 4478083"/>
              <a:gd name="f22" fmla="val 2941952"/>
              <a:gd name="f23" fmla="val 1441393"/>
              <a:gd name="f24" fmla="val 3359382"/>
              <a:gd name="f25" fmla="val 4519059"/>
              <a:gd name="f26" fmla="val 20598"/>
              <a:gd name="f27" fmla="val 4286846"/>
              <a:gd name="f28" fmla="val 238902"/>
              <a:gd name="f29" fmla="val 2569490"/>
              <a:gd name="f30" fmla="val 1409254"/>
              <a:gd name="f31" fmla="val 1149295"/>
              <a:gd name="f32" fmla="val 2985917"/>
              <a:gd name="f33" fmla="val 572001"/>
              <a:gd name="f34" fmla="val 3028029"/>
              <a:gd name="f35" fmla="val 557752"/>
              <a:gd name="f36" fmla="+- 0 0 -90"/>
              <a:gd name="f37" fmla="*/ f3 1 5037490"/>
              <a:gd name="f38" fmla="*/ f4 1 4566661"/>
              <a:gd name="f39" fmla="+- f7 0 f5"/>
              <a:gd name="f40" fmla="+- f6 0 f5"/>
              <a:gd name="f41" fmla="*/ f36 f0 1"/>
              <a:gd name="f42" fmla="*/ f40 1 5037490"/>
              <a:gd name="f43" fmla="*/ f39 1 4566661"/>
              <a:gd name="f44" fmla="*/ 2847233 f40 1"/>
              <a:gd name="f45" fmla="*/ 0 f39 1"/>
              <a:gd name="f46" fmla="*/ 5037490 f40 1"/>
              <a:gd name="f47" fmla="*/ 1434429 f39 1"/>
              <a:gd name="f48" fmla="*/ 4105269 f40 1"/>
              <a:gd name="f49" fmla="*/ 3881012 f39 1"/>
              <a:gd name="f50" fmla="*/ 3932563 f40 1"/>
              <a:gd name="f51" fmla="*/ 3348218 f39 1"/>
              <a:gd name="f52" fmla="*/ 3918510 f40 1"/>
              <a:gd name="f53" fmla="*/ 3353361 f39 1"/>
              <a:gd name="f54" fmla="*/ 2960359 f40 1"/>
              <a:gd name="f55" fmla="*/ 4478083 f39 1"/>
              <a:gd name="f56" fmla="*/ 2941952 f40 1"/>
              <a:gd name="f57" fmla="*/ 4566661 f39 1"/>
              <a:gd name="f58" fmla="*/ 1441393 f40 1"/>
              <a:gd name="f59" fmla="*/ 3359382 f39 1"/>
              <a:gd name="f60" fmla="*/ 0 f40 1"/>
              <a:gd name="f61" fmla="*/ 4519059 f39 1"/>
              <a:gd name="f62" fmla="*/ 20598 f40 1"/>
              <a:gd name="f63" fmla="*/ 4286846 f39 1"/>
              <a:gd name="f64" fmla="*/ 2985917 f40 1"/>
              <a:gd name="f65" fmla="*/ 572001 f39 1"/>
              <a:gd name="f66" fmla="*/ 3028029 f40 1"/>
              <a:gd name="f67" fmla="*/ 557752 f39 1"/>
              <a:gd name="f68" fmla="*/ f41 1 f2"/>
              <a:gd name="f69" fmla="*/ f44 1 5037490"/>
              <a:gd name="f70" fmla="*/ f45 1 4566661"/>
              <a:gd name="f71" fmla="*/ f46 1 5037490"/>
              <a:gd name="f72" fmla="*/ f47 1 4566661"/>
              <a:gd name="f73" fmla="*/ f48 1 5037490"/>
              <a:gd name="f74" fmla="*/ f49 1 4566661"/>
              <a:gd name="f75" fmla="*/ f50 1 5037490"/>
              <a:gd name="f76" fmla="*/ f51 1 4566661"/>
              <a:gd name="f77" fmla="*/ f52 1 5037490"/>
              <a:gd name="f78" fmla="*/ f53 1 4566661"/>
              <a:gd name="f79" fmla="*/ f54 1 5037490"/>
              <a:gd name="f80" fmla="*/ f55 1 4566661"/>
              <a:gd name="f81" fmla="*/ f56 1 5037490"/>
              <a:gd name="f82" fmla="*/ f57 1 4566661"/>
              <a:gd name="f83" fmla="*/ f58 1 5037490"/>
              <a:gd name="f84" fmla="*/ f59 1 4566661"/>
              <a:gd name="f85" fmla="*/ f60 1 5037490"/>
              <a:gd name="f86" fmla="*/ f61 1 4566661"/>
              <a:gd name="f87" fmla="*/ f62 1 5037490"/>
              <a:gd name="f88" fmla="*/ f63 1 4566661"/>
              <a:gd name="f89" fmla="*/ f64 1 5037490"/>
              <a:gd name="f90" fmla="*/ f65 1 4566661"/>
              <a:gd name="f91" fmla="*/ f66 1 5037490"/>
              <a:gd name="f92" fmla="*/ f67 1 4566661"/>
              <a:gd name="f93" fmla="*/ f5 1 f42"/>
              <a:gd name="f94" fmla="*/ f6 1 f42"/>
              <a:gd name="f95" fmla="*/ f5 1 f43"/>
              <a:gd name="f96" fmla="*/ f7 1 f43"/>
              <a:gd name="f97" fmla="+- f68 0 f1"/>
              <a:gd name="f98" fmla="*/ f69 1 f42"/>
              <a:gd name="f99" fmla="*/ f70 1 f43"/>
              <a:gd name="f100" fmla="*/ f71 1 f42"/>
              <a:gd name="f101" fmla="*/ f72 1 f43"/>
              <a:gd name="f102" fmla="*/ f73 1 f42"/>
              <a:gd name="f103" fmla="*/ f74 1 f43"/>
              <a:gd name="f104" fmla="*/ f75 1 f42"/>
              <a:gd name="f105" fmla="*/ f76 1 f43"/>
              <a:gd name="f106" fmla="*/ f77 1 f42"/>
              <a:gd name="f107" fmla="*/ f78 1 f43"/>
              <a:gd name="f108" fmla="*/ f79 1 f42"/>
              <a:gd name="f109" fmla="*/ f80 1 f43"/>
              <a:gd name="f110" fmla="*/ f81 1 f42"/>
              <a:gd name="f111" fmla="*/ f82 1 f43"/>
              <a:gd name="f112" fmla="*/ f83 1 f42"/>
              <a:gd name="f113" fmla="*/ f84 1 f43"/>
              <a:gd name="f114" fmla="*/ f85 1 f42"/>
              <a:gd name="f115" fmla="*/ f86 1 f43"/>
              <a:gd name="f116" fmla="*/ f87 1 f42"/>
              <a:gd name="f117" fmla="*/ f88 1 f43"/>
              <a:gd name="f118" fmla="*/ f89 1 f42"/>
              <a:gd name="f119" fmla="*/ f90 1 f43"/>
              <a:gd name="f120" fmla="*/ f91 1 f42"/>
              <a:gd name="f121" fmla="*/ f92 1 f43"/>
              <a:gd name="f122" fmla="*/ f93 f37 1"/>
              <a:gd name="f123" fmla="*/ f94 f37 1"/>
              <a:gd name="f124" fmla="*/ f96 f38 1"/>
              <a:gd name="f125" fmla="*/ f95 f38 1"/>
              <a:gd name="f126" fmla="*/ f98 f37 1"/>
              <a:gd name="f127" fmla="*/ f99 f38 1"/>
              <a:gd name="f128" fmla="*/ f100 f37 1"/>
              <a:gd name="f129" fmla="*/ f101 f38 1"/>
              <a:gd name="f130" fmla="*/ f102 f37 1"/>
              <a:gd name="f131" fmla="*/ f103 f38 1"/>
              <a:gd name="f132" fmla="*/ f104 f37 1"/>
              <a:gd name="f133" fmla="*/ f105 f38 1"/>
              <a:gd name="f134" fmla="*/ f106 f37 1"/>
              <a:gd name="f135" fmla="*/ f107 f38 1"/>
              <a:gd name="f136" fmla="*/ f108 f37 1"/>
              <a:gd name="f137" fmla="*/ f109 f38 1"/>
              <a:gd name="f138" fmla="*/ f110 f37 1"/>
              <a:gd name="f139" fmla="*/ f111 f38 1"/>
              <a:gd name="f140" fmla="*/ f112 f37 1"/>
              <a:gd name="f141" fmla="*/ f113 f38 1"/>
              <a:gd name="f142" fmla="*/ f114 f37 1"/>
              <a:gd name="f143" fmla="*/ f115 f38 1"/>
              <a:gd name="f144" fmla="*/ f116 f37 1"/>
              <a:gd name="f145" fmla="*/ f117 f38 1"/>
              <a:gd name="f146" fmla="*/ f118 f37 1"/>
              <a:gd name="f147" fmla="*/ f119 f38 1"/>
              <a:gd name="f148" fmla="*/ f120 f37 1"/>
              <a:gd name="f149" fmla="*/ f121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7">
                <a:pos x="f126" y="f127"/>
              </a:cxn>
              <a:cxn ang="f97">
                <a:pos x="f128" y="f129"/>
              </a:cxn>
              <a:cxn ang="f97">
                <a:pos x="f130" y="f131"/>
              </a:cxn>
              <a:cxn ang="f97">
                <a:pos x="f132" y="f133"/>
              </a:cxn>
              <a:cxn ang="f97">
                <a:pos x="f134" y="f135"/>
              </a:cxn>
              <a:cxn ang="f97">
                <a:pos x="f136" y="f137"/>
              </a:cxn>
              <a:cxn ang="f97">
                <a:pos x="f138" y="f139"/>
              </a:cxn>
              <a:cxn ang="f97">
                <a:pos x="f140" y="f141"/>
              </a:cxn>
              <a:cxn ang="f97">
                <a:pos x="f142" y="f143"/>
              </a:cxn>
              <a:cxn ang="f97">
                <a:pos x="f144" y="f145"/>
              </a:cxn>
              <a:cxn ang="f97">
                <a:pos x="f146" y="f147"/>
              </a:cxn>
              <a:cxn ang="f97">
                <a:pos x="f148" y="f149"/>
              </a:cxn>
            </a:cxnLst>
            <a:rect l="f122" t="f125" r="f123" b="f124"/>
            <a:pathLst>
              <a:path w="5037490" h="4566661">
                <a:moveTo>
                  <a:pt x="f8" y="f5"/>
                </a:moveTo>
                <a:lnTo>
                  <a:pt x="f6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cubicBezTo>
                  <a:pt x="f16" y="f17"/>
                  <a:pt x="f18" y="f19"/>
                  <a:pt x="f20" y="f21"/>
                </a:cubicBezTo>
                <a:lnTo>
                  <a:pt x="f22" y="f7"/>
                </a:lnTo>
                <a:lnTo>
                  <a:pt x="f23" y="f24"/>
                </a:lnTo>
                <a:lnTo>
                  <a:pt x="f5" y="f25"/>
                </a:lnTo>
                <a:lnTo>
                  <a:pt x="f26" y="f27"/>
                </a:lnTo>
                <a:cubicBezTo>
                  <a:pt x="f28" y="f29"/>
                  <a:pt x="f30" y="f31"/>
                  <a:pt x="f32" y="f33"/>
                </a:cubicBezTo>
                <a:lnTo>
                  <a:pt x="f34" y="f35"/>
                </a:ln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Freeform 54">
            <a:extLst>
              <a:ext uri="{FF2B5EF4-FFF2-40B4-BE49-F238E27FC236}">
                <a16:creationId xmlns:a16="http://schemas.microsoft.com/office/drawing/2014/main" id="{D9680B91-1E6E-AA14-BC65-48803DF7C47A}"/>
              </a:ext>
            </a:extLst>
          </p:cNvPr>
          <p:cNvSpPr/>
          <p:nvPr/>
        </p:nvSpPr>
        <p:spPr>
          <a:xfrm>
            <a:off x="6561734" y="1654411"/>
            <a:ext cx="1821859" cy="274271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43716"/>
              <a:gd name="f7" fmla="val 5485425"/>
              <a:gd name="f8" fmla="val 2926251"/>
              <a:gd name="f9" fmla="val 3037558"/>
              <a:gd name="f10" fmla="val 178321"/>
              <a:gd name="f11" fmla="val 3423175"/>
              <a:gd name="f12" fmla="val 848945"/>
              <a:gd name="f13" fmla="val 1626541"/>
              <a:gd name="f14" fmla="val 2455646"/>
              <a:gd name="f15" fmla="val 3403196"/>
              <a:gd name="f16" fmla="val 3355663"/>
              <a:gd name="f17" fmla="val 4283467"/>
              <a:gd name="f18" fmla="val 2862348"/>
              <a:gd name="f19" fmla="val 5013670"/>
              <a:gd name="f20" fmla="val 2851281"/>
              <a:gd name="f21" fmla="val 5029233"/>
              <a:gd name="f22" fmla="val 3301276"/>
              <a:gd name="f23" fmla="val 5355992"/>
              <a:gd name="f24" fmla="val 686308"/>
              <a:gd name="f25" fmla="val 2958809"/>
              <a:gd name="f26" fmla="val 476197"/>
              <a:gd name="f27" fmla="val 3304594"/>
              <a:gd name="f28" fmla="val 515444"/>
              <a:gd name="f29" fmla="val 3239992"/>
              <a:gd name="f30" fmla="val 642103"/>
              <a:gd name="f31" fmla="val 3006835"/>
              <a:gd name="f32" fmla="val 714048"/>
              <a:gd name="f33" fmla="val 2739642"/>
              <a:gd name="f34" fmla="val 2242649"/>
              <a:gd name="f35" fmla="val 673579"/>
              <a:gd name="f36" fmla="val 2039104"/>
              <a:gd name="f37" fmla="val 599910"/>
              <a:gd name="f38" fmla="val 1852281"/>
              <a:gd name="f39" fmla="val 552317"/>
              <a:gd name="f40" fmla="val 1750306"/>
              <a:gd name="f41" fmla="val 2425369"/>
              <a:gd name="f42" fmla="val 1843213"/>
              <a:gd name="f43" fmla="+- 0 0 -90"/>
              <a:gd name="f44" fmla="*/ f3 1 3643716"/>
              <a:gd name="f45" fmla="*/ f4 1 5485425"/>
              <a:gd name="f46" fmla="+- f7 0 f5"/>
              <a:gd name="f47" fmla="+- f6 0 f5"/>
              <a:gd name="f48" fmla="*/ f43 f0 1"/>
              <a:gd name="f49" fmla="*/ f47 1 3643716"/>
              <a:gd name="f50" fmla="*/ f46 1 5485425"/>
              <a:gd name="f51" fmla="*/ 2926251 f47 1"/>
              <a:gd name="f52" fmla="*/ 0 f46 1"/>
              <a:gd name="f53" fmla="*/ 3037558 f47 1"/>
              <a:gd name="f54" fmla="*/ 178321 f46 1"/>
              <a:gd name="f55" fmla="*/ 3643716 f47 1"/>
              <a:gd name="f56" fmla="*/ 2455646 f46 1"/>
              <a:gd name="f57" fmla="*/ 2862348 f47 1"/>
              <a:gd name="f58" fmla="*/ 5013670 f46 1"/>
              <a:gd name="f59" fmla="*/ 2851281 f47 1"/>
              <a:gd name="f60" fmla="*/ 5029233 f46 1"/>
              <a:gd name="f61" fmla="*/ 3301276 f47 1"/>
              <a:gd name="f62" fmla="*/ 5355992 f46 1"/>
              <a:gd name="f63" fmla="*/ 686308 f47 1"/>
              <a:gd name="f64" fmla="*/ 5485425 f46 1"/>
              <a:gd name="f65" fmla="*/ 0 f47 1"/>
              <a:gd name="f66" fmla="*/ 2958809 f46 1"/>
              <a:gd name="f67" fmla="*/ 476197 f47 1"/>
              <a:gd name="f68" fmla="*/ 3304594 f46 1"/>
              <a:gd name="f69" fmla="*/ 515444 f47 1"/>
              <a:gd name="f70" fmla="*/ 3239992 f46 1"/>
              <a:gd name="f71" fmla="*/ 714048 f47 1"/>
              <a:gd name="f72" fmla="*/ 599910 f47 1"/>
              <a:gd name="f73" fmla="*/ 1852281 f46 1"/>
              <a:gd name="f74" fmla="*/ 552317 f47 1"/>
              <a:gd name="f75" fmla="*/ 1750306 f46 1"/>
              <a:gd name="f76" fmla="*/ 2425369 f47 1"/>
              <a:gd name="f77" fmla="*/ 1843213 f46 1"/>
              <a:gd name="f78" fmla="*/ f48 1 f2"/>
              <a:gd name="f79" fmla="*/ f51 1 3643716"/>
              <a:gd name="f80" fmla="*/ f52 1 5485425"/>
              <a:gd name="f81" fmla="*/ f53 1 3643716"/>
              <a:gd name="f82" fmla="*/ f54 1 5485425"/>
              <a:gd name="f83" fmla="*/ f55 1 3643716"/>
              <a:gd name="f84" fmla="*/ f56 1 5485425"/>
              <a:gd name="f85" fmla="*/ f57 1 3643716"/>
              <a:gd name="f86" fmla="*/ f58 1 5485425"/>
              <a:gd name="f87" fmla="*/ f59 1 3643716"/>
              <a:gd name="f88" fmla="*/ f60 1 5485425"/>
              <a:gd name="f89" fmla="*/ f61 1 3643716"/>
              <a:gd name="f90" fmla="*/ f62 1 5485425"/>
              <a:gd name="f91" fmla="*/ f63 1 3643716"/>
              <a:gd name="f92" fmla="*/ f64 1 5485425"/>
              <a:gd name="f93" fmla="*/ f65 1 3643716"/>
              <a:gd name="f94" fmla="*/ f66 1 5485425"/>
              <a:gd name="f95" fmla="*/ f67 1 3643716"/>
              <a:gd name="f96" fmla="*/ f68 1 5485425"/>
              <a:gd name="f97" fmla="*/ f69 1 3643716"/>
              <a:gd name="f98" fmla="*/ f70 1 5485425"/>
              <a:gd name="f99" fmla="*/ f71 1 3643716"/>
              <a:gd name="f100" fmla="*/ f72 1 3643716"/>
              <a:gd name="f101" fmla="*/ f73 1 5485425"/>
              <a:gd name="f102" fmla="*/ f74 1 3643716"/>
              <a:gd name="f103" fmla="*/ f75 1 5485425"/>
              <a:gd name="f104" fmla="*/ f76 1 3643716"/>
              <a:gd name="f105" fmla="*/ f77 1 5485425"/>
              <a:gd name="f106" fmla="*/ f5 1 f49"/>
              <a:gd name="f107" fmla="*/ f6 1 f49"/>
              <a:gd name="f108" fmla="*/ f5 1 f50"/>
              <a:gd name="f109" fmla="*/ f7 1 f50"/>
              <a:gd name="f110" fmla="+- f78 0 f1"/>
              <a:gd name="f111" fmla="*/ f79 1 f49"/>
              <a:gd name="f112" fmla="*/ f80 1 f50"/>
              <a:gd name="f113" fmla="*/ f81 1 f49"/>
              <a:gd name="f114" fmla="*/ f82 1 f50"/>
              <a:gd name="f115" fmla="*/ f83 1 f49"/>
              <a:gd name="f116" fmla="*/ f84 1 f50"/>
              <a:gd name="f117" fmla="*/ f85 1 f49"/>
              <a:gd name="f118" fmla="*/ f86 1 f50"/>
              <a:gd name="f119" fmla="*/ f87 1 f49"/>
              <a:gd name="f120" fmla="*/ f88 1 f50"/>
              <a:gd name="f121" fmla="*/ f89 1 f49"/>
              <a:gd name="f122" fmla="*/ f90 1 f50"/>
              <a:gd name="f123" fmla="*/ f91 1 f49"/>
              <a:gd name="f124" fmla="*/ f92 1 f50"/>
              <a:gd name="f125" fmla="*/ f93 1 f49"/>
              <a:gd name="f126" fmla="*/ f94 1 f50"/>
              <a:gd name="f127" fmla="*/ f95 1 f49"/>
              <a:gd name="f128" fmla="*/ f96 1 f50"/>
              <a:gd name="f129" fmla="*/ f97 1 f49"/>
              <a:gd name="f130" fmla="*/ f98 1 f50"/>
              <a:gd name="f131" fmla="*/ f99 1 f49"/>
              <a:gd name="f132" fmla="*/ f100 1 f49"/>
              <a:gd name="f133" fmla="*/ f101 1 f50"/>
              <a:gd name="f134" fmla="*/ f102 1 f49"/>
              <a:gd name="f135" fmla="*/ f103 1 f50"/>
              <a:gd name="f136" fmla="*/ f104 1 f49"/>
              <a:gd name="f137" fmla="*/ f105 1 f50"/>
              <a:gd name="f138" fmla="*/ f106 f44 1"/>
              <a:gd name="f139" fmla="*/ f107 f44 1"/>
              <a:gd name="f140" fmla="*/ f109 f45 1"/>
              <a:gd name="f141" fmla="*/ f108 f45 1"/>
              <a:gd name="f142" fmla="*/ f111 f44 1"/>
              <a:gd name="f143" fmla="*/ f112 f45 1"/>
              <a:gd name="f144" fmla="*/ f113 f44 1"/>
              <a:gd name="f145" fmla="*/ f114 f45 1"/>
              <a:gd name="f146" fmla="*/ f115 f44 1"/>
              <a:gd name="f147" fmla="*/ f116 f45 1"/>
              <a:gd name="f148" fmla="*/ f117 f44 1"/>
              <a:gd name="f149" fmla="*/ f118 f45 1"/>
              <a:gd name="f150" fmla="*/ f119 f44 1"/>
              <a:gd name="f151" fmla="*/ f120 f45 1"/>
              <a:gd name="f152" fmla="*/ f121 f44 1"/>
              <a:gd name="f153" fmla="*/ f122 f45 1"/>
              <a:gd name="f154" fmla="*/ f123 f44 1"/>
              <a:gd name="f155" fmla="*/ f124 f45 1"/>
              <a:gd name="f156" fmla="*/ f125 f44 1"/>
              <a:gd name="f157" fmla="*/ f126 f45 1"/>
              <a:gd name="f158" fmla="*/ f127 f44 1"/>
              <a:gd name="f159" fmla="*/ f128 f45 1"/>
              <a:gd name="f160" fmla="*/ f129 f44 1"/>
              <a:gd name="f161" fmla="*/ f130 f45 1"/>
              <a:gd name="f162" fmla="*/ f131 f44 1"/>
              <a:gd name="f163" fmla="*/ f132 f44 1"/>
              <a:gd name="f164" fmla="*/ f133 f45 1"/>
              <a:gd name="f165" fmla="*/ f134 f44 1"/>
              <a:gd name="f166" fmla="*/ f135 f45 1"/>
              <a:gd name="f167" fmla="*/ f136 f44 1"/>
              <a:gd name="f168" fmla="*/ f137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0">
                <a:pos x="f142" y="f143"/>
              </a:cxn>
              <a:cxn ang="f110">
                <a:pos x="f144" y="f145"/>
              </a:cxn>
              <a:cxn ang="f110">
                <a:pos x="f146" y="f147"/>
              </a:cxn>
              <a:cxn ang="f110">
                <a:pos x="f148" y="f149"/>
              </a:cxn>
              <a:cxn ang="f110">
                <a:pos x="f150" y="f151"/>
              </a:cxn>
              <a:cxn ang="f110">
                <a:pos x="f152" y="f153"/>
              </a:cxn>
              <a:cxn ang="f110">
                <a:pos x="f154" y="f155"/>
              </a:cxn>
              <a:cxn ang="f110">
                <a:pos x="f156" y="f157"/>
              </a:cxn>
              <a:cxn ang="f110">
                <a:pos x="f158" y="f159"/>
              </a:cxn>
              <a:cxn ang="f110">
                <a:pos x="f160" y="f161"/>
              </a:cxn>
              <a:cxn ang="f110">
                <a:pos x="f162" y="f147"/>
              </a:cxn>
              <a:cxn ang="f110">
                <a:pos x="f163" y="f164"/>
              </a:cxn>
              <a:cxn ang="f110">
                <a:pos x="f165" y="f166"/>
              </a:cxn>
              <a:cxn ang="f110">
                <a:pos x="f167" y="f168"/>
              </a:cxn>
            </a:cxnLst>
            <a:rect l="f138" t="f141" r="f139" b="f140"/>
            <a:pathLst>
              <a:path w="3643716" h="5485425">
                <a:moveTo>
                  <a:pt x="f8" y="f5"/>
                </a:move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3"/>
                </a:lnTo>
                <a:lnTo>
                  <a:pt x="f24" y="f7"/>
                </a:lnTo>
                <a:lnTo>
                  <a:pt x="f5" y="f25"/>
                </a:lnTo>
                <a:lnTo>
                  <a:pt x="f26" y="f27"/>
                </a:lnTo>
                <a:lnTo>
                  <a:pt x="f28" y="f29"/>
                </a:lnTo>
                <a:cubicBezTo>
                  <a:pt x="f30" y="f31"/>
                  <a:pt x="f32" y="f33"/>
                  <a:pt x="f32" y="f14"/>
                </a:cubicBezTo>
                <a:cubicBezTo>
                  <a:pt x="f32" y="f34"/>
                  <a:pt x="f35" y="f36"/>
                  <a:pt x="f37" y="f38"/>
                </a:cubicBezTo>
                <a:lnTo>
                  <a:pt x="f39" y="f40"/>
                </a:lnTo>
                <a:lnTo>
                  <a:pt x="f41" y="f42"/>
                </a:lnTo>
                <a:close/>
              </a:path>
            </a:pathLst>
          </a:custGeom>
          <a:solidFill>
            <a:srgbClr val="7F7F7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06206539-1EA9-3AAB-519E-5F85139AB91E}"/>
              </a:ext>
            </a:extLst>
          </p:cNvPr>
          <p:cNvSpPr/>
          <p:nvPr/>
        </p:nvSpPr>
        <p:spPr>
          <a:xfrm>
            <a:off x="3517230" y="2127147"/>
            <a:ext cx="2205322" cy="28783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0641"/>
              <a:gd name="f7" fmla="val 5756729"/>
              <a:gd name="f8" fmla="val 2039909"/>
              <a:gd name="f9" fmla="val 4079818"/>
              <a:gd name="f10" fmla="val 1641214"/>
              <a:gd name="f11" fmla="val 3518641"/>
              <a:gd name="f12" fmla="val 3520520"/>
              <a:gd name="f13" fmla="val 1678416"/>
              <a:gd name="f14" fmla="val 3574591"/>
              <a:gd name="f15" fmla="val 2210844"/>
              <a:gd name="f16" fmla="val 3882493"/>
              <a:gd name="f17" fmla="val 2668232"/>
              <a:gd name="f18" fmla="val 4321306"/>
              <a:gd name="f19" fmla="val 2927662"/>
              <a:gd name="f20" fmla="val 2972715"/>
              <a:gd name="f21" fmla="val 2801332"/>
              <a:gd name="f22" fmla="val 4024712"/>
              <a:gd name="f23" fmla="val 3459590"/>
              <a:gd name="f24" fmla="val 3274680"/>
              <a:gd name="f25" fmla="val 5681192"/>
              <a:gd name="f26" fmla="val 1754617"/>
              <a:gd name="f27" fmla="val 4993937"/>
              <a:gd name="f28" fmla="val 677248"/>
              <a:gd name="f29" fmla="val 3500164"/>
              <a:gd name="f30" fmla="val 588309"/>
              <a:gd name="f31" fmla="val 1745611"/>
              <a:gd name="f32" fmla="val 585670"/>
              <a:gd name="f33" fmla="+- 0 0 -90"/>
              <a:gd name="f34" fmla="*/ f3 1 4410641"/>
              <a:gd name="f35" fmla="*/ f4 1 5756729"/>
              <a:gd name="f36" fmla="+- f7 0 f5"/>
              <a:gd name="f37" fmla="+- f6 0 f5"/>
              <a:gd name="f38" fmla="*/ f33 f0 1"/>
              <a:gd name="f39" fmla="*/ f37 1 4410641"/>
              <a:gd name="f40" fmla="*/ f36 1 5756729"/>
              <a:gd name="f41" fmla="*/ 2039909 f37 1"/>
              <a:gd name="f42" fmla="*/ 0 f36 1"/>
              <a:gd name="f43" fmla="*/ 4079818 f37 1"/>
              <a:gd name="f44" fmla="*/ 1641214 f36 1"/>
              <a:gd name="f45" fmla="*/ 3518641 f37 1"/>
              <a:gd name="f46" fmla="*/ 3520520 f37 1"/>
              <a:gd name="f47" fmla="*/ 1678416 f36 1"/>
              <a:gd name="f48" fmla="*/ 4321306 f37 1"/>
              <a:gd name="f49" fmla="*/ 2927662 f36 1"/>
              <a:gd name="f50" fmla="*/ 4410641 f37 1"/>
              <a:gd name="f51" fmla="*/ 2972715 f36 1"/>
              <a:gd name="f52" fmla="*/ 2801332 f37 1"/>
              <a:gd name="f53" fmla="*/ 4024712 f36 1"/>
              <a:gd name="f54" fmla="*/ 3459590 f37 1"/>
              <a:gd name="f55" fmla="*/ 5756729 f36 1"/>
              <a:gd name="f56" fmla="*/ 3274680 f37 1"/>
              <a:gd name="f57" fmla="*/ 5681192 f36 1"/>
              <a:gd name="f58" fmla="*/ 588309 f37 1"/>
              <a:gd name="f59" fmla="*/ 1745611 f36 1"/>
              <a:gd name="f60" fmla="*/ 585670 f37 1"/>
              <a:gd name="f61" fmla="*/ 0 f37 1"/>
              <a:gd name="f62" fmla="*/ f38 1 f2"/>
              <a:gd name="f63" fmla="*/ f41 1 4410641"/>
              <a:gd name="f64" fmla="*/ f42 1 5756729"/>
              <a:gd name="f65" fmla="*/ f43 1 4410641"/>
              <a:gd name="f66" fmla="*/ f44 1 5756729"/>
              <a:gd name="f67" fmla="*/ f45 1 4410641"/>
              <a:gd name="f68" fmla="*/ f46 1 4410641"/>
              <a:gd name="f69" fmla="*/ f47 1 5756729"/>
              <a:gd name="f70" fmla="*/ f48 1 4410641"/>
              <a:gd name="f71" fmla="*/ f49 1 5756729"/>
              <a:gd name="f72" fmla="*/ f50 1 4410641"/>
              <a:gd name="f73" fmla="*/ f51 1 5756729"/>
              <a:gd name="f74" fmla="*/ f52 1 4410641"/>
              <a:gd name="f75" fmla="*/ f53 1 5756729"/>
              <a:gd name="f76" fmla="*/ f54 1 4410641"/>
              <a:gd name="f77" fmla="*/ f55 1 5756729"/>
              <a:gd name="f78" fmla="*/ f56 1 4410641"/>
              <a:gd name="f79" fmla="*/ f57 1 5756729"/>
              <a:gd name="f80" fmla="*/ f58 1 4410641"/>
              <a:gd name="f81" fmla="*/ f59 1 5756729"/>
              <a:gd name="f82" fmla="*/ f60 1 4410641"/>
              <a:gd name="f83" fmla="*/ f61 1 4410641"/>
              <a:gd name="f84" fmla="*/ f5 1 f39"/>
              <a:gd name="f85" fmla="*/ f6 1 f39"/>
              <a:gd name="f86" fmla="*/ f5 1 f40"/>
              <a:gd name="f87" fmla="*/ f7 1 f40"/>
              <a:gd name="f88" fmla="+- f62 0 f1"/>
              <a:gd name="f89" fmla="*/ f63 1 f39"/>
              <a:gd name="f90" fmla="*/ f64 1 f40"/>
              <a:gd name="f91" fmla="*/ f65 1 f39"/>
              <a:gd name="f92" fmla="*/ f66 1 f40"/>
              <a:gd name="f93" fmla="*/ f67 1 f39"/>
              <a:gd name="f94" fmla="*/ f68 1 f39"/>
              <a:gd name="f95" fmla="*/ f69 1 f40"/>
              <a:gd name="f96" fmla="*/ f70 1 f39"/>
              <a:gd name="f97" fmla="*/ f71 1 f40"/>
              <a:gd name="f98" fmla="*/ f72 1 f39"/>
              <a:gd name="f99" fmla="*/ f73 1 f40"/>
              <a:gd name="f100" fmla="*/ f74 1 f39"/>
              <a:gd name="f101" fmla="*/ f75 1 f40"/>
              <a:gd name="f102" fmla="*/ f76 1 f39"/>
              <a:gd name="f103" fmla="*/ f77 1 f40"/>
              <a:gd name="f104" fmla="*/ f78 1 f39"/>
              <a:gd name="f105" fmla="*/ f79 1 f40"/>
              <a:gd name="f106" fmla="*/ f80 1 f39"/>
              <a:gd name="f107" fmla="*/ f81 1 f40"/>
              <a:gd name="f108" fmla="*/ f82 1 f39"/>
              <a:gd name="f109" fmla="*/ f83 1 f39"/>
              <a:gd name="f110" fmla="*/ f84 f34 1"/>
              <a:gd name="f111" fmla="*/ f85 f34 1"/>
              <a:gd name="f112" fmla="*/ f87 f35 1"/>
              <a:gd name="f113" fmla="*/ f86 f35 1"/>
              <a:gd name="f114" fmla="*/ f89 f34 1"/>
              <a:gd name="f115" fmla="*/ f90 f35 1"/>
              <a:gd name="f116" fmla="*/ f91 f34 1"/>
              <a:gd name="f117" fmla="*/ f92 f35 1"/>
              <a:gd name="f118" fmla="*/ f93 f34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4 1"/>
              <a:gd name="f130" fmla="*/ f105 f35 1"/>
              <a:gd name="f131" fmla="*/ f106 f34 1"/>
              <a:gd name="f132" fmla="*/ f107 f35 1"/>
              <a:gd name="f133" fmla="*/ f108 f34 1"/>
              <a:gd name="f134" fmla="*/ f109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8">
                <a:pos x="f114" y="f115"/>
              </a:cxn>
              <a:cxn ang="f88">
                <a:pos x="f116" y="f117"/>
              </a:cxn>
              <a:cxn ang="f88">
                <a:pos x="f118" y="f117"/>
              </a:cxn>
              <a:cxn ang="f88">
                <a:pos x="f119" y="f120"/>
              </a:cxn>
              <a:cxn ang="f88">
                <a:pos x="f121" y="f122"/>
              </a:cxn>
              <a:cxn ang="f88">
                <a:pos x="f123" y="f124"/>
              </a:cxn>
              <a:cxn ang="f88">
                <a:pos x="f125" y="f126"/>
              </a:cxn>
              <a:cxn ang="f88">
                <a:pos x="f127" y="f128"/>
              </a:cxn>
              <a:cxn ang="f88">
                <a:pos x="f129" y="f130"/>
              </a:cxn>
              <a:cxn ang="f88">
                <a:pos x="f131" y="f132"/>
              </a:cxn>
              <a:cxn ang="f88">
                <a:pos x="f133" y="f117"/>
              </a:cxn>
              <a:cxn ang="f88">
                <a:pos x="f134" y="f117"/>
              </a:cxn>
            </a:cxnLst>
            <a:rect l="f110" t="f113" r="f111" b="f112"/>
            <a:pathLst>
              <a:path w="4410641" h="5756729">
                <a:moveTo>
                  <a:pt x="f8" y="f5"/>
                </a:moveTo>
                <a:lnTo>
                  <a:pt x="f9" y="f10"/>
                </a:lnTo>
                <a:lnTo>
                  <a:pt x="f11" y="f10"/>
                </a:lnTo>
                <a:lnTo>
                  <a:pt x="f12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6" y="f20"/>
                </a:lnTo>
                <a:lnTo>
                  <a:pt x="f21" y="f22"/>
                </a:lnTo>
                <a:lnTo>
                  <a:pt x="f23" y="f7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10"/>
                </a:lnTo>
                <a:lnTo>
                  <a:pt x="f5" y="f1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reeform 55">
            <a:extLst>
              <a:ext uri="{FF2B5EF4-FFF2-40B4-BE49-F238E27FC236}">
                <a16:creationId xmlns:a16="http://schemas.microsoft.com/office/drawing/2014/main" id="{7E3E7477-9837-1889-F238-053CACD10D31}"/>
              </a:ext>
            </a:extLst>
          </p:cNvPr>
          <p:cNvSpPr/>
          <p:nvPr/>
        </p:nvSpPr>
        <p:spPr>
          <a:xfrm>
            <a:off x="4917899" y="3423227"/>
            <a:ext cx="2931987" cy="19399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863974"/>
              <a:gd name="f7" fmla="val 3879938"/>
              <a:gd name="f8" fmla="val 2191480"/>
              <a:gd name="f9" fmla="val 2019567"/>
              <a:gd name="f10" fmla="val 528810"/>
              <a:gd name="f11" fmla="val 2024573"/>
              <a:gd name="f12" fmla="val 530097"/>
              <a:gd name="f13" fmla="val 2131692"/>
              <a:gd name="f14" fmla="val 552017"/>
              <a:gd name="f15" fmla="val 2242601"/>
              <a:gd name="f16" fmla="val 563528"/>
              <a:gd name="f17" fmla="val 2356200"/>
              <a:gd name="f18" fmla="val 2753795"/>
              <a:gd name="f19" fmla="val 3118455"/>
              <a:gd name="f20" fmla="val 422515"/>
              <a:gd name="f21" fmla="val 3402895"/>
              <a:gd name="f22" fmla="val 187774"/>
              <a:gd name="f23" fmla="val 3477476"/>
              <a:gd name="f24" fmla="val 119991"/>
              <a:gd name="f25" fmla="val 3973966"/>
              <a:gd name="f26" fmla="val 1947801"/>
              <a:gd name="f27" fmla="val 1854251"/>
              <a:gd name="f28" fmla="val 5724305"/>
              <a:gd name="f29" fmla="val 2014522"/>
              <a:gd name="f30" fmla="val 4888138"/>
              <a:gd name="f31" fmla="val 2923560"/>
              <a:gd name="f32" fmla="val 3688691"/>
              <a:gd name="f33" fmla="val 3493196"/>
              <a:gd name="f34" fmla="val 1961388"/>
              <a:gd name="f35" fmla="val 1578256"/>
              <a:gd name="f36" fmla="val 3443187"/>
              <a:gd name="f37" fmla="val 1212793"/>
              <a:gd name="f38" fmla="val 3349157"/>
              <a:gd name="f39" fmla="val 1111993"/>
              <a:gd name="f40" fmla="val 3320533"/>
              <a:gd name="f41" fmla="val 930133"/>
              <a:gd name="f42" fmla="val 1432559"/>
              <a:gd name="f43" fmla="+- 0 0 -90"/>
              <a:gd name="f44" fmla="*/ f3 1 5863974"/>
              <a:gd name="f45" fmla="*/ f4 1 3879938"/>
              <a:gd name="f46" fmla="+- f7 0 f5"/>
              <a:gd name="f47" fmla="+- f6 0 f5"/>
              <a:gd name="f48" fmla="*/ f43 f0 1"/>
              <a:gd name="f49" fmla="*/ f47 1 5863974"/>
              <a:gd name="f50" fmla="*/ f46 1 3879938"/>
              <a:gd name="f51" fmla="*/ 2191480 f47 1"/>
              <a:gd name="f52" fmla="*/ 0 f46 1"/>
              <a:gd name="f53" fmla="*/ 2019567 f47 1"/>
              <a:gd name="f54" fmla="*/ 528810 f46 1"/>
              <a:gd name="f55" fmla="*/ 2024573 f47 1"/>
              <a:gd name="f56" fmla="*/ 530097 f46 1"/>
              <a:gd name="f57" fmla="*/ 2356200 f47 1"/>
              <a:gd name="f58" fmla="*/ 563528 f46 1"/>
              <a:gd name="f59" fmla="*/ 3402895 f47 1"/>
              <a:gd name="f60" fmla="*/ 187774 f46 1"/>
              <a:gd name="f61" fmla="*/ 3477476 f47 1"/>
              <a:gd name="f62" fmla="*/ 119991 f46 1"/>
              <a:gd name="f63" fmla="*/ 3973966 f47 1"/>
              <a:gd name="f64" fmla="*/ 1947801 f46 1"/>
              <a:gd name="f65" fmla="*/ 5863974 f47 1"/>
              <a:gd name="f66" fmla="*/ 1854251 f46 1"/>
              <a:gd name="f67" fmla="*/ 5724305 f47 1"/>
              <a:gd name="f68" fmla="*/ 2014522 f46 1"/>
              <a:gd name="f69" fmla="*/ 3493196 f46 1"/>
              <a:gd name="f70" fmla="*/ 1212793 f47 1"/>
              <a:gd name="f71" fmla="*/ 3349157 f46 1"/>
              <a:gd name="f72" fmla="*/ 1111993 f47 1"/>
              <a:gd name="f73" fmla="*/ 3320533 f46 1"/>
              <a:gd name="f74" fmla="*/ 930133 f47 1"/>
              <a:gd name="f75" fmla="*/ 3879938 f46 1"/>
              <a:gd name="f76" fmla="*/ 0 f47 1"/>
              <a:gd name="f77" fmla="*/ 1432559 f46 1"/>
              <a:gd name="f78" fmla="*/ f48 1 f2"/>
              <a:gd name="f79" fmla="*/ f51 1 5863974"/>
              <a:gd name="f80" fmla="*/ f52 1 3879938"/>
              <a:gd name="f81" fmla="*/ f53 1 5863974"/>
              <a:gd name="f82" fmla="*/ f54 1 3879938"/>
              <a:gd name="f83" fmla="*/ f55 1 5863974"/>
              <a:gd name="f84" fmla="*/ f56 1 3879938"/>
              <a:gd name="f85" fmla="*/ f57 1 5863974"/>
              <a:gd name="f86" fmla="*/ f58 1 3879938"/>
              <a:gd name="f87" fmla="*/ f59 1 5863974"/>
              <a:gd name="f88" fmla="*/ f60 1 3879938"/>
              <a:gd name="f89" fmla="*/ f61 1 5863974"/>
              <a:gd name="f90" fmla="*/ f62 1 3879938"/>
              <a:gd name="f91" fmla="*/ f63 1 5863974"/>
              <a:gd name="f92" fmla="*/ f64 1 3879938"/>
              <a:gd name="f93" fmla="*/ f65 1 5863974"/>
              <a:gd name="f94" fmla="*/ f66 1 3879938"/>
              <a:gd name="f95" fmla="*/ f67 1 5863974"/>
              <a:gd name="f96" fmla="*/ f68 1 3879938"/>
              <a:gd name="f97" fmla="*/ f69 1 3879938"/>
              <a:gd name="f98" fmla="*/ f70 1 5863974"/>
              <a:gd name="f99" fmla="*/ f71 1 3879938"/>
              <a:gd name="f100" fmla="*/ f72 1 5863974"/>
              <a:gd name="f101" fmla="*/ f73 1 3879938"/>
              <a:gd name="f102" fmla="*/ f74 1 5863974"/>
              <a:gd name="f103" fmla="*/ f75 1 3879938"/>
              <a:gd name="f104" fmla="*/ f76 1 5863974"/>
              <a:gd name="f105" fmla="*/ f77 1 3879938"/>
              <a:gd name="f106" fmla="*/ f5 1 f49"/>
              <a:gd name="f107" fmla="*/ f6 1 f49"/>
              <a:gd name="f108" fmla="*/ f5 1 f50"/>
              <a:gd name="f109" fmla="*/ f7 1 f50"/>
              <a:gd name="f110" fmla="+- f78 0 f1"/>
              <a:gd name="f111" fmla="*/ f79 1 f49"/>
              <a:gd name="f112" fmla="*/ f80 1 f50"/>
              <a:gd name="f113" fmla="*/ f81 1 f49"/>
              <a:gd name="f114" fmla="*/ f82 1 f50"/>
              <a:gd name="f115" fmla="*/ f83 1 f49"/>
              <a:gd name="f116" fmla="*/ f84 1 f50"/>
              <a:gd name="f117" fmla="*/ f85 1 f49"/>
              <a:gd name="f118" fmla="*/ f86 1 f50"/>
              <a:gd name="f119" fmla="*/ f87 1 f49"/>
              <a:gd name="f120" fmla="*/ f88 1 f50"/>
              <a:gd name="f121" fmla="*/ f89 1 f49"/>
              <a:gd name="f122" fmla="*/ f90 1 f50"/>
              <a:gd name="f123" fmla="*/ f91 1 f49"/>
              <a:gd name="f124" fmla="*/ f92 1 f50"/>
              <a:gd name="f125" fmla="*/ f93 1 f49"/>
              <a:gd name="f126" fmla="*/ f94 1 f50"/>
              <a:gd name="f127" fmla="*/ f95 1 f49"/>
              <a:gd name="f128" fmla="*/ f96 1 f50"/>
              <a:gd name="f129" fmla="*/ f97 1 f50"/>
              <a:gd name="f130" fmla="*/ f98 1 f49"/>
              <a:gd name="f131" fmla="*/ f99 1 f50"/>
              <a:gd name="f132" fmla="*/ f100 1 f49"/>
              <a:gd name="f133" fmla="*/ f101 1 f50"/>
              <a:gd name="f134" fmla="*/ f102 1 f49"/>
              <a:gd name="f135" fmla="*/ f103 1 f50"/>
              <a:gd name="f136" fmla="*/ f104 1 f49"/>
              <a:gd name="f137" fmla="*/ f105 1 f50"/>
              <a:gd name="f138" fmla="*/ f106 f44 1"/>
              <a:gd name="f139" fmla="*/ f107 f44 1"/>
              <a:gd name="f140" fmla="*/ f109 f45 1"/>
              <a:gd name="f141" fmla="*/ f108 f45 1"/>
              <a:gd name="f142" fmla="*/ f111 f44 1"/>
              <a:gd name="f143" fmla="*/ f112 f45 1"/>
              <a:gd name="f144" fmla="*/ f113 f44 1"/>
              <a:gd name="f145" fmla="*/ f114 f45 1"/>
              <a:gd name="f146" fmla="*/ f115 f44 1"/>
              <a:gd name="f147" fmla="*/ f116 f45 1"/>
              <a:gd name="f148" fmla="*/ f117 f44 1"/>
              <a:gd name="f149" fmla="*/ f118 f45 1"/>
              <a:gd name="f150" fmla="*/ f119 f44 1"/>
              <a:gd name="f151" fmla="*/ f120 f45 1"/>
              <a:gd name="f152" fmla="*/ f121 f44 1"/>
              <a:gd name="f153" fmla="*/ f122 f45 1"/>
              <a:gd name="f154" fmla="*/ f123 f44 1"/>
              <a:gd name="f155" fmla="*/ f124 f45 1"/>
              <a:gd name="f156" fmla="*/ f125 f44 1"/>
              <a:gd name="f157" fmla="*/ f126 f45 1"/>
              <a:gd name="f158" fmla="*/ f127 f44 1"/>
              <a:gd name="f159" fmla="*/ f128 f45 1"/>
              <a:gd name="f160" fmla="*/ f129 f45 1"/>
              <a:gd name="f161" fmla="*/ f130 f44 1"/>
              <a:gd name="f162" fmla="*/ f131 f45 1"/>
              <a:gd name="f163" fmla="*/ f132 f44 1"/>
              <a:gd name="f164" fmla="*/ f133 f45 1"/>
              <a:gd name="f165" fmla="*/ f134 f44 1"/>
              <a:gd name="f166" fmla="*/ f135 f45 1"/>
              <a:gd name="f167" fmla="*/ f136 f44 1"/>
              <a:gd name="f168" fmla="*/ f137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0">
                <a:pos x="f142" y="f143"/>
              </a:cxn>
              <a:cxn ang="f110">
                <a:pos x="f144" y="f145"/>
              </a:cxn>
              <a:cxn ang="f110">
                <a:pos x="f146" y="f147"/>
              </a:cxn>
              <a:cxn ang="f110">
                <a:pos x="f148" y="f149"/>
              </a:cxn>
              <a:cxn ang="f110">
                <a:pos x="f150" y="f151"/>
              </a:cxn>
              <a:cxn ang="f110">
                <a:pos x="f152" y="f153"/>
              </a:cxn>
              <a:cxn ang="f110">
                <a:pos x="f154" y="f155"/>
              </a:cxn>
              <a:cxn ang="f110">
                <a:pos x="f156" y="f157"/>
              </a:cxn>
              <a:cxn ang="f110">
                <a:pos x="f158" y="f159"/>
              </a:cxn>
              <a:cxn ang="f110">
                <a:pos x="f148" y="f160"/>
              </a:cxn>
              <a:cxn ang="f110">
                <a:pos x="f161" y="f162"/>
              </a:cxn>
              <a:cxn ang="f110">
                <a:pos x="f163" y="f164"/>
              </a:cxn>
              <a:cxn ang="f110">
                <a:pos x="f165" y="f166"/>
              </a:cxn>
              <a:cxn ang="f110">
                <a:pos x="f167" y="f168"/>
              </a:cxn>
            </a:cxnLst>
            <a:rect l="f138" t="f141" r="f139" b="f140"/>
            <a:pathLst>
              <a:path w="5863974" h="3879938">
                <a:moveTo>
                  <a:pt x="f8" y="f5"/>
                </a:move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17" y="f16"/>
                </a:cubicBezTo>
                <a:cubicBezTo>
                  <a:pt x="f18" y="f16"/>
                  <a:pt x="f19" y="f20"/>
                  <a:pt x="f21" y="f22"/>
                </a:cubicBezTo>
                <a:lnTo>
                  <a:pt x="f23" y="f24"/>
                </a:lnTo>
                <a:lnTo>
                  <a:pt x="f25" y="f26"/>
                </a:lnTo>
                <a:lnTo>
                  <a:pt x="f6" y="f27"/>
                </a:lnTo>
                <a:lnTo>
                  <a:pt x="f28" y="f29"/>
                </a:lnTo>
                <a:cubicBezTo>
                  <a:pt x="f30" y="f31"/>
                  <a:pt x="f32" y="f33"/>
                  <a:pt x="f17" y="f33"/>
                </a:cubicBezTo>
                <a:cubicBezTo>
                  <a:pt x="f34" y="f33"/>
                  <a:pt x="f35" y="f36"/>
                  <a:pt x="f37" y="f38"/>
                </a:cubicBezTo>
                <a:lnTo>
                  <a:pt x="f39" y="f40"/>
                </a:lnTo>
                <a:lnTo>
                  <a:pt x="f41" y="f7"/>
                </a:lnTo>
                <a:lnTo>
                  <a:pt x="f5" y="f4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57">
            <a:extLst>
              <a:ext uri="{FF2B5EF4-FFF2-40B4-BE49-F238E27FC236}">
                <a16:creationId xmlns:a16="http://schemas.microsoft.com/office/drawing/2014/main" id="{0F87EBE6-B2F1-AB9F-B5CA-B1AB804C7092}"/>
              </a:ext>
            </a:extLst>
          </p:cNvPr>
          <p:cNvSpPr txBox="1"/>
          <p:nvPr/>
        </p:nvSpPr>
        <p:spPr>
          <a:xfrm>
            <a:off x="5356105" y="1046207"/>
            <a:ext cx="732894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02</a:t>
            </a:r>
          </a:p>
        </p:txBody>
      </p:sp>
      <p:sp>
        <p:nvSpPr>
          <p:cNvPr id="8" name="TextBox 58">
            <a:extLst>
              <a:ext uri="{FF2B5EF4-FFF2-40B4-BE49-F238E27FC236}">
                <a16:creationId xmlns:a16="http://schemas.microsoft.com/office/drawing/2014/main" id="{E05376C4-81E1-67E4-9DF6-700313287C06}"/>
              </a:ext>
            </a:extLst>
          </p:cNvPr>
          <p:cNvSpPr txBox="1"/>
          <p:nvPr/>
        </p:nvSpPr>
        <p:spPr>
          <a:xfrm>
            <a:off x="7051700" y="1835737"/>
            <a:ext cx="732893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03</a:t>
            </a: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D97CC190-7AA2-BBB7-41E7-C16FAB4A381A}"/>
              </a:ext>
            </a:extLst>
          </p:cNvPr>
          <p:cNvSpPr txBox="1"/>
          <p:nvPr/>
        </p:nvSpPr>
        <p:spPr>
          <a:xfrm>
            <a:off x="6862475" y="3612699"/>
            <a:ext cx="732893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04</a:t>
            </a:r>
          </a:p>
        </p:txBody>
      </p:sp>
      <p:sp>
        <p:nvSpPr>
          <p:cNvPr id="10" name="TextBox 60">
            <a:extLst>
              <a:ext uri="{FF2B5EF4-FFF2-40B4-BE49-F238E27FC236}">
                <a16:creationId xmlns:a16="http://schemas.microsoft.com/office/drawing/2014/main" id="{3DB1B4E1-987C-B83A-0D0A-1B2751C0E4D8}"/>
              </a:ext>
            </a:extLst>
          </p:cNvPr>
          <p:cNvSpPr txBox="1"/>
          <p:nvPr/>
        </p:nvSpPr>
        <p:spPr>
          <a:xfrm>
            <a:off x="5096915" y="4040401"/>
            <a:ext cx="732894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05</a:t>
            </a:r>
          </a:p>
        </p:txBody>
      </p:sp>
      <p:sp>
        <p:nvSpPr>
          <p:cNvPr id="11" name="TextBox 61">
            <a:extLst>
              <a:ext uri="{FF2B5EF4-FFF2-40B4-BE49-F238E27FC236}">
                <a16:creationId xmlns:a16="http://schemas.microsoft.com/office/drawing/2014/main" id="{1620EF7D-579C-6B0E-3C57-1DC98F8CF2B9}"/>
              </a:ext>
            </a:extLst>
          </p:cNvPr>
          <p:cNvSpPr txBox="1"/>
          <p:nvPr/>
        </p:nvSpPr>
        <p:spPr>
          <a:xfrm>
            <a:off x="4182515" y="2389918"/>
            <a:ext cx="732893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01</a:t>
            </a:r>
          </a:p>
        </p:txBody>
      </p:sp>
      <p:sp>
        <p:nvSpPr>
          <p:cNvPr id="12" name="TextBox 67">
            <a:extLst>
              <a:ext uri="{FF2B5EF4-FFF2-40B4-BE49-F238E27FC236}">
                <a16:creationId xmlns:a16="http://schemas.microsoft.com/office/drawing/2014/main" id="{0B7C6116-9C50-A349-2B02-4CAF5E4182C2}"/>
              </a:ext>
            </a:extLst>
          </p:cNvPr>
          <p:cNvSpPr txBox="1"/>
          <p:nvPr/>
        </p:nvSpPr>
        <p:spPr>
          <a:xfrm>
            <a:off x="846146" y="3672878"/>
            <a:ext cx="2980304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b" anchorCtr="0" compatLnSpc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F5484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01 HEAT CONSUMPTION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5484F"/>
              </a:solidFill>
              <a:effectLst/>
              <a:uLnTx/>
              <a:uFillTx/>
              <a:latin typeface="Verdana"/>
              <a:ea typeface="League Spartan"/>
              <a:cs typeface="Poppins" pitchFamily="2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4B48914-BA55-CC18-A081-6BE12F08254E}"/>
              </a:ext>
            </a:extLst>
          </p:cNvPr>
          <p:cNvSpPr txBox="1"/>
          <p:nvPr/>
        </p:nvSpPr>
        <p:spPr>
          <a:xfrm>
            <a:off x="846147" y="4060957"/>
            <a:ext cx="2980303" cy="944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20" tIns="22860" rIns="45720" bIns="22860" anchor="t" anchorCtr="0" compatLnSpc="1">
            <a:spAutoFit/>
          </a:bodyPr>
          <a:lstStyle/>
          <a:p>
            <a:pPr marL="0" marR="0" lvl="0" indent="0" algn="r" defTabSz="1087633" rtl="0" eaLnBrk="1" fontAlgn="auto" latinLnBrk="0" hangingPunct="1">
              <a:lnSpc>
                <a:spcPts val="175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heating and DHW installation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housing, office buildings, hospital centers, sports centers, public buildings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Lato Light" pitchFamily="34"/>
              <a:cs typeface="Mukta ExtraLight" pitchFamily="34"/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143F8401-2113-E86D-8CC2-8E315DEAE631}"/>
              </a:ext>
            </a:extLst>
          </p:cNvPr>
          <p:cNvSpPr txBox="1"/>
          <p:nvPr/>
        </p:nvSpPr>
        <p:spPr>
          <a:xfrm>
            <a:off x="7517730" y="4753434"/>
            <a:ext cx="4019049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b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05 MARKET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&amp; DECISION MAKERS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Verdana"/>
              <a:ea typeface="League Spartan"/>
              <a:cs typeface="Poppins" pitchFamily="2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5EE7E26-9932-5295-E6BA-8FA7A7690CB0}"/>
              </a:ext>
            </a:extLst>
          </p:cNvPr>
          <p:cNvSpPr txBox="1"/>
          <p:nvPr/>
        </p:nvSpPr>
        <p:spPr>
          <a:xfrm>
            <a:off x="7517729" y="5141503"/>
            <a:ext cx="4019049" cy="9437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20" tIns="22860" rIns="45720" bIns="22860" anchor="t" anchorCtr="0" compatLnSpc="1">
            <a:spAutoFit/>
          </a:bodyPr>
          <a:lstStyle/>
          <a:p>
            <a:pPr marL="0" marR="0" lvl="0" indent="0" algn="l" defTabSz="1087633" rtl="0" eaLnBrk="1" fontAlgn="auto" latinLnBrk="0" hangingPunct="1">
              <a:lnSpc>
                <a:spcPts val="175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prices, tariff system, city ​​administration, national regulatory agencies, international banks, DH company management, association of building and apartment owners, building manager</a:t>
            </a:r>
          </a:p>
        </p:txBody>
      </p:sp>
      <p:sp>
        <p:nvSpPr>
          <p:cNvPr id="16" name="TextBox 74">
            <a:extLst>
              <a:ext uri="{FF2B5EF4-FFF2-40B4-BE49-F238E27FC236}">
                <a16:creationId xmlns:a16="http://schemas.microsoft.com/office/drawing/2014/main" id="{814390E3-D4E2-C567-D0AF-DF6717CD062D}"/>
              </a:ext>
            </a:extLst>
          </p:cNvPr>
          <p:cNvSpPr txBox="1"/>
          <p:nvPr/>
        </p:nvSpPr>
        <p:spPr>
          <a:xfrm>
            <a:off x="8624683" y="2354718"/>
            <a:ext cx="2132315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b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04 LEGISLATION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Verdana"/>
              <a:ea typeface="League Spartan"/>
              <a:cs typeface="Poppins" pitchFamily="2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96371F7-3153-508F-B8AE-DF86D73D39C1}"/>
              </a:ext>
            </a:extLst>
          </p:cNvPr>
          <p:cNvSpPr txBox="1"/>
          <p:nvPr/>
        </p:nvSpPr>
        <p:spPr>
          <a:xfrm>
            <a:off x="8624683" y="2742796"/>
            <a:ext cx="2979655" cy="11745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20" tIns="22860" rIns="45720" bIns="22860" anchor="t" anchorCtr="0" compatLnSpc="1">
            <a:spAutoFit/>
          </a:bodyPr>
          <a:lstStyle/>
          <a:p>
            <a:pPr marL="0" marR="0" lvl="0" indent="0" algn="l" defTabSz="1087633" rtl="0" eaLnBrk="1" fontAlgn="auto" latinLnBrk="0" hangingPunct="1">
              <a:lnSpc>
                <a:spcPts val="175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local heat supply regulations and decrees, national energy laws and regulation, EU directives, consumer protection law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DHS ownership, infrastructure ownership 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E6D7B25F-9066-223E-BF56-252B74FF55FA}"/>
              </a:ext>
            </a:extLst>
          </p:cNvPr>
          <p:cNvSpPr txBox="1"/>
          <p:nvPr/>
        </p:nvSpPr>
        <p:spPr>
          <a:xfrm>
            <a:off x="1145310" y="953886"/>
            <a:ext cx="2989921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b" anchorCtr="0" compatLnSpc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02 HEAT DISTRIBUTION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League Spartan"/>
              <a:cs typeface="Poppins" pitchFamily="2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D371836-BE0C-45EF-0C95-EF5A902DFF7B}"/>
              </a:ext>
            </a:extLst>
          </p:cNvPr>
          <p:cNvSpPr txBox="1"/>
          <p:nvPr/>
        </p:nvSpPr>
        <p:spPr>
          <a:xfrm>
            <a:off x="1218272" y="1341965"/>
            <a:ext cx="2916960" cy="4828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20" tIns="22860" rIns="45720" bIns="22860" anchor="t" anchorCtr="0" compatLnSpc="1">
            <a:spAutoFit/>
          </a:bodyPr>
          <a:lstStyle/>
          <a:p>
            <a:pPr marL="0" marR="0" lvl="0" indent="0" algn="r" defTabSz="1087633" rtl="0" eaLnBrk="1" fontAlgn="auto" latinLnBrk="0" hangingPunct="1">
              <a:lnSpc>
                <a:spcPts val="175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network, pump stations, heating substation, heat storage</a:t>
            </a:r>
          </a:p>
        </p:txBody>
      </p:sp>
      <p:sp>
        <p:nvSpPr>
          <p:cNvPr id="20" name="TextBox 80">
            <a:extLst>
              <a:ext uri="{FF2B5EF4-FFF2-40B4-BE49-F238E27FC236}">
                <a16:creationId xmlns:a16="http://schemas.microsoft.com/office/drawing/2014/main" id="{FBD85135-10D3-C34C-313D-EC0E027C6C46}"/>
              </a:ext>
            </a:extLst>
          </p:cNvPr>
          <p:cNvSpPr txBox="1"/>
          <p:nvPr/>
        </p:nvSpPr>
        <p:spPr>
          <a:xfrm>
            <a:off x="7784593" y="178416"/>
            <a:ext cx="2932414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League Spartan"/>
                <a:cs typeface="Poppins" pitchFamily="2"/>
              </a:rPr>
              <a:t>03 HEAT PRODUCTION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League Spartan"/>
              <a:cs typeface="Poppins" pitchFamily="2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BBFAD82-BEA9-E7A9-0202-10E885F5607B}"/>
              </a:ext>
            </a:extLst>
          </p:cNvPr>
          <p:cNvSpPr txBox="1"/>
          <p:nvPr/>
        </p:nvSpPr>
        <p:spPr>
          <a:xfrm>
            <a:off x="7784593" y="566495"/>
            <a:ext cx="2932414" cy="7137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5720" tIns="22860" rIns="45720" bIns="22860" anchor="t" anchorCtr="0" compatLnSpc="1">
            <a:spAutoFit/>
          </a:bodyPr>
          <a:lstStyle/>
          <a:p>
            <a:pPr marL="0" marR="0" lvl="0" indent="0" algn="l" defTabSz="1087633" rtl="0" eaLnBrk="1" fontAlgn="auto" latinLnBrk="0" hangingPunct="1">
              <a:lnSpc>
                <a:spcPts val="175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primary fuels, CHP, RES,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excess heat</a:t>
            </a:r>
            <a:r>
              <a:rPr kumimoji="0" lang="sl-SI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waste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Lato Light" pitchFamily="34"/>
                <a:cs typeface="Mukta ExtraLight" pitchFamily="34"/>
              </a:rPr>
              <a:t>incineration, wastewater treatment, heat storage</a:t>
            </a:r>
          </a:p>
        </p:txBody>
      </p:sp>
      <p:pic>
        <p:nvPicPr>
          <p:cNvPr id="22" name="Grafika 3">
            <a:extLst>
              <a:ext uri="{FF2B5EF4-FFF2-40B4-BE49-F238E27FC236}">
                <a16:creationId xmlns:a16="http://schemas.microsoft.com/office/drawing/2014/main" id="{D708A0C9-C182-5CCB-2623-2B789694A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78" t="3545" r="12930" b="22696"/>
          <a:stretch>
            <a:fillRect/>
          </a:stretch>
        </p:blipFill>
        <p:spPr>
          <a:xfrm>
            <a:off x="4292989" y="3058625"/>
            <a:ext cx="719943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Grafika 4">
            <a:extLst>
              <a:ext uri="{FF2B5EF4-FFF2-40B4-BE49-F238E27FC236}">
                <a16:creationId xmlns:a16="http://schemas.microsoft.com/office/drawing/2014/main" id="{E6592CF8-AF68-235B-8492-BA861D270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12" r="9811" b="18723"/>
          <a:stretch>
            <a:fillRect/>
          </a:stretch>
        </p:blipFill>
        <p:spPr>
          <a:xfrm>
            <a:off x="6655789" y="1115734"/>
            <a:ext cx="719998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Grafika 5">
            <a:extLst>
              <a:ext uri="{FF2B5EF4-FFF2-40B4-BE49-F238E27FC236}">
                <a16:creationId xmlns:a16="http://schemas.microsoft.com/office/drawing/2014/main" id="{CD543C38-3DED-FF72-DD22-4875A1AC5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331" t="1702" r="11513" b="20142"/>
          <a:stretch>
            <a:fillRect/>
          </a:stretch>
        </p:blipFill>
        <p:spPr>
          <a:xfrm>
            <a:off x="4598755" y="1245080"/>
            <a:ext cx="719998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Grafika 6">
            <a:extLst>
              <a:ext uri="{FF2B5EF4-FFF2-40B4-BE49-F238E27FC236}">
                <a16:creationId xmlns:a16="http://schemas.microsoft.com/office/drawing/2014/main" id="{515CD233-EE58-5254-27B8-FD5814AC42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884" t="1422" r="11940" b="23367"/>
          <a:stretch>
            <a:fillRect/>
          </a:stretch>
        </p:blipFill>
        <p:spPr>
          <a:xfrm>
            <a:off x="7216079" y="2703219"/>
            <a:ext cx="720117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Grafika 7">
            <a:extLst>
              <a:ext uri="{FF2B5EF4-FFF2-40B4-BE49-F238E27FC236}">
                <a16:creationId xmlns:a16="http://schemas.microsoft.com/office/drawing/2014/main" id="{1CC24712-EDC3-55E9-32BF-B5BDCFCF3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0296" t="1779" r="10889" b="21777"/>
          <a:stretch>
            <a:fillRect/>
          </a:stretch>
        </p:blipFill>
        <p:spPr>
          <a:xfrm>
            <a:off x="5918133" y="4102470"/>
            <a:ext cx="720199" cy="7199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>
            <a:extLst>
              <a:ext uri="{FF2B5EF4-FFF2-40B4-BE49-F238E27FC236}">
                <a16:creationId xmlns:a16="http://schemas.microsoft.com/office/drawing/2014/main" id="{96D7E7B2-345E-E76B-6D62-91658ECC6C99}"/>
              </a:ext>
            </a:extLst>
          </p:cNvPr>
          <p:cNvGrpSpPr/>
          <p:nvPr/>
        </p:nvGrpSpPr>
        <p:grpSpPr>
          <a:xfrm>
            <a:off x="269981" y="2514328"/>
            <a:ext cx="1799996" cy="1500847"/>
            <a:chOff x="489240" y="2516651"/>
            <a:chExt cx="1799996" cy="1500847"/>
          </a:xfrm>
        </p:grpSpPr>
        <p:pic>
          <p:nvPicPr>
            <p:cNvPr id="3" name="Grafika 13">
              <a:extLst>
                <a:ext uri="{FF2B5EF4-FFF2-40B4-BE49-F238E27FC236}">
                  <a16:creationId xmlns:a16="http://schemas.microsoft.com/office/drawing/2014/main" id="{EA9DF715-390D-7E60-BDD3-1111320B0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9125" t="9361" r="17612" b="27801"/>
            <a:stretch>
              <a:fillRect/>
            </a:stretch>
          </p:blipFill>
          <p:spPr>
            <a:xfrm>
              <a:off x="939239" y="3117500"/>
              <a:ext cx="899998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PoljeZBesedilom 17">
              <a:extLst>
                <a:ext uri="{FF2B5EF4-FFF2-40B4-BE49-F238E27FC236}">
                  <a16:creationId xmlns:a16="http://schemas.microsoft.com/office/drawing/2014/main" id="{8A5FA10D-FEA9-478E-7F84-C45EAB921799}"/>
                </a:ext>
              </a:extLst>
            </p:cNvPr>
            <p:cNvSpPr txBox="1"/>
            <p:nvPr/>
          </p:nvSpPr>
          <p:spPr>
            <a:xfrm>
              <a:off x="489240" y="2516651"/>
              <a:ext cx="1799996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sl-S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A0005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Danfoss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A0005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HydronicS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holistic approach</a:t>
              </a:r>
            </a:p>
          </p:txBody>
        </p:sp>
      </p:grpSp>
      <p:grpSp>
        <p:nvGrpSpPr>
          <p:cNvPr id="5" name="Skupina 18">
            <a:extLst>
              <a:ext uri="{FF2B5EF4-FFF2-40B4-BE49-F238E27FC236}">
                <a16:creationId xmlns:a16="http://schemas.microsoft.com/office/drawing/2014/main" id="{D6066CDD-FAD5-151D-AC56-1F4FA8CC442B}"/>
              </a:ext>
            </a:extLst>
          </p:cNvPr>
          <p:cNvGrpSpPr/>
          <p:nvPr/>
        </p:nvGrpSpPr>
        <p:grpSpPr>
          <a:xfrm>
            <a:off x="2869917" y="568080"/>
            <a:ext cx="2159995" cy="1176997"/>
            <a:chOff x="2869917" y="568080"/>
            <a:chExt cx="2159995" cy="1176997"/>
          </a:xfrm>
        </p:grpSpPr>
        <p:pic>
          <p:nvPicPr>
            <p:cNvPr id="6" name="Grafika 20">
              <a:extLst>
                <a:ext uri="{FF2B5EF4-FFF2-40B4-BE49-F238E27FC236}">
                  <a16:creationId xmlns:a16="http://schemas.microsoft.com/office/drawing/2014/main" id="{46A16493-4DFB-6427-B3AA-9F35413F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2884" t="1422" r="11940" b="23367"/>
            <a:stretch>
              <a:fillRect/>
            </a:stretch>
          </p:blipFill>
          <p:spPr>
            <a:xfrm>
              <a:off x="2869917" y="845079"/>
              <a:ext cx="900144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PoljeZBesedilom 21">
              <a:extLst>
                <a:ext uri="{FF2B5EF4-FFF2-40B4-BE49-F238E27FC236}">
                  <a16:creationId xmlns:a16="http://schemas.microsoft.com/office/drawing/2014/main" id="{AF8399EF-09A8-C7BD-5D5E-E5A4039EDF34}"/>
                </a:ext>
              </a:extLst>
            </p:cNvPr>
            <p:cNvSpPr txBox="1"/>
            <p:nvPr/>
          </p:nvSpPr>
          <p:spPr>
            <a:xfrm>
              <a:off x="2869917" y="568080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legislation and regulation</a:t>
              </a:r>
            </a:p>
          </p:txBody>
        </p:sp>
      </p:grpSp>
      <p:grpSp>
        <p:nvGrpSpPr>
          <p:cNvPr id="8" name="Skupina 23">
            <a:extLst>
              <a:ext uri="{FF2B5EF4-FFF2-40B4-BE49-F238E27FC236}">
                <a16:creationId xmlns:a16="http://schemas.microsoft.com/office/drawing/2014/main" id="{4DDC0B94-DAF7-AE90-A292-7F10A0F22A3D}"/>
              </a:ext>
            </a:extLst>
          </p:cNvPr>
          <p:cNvGrpSpPr/>
          <p:nvPr/>
        </p:nvGrpSpPr>
        <p:grpSpPr>
          <a:xfrm>
            <a:off x="2869917" y="2838443"/>
            <a:ext cx="2159995" cy="1176732"/>
            <a:chOff x="2869917" y="2838443"/>
            <a:chExt cx="2159995" cy="1176732"/>
          </a:xfrm>
        </p:grpSpPr>
        <p:pic>
          <p:nvPicPr>
            <p:cNvPr id="9" name="Grafika 27">
              <a:extLst>
                <a:ext uri="{FF2B5EF4-FFF2-40B4-BE49-F238E27FC236}">
                  <a16:creationId xmlns:a16="http://schemas.microsoft.com/office/drawing/2014/main" id="{1591CFBF-8916-C468-696E-FDEE43E4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2479" t="-1" r="13477" b="25183"/>
            <a:stretch>
              <a:fillRect/>
            </a:stretch>
          </p:blipFill>
          <p:spPr>
            <a:xfrm>
              <a:off x="2869917" y="3115177"/>
              <a:ext cx="899687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PoljeZBesedilom 28">
              <a:extLst>
                <a:ext uri="{FF2B5EF4-FFF2-40B4-BE49-F238E27FC236}">
                  <a16:creationId xmlns:a16="http://schemas.microsoft.com/office/drawing/2014/main" id="{99FBCA32-775D-44FE-9CD2-04CF3C15DADD}"/>
                </a:ext>
              </a:extLst>
            </p:cNvPr>
            <p:cNvSpPr txBox="1"/>
            <p:nvPr/>
          </p:nvSpPr>
          <p:spPr>
            <a:xfrm>
              <a:off x="2869917" y="2838443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required heat and DHW</a:t>
              </a:r>
            </a:p>
          </p:txBody>
        </p:sp>
      </p:grpSp>
      <p:grpSp>
        <p:nvGrpSpPr>
          <p:cNvPr id="11" name="Skupina 29">
            <a:extLst>
              <a:ext uri="{FF2B5EF4-FFF2-40B4-BE49-F238E27FC236}">
                <a16:creationId xmlns:a16="http://schemas.microsoft.com/office/drawing/2014/main" id="{0A7BE1C2-652D-92ED-2E59-F20E5A78B4BF}"/>
              </a:ext>
            </a:extLst>
          </p:cNvPr>
          <p:cNvGrpSpPr/>
          <p:nvPr/>
        </p:nvGrpSpPr>
        <p:grpSpPr>
          <a:xfrm>
            <a:off x="2875072" y="4758537"/>
            <a:ext cx="2169853" cy="1181368"/>
            <a:chOff x="2869917" y="5030727"/>
            <a:chExt cx="2169853" cy="1181368"/>
          </a:xfrm>
        </p:grpSpPr>
        <p:pic>
          <p:nvPicPr>
            <p:cNvPr id="12" name="Grafika 30">
              <a:extLst>
                <a:ext uri="{FF2B5EF4-FFF2-40B4-BE49-F238E27FC236}">
                  <a16:creationId xmlns:a16="http://schemas.microsoft.com/office/drawing/2014/main" id="{410548BC-4D99-6900-5E22-97FD6F158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8880" r="11686" b="20002"/>
            <a:stretch>
              <a:fillRect/>
            </a:stretch>
          </p:blipFill>
          <p:spPr>
            <a:xfrm>
              <a:off x="2869917" y="5312097"/>
              <a:ext cx="900016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3" name="PoljeZBesedilom 31">
              <a:extLst>
                <a:ext uri="{FF2B5EF4-FFF2-40B4-BE49-F238E27FC236}">
                  <a16:creationId xmlns:a16="http://schemas.microsoft.com/office/drawing/2014/main" id="{8403BA9D-A77D-908D-2FD8-D9DB35351E1F}"/>
                </a:ext>
              </a:extLst>
            </p:cNvPr>
            <p:cNvSpPr txBox="1"/>
            <p:nvPr/>
          </p:nvSpPr>
          <p:spPr>
            <a:xfrm>
              <a:off x="2869917" y="5030727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customer satisfaction</a:t>
              </a:r>
            </a:p>
          </p:txBody>
        </p:sp>
        <p:sp>
          <p:nvSpPr>
            <p:cNvPr id="14" name="PoljeZBesedilom 34">
              <a:extLst>
                <a:ext uri="{FF2B5EF4-FFF2-40B4-BE49-F238E27FC236}">
                  <a16:creationId xmlns:a16="http://schemas.microsoft.com/office/drawing/2014/main" id="{79EE6CAF-2094-1667-08D5-B201619E626C}"/>
                </a:ext>
              </a:extLst>
            </p:cNvPr>
            <p:cNvSpPr txBox="1"/>
            <p:nvPr/>
          </p:nvSpPr>
          <p:spPr>
            <a:xfrm>
              <a:off x="3599773" y="5531699"/>
              <a:ext cx="1439997" cy="46080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customer engagement</a:t>
              </a:r>
            </a:p>
          </p:txBody>
        </p:sp>
      </p:grpSp>
      <p:grpSp>
        <p:nvGrpSpPr>
          <p:cNvPr id="15" name="Skupina 35">
            <a:extLst>
              <a:ext uri="{FF2B5EF4-FFF2-40B4-BE49-F238E27FC236}">
                <a16:creationId xmlns:a16="http://schemas.microsoft.com/office/drawing/2014/main" id="{390A72D1-8BF6-FDC7-37C6-D3D2CBC46EDC}"/>
              </a:ext>
            </a:extLst>
          </p:cNvPr>
          <p:cNvGrpSpPr/>
          <p:nvPr/>
        </p:nvGrpSpPr>
        <p:grpSpPr>
          <a:xfrm>
            <a:off x="5759778" y="2838178"/>
            <a:ext cx="3031656" cy="1176997"/>
            <a:chOff x="5759778" y="2838178"/>
            <a:chExt cx="3031656" cy="1176997"/>
          </a:xfrm>
        </p:grpSpPr>
        <p:sp>
          <p:nvSpPr>
            <p:cNvPr id="16" name="PoljeZBesedilom 36">
              <a:extLst>
                <a:ext uri="{FF2B5EF4-FFF2-40B4-BE49-F238E27FC236}">
                  <a16:creationId xmlns:a16="http://schemas.microsoft.com/office/drawing/2014/main" id="{500B4177-62DC-EEC7-0ABE-2339FC6D5804}"/>
                </a:ext>
              </a:extLst>
            </p:cNvPr>
            <p:cNvSpPr txBox="1"/>
            <p:nvPr/>
          </p:nvSpPr>
          <p:spPr>
            <a:xfrm>
              <a:off x="5759778" y="2838178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heat consumption profile</a:t>
              </a:r>
            </a:p>
          </p:txBody>
        </p:sp>
        <p:sp>
          <p:nvSpPr>
            <p:cNvPr id="17" name="PoljeZBesedilom 37">
              <a:extLst>
                <a:ext uri="{FF2B5EF4-FFF2-40B4-BE49-F238E27FC236}">
                  <a16:creationId xmlns:a16="http://schemas.microsoft.com/office/drawing/2014/main" id="{990410CD-868E-70A9-782B-242E7F6675CF}"/>
                </a:ext>
              </a:extLst>
            </p:cNvPr>
            <p:cNvSpPr txBox="1"/>
            <p:nvPr/>
          </p:nvSpPr>
          <p:spPr>
            <a:xfrm>
              <a:off x="6631439" y="3232577"/>
              <a:ext cx="2159995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methodology for calculating the required thermal energy</a:t>
              </a:r>
            </a:p>
          </p:txBody>
        </p:sp>
        <p:pic>
          <p:nvPicPr>
            <p:cNvPr id="18" name="Grafika 38">
              <a:extLst>
                <a:ext uri="{FF2B5EF4-FFF2-40B4-BE49-F238E27FC236}">
                  <a16:creationId xmlns:a16="http://schemas.microsoft.com/office/drawing/2014/main" id="{0B1F23C9-C200-C1D8-4AAE-629030B29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55" r="8534" b="18014"/>
            <a:stretch>
              <a:fillRect/>
            </a:stretch>
          </p:blipFill>
          <p:spPr>
            <a:xfrm>
              <a:off x="5759778" y="3115177"/>
              <a:ext cx="899961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9" name="Skupina 39">
            <a:extLst>
              <a:ext uri="{FF2B5EF4-FFF2-40B4-BE49-F238E27FC236}">
                <a16:creationId xmlns:a16="http://schemas.microsoft.com/office/drawing/2014/main" id="{FAB98335-9E8A-4AA7-D6F5-0667FD162050}"/>
              </a:ext>
            </a:extLst>
          </p:cNvPr>
          <p:cNvGrpSpPr/>
          <p:nvPr/>
        </p:nvGrpSpPr>
        <p:grpSpPr>
          <a:xfrm>
            <a:off x="9239079" y="2843811"/>
            <a:ext cx="2699994" cy="1176997"/>
            <a:chOff x="9239079" y="2843811"/>
            <a:chExt cx="2699994" cy="1176997"/>
          </a:xfrm>
        </p:grpSpPr>
        <p:pic>
          <p:nvPicPr>
            <p:cNvPr id="20" name="Grafika 40">
              <a:extLst>
                <a:ext uri="{FF2B5EF4-FFF2-40B4-BE49-F238E27FC236}">
                  <a16:creationId xmlns:a16="http://schemas.microsoft.com/office/drawing/2014/main" id="{9A5F54A9-E42B-9602-734E-990CD0FE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9141" r="9569" b="18710"/>
            <a:stretch>
              <a:fillRect/>
            </a:stretch>
          </p:blipFill>
          <p:spPr>
            <a:xfrm>
              <a:off x="9239079" y="3120810"/>
              <a:ext cx="899998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1" name="PoljeZBesedilom 41">
              <a:extLst>
                <a:ext uri="{FF2B5EF4-FFF2-40B4-BE49-F238E27FC236}">
                  <a16:creationId xmlns:a16="http://schemas.microsoft.com/office/drawing/2014/main" id="{D7569782-44CF-B329-0DD3-3CEA3200FCCC}"/>
                </a:ext>
              </a:extLst>
            </p:cNvPr>
            <p:cNvSpPr txBox="1"/>
            <p:nvPr/>
          </p:nvSpPr>
          <p:spPr>
            <a:xfrm>
              <a:off x="9239079" y="2843811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heat supply and demand</a:t>
              </a:r>
              <a:endPara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endParaRPr>
            </a:p>
          </p:txBody>
        </p:sp>
        <p:sp>
          <p:nvSpPr>
            <p:cNvPr id="22" name="PoljeZBesedilom 42">
              <a:extLst>
                <a:ext uri="{FF2B5EF4-FFF2-40B4-BE49-F238E27FC236}">
                  <a16:creationId xmlns:a16="http://schemas.microsoft.com/office/drawing/2014/main" id="{3A52510A-F47B-68D7-3AF8-59675724D2B2}"/>
                </a:ext>
              </a:extLst>
            </p:cNvPr>
            <p:cNvSpPr txBox="1"/>
            <p:nvPr/>
          </p:nvSpPr>
          <p:spPr>
            <a:xfrm>
              <a:off x="10139077" y="3293815"/>
              <a:ext cx="1799996" cy="27720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quantity vs quality</a:t>
              </a:r>
            </a:p>
          </p:txBody>
        </p:sp>
      </p:grpSp>
      <p:cxnSp>
        <p:nvCxnSpPr>
          <p:cNvPr id="23" name="Raven povezovalnik 44">
            <a:extLst>
              <a:ext uri="{FF2B5EF4-FFF2-40B4-BE49-F238E27FC236}">
                <a16:creationId xmlns:a16="http://schemas.microsoft.com/office/drawing/2014/main" id="{DBFF58A2-2991-61B4-12E5-46B507D04639}"/>
              </a:ext>
            </a:extLst>
          </p:cNvPr>
          <p:cNvCxnSpPr/>
          <p:nvPr/>
        </p:nvCxnSpPr>
        <p:spPr>
          <a:xfrm>
            <a:off x="2289246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24" name="Raven povezovalnik 45">
            <a:extLst>
              <a:ext uri="{FF2B5EF4-FFF2-40B4-BE49-F238E27FC236}">
                <a16:creationId xmlns:a16="http://schemas.microsoft.com/office/drawing/2014/main" id="{BF482FBE-5006-C2AC-FEDB-0A0E772FD1C8}"/>
              </a:ext>
            </a:extLst>
          </p:cNvPr>
          <p:cNvCxnSpPr/>
          <p:nvPr/>
        </p:nvCxnSpPr>
        <p:spPr>
          <a:xfrm>
            <a:off x="8832134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grpSp>
        <p:nvGrpSpPr>
          <p:cNvPr id="25" name="Skupina 49">
            <a:extLst>
              <a:ext uri="{FF2B5EF4-FFF2-40B4-BE49-F238E27FC236}">
                <a16:creationId xmlns:a16="http://schemas.microsoft.com/office/drawing/2014/main" id="{025F06C5-4226-ED19-B08E-1FD1029E71E8}"/>
              </a:ext>
            </a:extLst>
          </p:cNvPr>
          <p:cNvGrpSpPr/>
          <p:nvPr/>
        </p:nvGrpSpPr>
        <p:grpSpPr>
          <a:xfrm>
            <a:off x="5759778" y="523594"/>
            <a:ext cx="2880003" cy="1546333"/>
            <a:chOff x="5759778" y="523594"/>
            <a:chExt cx="2880003" cy="1546333"/>
          </a:xfrm>
        </p:grpSpPr>
        <p:sp>
          <p:nvSpPr>
            <p:cNvPr id="26" name="PoljeZBesedilom 50">
              <a:extLst>
                <a:ext uri="{FF2B5EF4-FFF2-40B4-BE49-F238E27FC236}">
                  <a16:creationId xmlns:a16="http://schemas.microsoft.com/office/drawing/2014/main" id="{105BC375-5B53-2BFF-9798-A5D2B6F67F81}"/>
                </a:ext>
              </a:extLst>
            </p:cNvPr>
            <p:cNvSpPr txBox="1"/>
            <p:nvPr/>
          </p:nvSpPr>
          <p:spPr>
            <a:xfrm>
              <a:off x="5759778" y="523594"/>
              <a:ext cx="2880003" cy="6463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building renovation status (yes/no, building physics, heating installation, ...)</a:t>
              </a:r>
            </a:p>
          </p:txBody>
        </p:sp>
        <p:pic>
          <p:nvPicPr>
            <p:cNvPr id="45" name="Grafika 51">
              <a:extLst>
                <a:ext uri="{FF2B5EF4-FFF2-40B4-BE49-F238E27FC236}">
                  <a16:creationId xmlns:a16="http://schemas.microsoft.com/office/drawing/2014/main" id="{B6E5B578-27A1-C3B9-0045-90C614FB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9905" t="1" r="10291" b="19970"/>
            <a:stretch>
              <a:fillRect/>
            </a:stretch>
          </p:blipFill>
          <p:spPr>
            <a:xfrm>
              <a:off x="5759778" y="1169929"/>
              <a:ext cx="900263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6" name="Skupina 52">
            <a:extLst>
              <a:ext uri="{FF2B5EF4-FFF2-40B4-BE49-F238E27FC236}">
                <a16:creationId xmlns:a16="http://schemas.microsoft.com/office/drawing/2014/main" id="{6A286A32-A265-00CD-0FCC-81EAC5ECD6A8}"/>
              </a:ext>
            </a:extLst>
          </p:cNvPr>
          <p:cNvGrpSpPr/>
          <p:nvPr/>
        </p:nvGrpSpPr>
        <p:grpSpPr>
          <a:xfrm>
            <a:off x="6970599" y="1169929"/>
            <a:ext cx="1439997" cy="1215831"/>
            <a:chOff x="6970599" y="1169929"/>
            <a:chExt cx="1439997" cy="1215831"/>
          </a:xfrm>
        </p:grpSpPr>
        <p:pic>
          <p:nvPicPr>
            <p:cNvPr id="47" name="Grafika 53">
              <a:extLst>
                <a:ext uri="{FF2B5EF4-FFF2-40B4-BE49-F238E27FC236}">
                  <a16:creationId xmlns:a16="http://schemas.microsoft.com/office/drawing/2014/main" id="{4B7892CF-0EBA-475F-C4A7-4D72BCBB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14331" t="4616" r="13160" b="23044"/>
            <a:stretch>
              <a:fillRect/>
            </a:stretch>
          </p:blipFill>
          <p:spPr>
            <a:xfrm>
              <a:off x="6970599" y="1485762"/>
              <a:ext cx="899943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8" name="PoljeZBesedilom 54">
              <a:extLst>
                <a:ext uri="{FF2B5EF4-FFF2-40B4-BE49-F238E27FC236}">
                  <a16:creationId xmlns:a16="http://schemas.microsoft.com/office/drawing/2014/main" id="{37CB2DD5-6837-762B-D498-2859486F1EAB}"/>
                </a:ext>
              </a:extLst>
            </p:cNvPr>
            <p:cNvSpPr txBox="1"/>
            <p:nvPr/>
          </p:nvSpPr>
          <p:spPr>
            <a:xfrm>
              <a:off x="6970599" y="1169929"/>
              <a:ext cx="1439997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energy audit</a:t>
              </a:r>
            </a:p>
          </p:txBody>
        </p:sp>
      </p:grpSp>
      <p:grpSp>
        <p:nvGrpSpPr>
          <p:cNvPr id="49" name="Skupina 55">
            <a:extLst>
              <a:ext uri="{FF2B5EF4-FFF2-40B4-BE49-F238E27FC236}">
                <a16:creationId xmlns:a16="http://schemas.microsoft.com/office/drawing/2014/main" id="{68A52E46-F63F-B6EF-4B30-6AA81E81F22E}"/>
              </a:ext>
            </a:extLst>
          </p:cNvPr>
          <p:cNvGrpSpPr/>
          <p:nvPr/>
        </p:nvGrpSpPr>
        <p:grpSpPr>
          <a:xfrm>
            <a:off x="9102001" y="568080"/>
            <a:ext cx="1439997" cy="1497238"/>
            <a:chOff x="9102001" y="568080"/>
            <a:chExt cx="1439997" cy="1497238"/>
          </a:xfrm>
        </p:grpSpPr>
        <p:pic>
          <p:nvPicPr>
            <p:cNvPr id="50" name="Grafika 56">
              <a:extLst>
                <a:ext uri="{FF2B5EF4-FFF2-40B4-BE49-F238E27FC236}">
                  <a16:creationId xmlns:a16="http://schemas.microsoft.com/office/drawing/2014/main" id="{1C87B83D-D5AB-A68F-906D-BA88B33C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9910" r="9255" b="18440"/>
            <a:stretch>
              <a:fillRect/>
            </a:stretch>
          </p:blipFill>
          <p:spPr>
            <a:xfrm>
              <a:off x="9102001" y="1165320"/>
              <a:ext cx="900162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1" name="PoljeZBesedilom 57">
              <a:extLst>
                <a:ext uri="{FF2B5EF4-FFF2-40B4-BE49-F238E27FC236}">
                  <a16:creationId xmlns:a16="http://schemas.microsoft.com/office/drawing/2014/main" id="{E34C2FC3-0DEE-8F12-3D78-23C00B29185C}"/>
                </a:ext>
              </a:extLst>
            </p:cNvPr>
            <p:cNvSpPr txBox="1"/>
            <p:nvPr/>
          </p:nvSpPr>
          <p:spPr>
            <a:xfrm>
              <a:off x="9102001" y="568080"/>
              <a:ext cx="1439997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Maintenance, balancing, commissioning</a:t>
              </a:r>
            </a:p>
          </p:txBody>
        </p:sp>
      </p:grpSp>
      <p:grpSp>
        <p:nvGrpSpPr>
          <p:cNvPr id="52" name="Skupina 58">
            <a:extLst>
              <a:ext uri="{FF2B5EF4-FFF2-40B4-BE49-F238E27FC236}">
                <a16:creationId xmlns:a16="http://schemas.microsoft.com/office/drawing/2014/main" id="{5A31DB98-770A-41F1-56F9-E92507AB5474}"/>
              </a:ext>
            </a:extLst>
          </p:cNvPr>
          <p:cNvGrpSpPr/>
          <p:nvPr/>
        </p:nvGrpSpPr>
        <p:grpSpPr>
          <a:xfrm>
            <a:off x="9102166" y="5035097"/>
            <a:ext cx="1799996" cy="1176998"/>
            <a:chOff x="9102166" y="5035097"/>
            <a:chExt cx="1799996" cy="1176998"/>
          </a:xfrm>
        </p:grpSpPr>
        <p:pic>
          <p:nvPicPr>
            <p:cNvPr id="53" name="Grafika 59">
              <a:extLst>
                <a:ext uri="{FF2B5EF4-FFF2-40B4-BE49-F238E27FC236}">
                  <a16:creationId xmlns:a16="http://schemas.microsoft.com/office/drawing/2014/main" id="{31C783EE-F9D4-AD52-C1FE-5E4D5479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8133" r="8606" b="19001"/>
            <a:stretch>
              <a:fillRect/>
            </a:stretch>
          </p:blipFill>
          <p:spPr>
            <a:xfrm>
              <a:off x="9102166" y="5312097"/>
              <a:ext cx="900080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4" name="PoljeZBesedilom 60">
              <a:extLst>
                <a:ext uri="{FF2B5EF4-FFF2-40B4-BE49-F238E27FC236}">
                  <a16:creationId xmlns:a16="http://schemas.microsoft.com/office/drawing/2014/main" id="{56DD940D-C2C4-BEEE-0004-6BED05DB6E5D}"/>
                </a:ext>
              </a:extLst>
            </p:cNvPr>
            <p:cNvSpPr txBox="1"/>
            <p:nvPr/>
          </p:nvSpPr>
          <p:spPr>
            <a:xfrm>
              <a:off x="9102166" y="5035097"/>
              <a:ext cx="1799996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system efficiency</a:t>
              </a:r>
            </a:p>
          </p:txBody>
        </p:sp>
      </p:grpSp>
      <p:cxnSp>
        <p:nvCxnSpPr>
          <p:cNvPr id="55" name="Raven povezovalnik 61">
            <a:extLst>
              <a:ext uri="{FF2B5EF4-FFF2-40B4-BE49-F238E27FC236}">
                <a16:creationId xmlns:a16="http://schemas.microsoft.com/office/drawing/2014/main" id="{655835F6-1FB0-1F33-553B-22AA3BD303B7}"/>
              </a:ext>
            </a:extLst>
          </p:cNvPr>
          <p:cNvCxnSpPr/>
          <p:nvPr/>
        </p:nvCxnSpPr>
        <p:spPr>
          <a:xfrm>
            <a:off x="5340489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56" name="Raven povezovalnik 63">
            <a:extLst>
              <a:ext uri="{FF2B5EF4-FFF2-40B4-BE49-F238E27FC236}">
                <a16:creationId xmlns:a16="http://schemas.microsoft.com/office/drawing/2014/main" id="{462856C9-9097-E795-1B46-B7CBA1860A5E}"/>
              </a:ext>
            </a:extLst>
          </p:cNvPr>
          <p:cNvCxnSpPr/>
          <p:nvPr/>
        </p:nvCxnSpPr>
        <p:spPr>
          <a:xfrm>
            <a:off x="2354095" y="2521951"/>
            <a:ext cx="8999991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57" name="Raven povezovalnik 64">
            <a:extLst>
              <a:ext uri="{FF2B5EF4-FFF2-40B4-BE49-F238E27FC236}">
                <a16:creationId xmlns:a16="http://schemas.microsoft.com/office/drawing/2014/main" id="{453826D4-A258-F2F1-99BC-0CDAB0EC6B16}"/>
              </a:ext>
            </a:extLst>
          </p:cNvPr>
          <p:cNvCxnSpPr/>
          <p:nvPr/>
        </p:nvCxnSpPr>
        <p:spPr>
          <a:xfrm>
            <a:off x="2354095" y="4444788"/>
            <a:ext cx="8999991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687C5D47-0697-7683-428D-F5210F3EADBF}"/>
              </a:ext>
            </a:extLst>
          </p:cNvPr>
          <p:cNvGrpSpPr/>
          <p:nvPr/>
        </p:nvGrpSpPr>
        <p:grpSpPr>
          <a:xfrm>
            <a:off x="5759778" y="4758537"/>
            <a:ext cx="2520004" cy="1546323"/>
            <a:chOff x="5759778" y="4758537"/>
            <a:chExt cx="2520004" cy="1546323"/>
          </a:xfrm>
        </p:grpSpPr>
        <p:grpSp>
          <p:nvGrpSpPr>
            <p:cNvPr id="59" name="Skupina 46">
              <a:extLst>
                <a:ext uri="{FF2B5EF4-FFF2-40B4-BE49-F238E27FC236}">
                  <a16:creationId xmlns:a16="http://schemas.microsoft.com/office/drawing/2014/main" id="{42BF1EB7-803B-00EB-D85F-63353709D41F}"/>
                </a:ext>
              </a:extLst>
            </p:cNvPr>
            <p:cNvGrpSpPr/>
            <p:nvPr/>
          </p:nvGrpSpPr>
          <p:grpSpPr>
            <a:xfrm>
              <a:off x="5759778" y="4758537"/>
              <a:ext cx="2520004" cy="1546323"/>
              <a:chOff x="5759778" y="4758537"/>
              <a:chExt cx="2520004" cy="1546323"/>
            </a:xfrm>
          </p:grpSpPr>
          <p:sp>
            <p:nvSpPr>
              <p:cNvPr id="61" name="PoljeZBesedilom 47">
                <a:extLst>
                  <a:ext uri="{FF2B5EF4-FFF2-40B4-BE49-F238E27FC236}">
                    <a16:creationId xmlns:a16="http://schemas.microsoft.com/office/drawing/2014/main" id="{9C5CC428-CE6C-EBE2-E584-26649A5B98E9}"/>
                  </a:ext>
                </a:extLst>
              </p:cNvPr>
              <p:cNvSpPr txBox="1"/>
              <p:nvPr/>
            </p:nvSpPr>
            <p:spPr>
              <a:xfrm>
                <a:off x="5759778" y="4758537"/>
                <a:ext cx="2520004" cy="64633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itchFamily="2"/>
                  </a:rPr>
                  <a:t>characteristics of the building (year of construction</a:t>
                </a:r>
                <a:r>
                  <a:rPr kumimoji="0" lang="sl-SI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itchFamily="2"/>
                  </a:rPr>
                  <a:t>,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itchFamily="2"/>
                  </a:rPr>
                  <a:t>type, purpose, geometry,...)</a:t>
                </a:r>
              </a:p>
            </p:txBody>
          </p:sp>
          <p:pic>
            <p:nvPicPr>
              <p:cNvPr id="62" name="Grafika 48">
                <a:extLst>
                  <a:ext uri="{FF2B5EF4-FFF2-40B4-BE49-F238E27FC236}">
                    <a16:creationId xmlns:a16="http://schemas.microsoft.com/office/drawing/2014/main" id="{7241C275-0D56-3BAB-9B99-D65E2F7A4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 l="10505" r="9646" b="20499"/>
              <a:stretch>
                <a:fillRect/>
              </a:stretch>
            </p:blipFill>
            <p:spPr>
              <a:xfrm>
                <a:off x="5759778" y="5404862"/>
                <a:ext cx="900071" cy="89999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0" name="PoljeZBesedilom 37">
              <a:extLst>
                <a:ext uri="{FF2B5EF4-FFF2-40B4-BE49-F238E27FC236}">
                  <a16:creationId xmlns:a16="http://schemas.microsoft.com/office/drawing/2014/main" id="{1C9951E9-44F2-D216-F101-BA505DD062BC}"/>
                </a:ext>
              </a:extLst>
            </p:cNvPr>
            <p:cNvSpPr txBox="1"/>
            <p:nvPr/>
          </p:nvSpPr>
          <p:spPr>
            <a:xfrm>
              <a:off x="6631440" y="5531699"/>
              <a:ext cx="1648342" cy="46166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building energy ratings</a:t>
              </a: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8176FFEF-0C4B-4AE6-0AF1-263F8B8ECF84}"/>
              </a:ext>
            </a:extLst>
          </p:cNvPr>
          <p:cNvGrpSpPr/>
          <p:nvPr/>
        </p:nvGrpSpPr>
        <p:grpSpPr>
          <a:xfrm>
            <a:off x="10033423" y="1427025"/>
            <a:ext cx="1538816" cy="1024269"/>
            <a:chOff x="10033423" y="1427025"/>
            <a:chExt cx="1538816" cy="1024269"/>
          </a:xfrm>
        </p:grpSpPr>
        <p:pic>
          <p:nvPicPr>
            <p:cNvPr id="64" name="Grafika 63">
              <a:extLst>
                <a:ext uri="{FF2B5EF4-FFF2-40B4-BE49-F238E27FC236}">
                  <a16:creationId xmlns:a16="http://schemas.microsoft.com/office/drawing/2014/main" id="{E1DE90CB-7018-75AD-D4D4-5C6E0282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8487" r="8964" b="17481"/>
            <a:stretch/>
          </p:blipFill>
          <p:spPr>
            <a:xfrm>
              <a:off x="10033423" y="1427025"/>
              <a:ext cx="900013" cy="900000"/>
            </a:xfrm>
            <a:prstGeom prst="rect">
              <a:avLst/>
            </a:prstGeom>
          </p:spPr>
        </p:pic>
        <p:sp>
          <p:nvSpPr>
            <p:cNvPr id="65" name="PoljeZBesedilom 42">
              <a:extLst>
                <a:ext uri="{FF2B5EF4-FFF2-40B4-BE49-F238E27FC236}">
                  <a16:creationId xmlns:a16="http://schemas.microsoft.com/office/drawing/2014/main" id="{5F3E9899-F50D-75AE-8C83-2E6A3EFB4FFC}"/>
                </a:ext>
              </a:extLst>
            </p:cNvPr>
            <p:cNvSpPr txBox="1"/>
            <p:nvPr/>
          </p:nvSpPr>
          <p:spPr>
            <a:xfrm>
              <a:off x="10462188" y="1804963"/>
              <a:ext cx="1110051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obligation to provide 20°C±</a:t>
              </a:r>
              <a:r>
                <a:rPr kumimoji="0" lang="sl-S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°C</a:t>
              </a:r>
            </a:p>
          </p:txBody>
        </p:sp>
      </p:grpSp>
      <p:pic>
        <p:nvPicPr>
          <p:cNvPr id="66" name="Grafika 24">
            <a:extLst>
              <a:ext uri="{FF2B5EF4-FFF2-40B4-BE49-F238E27FC236}">
                <a16:creationId xmlns:a16="http://schemas.microsoft.com/office/drawing/2014/main" id="{676DA1C9-029D-9434-1910-AD31F37D0F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13878" t="3545" r="12930" b="22696"/>
          <a:stretch>
            <a:fillRect/>
          </a:stretch>
        </p:blipFill>
        <p:spPr>
          <a:xfrm>
            <a:off x="0" y="0"/>
            <a:ext cx="539962" cy="54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7C4CD002-CFA7-3300-4429-32662BE96810}"/>
              </a:ext>
            </a:extLst>
          </p:cNvPr>
          <p:cNvSpPr txBox="1"/>
          <p:nvPr/>
        </p:nvSpPr>
        <p:spPr>
          <a:xfrm>
            <a:off x="468682" y="291081"/>
            <a:ext cx="166527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l-SI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oppins" pitchFamily="2"/>
                <a:cs typeface="Poppins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10A11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rPr>
              <a:t>Heat consumption</a:t>
            </a:r>
          </a:p>
        </p:txBody>
      </p:sp>
      <p:sp>
        <p:nvSpPr>
          <p:cNvPr id="69" name="PoljeZBesedilom 42">
            <a:extLst>
              <a:ext uri="{FF2B5EF4-FFF2-40B4-BE49-F238E27FC236}">
                <a16:creationId xmlns:a16="http://schemas.microsoft.com/office/drawing/2014/main" id="{6B0A9ADC-A7EC-0BE2-E316-D4DBF5A4868F}"/>
              </a:ext>
            </a:extLst>
          </p:cNvPr>
          <p:cNvSpPr txBox="1"/>
          <p:nvPr/>
        </p:nvSpPr>
        <p:spPr>
          <a:xfrm>
            <a:off x="10139077" y="5491567"/>
            <a:ext cx="1799996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rPr>
              <a:t>AI-controlled building</a:t>
            </a:r>
          </a:p>
        </p:txBody>
      </p:sp>
    </p:spTree>
    <p:extLst>
      <p:ext uri="{BB962C8B-B14F-4D97-AF65-F5344CB8AC3E}">
        <p14:creationId xmlns:p14="http://schemas.microsoft.com/office/powerpoint/2010/main" val="107215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floor, computer&#10;&#10;Description automatically generated">
            <a:extLst>
              <a:ext uri="{FF2B5EF4-FFF2-40B4-BE49-F238E27FC236}">
                <a16:creationId xmlns:a16="http://schemas.microsoft.com/office/drawing/2014/main" id="{C412E260-7CA9-4969-BDE8-07ABE560F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132" y="3429000"/>
            <a:ext cx="6096000" cy="3429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FD2EE0-8251-4FF7-897E-40986E1687F0}"/>
              </a:ext>
            </a:extLst>
          </p:cNvPr>
          <p:cNvSpPr/>
          <p:nvPr/>
        </p:nvSpPr>
        <p:spPr>
          <a:xfrm>
            <a:off x="318117" y="4704044"/>
            <a:ext cx="5028935" cy="1248244"/>
          </a:xfrm>
          <a:prstGeom prst="rect">
            <a:avLst/>
          </a:prstGeom>
          <a:solidFill>
            <a:srgbClr val="000000">
              <a:alpha val="5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rIns="270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032E62-C09C-4B80-8BF8-B5E494EF9323}"/>
              </a:ext>
            </a:extLst>
          </p:cNvPr>
          <p:cNvSpPr/>
          <p:nvPr/>
        </p:nvSpPr>
        <p:spPr>
          <a:xfrm>
            <a:off x="2513263" y="495883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1990 -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F8708-0BDF-46F7-9914-27F379689CDC}"/>
              </a:ext>
            </a:extLst>
          </p:cNvPr>
          <p:cNvSpPr/>
          <p:nvPr/>
        </p:nvSpPr>
        <p:spPr>
          <a:xfrm>
            <a:off x="932194" y="5250180"/>
            <a:ext cx="403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Traditional weather compensated control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with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remote monitoring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B4EDA36-F455-4EDA-8227-167CB5DBBCA5}"/>
              </a:ext>
            </a:extLst>
          </p:cNvPr>
          <p:cNvGrpSpPr/>
          <p:nvPr/>
        </p:nvGrpSpPr>
        <p:grpSpPr>
          <a:xfrm>
            <a:off x="5873782" y="0"/>
            <a:ext cx="6318217" cy="3429000"/>
            <a:chOff x="5873782" y="0"/>
            <a:chExt cx="6318217" cy="3429000"/>
          </a:xfrm>
        </p:grpSpPr>
        <p:pic>
          <p:nvPicPr>
            <p:cNvPr id="5" name="Picture 4" descr="A picture containing text, different&#10;&#10;Description automatically generated">
              <a:extLst>
                <a:ext uri="{FF2B5EF4-FFF2-40B4-BE49-F238E27FC236}">
                  <a16:creationId xmlns:a16="http://schemas.microsoft.com/office/drawing/2014/main" id="{46303E13-9485-4347-95F7-09751CBCA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3782" y="0"/>
              <a:ext cx="6318217" cy="3429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27B968-AA67-474B-9767-F3CC579A53EA}"/>
                </a:ext>
              </a:extLst>
            </p:cNvPr>
            <p:cNvSpPr/>
            <p:nvPr/>
          </p:nvSpPr>
          <p:spPr>
            <a:xfrm>
              <a:off x="6993293" y="1111039"/>
              <a:ext cx="4068407" cy="124824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rIns="27000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440D49-CA1F-4E89-8D87-45901B76BDF1}"/>
                </a:ext>
              </a:extLst>
            </p:cNvPr>
            <p:cNvSpPr/>
            <p:nvPr/>
          </p:nvSpPr>
          <p:spPr>
            <a:xfrm>
              <a:off x="8654983" y="1263134"/>
              <a:ext cx="753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+mn-ea"/>
                  <a:cs typeface="+mn-cs"/>
                </a:rPr>
                <a:t>1970 -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28B62E-EC6A-4C93-8E55-A9623896EC4F}"/>
                </a:ext>
              </a:extLst>
            </p:cNvPr>
            <p:cNvSpPr/>
            <p:nvPr/>
          </p:nvSpPr>
          <p:spPr>
            <a:xfrm>
              <a:off x="7398214" y="1586509"/>
              <a:ext cx="32405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Weather compensated control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+mn-ea"/>
                  <a:cs typeface="+mn-cs"/>
                </a:rPr>
                <a:t>using pre-defined heating curves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D7C6EC-5E62-4C7C-B365-3A4B9211A68D}"/>
              </a:ext>
            </a:extLst>
          </p:cNvPr>
          <p:cNvGrpSpPr/>
          <p:nvPr/>
        </p:nvGrpSpPr>
        <p:grpSpPr>
          <a:xfrm>
            <a:off x="-220132" y="0"/>
            <a:ext cx="6096000" cy="3429000"/>
            <a:chOff x="-220132" y="0"/>
            <a:chExt cx="6096000" cy="3429000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0FD5638-7F3E-4857-B738-F2E170961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0132" y="0"/>
              <a:ext cx="6096000" cy="34290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3D92FC-4159-48FD-90A4-DB048E3B64A0}"/>
                </a:ext>
              </a:extLst>
            </p:cNvPr>
            <p:cNvSpPr/>
            <p:nvPr/>
          </p:nvSpPr>
          <p:spPr>
            <a:xfrm>
              <a:off x="899381" y="1111039"/>
              <a:ext cx="3767807" cy="124824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rIns="27000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A89C8E-C8F9-490C-A65F-98004207C4A1}"/>
                </a:ext>
              </a:extLst>
            </p:cNvPr>
            <p:cNvSpPr/>
            <p:nvPr/>
          </p:nvSpPr>
          <p:spPr>
            <a:xfrm>
              <a:off x="1252968" y="1242334"/>
              <a:ext cx="3105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+mn-ea"/>
                  <a:cs typeface="+mn-cs"/>
                </a:rPr>
                <a:t>Before modern heating systems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E41B59-2A2F-4B5A-9BC1-34FE886289F1}"/>
                </a:ext>
              </a:extLst>
            </p:cNvPr>
            <p:cNvSpPr/>
            <p:nvPr/>
          </p:nvSpPr>
          <p:spPr>
            <a:xfrm>
              <a:off x="633615" y="1560713"/>
              <a:ext cx="42993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Janitors manually adjusting </a:t>
              </a:r>
              <a:b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</a:b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the heating level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E54428-7364-4AC3-87B2-6EFE893D3621}"/>
              </a:ext>
            </a:extLst>
          </p:cNvPr>
          <p:cNvGrpSpPr/>
          <p:nvPr/>
        </p:nvGrpSpPr>
        <p:grpSpPr>
          <a:xfrm>
            <a:off x="5875868" y="3436788"/>
            <a:ext cx="6316132" cy="3429000"/>
            <a:chOff x="5875868" y="3429000"/>
            <a:chExt cx="6316132" cy="3429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193681-0069-44D1-8918-CC8EB0237811}"/>
                </a:ext>
              </a:extLst>
            </p:cNvPr>
            <p:cNvSpPr/>
            <p:nvPr/>
          </p:nvSpPr>
          <p:spPr>
            <a:xfrm>
              <a:off x="5875868" y="3429000"/>
              <a:ext cx="6316132" cy="3429000"/>
            </a:xfrm>
            <a:prstGeom prst="rect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1F7AA1-E335-4377-9E67-BB5D6B010CFC}"/>
                </a:ext>
              </a:extLst>
            </p:cNvPr>
            <p:cNvSpPr/>
            <p:nvPr/>
          </p:nvSpPr>
          <p:spPr>
            <a:xfrm>
              <a:off x="7493191" y="4491499"/>
              <a:ext cx="30814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Danfoss Leanheat® Building 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5152D-D5C2-4CBC-87E0-73F88500EBFD}"/>
                </a:ext>
              </a:extLst>
            </p:cNvPr>
            <p:cNvSpPr/>
            <p:nvPr/>
          </p:nvSpPr>
          <p:spPr>
            <a:xfrm>
              <a:off x="8654983" y="4094473"/>
              <a:ext cx="757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+mn-ea"/>
                  <a:cs typeface="+mn-cs"/>
                </a:rPr>
                <a:t>Today</a:t>
              </a:r>
            </a:p>
          </p:txBody>
        </p:sp>
        <p:pic>
          <p:nvPicPr>
            <p:cNvPr id="13" name="Picture 12" descr="Shape, arrow&#10;&#10;Description automatically generated">
              <a:extLst>
                <a:ext uri="{FF2B5EF4-FFF2-40B4-BE49-F238E27FC236}">
                  <a16:creationId xmlns:a16="http://schemas.microsoft.com/office/drawing/2014/main" id="{F6B84037-0E4A-43CC-9DE4-2FDA95F4F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8420" y="5019444"/>
              <a:ext cx="1411763" cy="861284"/>
            </a:xfrm>
            <a:prstGeom prst="rect">
              <a:avLst/>
            </a:prstGeom>
          </p:spPr>
        </p:pic>
        <p:pic>
          <p:nvPicPr>
            <p:cNvPr id="14" name="Picture 13" descr="Logo, icon&#10;&#10;Description automatically generated">
              <a:extLst>
                <a:ext uri="{FF2B5EF4-FFF2-40B4-BE49-F238E27FC236}">
                  <a16:creationId xmlns:a16="http://schemas.microsoft.com/office/drawing/2014/main" id="{EAD9949F-612B-4FE7-99AA-DF5B88CDB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5986" y="5221012"/>
              <a:ext cx="597136" cy="598732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B829040F-CE82-4E4D-89F9-C796EE466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3904" y="5434846"/>
              <a:ext cx="221300" cy="1725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D41CFE-173B-474C-BA5F-C5FB1C618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8999" y="5363860"/>
              <a:ext cx="246908" cy="22770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77717A-AFB4-4BC1-BF84-68320170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087" y="5363860"/>
              <a:ext cx="246908" cy="22770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C078389-8748-4EBF-9FAE-53AF10016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2465" y="5955590"/>
              <a:ext cx="246908" cy="22770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82C415-F71F-4CAA-8C81-9E42ADBD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2879" y="5967402"/>
              <a:ext cx="246908" cy="2277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5AA53EB-3FAA-4E5D-BBB9-94F7E5ED8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2904" y="5788283"/>
              <a:ext cx="246908" cy="227704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C56548-9032-45B0-950B-922267EF72AF}"/>
                </a:ext>
              </a:extLst>
            </p:cNvPr>
            <p:cNvCxnSpPr>
              <a:cxnSpLocks/>
            </p:cNvCxnSpPr>
            <p:nvPr/>
          </p:nvCxnSpPr>
          <p:spPr>
            <a:xfrm>
              <a:off x="7602465" y="5520378"/>
              <a:ext cx="589035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322DF8-06CF-4083-BDDA-8CD1383D6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3788" y="5819744"/>
              <a:ext cx="384632" cy="19624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9F02C11-C6DA-4755-B60D-FBDBF5ADB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3231" y="5571374"/>
              <a:ext cx="417680" cy="38199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2A061B-FEE5-40F0-AE03-CE3A0EEA76C2}"/>
                </a:ext>
              </a:extLst>
            </p:cNvPr>
            <p:cNvCxnSpPr>
              <a:cxnSpLocks/>
            </p:cNvCxnSpPr>
            <p:nvPr/>
          </p:nvCxnSpPr>
          <p:spPr>
            <a:xfrm>
              <a:off x="9774666" y="5738803"/>
              <a:ext cx="800010" cy="141925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D6D454-49D4-4CF6-A592-B13D91B21439}"/>
                </a:ext>
              </a:extLst>
            </p:cNvPr>
            <p:cNvCxnSpPr>
              <a:cxnSpLocks/>
            </p:cNvCxnSpPr>
            <p:nvPr/>
          </p:nvCxnSpPr>
          <p:spPr>
            <a:xfrm>
              <a:off x="9669782" y="5885321"/>
              <a:ext cx="147321" cy="77488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1B1C2-83F2-4DA0-ABB0-FF2BC2E5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8046" y="4977731"/>
              <a:ext cx="246908" cy="227704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8737608-9559-4961-8259-30C009608D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8420" y="5221012"/>
              <a:ext cx="92777" cy="4431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C871774-5625-4BD6-A4BD-BA2E1C90593C}"/>
              </a:ext>
            </a:extLst>
          </p:cNvPr>
          <p:cNvSpPr/>
          <p:nvPr/>
        </p:nvSpPr>
        <p:spPr>
          <a:xfrm>
            <a:off x="-220135" y="-2387"/>
            <a:ext cx="6093913" cy="3430786"/>
          </a:xfrm>
          <a:prstGeom prst="rect">
            <a:avLst/>
          </a:prstGeom>
          <a:solidFill>
            <a:srgbClr val="B6000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AEC00D7-6BCD-4955-BA82-2FEA4FB11178}"/>
              </a:ext>
            </a:extLst>
          </p:cNvPr>
          <p:cNvSpPr/>
          <p:nvPr/>
        </p:nvSpPr>
        <p:spPr>
          <a:xfrm>
            <a:off x="5867704" y="-1267"/>
            <a:ext cx="6328280" cy="3429000"/>
          </a:xfrm>
          <a:prstGeom prst="rect">
            <a:avLst/>
          </a:prstGeom>
          <a:solidFill>
            <a:srgbClr val="B6000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B24ECE-0CE4-49A7-81F1-AE455A8C573A}"/>
              </a:ext>
            </a:extLst>
          </p:cNvPr>
          <p:cNvSpPr/>
          <p:nvPr/>
        </p:nvSpPr>
        <p:spPr>
          <a:xfrm>
            <a:off x="-220134" y="3415377"/>
            <a:ext cx="6112290" cy="3442623"/>
          </a:xfrm>
          <a:prstGeom prst="rect">
            <a:avLst/>
          </a:prstGeom>
          <a:solidFill>
            <a:srgbClr val="B6000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58138C-F988-4F32-8C2C-B8A3C92A9E83}"/>
              </a:ext>
            </a:extLst>
          </p:cNvPr>
          <p:cNvSpPr/>
          <p:nvPr/>
        </p:nvSpPr>
        <p:spPr>
          <a:xfrm>
            <a:off x="5873783" y="3427733"/>
            <a:ext cx="6321236" cy="3430267"/>
          </a:xfrm>
          <a:prstGeom prst="rect">
            <a:avLst/>
          </a:prstGeom>
          <a:solidFill>
            <a:srgbClr val="B6000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46DCED-8704-4299-8BEC-264374F056CC}"/>
              </a:ext>
            </a:extLst>
          </p:cNvPr>
          <p:cNvSpPr/>
          <p:nvPr/>
        </p:nvSpPr>
        <p:spPr>
          <a:xfrm>
            <a:off x="3149517" y="2971800"/>
            <a:ext cx="5444361" cy="809156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Heating control of centrally heated buildings</a:t>
            </a:r>
            <a:endParaRPr kumimoji="0" lang="fi-FI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61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8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4.58333E-6 1.11022E-16 L -0.24545 -0.2476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-123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accel="31000" decel="29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8" dur="3300" fill="hold"/>
                                        <p:tgtEl>
                                          <p:spTgt spid="50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C42C-65CE-4B93-829F-078C7ED3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kern="0" dirty="0">
                <a:solidFill>
                  <a:schemeClr val="accent6"/>
                </a:solidFill>
              </a:rPr>
              <a:t>Danfoss</a:t>
            </a:r>
            <a:r>
              <a:rPr lang="fi-FI" kern="0" dirty="0">
                <a:solidFill>
                  <a:schemeClr val="accent6"/>
                </a:solidFill>
              </a:rPr>
              <a:t> </a:t>
            </a:r>
            <a:r>
              <a:rPr lang="fi-FI" b="1" kern="0" dirty="0">
                <a:solidFill>
                  <a:schemeClr val="accent6"/>
                </a:solidFill>
              </a:rPr>
              <a:t>Leanheat</a:t>
            </a:r>
            <a:r>
              <a:rPr lang="fi-FI" b="1" dirty="0">
                <a:solidFill>
                  <a:schemeClr val="accent6"/>
                </a:solidFill>
                <a:latin typeface="Myriad Pro" panose="020B0503030403020204" pitchFamily="34" charset="0"/>
              </a:rPr>
              <a:t>®</a:t>
            </a:r>
            <a:r>
              <a:rPr lang="fi-FI" b="1" kern="0" dirty="0">
                <a:solidFill>
                  <a:schemeClr val="accent6"/>
                </a:solidFill>
              </a:rPr>
              <a:t> Building </a:t>
            </a:r>
            <a:r>
              <a:rPr lang="fi-FI" kern="0" dirty="0">
                <a:solidFill>
                  <a:schemeClr val="accent6"/>
                </a:solidFill>
              </a:rPr>
              <a:t>in a nutshell </a:t>
            </a:r>
            <a:endParaRPr lang="fi-FI" dirty="0">
              <a:solidFill>
                <a:schemeClr val="accent6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C8015F-2D4D-4937-AEDC-29D2158268F3}"/>
              </a:ext>
            </a:extLst>
          </p:cNvPr>
          <p:cNvGrpSpPr/>
          <p:nvPr/>
        </p:nvGrpSpPr>
        <p:grpSpPr>
          <a:xfrm>
            <a:off x="607573" y="3475307"/>
            <a:ext cx="4953462" cy="1496810"/>
            <a:chOff x="607573" y="3475307"/>
            <a:chExt cx="4953462" cy="14968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2566E9-098B-49D6-A8A8-C836D9B852A9}"/>
                </a:ext>
              </a:extLst>
            </p:cNvPr>
            <p:cNvSpPr/>
            <p:nvPr/>
          </p:nvSpPr>
          <p:spPr>
            <a:xfrm>
              <a:off x="3428820" y="3883199"/>
              <a:ext cx="21322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Monitors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controls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 and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optimizes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FF4A9E-D22D-4517-A68A-FC7A9CA45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73" y="3475307"/>
              <a:ext cx="730753" cy="14968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19244E-E9C3-499E-B942-9F23B3CB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6416" y="3475307"/>
              <a:ext cx="1886029" cy="149681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C9BD2B-F8A0-4D76-BB9D-854AA3944F70}"/>
              </a:ext>
            </a:extLst>
          </p:cNvPr>
          <p:cNvGrpSpPr/>
          <p:nvPr/>
        </p:nvGrpSpPr>
        <p:grpSpPr>
          <a:xfrm>
            <a:off x="616008" y="1946366"/>
            <a:ext cx="5141785" cy="1372493"/>
            <a:chOff x="616008" y="1946366"/>
            <a:chExt cx="5141785" cy="137249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76086A-1170-409C-84BC-5976A26100F5}"/>
                </a:ext>
              </a:extLst>
            </p:cNvPr>
            <p:cNvSpPr/>
            <p:nvPr/>
          </p:nvSpPr>
          <p:spPr>
            <a:xfrm>
              <a:off x="3458766" y="2321874"/>
              <a:ext cx="22990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Artificial intelligence 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based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IoT solution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4B0FA8-8858-4588-A676-822F037D4BD3}"/>
                </a:ext>
              </a:extLst>
            </p:cNvPr>
            <p:cNvGrpSpPr/>
            <p:nvPr/>
          </p:nvGrpSpPr>
          <p:grpSpPr>
            <a:xfrm>
              <a:off x="616008" y="1946366"/>
              <a:ext cx="2696437" cy="1372493"/>
              <a:chOff x="7000799" y="4556367"/>
              <a:chExt cx="4119624" cy="20968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2614BEE-5DD5-4047-8F39-C0014DEB2BF4}"/>
                  </a:ext>
                </a:extLst>
              </p:cNvPr>
              <p:cNvSpPr/>
              <p:nvPr/>
            </p:nvSpPr>
            <p:spPr>
              <a:xfrm>
                <a:off x="7000799" y="4556367"/>
                <a:ext cx="4119624" cy="2096899"/>
              </a:xfrm>
              <a:prstGeom prst="rect">
                <a:avLst/>
              </a:prstGeom>
              <a:solidFill>
                <a:srgbClr val="E60A11"/>
              </a:solidFill>
              <a:ln w="9525">
                <a:solidFill>
                  <a:srgbClr val="E60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30" name="Picture 29" descr="Shape, arrow&#10;&#10;Description automatically generated">
                <a:extLst>
                  <a:ext uri="{FF2B5EF4-FFF2-40B4-BE49-F238E27FC236}">
                    <a16:creationId xmlns:a16="http://schemas.microsoft.com/office/drawing/2014/main" id="{70FE8297-83C2-4B72-AFAF-991360072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8420" y="5019444"/>
                <a:ext cx="1411763" cy="861284"/>
              </a:xfrm>
              <a:prstGeom prst="rect">
                <a:avLst/>
              </a:prstGeom>
            </p:spPr>
          </p:pic>
          <p:pic>
            <p:nvPicPr>
              <p:cNvPr id="32" name="Picture 31" descr="Logo, icon&#10;&#10;Description automatically generated">
                <a:extLst>
                  <a:ext uri="{FF2B5EF4-FFF2-40B4-BE49-F238E27FC236}">
                    <a16:creationId xmlns:a16="http://schemas.microsoft.com/office/drawing/2014/main" id="{D287BC95-D608-4C89-B974-912735B63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85986" y="5221012"/>
                <a:ext cx="597136" cy="598732"/>
              </a:xfrm>
              <a:prstGeom prst="rect">
                <a:avLst/>
              </a:prstGeom>
            </p:spPr>
          </p:pic>
          <p:pic>
            <p:nvPicPr>
              <p:cNvPr id="33" name="Picture 32" descr="Logo&#10;&#10;Description automatically generated">
                <a:extLst>
                  <a:ext uri="{FF2B5EF4-FFF2-40B4-BE49-F238E27FC236}">
                    <a16:creationId xmlns:a16="http://schemas.microsoft.com/office/drawing/2014/main" id="{B7055830-D37B-4232-905D-CA1527FCF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73904" y="5434846"/>
                <a:ext cx="221300" cy="17253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84AFD06-0957-426E-A2BF-202BA3617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8999" y="536386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A5BFE4D-F41F-49DF-B0AD-41DCDEB2C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66087" y="536386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AEF03A6-BAFB-4325-8DBC-F716D56D2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2465" y="5955590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5B90129-37A3-4668-ABE8-8DF4B9351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2879" y="5967402"/>
                <a:ext cx="246908" cy="22770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8FA0761-D9BC-49BB-BBBF-E7A513CC0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22904" y="5788283"/>
                <a:ext cx="246908" cy="227704"/>
              </a:xfrm>
              <a:prstGeom prst="rect">
                <a:avLst/>
              </a:prstGeom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6F28965-6DA9-4F08-851B-8BC9E2B96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2465" y="5520378"/>
                <a:ext cx="58903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B92E5D8-968E-4AB9-A48D-13C04F629B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3788" y="5819744"/>
                <a:ext cx="384632" cy="196243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500FF7F-711F-403E-ACEF-BBC7EA097A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43231" y="5571374"/>
                <a:ext cx="417680" cy="3819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8C058A4-103E-4EB2-94F7-C4691A5E7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4666" y="5738803"/>
                <a:ext cx="800010" cy="14192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73CBB5E-5DA8-44D1-9576-D545B55633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82" y="5885321"/>
                <a:ext cx="147321" cy="7748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EE7EABF-7735-4BD9-9724-A60AB93EE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8046" y="4977731"/>
                <a:ext cx="246908" cy="227704"/>
              </a:xfrm>
              <a:prstGeom prst="rect">
                <a:avLst/>
              </a:prstGeom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DDEE313-147F-4ADD-8FDD-A3896BF37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98420" y="5221012"/>
                <a:ext cx="92777" cy="44316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4D6C39-E7A8-4B16-98D2-C90715B5370D}"/>
              </a:ext>
            </a:extLst>
          </p:cNvPr>
          <p:cNvGrpSpPr/>
          <p:nvPr/>
        </p:nvGrpSpPr>
        <p:grpSpPr>
          <a:xfrm>
            <a:off x="6242431" y="1536443"/>
            <a:ext cx="5182245" cy="1534666"/>
            <a:chOff x="6404628" y="1536443"/>
            <a:chExt cx="5182245" cy="15346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8B39EE-255C-443D-8DF0-B399AC10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0739" y="1536443"/>
              <a:ext cx="2058475" cy="153466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6F381-9DF7-4D02-A41C-B3F3DEAD0DCE}"/>
                </a:ext>
              </a:extLst>
            </p:cNvPr>
            <p:cNvSpPr/>
            <p:nvPr/>
          </p:nvSpPr>
          <p:spPr>
            <a:xfrm>
              <a:off x="8871476" y="1909538"/>
              <a:ext cx="271539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Improves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the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energy efficiency 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of properties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A35C707-E203-4D4F-824D-051CC1E72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410" y="1852420"/>
              <a:ext cx="840262" cy="840262"/>
            </a:xfrm>
            <a:prstGeom prst="rect">
              <a:avLst/>
            </a:prstGeom>
          </p:spPr>
        </p:pic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72C92FD9-60E0-4ED9-B9B9-58E8C3A798C4}"/>
                </a:ext>
              </a:extLst>
            </p:cNvPr>
            <p:cNvSpPr/>
            <p:nvPr/>
          </p:nvSpPr>
          <p:spPr>
            <a:xfrm rot="5400000">
              <a:off x="6385544" y="2064248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5B25D4-8D8C-438D-A858-BFF6DEEA5F40}"/>
              </a:ext>
            </a:extLst>
          </p:cNvPr>
          <p:cNvGrpSpPr/>
          <p:nvPr/>
        </p:nvGrpSpPr>
        <p:grpSpPr>
          <a:xfrm>
            <a:off x="6242431" y="3154515"/>
            <a:ext cx="5729488" cy="1323515"/>
            <a:chOff x="6404628" y="3154515"/>
            <a:chExt cx="5729488" cy="13235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0CA72F-6F3C-46C9-B74D-F6E1DE7C0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0739" y="3154515"/>
              <a:ext cx="2058475" cy="132351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FAFD87-3375-4A4D-8455-D5C7A3E040C5}"/>
                </a:ext>
              </a:extLst>
            </p:cNvPr>
            <p:cNvSpPr/>
            <p:nvPr/>
          </p:nvSpPr>
          <p:spPr>
            <a:xfrm>
              <a:off x="8871475" y="3341886"/>
              <a:ext cx="326264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Increases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the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operational efficiency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of district heating companies </a:t>
              </a: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5F15AF1-42BA-4B9E-91D1-F99806A03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4766" y="3445355"/>
              <a:ext cx="767550" cy="768993"/>
            </a:xfrm>
            <a:prstGeom prst="rect">
              <a:avLst/>
            </a:prstGeom>
          </p:spPr>
        </p:pic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E9569530-4517-4924-B062-62CE8C195F1F}"/>
                </a:ext>
              </a:extLst>
            </p:cNvPr>
            <p:cNvSpPr/>
            <p:nvPr/>
          </p:nvSpPr>
          <p:spPr>
            <a:xfrm rot="5400000">
              <a:off x="6385544" y="3659705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B717916-4B28-4C99-8045-4DFB7C91D41A}"/>
              </a:ext>
            </a:extLst>
          </p:cNvPr>
          <p:cNvGrpSpPr/>
          <p:nvPr/>
        </p:nvGrpSpPr>
        <p:grpSpPr>
          <a:xfrm>
            <a:off x="6242431" y="4606988"/>
            <a:ext cx="5286629" cy="1323515"/>
            <a:chOff x="6404628" y="4606988"/>
            <a:chExt cx="5286629" cy="13235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99AFCE-3FAB-44D0-965E-008E5D0B7F42}"/>
                </a:ext>
              </a:extLst>
            </p:cNvPr>
            <p:cNvSpPr/>
            <p:nvPr/>
          </p:nvSpPr>
          <p:spPr>
            <a:xfrm>
              <a:off x="8871475" y="4945579"/>
              <a:ext cx="28197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Creates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a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yriad Pro Light" panose="020B0403030403020204" pitchFamily="34" charset="0"/>
                  <a:ea typeface="Calibri" panose="020F0502020204030204" pitchFamily="34" charset="0"/>
                  <a:cs typeface="+mn-cs"/>
                </a:rPr>
                <a:t>healthier indoor climate</a:t>
              </a:r>
              <a:endPara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anose="020B0403030403020204" pitchFamily="34" charset="0"/>
                <a:ea typeface="Calibri" panose="020F0502020204030204" pitchFamily="34" charset="0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314BA6-5462-44CF-A38A-DA223AD6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0092" y="4606988"/>
              <a:ext cx="2058475" cy="132351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5B7A5B-6B4A-4A6E-B666-C80328FF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198" y="4848613"/>
              <a:ext cx="838686" cy="840262"/>
            </a:xfrm>
            <a:prstGeom prst="rect">
              <a:avLst/>
            </a:prstGeom>
          </p:spPr>
        </p:pic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9264B457-246C-4AE7-8D59-DCED93ECCB39}"/>
                </a:ext>
              </a:extLst>
            </p:cNvPr>
            <p:cNvSpPr/>
            <p:nvPr/>
          </p:nvSpPr>
          <p:spPr>
            <a:xfrm rot="5400000">
              <a:off x="6385544" y="5159912"/>
              <a:ext cx="276713" cy="238546"/>
            </a:xfrm>
            <a:prstGeom prst="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78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000">
        <p:fade/>
      </p:transition>
    </mc:Choice>
    <mc:Fallback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8">
            <a:extLst>
              <a:ext uri="{FF2B5EF4-FFF2-40B4-BE49-F238E27FC236}">
                <a16:creationId xmlns:a16="http://schemas.microsoft.com/office/drawing/2014/main" id="{3F62D991-AC1A-A526-6DC5-0D2D1582EA70}"/>
              </a:ext>
            </a:extLst>
          </p:cNvPr>
          <p:cNvGrpSpPr/>
          <p:nvPr/>
        </p:nvGrpSpPr>
        <p:grpSpPr>
          <a:xfrm>
            <a:off x="2869917" y="517276"/>
            <a:ext cx="2159995" cy="1176997"/>
            <a:chOff x="2869917" y="517276"/>
            <a:chExt cx="2159995" cy="1176997"/>
          </a:xfrm>
        </p:grpSpPr>
        <p:pic>
          <p:nvPicPr>
            <p:cNvPr id="3" name="Grafika 20">
              <a:extLst>
                <a:ext uri="{FF2B5EF4-FFF2-40B4-BE49-F238E27FC236}">
                  <a16:creationId xmlns:a16="http://schemas.microsoft.com/office/drawing/2014/main" id="{89D2D990-EF2C-6508-49D6-C14412AF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2884" t="1422" r="11940" b="23367"/>
            <a:stretch>
              <a:fillRect/>
            </a:stretch>
          </p:blipFill>
          <p:spPr>
            <a:xfrm>
              <a:off x="2869917" y="794275"/>
              <a:ext cx="900144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PoljeZBesedilom 21">
              <a:extLst>
                <a:ext uri="{FF2B5EF4-FFF2-40B4-BE49-F238E27FC236}">
                  <a16:creationId xmlns:a16="http://schemas.microsoft.com/office/drawing/2014/main" id="{D55A9CA5-E707-091E-4927-8BB2DF20ACF9}"/>
                </a:ext>
              </a:extLst>
            </p:cNvPr>
            <p:cNvSpPr txBox="1"/>
            <p:nvPr/>
          </p:nvSpPr>
          <p:spPr>
            <a:xfrm>
              <a:off x="2869917" y="517276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legislation and regulation</a:t>
              </a:r>
            </a:p>
          </p:txBody>
        </p:sp>
      </p:grpSp>
      <p:cxnSp>
        <p:nvCxnSpPr>
          <p:cNvPr id="5" name="Raven povezovalnik 44">
            <a:extLst>
              <a:ext uri="{FF2B5EF4-FFF2-40B4-BE49-F238E27FC236}">
                <a16:creationId xmlns:a16="http://schemas.microsoft.com/office/drawing/2014/main" id="{D5314ECF-C408-8904-CC9A-027CFC204BF8}"/>
              </a:ext>
            </a:extLst>
          </p:cNvPr>
          <p:cNvCxnSpPr/>
          <p:nvPr/>
        </p:nvCxnSpPr>
        <p:spPr>
          <a:xfrm>
            <a:off x="2289246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6" name="Raven povezovalnik 45">
            <a:extLst>
              <a:ext uri="{FF2B5EF4-FFF2-40B4-BE49-F238E27FC236}">
                <a16:creationId xmlns:a16="http://schemas.microsoft.com/office/drawing/2014/main" id="{61DE40F0-7741-E057-C3B7-F6E10501EC80}"/>
              </a:ext>
            </a:extLst>
          </p:cNvPr>
          <p:cNvCxnSpPr/>
          <p:nvPr/>
        </p:nvCxnSpPr>
        <p:spPr>
          <a:xfrm>
            <a:off x="8832134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grpSp>
        <p:nvGrpSpPr>
          <p:cNvPr id="7" name="Skupina 53">
            <a:extLst>
              <a:ext uri="{FF2B5EF4-FFF2-40B4-BE49-F238E27FC236}">
                <a16:creationId xmlns:a16="http://schemas.microsoft.com/office/drawing/2014/main" id="{10DBF45B-1A8B-4722-1C83-79AE894982D9}"/>
              </a:ext>
            </a:extLst>
          </p:cNvPr>
          <p:cNvGrpSpPr/>
          <p:nvPr/>
        </p:nvGrpSpPr>
        <p:grpSpPr>
          <a:xfrm>
            <a:off x="5759778" y="472790"/>
            <a:ext cx="2439344" cy="1361669"/>
            <a:chOff x="5759778" y="472790"/>
            <a:chExt cx="2439344" cy="1361669"/>
          </a:xfrm>
        </p:grpSpPr>
        <p:pic>
          <p:nvPicPr>
            <p:cNvPr id="8" name="Grafika 50">
              <a:extLst>
                <a:ext uri="{FF2B5EF4-FFF2-40B4-BE49-F238E27FC236}">
                  <a16:creationId xmlns:a16="http://schemas.microsoft.com/office/drawing/2014/main" id="{25D39706-7BD0-BCD4-5F94-5AE70799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112" r="9110" b="18666"/>
            <a:stretch>
              <a:fillRect/>
            </a:stretch>
          </p:blipFill>
          <p:spPr>
            <a:xfrm>
              <a:off x="5759778" y="934461"/>
              <a:ext cx="899925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PoljeZBesedilom 50">
              <a:extLst>
                <a:ext uri="{FF2B5EF4-FFF2-40B4-BE49-F238E27FC236}">
                  <a16:creationId xmlns:a16="http://schemas.microsoft.com/office/drawing/2014/main" id="{F22CCE41-5512-DA53-0CE8-20F0C9D1A5CE}"/>
                </a:ext>
              </a:extLst>
            </p:cNvPr>
            <p:cNvSpPr txBox="1"/>
            <p:nvPr/>
          </p:nvSpPr>
          <p:spPr>
            <a:xfrm>
              <a:off x="5759778" y="472790"/>
              <a:ext cx="2439344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primary energy source prices, availability, reliability</a:t>
              </a:r>
            </a:p>
          </p:txBody>
        </p:sp>
      </p:grpSp>
      <p:cxnSp>
        <p:nvCxnSpPr>
          <p:cNvPr id="10" name="Raven povezovalnik 61">
            <a:extLst>
              <a:ext uri="{FF2B5EF4-FFF2-40B4-BE49-F238E27FC236}">
                <a16:creationId xmlns:a16="http://schemas.microsoft.com/office/drawing/2014/main" id="{06C1884E-663B-D013-6510-46D5BBDDA6FA}"/>
              </a:ext>
            </a:extLst>
          </p:cNvPr>
          <p:cNvCxnSpPr/>
          <p:nvPr/>
        </p:nvCxnSpPr>
        <p:spPr>
          <a:xfrm>
            <a:off x="5340489" y="368996"/>
            <a:ext cx="0" cy="6120007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11" name="Raven povezovalnik 63">
            <a:extLst>
              <a:ext uri="{FF2B5EF4-FFF2-40B4-BE49-F238E27FC236}">
                <a16:creationId xmlns:a16="http://schemas.microsoft.com/office/drawing/2014/main" id="{477EC1F5-8E6A-848D-0324-D0A985A61F11}"/>
              </a:ext>
            </a:extLst>
          </p:cNvPr>
          <p:cNvCxnSpPr/>
          <p:nvPr/>
        </p:nvCxnSpPr>
        <p:spPr>
          <a:xfrm>
            <a:off x="2354095" y="2521951"/>
            <a:ext cx="8999991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cxnSp>
        <p:nvCxnSpPr>
          <p:cNvPr id="12" name="Raven povezovalnik 64">
            <a:extLst>
              <a:ext uri="{FF2B5EF4-FFF2-40B4-BE49-F238E27FC236}">
                <a16:creationId xmlns:a16="http://schemas.microsoft.com/office/drawing/2014/main" id="{835CD95B-69FF-9AA8-2FCE-7B1D71F5086D}"/>
              </a:ext>
            </a:extLst>
          </p:cNvPr>
          <p:cNvCxnSpPr/>
          <p:nvPr/>
        </p:nvCxnSpPr>
        <p:spPr>
          <a:xfrm>
            <a:off x="2354095" y="4444788"/>
            <a:ext cx="8999991" cy="0"/>
          </a:xfrm>
          <a:prstGeom prst="straightConnector1">
            <a:avLst/>
          </a:prstGeom>
          <a:noFill/>
          <a:ln w="6345" cap="flat">
            <a:solidFill>
              <a:srgbClr val="7F7F7F"/>
            </a:solidFill>
            <a:custDash>
              <a:ds d="300173" sp="300173"/>
            </a:custDash>
            <a:miter/>
          </a:ln>
        </p:spPr>
      </p:cxnSp>
      <p:grpSp>
        <p:nvGrpSpPr>
          <p:cNvPr id="13" name="Skupina 43">
            <a:extLst>
              <a:ext uri="{FF2B5EF4-FFF2-40B4-BE49-F238E27FC236}">
                <a16:creationId xmlns:a16="http://schemas.microsoft.com/office/drawing/2014/main" id="{BDC10E15-35A4-B864-8C45-D11B77A7ED52}"/>
              </a:ext>
            </a:extLst>
          </p:cNvPr>
          <p:cNvGrpSpPr/>
          <p:nvPr/>
        </p:nvGrpSpPr>
        <p:grpSpPr>
          <a:xfrm>
            <a:off x="2869917" y="4701561"/>
            <a:ext cx="2308083" cy="1176997"/>
            <a:chOff x="2869917" y="4701561"/>
            <a:chExt cx="2308083" cy="1176997"/>
          </a:xfrm>
        </p:grpSpPr>
        <p:sp>
          <p:nvSpPr>
            <p:cNvPr id="14" name="PoljeZBesedilom 31">
              <a:extLst>
                <a:ext uri="{FF2B5EF4-FFF2-40B4-BE49-F238E27FC236}">
                  <a16:creationId xmlns:a16="http://schemas.microsoft.com/office/drawing/2014/main" id="{380CEAB5-0AD8-33E4-4D74-D1ACEF3967B9}"/>
                </a:ext>
              </a:extLst>
            </p:cNvPr>
            <p:cNvSpPr txBox="1"/>
            <p:nvPr/>
          </p:nvSpPr>
          <p:spPr>
            <a:xfrm>
              <a:off x="2869917" y="4701561"/>
              <a:ext cx="215999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energy availability</a:t>
              </a:r>
            </a:p>
          </p:txBody>
        </p:sp>
        <p:sp>
          <p:nvSpPr>
            <p:cNvPr id="15" name="PoljeZBesedilom 34">
              <a:extLst>
                <a:ext uri="{FF2B5EF4-FFF2-40B4-BE49-F238E27FC236}">
                  <a16:creationId xmlns:a16="http://schemas.microsoft.com/office/drawing/2014/main" id="{4228EA58-B435-723A-0924-4A846C59B54B}"/>
                </a:ext>
              </a:extLst>
            </p:cNvPr>
            <p:cNvSpPr txBox="1"/>
            <p:nvPr/>
          </p:nvSpPr>
          <p:spPr>
            <a:xfrm>
              <a:off x="3738003" y="5024728"/>
              <a:ext cx="1439997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units' availability, technical limitations</a:t>
              </a:r>
            </a:p>
          </p:txBody>
        </p:sp>
        <p:pic>
          <p:nvPicPr>
            <p:cNvPr id="16" name="Grafika 42">
              <a:extLst>
                <a:ext uri="{FF2B5EF4-FFF2-40B4-BE49-F238E27FC236}">
                  <a16:creationId xmlns:a16="http://schemas.microsoft.com/office/drawing/2014/main" id="{546CB9F8-6D63-8544-045C-FA366C1F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3260" t="6666" r="12816" b="19557"/>
            <a:stretch>
              <a:fillRect/>
            </a:stretch>
          </p:blipFill>
          <p:spPr>
            <a:xfrm>
              <a:off x="2869917" y="4978560"/>
              <a:ext cx="900181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7" name="Skupina 45">
            <a:extLst>
              <a:ext uri="{FF2B5EF4-FFF2-40B4-BE49-F238E27FC236}">
                <a16:creationId xmlns:a16="http://schemas.microsoft.com/office/drawing/2014/main" id="{02B6BEA2-1791-027F-07BC-27931E4DF25B}"/>
              </a:ext>
            </a:extLst>
          </p:cNvPr>
          <p:cNvGrpSpPr/>
          <p:nvPr/>
        </p:nvGrpSpPr>
        <p:grpSpPr>
          <a:xfrm>
            <a:off x="5759778" y="4701561"/>
            <a:ext cx="2520004" cy="1560121"/>
            <a:chOff x="5759778" y="4701561"/>
            <a:chExt cx="2520004" cy="1560121"/>
          </a:xfrm>
        </p:grpSpPr>
        <p:sp>
          <p:nvSpPr>
            <p:cNvPr id="18" name="PoljeZBesedilom 47">
              <a:extLst>
                <a:ext uri="{FF2B5EF4-FFF2-40B4-BE49-F238E27FC236}">
                  <a16:creationId xmlns:a16="http://schemas.microsoft.com/office/drawing/2014/main" id="{6C378B5C-92F4-AC32-F660-4673E5BE6A3E}"/>
                </a:ext>
              </a:extLst>
            </p:cNvPr>
            <p:cNvSpPr txBox="1"/>
            <p:nvPr/>
          </p:nvSpPr>
          <p:spPr>
            <a:xfrm>
              <a:off x="5759778" y="4701561"/>
              <a:ext cx="2520004" cy="6463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characteristics of the production units (efficiency, flexibility, heat storage</a:t>
              </a:r>
              <a:r>
                <a:rPr kumimoji="0" lang="sl-S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,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 …)</a:t>
              </a:r>
            </a:p>
          </p:txBody>
        </p:sp>
        <p:pic>
          <p:nvPicPr>
            <p:cNvPr id="19" name="Grafika 44">
              <a:extLst>
                <a:ext uri="{FF2B5EF4-FFF2-40B4-BE49-F238E27FC236}">
                  <a16:creationId xmlns:a16="http://schemas.microsoft.com/office/drawing/2014/main" id="{2AF83127-8262-552C-DDC8-72011EF30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1481" t="1777" r="11630" b="21333"/>
            <a:stretch>
              <a:fillRect/>
            </a:stretch>
          </p:blipFill>
          <p:spPr>
            <a:xfrm>
              <a:off x="5759778" y="5361684"/>
              <a:ext cx="899998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20" name="Skupina 49">
            <a:extLst>
              <a:ext uri="{FF2B5EF4-FFF2-40B4-BE49-F238E27FC236}">
                <a16:creationId xmlns:a16="http://schemas.microsoft.com/office/drawing/2014/main" id="{7A531D5F-F42C-8D40-3A72-91437239ED5A}"/>
              </a:ext>
            </a:extLst>
          </p:cNvPr>
          <p:cNvGrpSpPr/>
          <p:nvPr/>
        </p:nvGrpSpPr>
        <p:grpSpPr>
          <a:xfrm>
            <a:off x="5759778" y="2787374"/>
            <a:ext cx="2631954" cy="1174601"/>
            <a:chOff x="5759778" y="2787374"/>
            <a:chExt cx="2631954" cy="1174601"/>
          </a:xfrm>
        </p:grpSpPr>
        <p:sp>
          <p:nvSpPr>
            <p:cNvPr id="21" name="PoljeZBesedilom 36">
              <a:extLst>
                <a:ext uri="{FF2B5EF4-FFF2-40B4-BE49-F238E27FC236}">
                  <a16:creationId xmlns:a16="http://schemas.microsoft.com/office/drawing/2014/main" id="{EC975E0A-0637-2887-6F82-D9965EE7A441}"/>
                </a:ext>
              </a:extLst>
            </p:cNvPr>
            <p:cNvSpPr txBox="1"/>
            <p:nvPr/>
          </p:nvSpPr>
          <p:spPr>
            <a:xfrm>
              <a:off x="5759778" y="2787374"/>
              <a:ext cx="2159995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network flow rate and capacity</a:t>
              </a:r>
            </a:p>
          </p:txBody>
        </p:sp>
        <p:sp>
          <p:nvSpPr>
            <p:cNvPr id="22" name="PoljeZBesedilom 37">
              <a:extLst>
                <a:ext uri="{FF2B5EF4-FFF2-40B4-BE49-F238E27FC236}">
                  <a16:creationId xmlns:a16="http://schemas.microsoft.com/office/drawing/2014/main" id="{B1FAA5EC-E0DA-CC4A-035B-FD10F690AF28}"/>
                </a:ext>
              </a:extLst>
            </p:cNvPr>
            <p:cNvSpPr txBox="1"/>
            <p:nvPr/>
          </p:nvSpPr>
          <p:spPr>
            <a:xfrm>
              <a:off x="6631439" y="3130978"/>
              <a:ext cx="1760293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the age of the pipe</a:t>
              </a:r>
              <a:r>
                <a:rPr kumimoji="0" lang="sl-S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s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, network sectioning, network balancing</a:t>
              </a:r>
            </a:p>
          </p:txBody>
        </p:sp>
        <p:pic>
          <p:nvPicPr>
            <p:cNvPr id="23" name="Grafika 46">
              <a:extLst>
                <a:ext uri="{FF2B5EF4-FFF2-40B4-BE49-F238E27FC236}">
                  <a16:creationId xmlns:a16="http://schemas.microsoft.com/office/drawing/2014/main" id="{9E2D8346-9F4F-5C3B-BD9A-DB6C1BF2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5704" t="23259" r="5260" b="24741"/>
            <a:stretch>
              <a:fillRect/>
            </a:stretch>
          </p:blipFill>
          <p:spPr>
            <a:xfrm>
              <a:off x="5759778" y="3273954"/>
              <a:ext cx="899998" cy="525624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24" name="Skupina 52">
            <a:extLst>
              <a:ext uri="{FF2B5EF4-FFF2-40B4-BE49-F238E27FC236}">
                <a16:creationId xmlns:a16="http://schemas.microsoft.com/office/drawing/2014/main" id="{0682B58B-7EF7-B6C1-98D2-75AF015518A3}"/>
              </a:ext>
            </a:extLst>
          </p:cNvPr>
          <p:cNvGrpSpPr/>
          <p:nvPr/>
        </p:nvGrpSpPr>
        <p:grpSpPr>
          <a:xfrm>
            <a:off x="6718032" y="1216234"/>
            <a:ext cx="2114092" cy="1069417"/>
            <a:chOff x="6718032" y="1216234"/>
            <a:chExt cx="2114092" cy="1069417"/>
          </a:xfrm>
        </p:grpSpPr>
        <p:sp>
          <p:nvSpPr>
            <p:cNvPr id="25" name="PoljeZBesedilom 54">
              <a:extLst>
                <a:ext uri="{FF2B5EF4-FFF2-40B4-BE49-F238E27FC236}">
                  <a16:creationId xmlns:a16="http://schemas.microsoft.com/office/drawing/2014/main" id="{EFA5C05B-A3DF-5893-84BA-0518E5C339B6}"/>
                </a:ext>
              </a:extLst>
            </p:cNvPr>
            <p:cNvSpPr txBox="1"/>
            <p:nvPr/>
          </p:nvSpPr>
          <p:spPr>
            <a:xfrm>
              <a:off x="7423007" y="1454654"/>
              <a:ext cx="1409117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GHG emission targets, Carbon boarder tax (CBAM)</a:t>
              </a:r>
            </a:p>
          </p:txBody>
        </p:sp>
        <p:pic>
          <p:nvPicPr>
            <p:cNvPr id="26" name="Grafika 51">
              <a:extLst>
                <a:ext uri="{FF2B5EF4-FFF2-40B4-BE49-F238E27FC236}">
                  <a16:creationId xmlns:a16="http://schemas.microsoft.com/office/drawing/2014/main" id="{7260C266-4BA7-9CAE-EA87-B58F5F890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1184" t="4296" r="15925" b="22666"/>
            <a:stretch>
              <a:fillRect/>
            </a:stretch>
          </p:blipFill>
          <p:spPr>
            <a:xfrm>
              <a:off x="6718032" y="1216234"/>
              <a:ext cx="899769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5" name="Skupina 55">
            <a:extLst>
              <a:ext uri="{FF2B5EF4-FFF2-40B4-BE49-F238E27FC236}">
                <a16:creationId xmlns:a16="http://schemas.microsoft.com/office/drawing/2014/main" id="{CDB5B3E0-4246-230A-E8AF-D67B4FAC4D4F}"/>
              </a:ext>
            </a:extLst>
          </p:cNvPr>
          <p:cNvGrpSpPr/>
          <p:nvPr/>
        </p:nvGrpSpPr>
        <p:grpSpPr>
          <a:xfrm>
            <a:off x="9235311" y="2793016"/>
            <a:ext cx="2467444" cy="1193319"/>
            <a:chOff x="9235311" y="2793016"/>
            <a:chExt cx="2467444" cy="1193319"/>
          </a:xfrm>
        </p:grpSpPr>
        <p:sp>
          <p:nvSpPr>
            <p:cNvPr id="46" name="PoljeZBesedilom 41">
              <a:extLst>
                <a:ext uri="{FF2B5EF4-FFF2-40B4-BE49-F238E27FC236}">
                  <a16:creationId xmlns:a16="http://schemas.microsoft.com/office/drawing/2014/main" id="{5184A8A6-4281-7335-2A76-3F16867461DB}"/>
                </a:ext>
              </a:extLst>
            </p:cNvPr>
            <p:cNvSpPr txBox="1"/>
            <p:nvPr/>
          </p:nvSpPr>
          <p:spPr>
            <a:xfrm>
              <a:off x="9239079" y="2793016"/>
              <a:ext cx="1302919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digital twin</a:t>
              </a:r>
            </a:p>
          </p:txBody>
        </p:sp>
        <p:sp>
          <p:nvSpPr>
            <p:cNvPr id="47" name="PoljeZBesedilom 42">
              <a:extLst>
                <a:ext uri="{FF2B5EF4-FFF2-40B4-BE49-F238E27FC236}">
                  <a16:creationId xmlns:a16="http://schemas.microsoft.com/office/drawing/2014/main" id="{E9A6478C-5994-4900-61CB-096D0D4B0EE1}"/>
                </a:ext>
              </a:extLst>
            </p:cNvPr>
            <p:cNvSpPr txBox="1"/>
            <p:nvPr/>
          </p:nvSpPr>
          <p:spPr>
            <a:xfrm>
              <a:off x="10139077" y="3243011"/>
              <a:ext cx="1563678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on-line control and optimization</a:t>
              </a:r>
            </a:p>
          </p:txBody>
        </p:sp>
        <p:pic>
          <p:nvPicPr>
            <p:cNvPr id="48" name="Grafika 54">
              <a:extLst>
                <a:ext uri="{FF2B5EF4-FFF2-40B4-BE49-F238E27FC236}">
                  <a16:creationId xmlns:a16="http://schemas.microsoft.com/office/drawing/2014/main" id="{26FC29BB-FB1F-27B7-A313-12970DEE5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1036" r="8666" b="20000"/>
            <a:stretch>
              <a:fillRect/>
            </a:stretch>
          </p:blipFill>
          <p:spPr>
            <a:xfrm>
              <a:off x="9235311" y="3086337"/>
              <a:ext cx="899787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9" name="Skupina 57">
            <a:extLst>
              <a:ext uri="{FF2B5EF4-FFF2-40B4-BE49-F238E27FC236}">
                <a16:creationId xmlns:a16="http://schemas.microsoft.com/office/drawing/2014/main" id="{04621F6E-A21C-A0BE-E44B-3222DC081D9D}"/>
              </a:ext>
            </a:extLst>
          </p:cNvPr>
          <p:cNvGrpSpPr/>
          <p:nvPr/>
        </p:nvGrpSpPr>
        <p:grpSpPr>
          <a:xfrm>
            <a:off x="9102001" y="517276"/>
            <a:ext cx="1586319" cy="1176997"/>
            <a:chOff x="9102001" y="517276"/>
            <a:chExt cx="1586319" cy="1176997"/>
          </a:xfrm>
        </p:grpSpPr>
        <p:sp>
          <p:nvSpPr>
            <p:cNvPr id="50" name="PoljeZBesedilom 57">
              <a:extLst>
                <a:ext uri="{FF2B5EF4-FFF2-40B4-BE49-F238E27FC236}">
                  <a16:creationId xmlns:a16="http://schemas.microsoft.com/office/drawing/2014/main" id="{0186B874-805A-14B1-FDA8-5B31197A4F8F}"/>
                </a:ext>
              </a:extLst>
            </p:cNvPr>
            <p:cNvSpPr txBox="1"/>
            <p:nvPr/>
          </p:nvSpPr>
          <p:spPr>
            <a:xfrm>
              <a:off x="9102001" y="517276"/>
              <a:ext cx="1586319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renewable energy</a:t>
              </a:r>
            </a:p>
          </p:txBody>
        </p:sp>
        <p:pic>
          <p:nvPicPr>
            <p:cNvPr id="51" name="Grafika 56">
              <a:extLst>
                <a:ext uri="{FF2B5EF4-FFF2-40B4-BE49-F238E27FC236}">
                  <a16:creationId xmlns:a16="http://schemas.microsoft.com/office/drawing/2014/main" id="{1A9E0BE8-0309-DA24-2353-9FFBB95B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10000" t="1" r="9259" b="18963"/>
            <a:stretch>
              <a:fillRect/>
            </a:stretch>
          </p:blipFill>
          <p:spPr>
            <a:xfrm>
              <a:off x="9102001" y="794275"/>
              <a:ext cx="900062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2" name="Skupina 67">
            <a:extLst>
              <a:ext uri="{FF2B5EF4-FFF2-40B4-BE49-F238E27FC236}">
                <a16:creationId xmlns:a16="http://schemas.microsoft.com/office/drawing/2014/main" id="{26BCAF0F-780A-88ED-7C07-744191B7F4AB}"/>
              </a:ext>
            </a:extLst>
          </p:cNvPr>
          <p:cNvGrpSpPr/>
          <p:nvPr/>
        </p:nvGrpSpPr>
        <p:grpSpPr>
          <a:xfrm>
            <a:off x="2869917" y="2787639"/>
            <a:ext cx="2308082" cy="1355104"/>
            <a:chOff x="2869917" y="2787639"/>
            <a:chExt cx="2308082" cy="1355104"/>
          </a:xfrm>
        </p:grpSpPr>
        <p:sp>
          <p:nvSpPr>
            <p:cNvPr id="53" name="PoljeZBesedilom 28">
              <a:extLst>
                <a:ext uri="{FF2B5EF4-FFF2-40B4-BE49-F238E27FC236}">
                  <a16:creationId xmlns:a16="http://schemas.microsoft.com/office/drawing/2014/main" id="{2A419F6C-7D28-E160-F5E1-491C9A435A0D}"/>
                </a:ext>
              </a:extLst>
            </p:cNvPr>
            <p:cNvSpPr txBox="1"/>
            <p:nvPr/>
          </p:nvSpPr>
          <p:spPr>
            <a:xfrm>
              <a:off x="2869917" y="2787639"/>
              <a:ext cx="2308082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asset management and measurements in real time</a:t>
              </a:r>
            </a:p>
          </p:txBody>
        </p:sp>
        <p:pic>
          <p:nvPicPr>
            <p:cNvPr id="54" name="Grafika 58">
              <a:extLst>
                <a:ext uri="{FF2B5EF4-FFF2-40B4-BE49-F238E27FC236}">
                  <a16:creationId xmlns:a16="http://schemas.microsoft.com/office/drawing/2014/main" id="{9927C915-63EF-C9BE-31B1-8A823EF6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1481" r="11038" b="22370"/>
            <a:stretch>
              <a:fillRect/>
            </a:stretch>
          </p:blipFill>
          <p:spPr>
            <a:xfrm>
              <a:off x="2870045" y="3242745"/>
              <a:ext cx="900016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5" name="Skupina 65">
            <a:extLst>
              <a:ext uri="{FF2B5EF4-FFF2-40B4-BE49-F238E27FC236}">
                <a16:creationId xmlns:a16="http://schemas.microsoft.com/office/drawing/2014/main" id="{8B42ECDB-EC4E-6D8D-7204-4B272F10EF63}"/>
              </a:ext>
            </a:extLst>
          </p:cNvPr>
          <p:cNvGrpSpPr/>
          <p:nvPr/>
        </p:nvGrpSpPr>
        <p:grpSpPr>
          <a:xfrm>
            <a:off x="9101901" y="4701561"/>
            <a:ext cx="2521137" cy="1389522"/>
            <a:chOff x="9101901" y="4701561"/>
            <a:chExt cx="2521137" cy="1389522"/>
          </a:xfrm>
        </p:grpSpPr>
        <p:sp>
          <p:nvSpPr>
            <p:cNvPr id="56" name="PoljeZBesedilom 60">
              <a:extLst>
                <a:ext uri="{FF2B5EF4-FFF2-40B4-BE49-F238E27FC236}">
                  <a16:creationId xmlns:a16="http://schemas.microsoft.com/office/drawing/2014/main" id="{CF130016-B8F0-A6FC-B18D-F76085243585}"/>
                </a:ext>
              </a:extLst>
            </p:cNvPr>
            <p:cNvSpPr txBox="1"/>
            <p:nvPr/>
          </p:nvSpPr>
          <p:spPr>
            <a:xfrm>
              <a:off x="9102065" y="4701561"/>
              <a:ext cx="2520973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the most economical schedule of production units</a:t>
              </a:r>
            </a:p>
          </p:txBody>
        </p:sp>
        <p:pic>
          <p:nvPicPr>
            <p:cNvPr id="57" name="Grafika 59">
              <a:extLst>
                <a:ext uri="{FF2B5EF4-FFF2-40B4-BE49-F238E27FC236}">
                  <a16:creationId xmlns:a16="http://schemas.microsoft.com/office/drawing/2014/main" id="{F620699E-DD89-3F35-579B-8828A1B0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9704" r="9704" b="19556"/>
            <a:stretch>
              <a:fillRect/>
            </a:stretch>
          </p:blipFill>
          <p:spPr>
            <a:xfrm>
              <a:off x="9101901" y="5191085"/>
              <a:ext cx="900171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Skupina 66">
            <a:extLst>
              <a:ext uri="{FF2B5EF4-FFF2-40B4-BE49-F238E27FC236}">
                <a16:creationId xmlns:a16="http://schemas.microsoft.com/office/drawing/2014/main" id="{6948024C-BB88-8702-7B96-F77C52F20999}"/>
              </a:ext>
            </a:extLst>
          </p:cNvPr>
          <p:cNvGrpSpPr/>
          <p:nvPr/>
        </p:nvGrpSpPr>
        <p:grpSpPr>
          <a:xfrm>
            <a:off x="10144179" y="5428564"/>
            <a:ext cx="2047817" cy="911656"/>
            <a:chOff x="10144179" y="5428564"/>
            <a:chExt cx="2047817" cy="911656"/>
          </a:xfrm>
        </p:grpSpPr>
        <p:pic>
          <p:nvPicPr>
            <p:cNvPr id="59" name="Grafika 60">
              <a:extLst>
                <a:ext uri="{FF2B5EF4-FFF2-40B4-BE49-F238E27FC236}">
                  <a16:creationId xmlns:a16="http://schemas.microsoft.com/office/drawing/2014/main" id="{D4A7106C-E7CA-96CF-7350-61B388F87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0000" r="10148" b="19851"/>
            <a:stretch>
              <a:fillRect/>
            </a:stretch>
          </p:blipFill>
          <p:spPr>
            <a:xfrm>
              <a:off x="10144179" y="5440222"/>
              <a:ext cx="900107" cy="89999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0" name="PoljeZBesedilom 64">
              <a:extLst>
                <a:ext uri="{FF2B5EF4-FFF2-40B4-BE49-F238E27FC236}">
                  <a16:creationId xmlns:a16="http://schemas.microsoft.com/office/drawing/2014/main" id="{96AEAFE5-5BEA-9A32-82C4-E1841291D18D}"/>
                </a:ext>
              </a:extLst>
            </p:cNvPr>
            <p:cNvSpPr txBox="1"/>
            <p:nvPr/>
          </p:nvSpPr>
          <p:spPr>
            <a:xfrm>
              <a:off x="11037256" y="5428564"/>
              <a:ext cx="1154740" cy="6463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ensure the best energy price</a:t>
              </a:r>
            </a:p>
          </p:txBody>
        </p:sp>
      </p:grpSp>
      <p:grpSp>
        <p:nvGrpSpPr>
          <p:cNvPr id="61" name="Skupina 71">
            <a:extLst>
              <a:ext uri="{FF2B5EF4-FFF2-40B4-BE49-F238E27FC236}">
                <a16:creationId xmlns:a16="http://schemas.microsoft.com/office/drawing/2014/main" id="{A59C0D44-2963-78B5-EBE0-63DFF0CA14AF}"/>
              </a:ext>
            </a:extLst>
          </p:cNvPr>
          <p:cNvGrpSpPr/>
          <p:nvPr/>
        </p:nvGrpSpPr>
        <p:grpSpPr>
          <a:xfrm>
            <a:off x="10222461" y="969766"/>
            <a:ext cx="1664738" cy="1361661"/>
            <a:chOff x="10222461" y="969766"/>
            <a:chExt cx="1664738" cy="1361661"/>
          </a:xfrm>
        </p:grpSpPr>
        <p:sp>
          <p:nvSpPr>
            <p:cNvPr id="62" name="PoljeZBesedilom 69">
              <a:extLst>
                <a:ext uri="{FF2B5EF4-FFF2-40B4-BE49-F238E27FC236}">
                  <a16:creationId xmlns:a16="http://schemas.microsoft.com/office/drawing/2014/main" id="{D88E847B-5AEA-6681-519A-218BC39EA3CB}"/>
                </a:ext>
              </a:extLst>
            </p:cNvPr>
            <p:cNvSpPr txBox="1"/>
            <p:nvPr/>
          </p:nvSpPr>
          <p:spPr>
            <a:xfrm>
              <a:off x="10222461" y="969766"/>
              <a:ext cx="1664738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network expansion</a:t>
              </a:r>
              <a:r>
                <a:rPr kumimoji="0" lang="sl-SI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,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new connections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endParaRPr>
            </a:p>
          </p:txBody>
        </p:sp>
        <p:pic>
          <p:nvPicPr>
            <p:cNvPr id="63" name="Grafika 70">
              <a:extLst>
                <a:ext uri="{FF2B5EF4-FFF2-40B4-BE49-F238E27FC236}">
                  <a16:creationId xmlns:a16="http://schemas.microsoft.com/office/drawing/2014/main" id="{789506FC-711F-DF89-D0E6-2AB5D21EE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592" t="6223" r="15037" b="24296"/>
            <a:stretch>
              <a:fillRect/>
            </a:stretch>
          </p:blipFill>
          <p:spPr>
            <a:xfrm>
              <a:off x="10222461" y="1431429"/>
              <a:ext cx="899705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4" name="Skupina 73">
            <a:extLst>
              <a:ext uri="{FF2B5EF4-FFF2-40B4-BE49-F238E27FC236}">
                <a16:creationId xmlns:a16="http://schemas.microsoft.com/office/drawing/2014/main" id="{EAC510C2-AD8C-BFC1-B397-B488EA85367A}"/>
              </a:ext>
            </a:extLst>
          </p:cNvPr>
          <p:cNvGrpSpPr/>
          <p:nvPr/>
        </p:nvGrpSpPr>
        <p:grpSpPr>
          <a:xfrm>
            <a:off x="274201" y="2308371"/>
            <a:ext cx="1725551" cy="1816592"/>
            <a:chOff x="431956" y="2326151"/>
            <a:chExt cx="1725551" cy="1816592"/>
          </a:xfrm>
        </p:grpSpPr>
        <p:sp>
          <p:nvSpPr>
            <p:cNvPr id="65" name="PoljeZBesedilom 17">
              <a:extLst>
                <a:ext uri="{FF2B5EF4-FFF2-40B4-BE49-F238E27FC236}">
                  <a16:creationId xmlns:a16="http://schemas.microsoft.com/office/drawing/2014/main" id="{34F1EB4E-60B1-9AAF-BCDD-0637B1AA28C1}"/>
                </a:ext>
              </a:extLst>
            </p:cNvPr>
            <p:cNvSpPr txBox="1"/>
            <p:nvPr/>
          </p:nvSpPr>
          <p:spPr>
            <a:xfrm>
              <a:off x="431956" y="2326151"/>
              <a:ext cx="1725551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sl-SI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A0005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Danfoss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0005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HydronicS Machine</a:t>
              </a:r>
              <a:endParaRPr kumimoji="0" lang="sl-SI" sz="1200" b="1" i="0" u="none" strike="noStrike" kern="0" cap="none" spc="0" normalizeH="0" baseline="0" noProof="0" dirty="0">
                <a:ln>
                  <a:noFill/>
                </a:ln>
                <a:solidFill>
                  <a:srgbClr val="FA0005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Poppins" pitchFamily="2"/>
                </a:rPr>
                <a:t>comprehensive approach</a:t>
              </a:r>
            </a:p>
          </p:txBody>
        </p:sp>
        <p:pic>
          <p:nvPicPr>
            <p:cNvPr id="66" name="Grafika 72">
              <a:extLst>
                <a:ext uri="{FF2B5EF4-FFF2-40B4-BE49-F238E27FC236}">
                  <a16:creationId xmlns:a16="http://schemas.microsoft.com/office/drawing/2014/main" id="{86951074-BD93-4219-AB98-E39D1329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14445" t="1922" r="13724" b="26607"/>
            <a:stretch>
              <a:fillRect/>
            </a:stretch>
          </p:blipFill>
          <p:spPr>
            <a:xfrm>
              <a:off x="844600" y="3242745"/>
              <a:ext cx="900263" cy="89999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7" name="Grafika 22">
            <a:extLst>
              <a:ext uri="{FF2B5EF4-FFF2-40B4-BE49-F238E27FC236}">
                <a16:creationId xmlns:a16="http://schemas.microsoft.com/office/drawing/2014/main" id="{F830FF0F-E1F5-A40E-8692-D6B7AEBD05A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8912" r="9811" b="18723"/>
          <a:stretch>
            <a:fillRect/>
          </a:stretch>
        </p:blipFill>
        <p:spPr>
          <a:xfrm>
            <a:off x="-5701" y="655775"/>
            <a:ext cx="540000" cy="540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8" name="Grafika 25">
            <a:extLst>
              <a:ext uri="{FF2B5EF4-FFF2-40B4-BE49-F238E27FC236}">
                <a16:creationId xmlns:a16="http://schemas.microsoft.com/office/drawing/2014/main" id="{B6C5EF9F-1ED3-16ED-063A-252B66C54A7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10331" t="1702" r="11513" b="20142"/>
          <a:stretch>
            <a:fillRect/>
          </a:stretch>
        </p:blipFill>
        <p:spPr>
          <a:xfrm>
            <a:off x="-5701" y="0"/>
            <a:ext cx="540000" cy="54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9" name="PoljeZBesedilom 68">
            <a:extLst>
              <a:ext uri="{FF2B5EF4-FFF2-40B4-BE49-F238E27FC236}">
                <a16:creationId xmlns:a16="http://schemas.microsoft.com/office/drawing/2014/main" id="{24537B9B-ACBF-E4FE-5EB4-44D363518304}"/>
              </a:ext>
            </a:extLst>
          </p:cNvPr>
          <p:cNvSpPr txBox="1"/>
          <p:nvPr/>
        </p:nvSpPr>
        <p:spPr>
          <a:xfrm>
            <a:off x="468682" y="291081"/>
            <a:ext cx="166527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l-SI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oppins" pitchFamily="2"/>
                <a:cs typeface="Poppins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6000F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rPr>
              <a:t>Heat distribution</a:t>
            </a:r>
          </a:p>
        </p:txBody>
      </p:sp>
      <p:sp>
        <p:nvSpPr>
          <p:cNvPr id="70" name="PoljeZBesedilom 69">
            <a:extLst>
              <a:ext uri="{FF2B5EF4-FFF2-40B4-BE49-F238E27FC236}">
                <a16:creationId xmlns:a16="http://schemas.microsoft.com/office/drawing/2014/main" id="{8EDD10F0-543A-A897-CE1C-45DBEF7F9C62}"/>
              </a:ext>
            </a:extLst>
          </p:cNvPr>
          <p:cNvSpPr txBox="1"/>
          <p:nvPr/>
        </p:nvSpPr>
        <p:spPr>
          <a:xfrm>
            <a:off x="468682" y="939235"/>
            <a:ext cx="166527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l-SI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oppins" pitchFamily="2"/>
                <a:cs typeface="Poppins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Poppins" pitchFamily="2"/>
              </a:rPr>
              <a:t>Heat production</a:t>
            </a:r>
          </a:p>
        </p:txBody>
      </p:sp>
    </p:spTree>
    <p:extLst>
      <p:ext uri="{BB962C8B-B14F-4D97-AF65-F5344CB8AC3E}">
        <p14:creationId xmlns:p14="http://schemas.microsoft.com/office/powerpoint/2010/main" val="254943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CEE8935-A86A-DC49-9B0E-4A04C0F71B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52" name="Titan_PPT_Frontpage_1920x1080.mp4">
            <a:hlinkClick r:id="" action="ppaction://media"/>
            <a:extLst>
              <a:ext uri="{FF2B5EF4-FFF2-40B4-BE49-F238E27FC236}">
                <a16:creationId xmlns:a16="http://schemas.microsoft.com/office/drawing/2014/main" id="{32BF5751-8400-2694-ECF6-744DC70A0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85E77-37F1-F3B3-E29C-21C97E09D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0" name="Pladsholder til tekst 49">
            <a:extLst>
              <a:ext uri="{FF2B5EF4-FFF2-40B4-BE49-F238E27FC236}">
                <a16:creationId xmlns:a16="http://schemas.microsoft.com/office/drawing/2014/main" id="{EE43880A-ADE6-6ECC-9A66-3DAF6A7E8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1DB144FD-4CCD-3816-AB13-6CB17A9EEA4F}"/>
              </a:ext>
            </a:extLst>
          </p:cNvPr>
          <p:cNvSpPr txBox="1">
            <a:spLocks/>
          </p:cNvSpPr>
          <p:nvPr/>
        </p:nvSpPr>
        <p:spPr>
          <a:xfrm>
            <a:off x="9931400" y="4186306"/>
            <a:ext cx="1772920" cy="2149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Titan™</a:t>
            </a:r>
            <a:br>
              <a:rPr kumimoji="0" lang="en-GB" sz="2700" b="1" i="0" u="none" strike="noStrike" kern="1200" cap="none" spc="-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en-GB" sz="2200" b="0" i="0" u="none" strike="noStrike" kern="1200" cap="none" spc="-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by Danfoss 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423E54B7-B303-FCB5-A8B0-D0B461493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9" y="1969468"/>
            <a:ext cx="4101700" cy="1655181"/>
          </a:xfrm>
        </p:spPr>
        <p:txBody>
          <a:bodyPr anchor="t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Enter a new dimension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of district energy with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Titan™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by Danfoss</a:t>
            </a:r>
            <a:endParaRPr lang="sl-SI" sz="3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B2B44A1-A64D-C307-562D-9DC83B0D3F7C}"/>
              </a:ext>
            </a:extLst>
          </p:cNvPr>
          <p:cNvSpPr txBox="1"/>
          <p:nvPr/>
        </p:nvSpPr>
        <p:spPr>
          <a:xfrm>
            <a:off x="4193061" y="3372581"/>
            <a:ext cx="3435178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Titan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combines best-in-class substations with digital twin technology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Intuitive, reliable, and continuous cloud commissioning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Best-in-class settings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ensuring longer station lifetime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Optimum 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unlocking data-driven energy efficiency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100% Danfoss component-based station ensuring the highest quality and reliability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DC859DB-5B65-1130-1EC7-C5ABA6A4C56A}"/>
              </a:ext>
            </a:extLst>
          </p:cNvPr>
          <p:cNvSpPr txBox="1"/>
          <p:nvPr/>
        </p:nvSpPr>
        <p:spPr>
          <a:xfrm>
            <a:off x="280086" y="398534"/>
            <a:ext cx="823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Digital sub-systems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connecting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digital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components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services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47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lika 168">
            <a:extLst>
              <a:ext uri="{FF2B5EF4-FFF2-40B4-BE49-F238E27FC236}">
                <a16:creationId xmlns:a16="http://schemas.microsoft.com/office/drawing/2014/main" id="{9BB3692D-64C3-726C-6FB8-E04C192D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868"/>
          <a:stretch/>
        </p:blipFill>
        <p:spPr>
          <a:xfrm>
            <a:off x="5650955" y="173624"/>
            <a:ext cx="6450127" cy="4755115"/>
          </a:xfrm>
          <a:prstGeom prst="snip2DiagRect">
            <a:avLst>
              <a:gd name="adj1" fmla="val 0"/>
              <a:gd name="adj2" fmla="val 50000"/>
            </a:avLst>
          </a:prstGeom>
        </p:spPr>
      </p:pic>
      <p:grpSp>
        <p:nvGrpSpPr>
          <p:cNvPr id="363" name="Skupina 362">
            <a:extLst>
              <a:ext uri="{FF2B5EF4-FFF2-40B4-BE49-F238E27FC236}">
                <a16:creationId xmlns:a16="http://schemas.microsoft.com/office/drawing/2014/main" id="{D5ECFE6F-234D-9EC0-808D-93B4E673483A}"/>
              </a:ext>
            </a:extLst>
          </p:cNvPr>
          <p:cNvGrpSpPr/>
          <p:nvPr/>
        </p:nvGrpSpPr>
        <p:grpSpPr>
          <a:xfrm>
            <a:off x="6492371" y="3807483"/>
            <a:ext cx="900000" cy="900000"/>
            <a:chOff x="6596543" y="3807483"/>
            <a:chExt cx="900000" cy="900000"/>
          </a:xfrm>
        </p:grpSpPr>
        <p:sp>
          <p:nvSpPr>
            <p:cNvPr id="178" name="Dvanajsterokotnik 177">
              <a:extLst>
                <a:ext uri="{FF2B5EF4-FFF2-40B4-BE49-F238E27FC236}">
                  <a16:creationId xmlns:a16="http://schemas.microsoft.com/office/drawing/2014/main" id="{40A90739-77F4-0D6E-92FC-1BB99AC06D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6543" y="3807483"/>
              <a:ext cx="900000" cy="900000"/>
            </a:xfrm>
            <a:prstGeom prst="dodecagon">
              <a:avLst/>
            </a:prstGeom>
            <a:solidFill>
              <a:srgbClr val="F3F4F4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7" name="Diagram poteka: povezovalnik 266">
              <a:extLst>
                <a:ext uri="{FF2B5EF4-FFF2-40B4-BE49-F238E27FC236}">
                  <a16:creationId xmlns:a16="http://schemas.microsoft.com/office/drawing/2014/main" id="{E31A5FF4-EA1A-5DD7-8466-A3A3EEE5C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6543" y="4087644"/>
              <a:ext cx="360000" cy="360000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351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289" name="Slika 288">
            <a:extLst>
              <a:ext uri="{FF2B5EF4-FFF2-40B4-BE49-F238E27FC236}">
                <a16:creationId xmlns:a16="http://schemas.microsoft.com/office/drawing/2014/main" id="{65B3F1FD-6B4F-6CE5-5C12-E70B2E17A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264" y="209705"/>
            <a:ext cx="720000" cy="945251"/>
          </a:xfrm>
          <a:prstGeom prst="rect">
            <a:avLst/>
          </a:prstGeom>
        </p:spPr>
      </p:pic>
      <p:grpSp>
        <p:nvGrpSpPr>
          <p:cNvPr id="336" name="Skupina 335">
            <a:extLst>
              <a:ext uri="{FF2B5EF4-FFF2-40B4-BE49-F238E27FC236}">
                <a16:creationId xmlns:a16="http://schemas.microsoft.com/office/drawing/2014/main" id="{EB0FE1A5-F313-E491-6DA5-0197ECCB4532}"/>
              </a:ext>
            </a:extLst>
          </p:cNvPr>
          <p:cNvGrpSpPr/>
          <p:nvPr/>
        </p:nvGrpSpPr>
        <p:grpSpPr>
          <a:xfrm>
            <a:off x="9401253" y="243822"/>
            <a:ext cx="2743909" cy="1734410"/>
            <a:chOff x="9706889" y="-600399"/>
            <a:chExt cx="2743909" cy="1734409"/>
          </a:xfrm>
        </p:grpSpPr>
        <p:sp>
          <p:nvSpPr>
            <p:cNvPr id="341" name="Rectangle 116">
              <a:extLst>
                <a:ext uri="{FF2B5EF4-FFF2-40B4-BE49-F238E27FC236}">
                  <a16:creationId xmlns:a16="http://schemas.microsoft.com/office/drawing/2014/main" id="{2E818211-7246-95B9-C55D-E015BD6D3FEA}"/>
                </a:ext>
              </a:extLst>
            </p:cNvPr>
            <p:cNvSpPr/>
            <p:nvPr/>
          </p:nvSpPr>
          <p:spPr>
            <a:xfrm>
              <a:off x="9706889" y="-575352"/>
              <a:ext cx="2743909" cy="170936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2" name="TextBox 117">
              <a:extLst>
                <a:ext uri="{FF2B5EF4-FFF2-40B4-BE49-F238E27FC236}">
                  <a16:creationId xmlns:a16="http://schemas.microsoft.com/office/drawing/2014/main" id="{22BE6EAF-15A9-CED2-6033-A659DED87DA8}"/>
                </a:ext>
              </a:extLst>
            </p:cNvPr>
            <p:cNvSpPr txBox="1"/>
            <p:nvPr/>
          </p:nvSpPr>
          <p:spPr>
            <a:xfrm>
              <a:off x="9772844" y="259662"/>
              <a:ext cx="779947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Building</a:t>
              </a:r>
            </a:p>
          </p:txBody>
        </p:sp>
        <p:sp>
          <p:nvSpPr>
            <p:cNvPr id="343" name="TextBox 118">
              <a:extLst>
                <a:ext uri="{FF2B5EF4-FFF2-40B4-BE49-F238E27FC236}">
                  <a16:creationId xmlns:a16="http://schemas.microsoft.com/office/drawing/2014/main" id="{FC1A37A0-AD7A-3BCB-00D3-085789D578A9}"/>
                </a:ext>
              </a:extLst>
            </p:cNvPr>
            <p:cNvSpPr txBox="1"/>
            <p:nvPr/>
          </p:nvSpPr>
          <p:spPr>
            <a:xfrm>
              <a:off x="10658738" y="264282"/>
              <a:ext cx="840333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Monitor</a:t>
              </a:r>
              <a:r>
                <a:rPr kumimoji="0" lang="sl-SI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+ TITAN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4" name="TextBox 9">
              <a:extLst>
                <a:ext uri="{FF2B5EF4-FFF2-40B4-BE49-F238E27FC236}">
                  <a16:creationId xmlns:a16="http://schemas.microsoft.com/office/drawing/2014/main" id="{D37504C6-0558-E4F3-A277-52A81EC92F9D}"/>
                </a:ext>
              </a:extLst>
            </p:cNvPr>
            <p:cNvSpPr txBox="1"/>
            <p:nvPr/>
          </p:nvSpPr>
          <p:spPr>
            <a:xfrm>
              <a:off x="10697516" y="-461908"/>
              <a:ext cx="766551" cy="8032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RT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data monitoring and predictive maintenance</a:t>
              </a:r>
              <a:endParaRPr kumimoji="0" lang="sl-SI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Self-commissioning and continuous optimization</a:t>
              </a:r>
            </a:p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5" name="TextBox 9">
              <a:extLst>
                <a:ext uri="{FF2B5EF4-FFF2-40B4-BE49-F238E27FC236}">
                  <a16:creationId xmlns:a16="http://schemas.microsoft.com/office/drawing/2014/main" id="{F633EF43-5FAB-DE19-13BF-5373900B2B44}"/>
                </a:ext>
              </a:extLst>
            </p:cNvPr>
            <p:cNvSpPr txBox="1"/>
            <p:nvPr/>
          </p:nvSpPr>
          <p:spPr>
            <a:xfrm>
              <a:off x="11608146" y="-171060"/>
              <a:ext cx="842652" cy="2215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Verdana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Virtual Heat Storage (VHS)</a:t>
              </a:r>
            </a:p>
          </p:txBody>
        </p:sp>
        <p:cxnSp>
          <p:nvCxnSpPr>
            <p:cNvPr id="346" name="Straight Connector 9">
              <a:extLst>
                <a:ext uri="{FF2B5EF4-FFF2-40B4-BE49-F238E27FC236}">
                  <a16:creationId xmlns:a16="http://schemas.microsoft.com/office/drawing/2014/main" id="{7498D561-69F0-19DF-BD78-209C62AF4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25966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cxnSp>
          <p:nvCxnSpPr>
            <p:cNvPr id="347" name="Straight Connector 14">
              <a:extLst>
                <a:ext uri="{FF2B5EF4-FFF2-40B4-BE49-F238E27FC236}">
                  <a16:creationId xmlns:a16="http://schemas.microsoft.com/office/drawing/2014/main" id="{F57A0D86-F46B-4F17-3E21-B449F8D3F4D9}"/>
                </a:ext>
              </a:extLst>
            </p:cNvPr>
            <p:cNvCxnSpPr/>
            <p:nvPr/>
          </p:nvCxnSpPr>
          <p:spPr>
            <a:xfrm>
              <a:off x="11522569" y="-332170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48" name="TextBox 9">
              <a:extLst>
                <a:ext uri="{FF2B5EF4-FFF2-40B4-BE49-F238E27FC236}">
                  <a16:creationId xmlns:a16="http://schemas.microsoft.com/office/drawing/2014/main" id="{50287DA9-2503-364A-AB84-DF48F50BD31E}"/>
                </a:ext>
              </a:extLst>
            </p:cNvPr>
            <p:cNvSpPr txBox="1"/>
            <p:nvPr/>
          </p:nvSpPr>
          <p:spPr>
            <a:xfrm>
              <a:off x="9783753" y="-600399"/>
              <a:ext cx="2492474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Monitoring &amp; Optimization tools</a:t>
              </a:r>
            </a:p>
          </p:txBody>
        </p:sp>
        <p:sp>
          <p:nvSpPr>
            <p:cNvPr id="349" name="TextBox 115">
              <a:extLst>
                <a:ext uri="{FF2B5EF4-FFF2-40B4-BE49-F238E27FC236}">
                  <a16:creationId xmlns:a16="http://schemas.microsoft.com/office/drawing/2014/main" id="{6E443C96-9F55-50A9-23AF-6C7F2764CE4B}"/>
                </a:ext>
              </a:extLst>
            </p:cNvPr>
            <p:cNvSpPr txBox="1"/>
            <p:nvPr/>
          </p:nvSpPr>
          <p:spPr>
            <a:xfrm>
              <a:off x="11639499" y="259663"/>
              <a:ext cx="779947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Production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350" name="Straight Connector 143">
              <a:extLst>
                <a:ext uri="{FF2B5EF4-FFF2-40B4-BE49-F238E27FC236}">
                  <a16:creationId xmlns:a16="http://schemas.microsoft.com/office/drawing/2014/main" id="{ACDCA1F7-D6D4-D7B8-06F4-6A13B2A1FBF0}"/>
                </a:ext>
              </a:extLst>
            </p:cNvPr>
            <p:cNvCxnSpPr>
              <a:cxnSpLocks/>
            </p:cNvCxnSpPr>
            <p:nvPr/>
          </p:nvCxnSpPr>
          <p:spPr>
            <a:xfrm>
              <a:off x="11528675" y="26428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sp>
          <p:nvSpPr>
            <p:cNvPr id="351" name="TextBox 9">
              <a:extLst>
                <a:ext uri="{FF2B5EF4-FFF2-40B4-BE49-F238E27FC236}">
                  <a16:creationId xmlns:a16="http://schemas.microsoft.com/office/drawing/2014/main" id="{FD41F20B-5579-512A-6352-679D4047CDC9}"/>
                </a:ext>
              </a:extLst>
            </p:cNvPr>
            <p:cNvSpPr txBox="1"/>
            <p:nvPr/>
          </p:nvSpPr>
          <p:spPr>
            <a:xfrm>
              <a:off x="9784012" y="-337257"/>
              <a:ext cx="84033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Peak shaving </a:t>
              </a:r>
            </a:p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demand response / demand side management</a:t>
              </a:r>
            </a:p>
          </p:txBody>
        </p:sp>
        <p:cxnSp>
          <p:nvCxnSpPr>
            <p:cNvPr id="352" name="Straight Connector 14">
              <a:extLst>
                <a:ext uri="{FF2B5EF4-FFF2-40B4-BE49-F238E27FC236}">
                  <a16:creationId xmlns:a16="http://schemas.microsoft.com/office/drawing/2014/main" id="{0B250117-5AF3-0D49-DFFB-D2BEE01801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-325633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grpSp>
          <p:nvGrpSpPr>
            <p:cNvPr id="353" name="Skupina 352">
              <a:extLst>
                <a:ext uri="{FF2B5EF4-FFF2-40B4-BE49-F238E27FC236}">
                  <a16:creationId xmlns:a16="http://schemas.microsoft.com/office/drawing/2014/main" id="{C63A1AB7-0EE7-6B78-CB18-410732F2F08D}"/>
                </a:ext>
              </a:extLst>
            </p:cNvPr>
            <p:cNvGrpSpPr/>
            <p:nvPr/>
          </p:nvGrpSpPr>
          <p:grpSpPr>
            <a:xfrm>
              <a:off x="10267439" y="516438"/>
              <a:ext cx="1637851" cy="578109"/>
              <a:chOff x="10267439" y="583113"/>
              <a:chExt cx="1637851" cy="578109"/>
            </a:xfrm>
          </p:grpSpPr>
          <p:pic>
            <p:nvPicPr>
              <p:cNvPr id="354" name="Slika 353">
                <a:extLst>
                  <a:ext uri="{FF2B5EF4-FFF2-40B4-BE49-F238E27FC236}">
                    <a16:creationId xmlns:a16="http://schemas.microsoft.com/office/drawing/2014/main" id="{62BD8FC1-94D2-F6E9-D120-6DB773C3D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64251" y="596022"/>
                <a:ext cx="741039" cy="565200"/>
              </a:xfrm>
              <a:prstGeom prst="rect">
                <a:avLst/>
              </a:prstGeom>
            </p:spPr>
          </p:pic>
          <p:pic>
            <p:nvPicPr>
              <p:cNvPr id="355" name="Slika 354">
                <a:extLst>
                  <a:ext uri="{FF2B5EF4-FFF2-40B4-BE49-F238E27FC236}">
                    <a16:creationId xmlns:a16="http://schemas.microsoft.com/office/drawing/2014/main" id="{B6BD7091-2F62-ABFD-7473-2F72DF0D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67439" y="583113"/>
                <a:ext cx="742163" cy="565200"/>
              </a:xfrm>
              <a:prstGeom prst="rect">
                <a:avLst/>
              </a:prstGeom>
            </p:spPr>
          </p:pic>
        </p:grpSp>
      </p:grpSp>
      <p:pic>
        <p:nvPicPr>
          <p:cNvPr id="182" name="Grafika 181">
            <a:extLst>
              <a:ext uri="{FF2B5EF4-FFF2-40B4-BE49-F238E27FC236}">
                <a16:creationId xmlns:a16="http://schemas.microsoft.com/office/drawing/2014/main" id="{757007DB-89B2-56FD-C117-58A6E26079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438" r="15343" b="19574"/>
          <a:stretch/>
        </p:blipFill>
        <p:spPr>
          <a:xfrm>
            <a:off x="618598" y="2408578"/>
            <a:ext cx="929524" cy="1080000"/>
          </a:xfrm>
          <a:prstGeom prst="rect">
            <a:avLst/>
          </a:prstGeom>
        </p:spPr>
      </p:pic>
      <p:sp>
        <p:nvSpPr>
          <p:cNvPr id="186" name="PoljeZBesedilom 185">
            <a:extLst>
              <a:ext uri="{FF2B5EF4-FFF2-40B4-BE49-F238E27FC236}">
                <a16:creationId xmlns:a16="http://schemas.microsoft.com/office/drawing/2014/main" id="{631256AC-0392-3A9F-AEF5-8ACD3E5C176B}"/>
              </a:ext>
            </a:extLst>
          </p:cNvPr>
          <p:cNvSpPr txBox="1"/>
          <p:nvPr/>
        </p:nvSpPr>
        <p:spPr>
          <a:xfrm>
            <a:off x="548572" y="3396946"/>
            <a:ext cx="10919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Geothermal</a:t>
            </a:r>
          </a:p>
        </p:txBody>
      </p:sp>
      <p:pic>
        <p:nvPicPr>
          <p:cNvPr id="191" name="Grafika 190">
            <a:extLst>
              <a:ext uri="{FF2B5EF4-FFF2-40B4-BE49-F238E27FC236}">
                <a16:creationId xmlns:a16="http://schemas.microsoft.com/office/drawing/2014/main" id="{7827C516-DCDB-816B-E060-CF02867412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621" t="2696" r="10237" b="26524"/>
          <a:stretch/>
        </p:blipFill>
        <p:spPr>
          <a:xfrm>
            <a:off x="2552884" y="2293627"/>
            <a:ext cx="1080000" cy="953841"/>
          </a:xfrm>
          <a:prstGeom prst="rect">
            <a:avLst/>
          </a:prstGeom>
        </p:spPr>
      </p:pic>
      <p:sp>
        <p:nvSpPr>
          <p:cNvPr id="192" name="PoljeZBesedilom 191">
            <a:extLst>
              <a:ext uri="{FF2B5EF4-FFF2-40B4-BE49-F238E27FC236}">
                <a16:creationId xmlns:a16="http://schemas.microsoft.com/office/drawing/2014/main" id="{6E2D4BE2-67F0-474A-77F1-B2ECBD152DAB}"/>
              </a:ext>
            </a:extLst>
          </p:cNvPr>
          <p:cNvSpPr txBox="1"/>
          <p:nvPr/>
        </p:nvSpPr>
        <p:spPr>
          <a:xfrm>
            <a:off x="2560364" y="3175091"/>
            <a:ext cx="1091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Industrial waste heat</a:t>
            </a:r>
          </a:p>
        </p:txBody>
      </p:sp>
      <p:pic>
        <p:nvPicPr>
          <p:cNvPr id="198" name="Grafika 197">
            <a:extLst>
              <a:ext uri="{FF2B5EF4-FFF2-40B4-BE49-F238E27FC236}">
                <a16:creationId xmlns:a16="http://schemas.microsoft.com/office/drawing/2014/main" id="{541BD5DD-DF65-1049-6D8B-CFA11D1A7A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6807" t="19432" r="16807" b="37590"/>
          <a:stretch/>
        </p:blipFill>
        <p:spPr>
          <a:xfrm>
            <a:off x="2098342" y="5178964"/>
            <a:ext cx="1080000" cy="699209"/>
          </a:xfrm>
          <a:prstGeom prst="rect">
            <a:avLst/>
          </a:prstGeom>
        </p:spPr>
      </p:pic>
      <p:sp>
        <p:nvSpPr>
          <p:cNvPr id="199" name="PoljeZBesedilom 198">
            <a:extLst>
              <a:ext uri="{FF2B5EF4-FFF2-40B4-BE49-F238E27FC236}">
                <a16:creationId xmlns:a16="http://schemas.microsoft.com/office/drawing/2014/main" id="{C044E373-3680-56B8-D0FD-BA961F4CE3C8}"/>
              </a:ext>
            </a:extLst>
          </p:cNvPr>
          <p:cNvSpPr txBox="1"/>
          <p:nvPr/>
        </p:nvSpPr>
        <p:spPr>
          <a:xfrm>
            <a:off x="1576760" y="5803543"/>
            <a:ext cx="1670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Wastewater/Sewage treatment</a:t>
            </a:r>
          </a:p>
        </p:txBody>
      </p:sp>
      <p:pic>
        <p:nvPicPr>
          <p:cNvPr id="207" name="Slika 206">
            <a:extLst>
              <a:ext uri="{FF2B5EF4-FFF2-40B4-BE49-F238E27FC236}">
                <a16:creationId xmlns:a16="http://schemas.microsoft.com/office/drawing/2014/main" id="{70923DAF-1839-378F-686C-E17D9C21B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077" y="5655707"/>
            <a:ext cx="1080000" cy="371545"/>
          </a:xfrm>
          <a:prstGeom prst="rect">
            <a:avLst/>
          </a:prstGeom>
        </p:spPr>
      </p:pic>
      <p:sp>
        <p:nvSpPr>
          <p:cNvPr id="210" name="PoljeZBesedilom 209">
            <a:extLst>
              <a:ext uri="{FF2B5EF4-FFF2-40B4-BE49-F238E27FC236}">
                <a16:creationId xmlns:a16="http://schemas.microsoft.com/office/drawing/2014/main" id="{DD4055EC-3471-84F4-B2E9-AFBCBAA86822}"/>
              </a:ext>
            </a:extLst>
          </p:cNvPr>
          <p:cNvSpPr txBox="1"/>
          <p:nvPr/>
        </p:nvSpPr>
        <p:spPr>
          <a:xfrm>
            <a:off x="4799977" y="6032023"/>
            <a:ext cx="1946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Seasonal heat storage</a:t>
            </a:r>
          </a:p>
        </p:txBody>
      </p:sp>
      <p:pic>
        <p:nvPicPr>
          <p:cNvPr id="214" name="Grafika 213">
            <a:extLst>
              <a:ext uri="{FF2B5EF4-FFF2-40B4-BE49-F238E27FC236}">
                <a16:creationId xmlns:a16="http://schemas.microsoft.com/office/drawing/2014/main" id="{B7045C04-38CC-A430-AF05-39961A3CB4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4367" t="16596" r="12648" b="43404"/>
          <a:stretch/>
        </p:blipFill>
        <p:spPr>
          <a:xfrm>
            <a:off x="3554506" y="5270545"/>
            <a:ext cx="1080000" cy="591901"/>
          </a:xfrm>
          <a:prstGeom prst="rect">
            <a:avLst/>
          </a:prstGeom>
        </p:spPr>
      </p:pic>
      <p:sp>
        <p:nvSpPr>
          <p:cNvPr id="215" name="PoljeZBesedilom 214">
            <a:extLst>
              <a:ext uri="{FF2B5EF4-FFF2-40B4-BE49-F238E27FC236}">
                <a16:creationId xmlns:a16="http://schemas.microsoft.com/office/drawing/2014/main" id="{20E2476B-4866-D65D-CED3-B32512F8C69A}"/>
              </a:ext>
            </a:extLst>
          </p:cNvPr>
          <p:cNvSpPr txBox="1"/>
          <p:nvPr/>
        </p:nvSpPr>
        <p:spPr>
          <a:xfrm>
            <a:off x="3106902" y="5836090"/>
            <a:ext cx="1946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Excess heat/Data centers</a:t>
            </a:r>
          </a:p>
        </p:txBody>
      </p:sp>
      <p:cxnSp>
        <p:nvCxnSpPr>
          <p:cNvPr id="219" name="Povezovalnik: kolenski 218">
            <a:extLst>
              <a:ext uri="{FF2B5EF4-FFF2-40B4-BE49-F238E27FC236}">
                <a16:creationId xmlns:a16="http://schemas.microsoft.com/office/drawing/2014/main" id="{788EEC65-4816-F878-BCC6-6E5F34A0B30D}"/>
              </a:ext>
            </a:extLst>
          </p:cNvPr>
          <p:cNvCxnSpPr>
            <a:cxnSpLocks/>
            <a:stCxn id="186" idx="2"/>
            <a:endCxn id="178" idx="8"/>
          </p:cNvCxnSpPr>
          <p:nvPr/>
        </p:nvCxnSpPr>
        <p:spPr>
          <a:xfrm rot="16200000" flipH="1">
            <a:off x="3546588" y="1191116"/>
            <a:ext cx="493733" cy="5397833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Povezovalnik: kolenski 222">
            <a:extLst>
              <a:ext uri="{FF2B5EF4-FFF2-40B4-BE49-F238E27FC236}">
                <a16:creationId xmlns:a16="http://schemas.microsoft.com/office/drawing/2014/main" id="{4495A004-E8D9-6430-A569-4352C150949F}"/>
              </a:ext>
            </a:extLst>
          </p:cNvPr>
          <p:cNvCxnSpPr>
            <a:cxnSpLocks/>
            <a:stCxn id="191" idx="3"/>
            <a:endCxn id="178" idx="9"/>
          </p:cNvCxnSpPr>
          <p:nvPr/>
        </p:nvCxnSpPr>
        <p:spPr>
          <a:xfrm>
            <a:off x="3632884" y="2770548"/>
            <a:ext cx="2980070" cy="115751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Povezovalnik: kolenski 226">
            <a:extLst>
              <a:ext uri="{FF2B5EF4-FFF2-40B4-BE49-F238E27FC236}">
                <a16:creationId xmlns:a16="http://schemas.microsoft.com/office/drawing/2014/main" id="{DC5FE3BF-7829-31BB-C6D5-45E50FBF56D4}"/>
              </a:ext>
            </a:extLst>
          </p:cNvPr>
          <p:cNvCxnSpPr>
            <a:cxnSpLocks/>
            <a:stCxn id="214" idx="3"/>
            <a:endCxn id="178" idx="6"/>
          </p:cNvCxnSpPr>
          <p:nvPr/>
        </p:nvCxnSpPr>
        <p:spPr>
          <a:xfrm flipV="1">
            <a:off x="4634506" y="4586900"/>
            <a:ext cx="1978448" cy="979596"/>
          </a:xfrm>
          <a:prstGeom prst="bentConnector3">
            <a:avLst>
              <a:gd name="adj1" fmla="val 26354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Povezovalnik: kolenski 228">
            <a:extLst>
              <a:ext uri="{FF2B5EF4-FFF2-40B4-BE49-F238E27FC236}">
                <a16:creationId xmlns:a16="http://schemas.microsoft.com/office/drawing/2014/main" id="{B06D779E-022F-D34C-9B19-8110DFF9D8FB}"/>
              </a:ext>
            </a:extLst>
          </p:cNvPr>
          <p:cNvCxnSpPr>
            <a:cxnSpLocks/>
            <a:stCxn id="198" idx="0"/>
            <a:endCxn id="178" idx="7"/>
          </p:cNvCxnSpPr>
          <p:nvPr/>
        </p:nvCxnSpPr>
        <p:spPr>
          <a:xfrm rot="5400000" flipH="1" flipV="1">
            <a:off x="4164907" y="2851501"/>
            <a:ext cx="800898" cy="3854029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Povezovalnik: kolenski 254">
            <a:extLst>
              <a:ext uri="{FF2B5EF4-FFF2-40B4-BE49-F238E27FC236}">
                <a16:creationId xmlns:a16="http://schemas.microsoft.com/office/drawing/2014/main" id="{8974D7AE-62F8-AE6B-0118-5614CCCD9A06}"/>
              </a:ext>
            </a:extLst>
          </p:cNvPr>
          <p:cNvCxnSpPr>
            <a:cxnSpLocks/>
            <a:stCxn id="261" idx="1"/>
            <a:endCxn id="178" idx="11"/>
          </p:cNvCxnSpPr>
          <p:nvPr/>
        </p:nvCxnSpPr>
        <p:spPr>
          <a:xfrm>
            <a:off x="6544775" y="2815150"/>
            <a:ext cx="518179" cy="992335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PoljeZBesedilom 247">
            <a:extLst>
              <a:ext uri="{FF2B5EF4-FFF2-40B4-BE49-F238E27FC236}">
                <a16:creationId xmlns:a16="http://schemas.microsoft.com/office/drawing/2014/main" id="{9EE482E7-B7B9-1A01-4B37-0668AD4F8B14}"/>
              </a:ext>
            </a:extLst>
          </p:cNvPr>
          <p:cNvSpPr txBox="1"/>
          <p:nvPr/>
        </p:nvSpPr>
        <p:spPr>
          <a:xfrm>
            <a:off x="5464775" y="3139505"/>
            <a:ext cx="108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DHN return pipe</a:t>
            </a:r>
          </a:p>
        </p:txBody>
      </p:sp>
      <p:pic>
        <p:nvPicPr>
          <p:cNvPr id="261" name="Grafika 260">
            <a:extLst>
              <a:ext uri="{FF2B5EF4-FFF2-40B4-BE49-F238E27FC236}">
                <a16:creationId xmlns:a16="http://schemas.microsoft.com/office/drawing/2014/main" id="{242D2EB9-6325-7E4F-E9D7-CA980F9AFD9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648" t="12347" r="12513" b="29944"/>
          <a:stretch/>
        </p:blipFill>
        <p:spPr>
          <a:xfrm rot="10800000">
            <a:off x="5464775" y="2404238"/>
            <a:ext cx="1080000" cy="821823"/>
          </a:xfrm>
          <a:prstGeom prst="rect">
            <a:avLst/>
          </a:prstGeom>
        </p:spPr>
      </p:pic>
      <p:cxnSp>
        <p:nvCxnSpPr>
          <p:cNvPr id="278" name="Povezovalnik: kolenski 277">
            <a:extLst>
              <a:ext uri="{FF2B5EF4-FFF2-40B4-BE49-F238E27FC236}">
                <a16:creationId xmlns:a16="http://schemas.microsoft.com/office/drawing/2014/main" id="{B16359DC-DD98-08B8-E531-FA5C39E16AEC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5683350" y="2090891"/>
            <a:ext cx="3041687" cy="888025"/>
          </a:xfrm>
          <a:prstGeom prst="bentConnector3">
            <a:avLst>
              <a:gd name="adj1" fmla="val 67604"/>
            </a:avLst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9" name="Slika 278">
            <a:extLst>
              <a:ext uri="{FF2B5EF4-FFF2-40B4-BE49-F238E27FC236}">
                <a16:creationId xmlns:a16="http://schemas.microsoft.com/office/drawing/2014/main" id="{9891D7CF-56AC-8B22-0F5C-D547ECDCF0D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799" y="2958512"/>
            <a:ext cx="1080000" cy="876867"/>
          </a:xfrm>
          <a:prstGeom prst="rect">
            <a:avLst/>
          </a:prstGeom>
        </p:spPr>
      </p:pic>
      <p:pic>
        <p:nvPicPr>
          <p:cNvPr id="280" name="Slika 279">
            <a:extLst>
              <a:ext uri="{FF2B5EF4-FFF2-40B4-BE49-F238E27FC236}">
                <a16:creationId xmlns:a16="http://schemas.microsoft.com/office/drawing/2014/main" id="{892D0B6D-D8C5-EB78-A262-A9CA83CD523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9274" y="2684186"/>
            <a:ext cx="720000" cy="1112728"/>
          </a:xfrm>
          <a:prstGeom prst="rect">
            <a:avLst/>
          </a:prstGeom>
        </p:spPr>
      </p:pic>
      <p:pic>
        <p:nvPicPr>
          <p:cNvPr id="281" name="Slika 280">
            <a:extLst>
              <a:ext uri="{FF2B5EF4-FFF2-40B4-BE49-F238E27FC236}">
                <a16:creationId xmlns:a16="http://schemas.microsoft.com/office/drawing/2014/main" id="{29EA1A72-6B21-CABA-400D-D6B7840920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449" y="2068998"/>
            <a:ext cx="720000" cy="711955"/>
          </a:xfrm>
          <a:prstGeom prst="rect">
            <a:avLst/>
          </a:prstGeom>
        </p:spPr>
      </p:pic>
      <p:pic>
        <p:nvPicPr>
          <p:cNvPr id="283" name="Slika 282">
            <a:extLst>
              <a:ext uri="{FF2B5EF4-FFF2-40B4-BE49-F238E27FC236}">
                <a16:creationId xmlns:a16="http://schemas.microsoft.com/office/drawing/2014/main" id="{5A76FB1B-CC91-8F37-06C8-1A5F3CA3D42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117" y="348622"/>
            <a:ext cx="720000" cy="775636"/>
          </a:xfrm>
          <a:prstGeom prst="rect">
            <a:avLst/>
          </a:prstGeom>
        </p:spPr>
      </p:pic>
      <p:grpSp>
        <p:nvGrpSpPr>
          <p:cNvPr id="299" name="Skupina 298">
            <a:extLst>
              <a:ext uri="{FF2B5EF4-FFF2-40B4-BE49-F238E27FC236}">
                <a16:creationId xmlns:a16="http://schemas.microsoft.com/office/drawing/2014/main" id="{2AF2ECE5-A51F-E3E1-7650-43EA5017AA05}"/>
              </a:ext>
            </a:extLst>
          </p:cNvPr>
          <p:cNvGrpSpPr/>
          <p:nvPr/>
        </p:nvGrpSpPr>
        <p:grpSpPr>
          <a:xfrm>
            <a:off x="10362994" y="4081000"/>
            <a:ext cx="1873088" cy="794414"/>
            <a:chOff x="10318913" y="5205113"/>
            <a:chExt cx="1873088" cy="794413"/>
          </a:xfrm>
        </p:grpSpPr>
        <p:sp>
          <p:nvSpPr>
            <p:cNvPr id="284" name="Rectangle 28">
              <a:extLst>
                <a:ext uri="{FF2B5EF4-FFF2-40B4-BE49-F238E27FC236}">
                  <a16:creationId xmlns:a16="http://schemas.microsoft.com/office/drawing/2014/main" id="{4D028050-0E9D-456C-65F8-6937732D007A}"/>
                </a:ext>
              </a:extLst>
            </p:cNvPr>
            <p:cNvSpPr/>
            <p:nvPr/>
          </p:nvSpPr>
          <p:spPr>
            <a:xfrm>
              <a:off x="10318913" y="5205113"/>
              <a:ext cx="18730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Indoor heating solution</a:t>
              </a:r>
            </a:p>
          </p:txBody>
        </p:sp>
        <p:sp>
          <p:nvSpPr>
            <p:cNvPr id="285" name="TextBox 31">
              <a:extLst>
                <a:ext uri="{FF2B5EF4-FFF2-40B4-BE49-F238E27FC236}">
                  <a16:creationId xmlns:a16="http://schemas.microsoft.com/office/drawing/2014/main" id="{AD9B7428-1EE1-2A1A-6C1A-B46E4B6EFB14}"/>
                </a:ext>
              </a:extLst>
            </p:cNvPr>
            <p:cNvSpPr txBox="1"/>
            <p:nvPr/>
          </p:nvSpPr>
          <p:spPr>
            <a:xfrm>
              <a:off x="10318913" y="5383974"/>
              <a:ext cx="1782168" cy="61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42" marR="0" lvl="0" indent="-17144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Flat stations</a:t>
              </a:r>
            </a:p>
            <a:p>
              <a:pPr marL="171442" marR="0" lvl="0" indent="-17144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Floor heating, fan coil and radiator solutions</a:t>
              </a:r>
            </a:p>
            <a:p>
              <a:pPr marL="171442" marR="0" lvl="0" indent="-17144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Metering</a:t>
              </a:r>
              <a:endParaRPr kumimoji="0" lang="sl-SI" altLang="zh-CN" sz="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Verdana"/>
                <a:ea typeface="微软雅黑" panose="020B0503020204020204" pitchFamily="34" charset="-122"/>
                <a:cs typeface="+mn-cs"/>
              </a:endParaRPr>
            </a:p>
            <a:p>
              <a:pPr marL="171442" marR="0" lvl="0" indent="-17144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Hydraulic balancing</a:t>
              </a:r>
            </a:p>
          </p:txBody>
        </p:sp>
      </p:grpSp>
      <p:cxnSp>
        <p:nvCxnSpPr>
          <p:cNvPr id="287" name="Povezovalnik: kolenski 286">
            <a:extLst>
              <a:ext uri="{FF2B5EF4-FFF2-40B4-BE49-F238E27FC236}">
                <a16:creationId xmlns:a16="http://schemas.microsoft.com/office/drawing/2014/main" id="{5A925759-4C94-11B2-CDFF-B47E3C699BDE}"/>
              </a:ext>
            </a:extLst>
          </p:cNvPr>
          <p:cNvCxnSpPr>
            <a:cxnSpLocks/>
            <a:stCxn id="284" idx="1"/>
          </p:cNvCxnSpPr>
          <p:nvPr/>
        </p:nvCxnSpPr>
        <p:spPr>
          <a:xfrm rot="10800000">
            <a:off x="9993540" y="3729916"/>
            <a:ext cx="369454" cy="420334"/>
          </a:xfrm>
          <a:prstGeom prst="bentConnector2">
            <a:avLst/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8" name="Slika 287">
            <a:extLst>
              <a:ext uri="{FF2B5EF4-FFF2-40B4-BE49-F238E27FC236}">
                <a16:creationId xmlns:a16="http://schemas.microsoft.com/office/drawing/2014/main" id="{E99EFA4C-A9E4-DB5D-0BF4-00107AB4545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1253" y="920829"/>
            <a:ext cx="720000" cy="1112728"/>
          </a:xfrm>
          <a:prstGeom prst="rect">
            <a:avLst/>
          </a:prstGeom>
        </p:spPr>
      </p:pic>
      <p:grpSp>
        <p:nvGrpSpPr>
          <p:cNvPr id="298" name="Skupina 297">
            <a:extLst>
              <a:ext uri="{FF2B5EF4-FFF2-40B4-BE49-F238E27FC236}">
                <a16:creationId xmlns:a16="http://schemas.microsoft.com/office/drawing/2014/main" id="{A7033326-B670-441C-4B21-C4A83071D9C8}"/>
              </a:ext>
            </a:extLst>
          </p:cNvPr>
          <p:cNvGrpSpPr/>
          <p:nvPr/>
        </p:nvGrpSpPr>
        <p:grpSpPr>
          <a:xfrm>
            <a:off x="4925394" y="612526"/>
            <a:ext cx="1757447" cy="818013"/>
            <a:chOff x="9023988" y="369958"/>
            <a:chExt cx="1757446" cy="818012"/>
          </a:xfrm>
        </p:grpSpPr>
        <p:sp>
          <p:nvSpPr>
            <p:cNvPr id="290" name="Rectangle 24">
              <a:extLst>
                <a:ext uri="{FF2B5EF4-FFF2-40B4-BE49-F238E27FC236}">
                  <a16:creationId xmlns:a16="http://schemas.microsoft.com/office/drawing/2014/main" id="{0CDFF510-2B58-106E-D88E-7D71A115FCC3}"/>
                </a:ext>
              </a:extLst>
            </p:cNvPr>
            <p:cNvSpPr/>
            <p:nvPr/>
          </p:nvSpPr>
          <p:spPr>
            <a:xfrm>
              <a:off x="9023988" y="369958"/>
              <a:ext cx="17574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Secondary loop/heat exchange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unit</a:t>
              </a:r>
            </a:p>
          </p:txBody>
        </p:sp>
        <p:sp>
          <p:nvSpPr>
            <p:cNvPr id="291" name="TextBox 25">
              <a:extLst>
                <a:ext uri="{FF2B5EF4-FFF2-40B4-BE49-F238E27FC236}">
                  <a16:creationId xmlns:a16="http://schemas.microsoft.com/office/drawing/2014/main" id="{68803BEF-CAF0-400B-6300-CACAC713CA7E}"/>
                </a:ext>
              </a:extLst>
            </p:cNvPr>
            <p:cNvSpPr txBox="1"/>
            <p:nvPr/>
          </p:nvSpPr>
          <p:spPr>
            <a:xfrm>
              <a:off x="9253415" y="695528"/>
              <a:ext cx="1528019" cy="4924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42" marR="0" lvl="0" indent="-171442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Compact pre-assembled heating stations</a:t>
              </a:r>
            </a:p>
            <a:p>
              <a:pPr marL="171442" marR="0" lvl="0" indent="-171442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Hydraulic portfolio</a:t>
              </a:r>
            </a:p>
            <a:p>
              <a:pPr marL="171442" marR="0" lvl="0" indent="-171442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Heat station controls</a:t>
              </a: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B5C3C9B-0FDF-BDB5-D2A4-4D5416937B50}"/>
              </a:ext>
            </a:extLst>
          </p:cNvPr>
          <p:cNvGrpSpPr/>
          <p:nvPr/>
        </p:nvGrpSpPr>
        <p:grpSpPr>
          <a:xfrm>
            <a:off x="3392837" y="3609175"/>
            <a:ext cx="1693824" cy="1058374"/>
            <a:chOff x="3392837" y="3609175"/>
            <a:chExt cx="1693824" cy="1058374"/>
          </a:xfrm>
        </p:grpSpPr>
        <p:sp>
          <p:nvSpPr>
            <p:cNvPr id="309" name="TextBox 9">
              <a:extLst>
                <a:ext uri="{FF2B5EF4-FFF2-40B4-BE49-F238E27FC236}">
                  <a16:creationId xmlns:a16="http://schemas.microsoft.com/office/drawing/2014/main" id="{ADE93EC7-F560-278D-EBD0-CAD266A073DA}"/>
                </a:ext>
              </a:extLst>
            </p:cNvPr>
            <p:cNvSpPr txBox="1"/>
            <p:nvPr/>
          </p:nvSpPr>
          <p:spPr>
            <a:xfrm>
              <a:off x="3392838" y="3609175"/>
              <a:ext cx="169382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 sz="1400" b="1">
                  <a:solidFill>
                    <a:srgbClr val="B6000F"/>
                  </a:solidFill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Hydronic Heat Exchangers</a:t>
              </a: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rPr>
                <a:t>(optional)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B6000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294" name="Slika 293">
              <a:extLst>
                <a:ext uri="{FF2B5EF4-FFF2-40B4-BE49-F238E27FC236}">
                  <a16:creationId xmlns:a16="http://schemas.microsoft.com/office/drawing/2014/main" id="{4E3F1EFB-BB96-BDB6-A0BF-504FF66D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837" y="3865166"/>
              <a:ext cx="1080000" cy="802383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74EA675-86D7-63E3-7675-475BCA04B1F2}"/>
              </a:ext>
            </a:extLst>
          </p:cNvPr>
          <p:cNvGrpSpPr/>
          <p:nvPr/>
        </p:nvGrpSpPr>
        <p:grpSpPr>
          <a:xfrm>
            <a:off x="150862" y="1714176"/>
            <a:ext cx="2520910" cy="2962184"/>
            <a:chOff x="150862" y="1714176"/>
            <a:chExt cx="2520910" cy="2962184"/>
          </a:xfrm>
        </p:grpSpPr>
        <p:pic>
          <p:nvPicPr>
            <p:cNvPr id="295" name="Slika 294">
              <a:extLst>
                <a:ext uri="{FF2B5EF4-FFF2-40B4-BE49-F238E27FC236}">
                  <a16:creationId xmlns:a16="http://schemas.microsoft.com/office/drawing/2014/main" id="{B4C22724-184B-9953-673E-8C12BD2A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772" y="3718241"/>
              <a:ext cx="1080000" cy="958119"/>
            </a:xfrm>
            <a:prstGeom prst="rect">
              <a:avLst/>
            </a:prstGeom>
          </p:spPr>
        </p:pic>
        <p:grpSp>
          <p:nvGrpSpPr>
            <p:cNvPr id="300" name="Skupina 299">
              <a:extLst>
                <a:ext uri="{FF2B5EF4-FFF2-40B4-BE49-F238E27FC236}">
                  <a16:creationId xmlns:a16="http://schemas.microsoft.com/office/drawing/2014/main" id="{C02AB443-660D-5236-A9A2-A84C18A94756}"/>
                </a:ext>
              </a:extLst>
            </p:cNvPr>
            <p:cNvGrpSpPr/>
            <p:nvPr/>
          </p:nvGrpSpPr>
          <p:grpSpPr>
            <a:xfrm>
              <a:off x="150862" y="1714176"/>
              <a:ext cx="1617287" cy="642258"/>
              <a:chOff x="-2164908" y="4235135"/>
              <a:chExt cx="1617287" cy="642258"/>
            </a:xfrm>
          </p:grpSpPr>
          <p:sp>
            <p:nvSpPr>
              <p:cNvPr id="296" name="TextBox 13">
                <a:extLst>
                  <a:ext uri="{FF2B5EF4-FFF2-40B4-BE49-F238E27FC236}">
                    <a16:creationId xmlns:a16="http://schemas.microsoft.com/office/drawing/2014/main" id="{84131B94-E7A9-958F-69D7-E8A07146D110}"/>
                  </a:ext>
                </a:extLst>
              </p:cNvPr>
              <p:cNvSpPr txBox="1"/>
              <p:nvPr/>
            </p:nvSpPr>
            <p:spPr>
              <a:xfrm>
                <a:off x="-2164908" y="4235135"/>
                <a:ext cx="1617287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90000"/>
                  </a:lnSpc>
                  <a:spcBef>
                    <a:spcPts val="600"/>
                  </a:spcBef>
                  <a:buClr>
                    <a:schemeClr val="tx2"/>
                  </a:buClr>
                  <a:buSzPct val="100000"/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</a:lstStyle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000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Oil-free</a:t>
                </a:r>
                <a:r>
                  <a:rPr kumimoji="0" lang="zh-CN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000F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000F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WWHPs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6000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7" name="TextBox 14">
                <a:extLst>
                  <a:ext uri="{FF2B5EF4-FFF2-40B4-BE49-F238E27FC236}">
                    <a16:creationId xmlns:a16="http://schemas.microsoft.com/office/drawing/2014/main" id="{B69E103D-2325-FD92-4612-903D57E5F719}"/>
                  </a:ext>
                </a:extLst>
              </p:cNvPr>
              <p:cNvSpPr txBox="1"/>
              <p:nvPr/>
            </p:nvSpPr>
            <p:spPr>
              <a:xfrm>
                <a:off x="-2164908" y="4384950"/>
                <a:ext cx="161728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42" marR="0" lvl="0" indent="-171442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Max. supply hot water temperature 67</a:t>
                </a:r>
                <a:r>
                  <a:rPr kumimoji="0" lang="sl-SI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°C (</a:t>
                </a: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7</a:t>
                </a:r>
                <a:r>
                  <a:rPr kumimoji="0" lang="sl-SI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5°C</a:t>
                </a:r>
                <a:r>
                  <a:rPr kumimoji="0" lang="zh-CN" altLang="en-US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）</a:t>
                </a:r>
                <a:endParaRPr kumimoji="0" lang="en-US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endParaRPr>
              </a:p>
              <a:p>
                <a:pPr marL="171442" marR="0" lvl="0" indent="-171442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Large </a:t>
                </a:r>
                <a:r>
                  <a:rPr kumimoji="0" lang="el-GR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Δ</a:t>
                </a: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T scenario suits DH network</a:t>
                </a:r>
              </a:p>
            </p:txBody>
          </p:sp>
        </p:grpSp>
        <p:cxnSp>
          <p:nvCxnSpPr>
            <p:cNvPr id="307" name="Povezovalnik: kolenski 306">
              <a:extLst>
                <a:ext uri="{FF2B5EF4-FFF2-40B4-BE49-F238E27FC236}">
                  <a16:creationId xmlns:a16="http://schemas.microsoft.com/office/drawing/2014/main" id="{FF13DF79-C49A-BDFA-C761-5CB7CC8B49BA}"/>
                </a:ext>
              </a:extLst>
            </p:cNvPr>
            <p:cNvCxnSpPr>
              <a:cxnSpLocks/>
              <a:stCxn id="297" idx="3"/>
              <a:endCxn id="295" idx="0"/>
            </p:cNvCxnSpPr>
            <p:nvPr/>
          </p:nvCxnSpPr>
          <p:spPr>
            <a:xfrm>
              <a:off x="1768149" y="2110213"/>
              <a:ext cx="363623" cy="1608028"/>
            </a:xfrm>
            <a:prstGeom prst="bentConnector2">
              <a:avLst/>
            </a:prstGeom>
            <a:ln>
              <a:solidFill>
                <a:srgbClr val="B6000F"/>
              </a:solidFill>
              <a:headEnd type="none" w="med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7" name="Povezovalnik: kolenski 356">
            <a:extLst>
              <a:ext uri="{FF2B5EF4-FFF2-40B4-BE49-F238E27FC236}">
                <a16:creationId xmlns:a16="http://schemas.microsoft.com/office/drawing/2014/main" id="{A8C99819-8BB4-1BD4-D19D-3F117356532A}"/>
              </a:ext>
            </a:extLst>
          </p:cNvPr>
          <p:cNvCxnSpPr>
            <a:stCxn id="290" idx="3"/>
          </p:cNvCxnSpPr>
          <p:nvPr/>
        </p:nvCxnSpPr>
        <p:spPr>
          <a:xfrm>
            <a:off x="6682841" y="751026"/>
            <a:ext cx="899999" cy="720003"/>
          </a:xfrm>
          <a:prstGeom prst="bentConnector3">
            <a:avLst>
              <a:gd name="adj1" fmla="val 23456"/>
            </a:avLst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Povezovalnik: kolenski 360">
            <a:extLst>
              <a:ext uri="{FF2B5EF4-FFF2-40B4-BE49-F238E27FC236}">
                <a16:creationId xmlns:a16="http://schemas.microsoft.com/office/drawing/2014/main" id="{081AF488-0005-D285-531F-85AD9C3B6B0B}"/>
              </a:ext>
            </a:extLst>
          </p:cNvPr>
          <p:cNvCxnSpPr>
            <a:stCxn id="207" idx="0"/>
            <a:endCxn id="178" idx="4"/>
          </p:cNvCxnSpPr>
          <p:nvPr/>
        </p:nvCxnSpPr>
        <p:spPr>
          <a:xfrm rot="5400000" flipH="1" flipV="1">
            <a:off x="5943903" y="4536657"/>
            <a:ext cx="948224" cy="1289877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Skupina 310">
            <a:extLst>
              <a:ext uri="{FF2B5EF4-FFF2-40B4-BE49-F238E27FC236}">
                <a16:creationId xmlns:a16="http://schemas.microsoft.com/office/drawing/2014/main" id="{88429849-BACD-D428-51AF-2B898F4E42DF}"/>
              </a:ext>
            </a:extLst>
          </p:cNvPr>
          <p:cNvGrpSpPr/>
          <p:nvPr/>
        </p:nvGrpSpPr>
        <p:grpSpPr>
          <a:xfrm>
            <a:off x="7399933" y="4616562"/>
            <a:ext cx="2836831" cy="1752043"/>
            <a:chOff x="-1389551" y="618204"/>
            <a:chExt cx="2836830" cy="1752042"/>
          </a:xfrm>
        </p:grpSpPr>
        <p:sp>
          <p:nvSpPr>
            <p:cNvPr id="312" name="Rectangle 116">
              <a:extLst>
                <a:ext uri="{FF2B5EF4-FFF2-40B4-BE49-F238E27FC236}">
                  <a16:creationId xmlns:a16="http://schemas.microsoft.com/office/drawing/2014/main" id="{96D458EF-ABA9-9BCC-EF96-D5B83BB35CB9}"/>
                </a:ext>
              </a:extLst>
            </p:cNvPr>
            <p:cNvSpPr/>
            <p:nvPr/>
          </p:nvSpPr>
          <p:spPr>
            <a:xfrm>
              <a:off x="-1389551" y="618204"/>
              <a:ext cx="2743909" cy="175204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3" name="TextBox 117">
              <a:extLst>
                <a:ext uri="{FF2B5EF4-FFF2-40B4-BE49-F238E27FC236}">
                  <a16:creationId xmlns:a16="http://schemas.microsoft.com/office/drawing/2014/main" id="{454ADBC2-5344-21A3-90F8-E69B9C882239}"/>
                </a:ext>
              </a:extLst>
            </p:cNvPr>
            <p:cNvSpPr txBox="1"/>
            <p:nvPr/>
          </p:nvSpPr>
          <p:spPr>
            <a:xfrm>
              <a:off x="-1323596" y="1453218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Production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4" name="TextBox 118">
              <a:extLst>
                <a:ext uri="{FF2B5EF4-FFF2-40B4-BE49-F238E27FC236}">
                  <a16:creationId xmlns:a16="http://schemas.microsoft.com/office/drawing/2014/main" id="{8B487AB7-97F4-0CFF-3CA0-EE83A4B9670B}"/>
                </a:ext>
              </a:extLst>
            </p:cNvPr>
            <p:cNvSpPr txBox="1"/>
            <p:nvPr/>
          </p:nvSpPr>
          <p:spPr>
            <a:xfrm>
              <a:off x="-554523" y="1453218"/>
              <a:ext cx="929533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Network</a:t>
              </a:r>
            </a:p>
          </p:txBody>
        </p:sp>
        <p:sp>
          <p:nvSpPr>
            <p:cNvPr id="315" name="TextBox 9">
              <a:extLst>
                <a:ext uri="{FF2B5EF4-FFF2-40B4-BE49-F238E27FC236}">
                  <a16:creationId xmlns:a16="http://schemas.microsoft.com/office/drawing/2014/main" id="{F71DDCA2-383E-5534-45EE-879B1439042C}"/>
                </a:ext>
              </a:extLst>
            </p:cNvPr>
            <p:cNvSpPr txBox="1"/>
            <p:nvPr/>
          </p:nvSpPr>
          <p:spPr>
            <a:xfrm>
              <a:off x="-398925" y="911698"/>
              <a:ext cx="766550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Supply temperature optimization in DHC networks</a:t>
              </a:r>
            </a:p>
          </p:txBody>
        </p:sp>
        <p:sp>
          <p:nvSpPr>
            <p:cNvPr id="316" name="TextBox 9">
              <a:extLst>
                <a:ext uri="{FF2B5EF4-FFF2-40B4-BE49-F238E27FC236}">
                  <a16:creationId xmlns:a16="http://schemas.microsoft.com/office/drawing/2014/main" id="{1471D7CD-4EA2-980E-1255-C7A7830179CA}"/>
                </a:ext>
              </a:extLst>
            </p:cNvPr>
            <p:cNvSpPr txBox="1"/>
            <p:nvPr/>
          </p:nvSpPr>
          <p:spPr>
            <a:xfrm>
              <a:off x="511706" y="856298"/>
              <a:ext cx="84265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Δ</a:t>
              </a:r>
              <a:r>
                <a:rPr kumimoji="0" lang="sl-SI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optimization in networks / lower pumping costs and dT improvement</a:t>
              </a:r>
            </a:p>
          </p:txBody>
        </p:sp>
        <p:cxnSp>
          <p:nvCxnSpPr>
            <p:cNvPr id="317" name="Straight Connector 9">
              <a:extLst>
                <a:ext uri="{FF2B5EF4-FFF2-40B4-BE49-F238E27FC236}">
                  <a16:creationId xmlns:a16="http://schemas.microsoft.com/office/drawing/2014/main" id="{128CF593-5D75-763F-E60A-9B4C275CE8DD}"/>
                </a:ext>
              </a:extLst>
            </p:cNvPr>
            <p:cNvCxnSpPr>
              <a:cxnSpLocks/>
            </p:cNvCxnSpPr>
            <p:nvPr/>
          </p:nvCxnSpPr>
          <p:spPr>
            <a:xfrm>
              <a:off x="-638894" y="1453218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cxnSp>
          <p:nvCxnSpPr>
            <p:cNvPr id="318" name="Straight Connector 14">
              <a:extLst>
                <a:ext uri="{FF2B5EF4-FFF2-40B4-BE49-F238E27FC236}">
                  <a16:creationId xmlns:a16="http://schemas.microsoft.com/office/drawing/2014/main" id="{50761CFF-B111-9AD5-3114-574BB355F47C}"/>
                </a:ext>
              </a:extLst>
            </p:cNvPr>
            <p:cNvCxnSpPr/>
            <p:nvPr/>
          </p:nvCxnSpPr>
          <p:spPr>
            <a:xfrm>
              <a:off x="426129" y="861386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19" name="TextBox 9">
              <a:extLst>
                <a:ext uri="{FF2B5EF4-FFF2-40B4-BE49-F238E27FC236}">
                  <a16:creationId xmlns:a16="http://schemas.microsoft.com/office/drawing/2014/main" id="{E07FFC83-68D7-F557-5FB3-92DCF5CCD135}"/>
                </a:ext>
              </a:extLst>
            </p:cNvPr>
            <p:cNvSpPr txBox="1"/>
            <p:nvPr/>
          </p:nvSpPr>
          <p:spPr>
            <a:xfrm>
              <a:off x="-1312687" y="700251"/>
              <a:ext cx="2492475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Monitoring &amp; Optimization tools</a:t>
              </a:r>
            </a:p>
          </p:txBody>
        </p:sp>
        <p:sp>
          <p:nvSpPr>
            <p:cNvPr id="320" name="TextBox 115">
              <a:extLst>
                <a:ext uri="{FF2B5EF4-FFF2-40B4-BE49-F238E27FC236}">
                  <a16:creationId xmlns:a16="http://schemas.microsoft.com/office/drawing/2014/main" id="{D82F4D72-F9E3-F14D-0398-2937B2EC23C6}"/>
                </a:ext>
              </a:extLst>
            </p:cNvPr>
            <p:cNvSpPr txBox="1"/>
            <p:nvPr/>
          </p:nvSpPr>
          <p:spPr>
            <a:xfrm>
              <a:off x="667333" y="1466514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</a:t>
              </a:r>
            </a:p>
          </p:txBody>
        </p:sp>
        <p:cxnSp>
          <p:nvCxnSpPr>
            <p:cNvPr id="321" name="Straight Connector 143">
              <a:extLst>
                <a:ext uri="{FF2B5EF4-FFF2-40B4-BE49-F238E27FC236}">
                  <a16:creationId xmlns:a16="http://schemas.microsoft.com/office/drawing/2014/main" id="{C335E2A4-4FDC-F037-C8C4-C05630D14B7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60" y="1457838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grpSp>
          <p:nvGrpSpPr>
            <p:cNvPr id="322" name="Skupina 321">
              <a:extLst>
                <a:ext uri="{FF2B5EF4-FFF2-40B4-BE49-F238E27FC236}">
                  <a16:creationId xmlns:a16="http://schemas.microsoft.com/office/drawing/2014/main" id="{FEAF54D7-ED6C-8927-6285-EECDD65A05AA}"/>
                </a:ext>
              </a:extLst>
            </p:cNvPr>
            <p:cNvGrpSpPr/>
            <p:nvPr/>
          </p:nvGrpSpPr>
          <p:grpSpPr>
            <a:xfrm>
              <a:off x="-1093273" y="1746580"/>
              <a:ext cx="2199384" cy="565200"/>
              <a:chOff x="-1745708" y="2573057"/>
              <a:chExt cx="2199384" cy="565200"/>
            </a:xfrm>
          </p:grpSpPr>
          <p:pic>
            <p:nvPicPr>
              <p:cNvPr id="325" name="Slika 324">
                <a:extLst>
                  <a:ext uri="{FF2B5EF4-FFF2-40B4-BE49-F238E27FC236}">
                    <a16:creationId xmlns:a16="http://schemas.microsoft.com/office/drawing/2014/main" id="{E476F208-79E3-D4B8-9657-E45116397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745708" y="2573057"/>
                <a:ext cx="734048" cy="565200"/>
              </a:xfrm>
              <a:prstGeom prst="rect">
                <a:avLst/>
              </a:prstGeom>
            </p:spPr>
          </p:pic>
          <p:pic>
            <p:nvPicPr>
              <p:cNvPr id="326" name="Slika 325">
                <a:extLst>
                  <a:ext uri="{FF2B5EF4-FFF2-40B4-BE49-F238E27FC236}">
                    <a16:creationId xmlns:a16="http://schemas.microsoft.com/office/drawing/2014/main" id="{F140E1B4-825E-C9C8-855D-26271C125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09512" y="2574078"/>
                <a:ext cx="720000" cy="564179"/>
              </a:xfrm>
              <a:prstGeom prst="rect">
                <a:avLst/>
              </a:prstGeom>
            </p:spPr>
          </p:pic>
          <p:pic>
            <p:nvPicPr>
              <p:cNvPr id="327" name="Slika 326">
                <a:extLst>
                  <a:ext uri="{FF2B5EF4-FFF2-40B4-BE49-F238E27FC236}">
                    <a16:creationId xmlns:a16="http://schemas.microsoft.com/office/drawing/2014/main" id="{07CF3732-C530-488F-4DDC-0FA203D98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87363" y="2573057"/>
                <a:ext cx="741039" cy="565200"/>
              </a:xfrm>
              <a:prstGeom prst="rect">
                <a:avLst/>
              </a:prstGeom>
            </p:spPr>
          </p:pic>
        </p:grpSp>
        <p:sp>
          <p:nvSpPr>
            <p:cNvPr id="323" name="TextBox 9">
              <a:extLst>
                <a:ext uri="{FF2B5EF4-FFF2-40B4-BE49-F238E27FC236}">
                  <a16:creationId xmlns:a16="http://schemas.microsoft.com/office/drawing/2014/main" id="{E01EE1EE-5A5F-B343-7850-1F0885C86BC9}"/>
                </a:ext>
              </a:extLst>
            </p:cNvPr>
            <p:cNvSpPr txBox="1"/>
            <p:nvPr/>
          </p:nvSpPr>
          <p:spPr>
            <a:xfrm>
              <a:off x="-1312428" y="911698"/>
              <a:ext cx="840332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Calculation of best economical energy production mix</a:t>
              </a:r>
            </a:p>
          </p:txBody>
        </p:sp>
        <p:cxnSp>
          <p:nvCxnSpPr>
            <p:cNvPr id="324" name="Straight Connector 14">
              <a:extLst>
                <a:ext uri="{FF2B5EF4-FFF2-40B4-BE49-F238E27FC236}">
                  <a16:creationId xmlns:a16="http://schemas.microsoft.com/office/drawing/2014/main" id="{B0E13829-A2BE-01FF-F1C8-B02A58038B1C}"/>
                </a:ext>
              </a:extLst>
            </p:cNvPr>
            <p:cNvCxnSpPr/>
            <p:nvPr/>
          </p:nvCxnSpPr>
          <p:spPr>
            <a:xfrm>
              <a:off x="-454931" y="867923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cxnSp>
        <p:nvCxnSpPr>
          <p:cNvPr id="370" name="Povezovalnik: kolenski 369">
            <a:extLst>
              <a:ext uri="{FF2B5EF4-FFF2-40B4-BE49-F238E27FC236}">
                <a16:creationId xmlns:a16="http://schemas.microsoft.com/office/drawing/2014/main" id="{F92FB21B-2DFE-EB19-6C16-39C9EEFF3C58}"/>
              </a:ext>
            </a:extLst>
          </p:cNvPr>
          <p:cNvCxnSpPr>
            <a:cxnSpLocks/>
            <a:stCxn id="312" idx="0"/>
            <a:endCxn id="178" idx="2"/>
          </p:cNvCxnSpPr>
          <p:nvPr/>
        </p:nvCxnSpPr>
        <p:spPr>
          <a:xfrm rot="16200000" flipV="1">
            <a:off x="7962882" y="3807555"/>
            <a:ext cx="238496" cy="1379517"/>
          </a:xfrm>
          <a:prstGeom prst="bentConnector2">
            <a:avLst/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025D32AA-9467-4429-414A-C555447F88A4}"/>
              </a:ext>
            </a:extLst>
          </p:cNvPr>
          <p:cNvGrpSpPr/>
          <p:nvPr/>
        </p:nvGrpSpPr>
        <p:grpSpPr>
          <a:xfrm>
            <a:off x="3409255" y="980892"/>
            <a:ext cx="2274095" cy="1673843"/>
            <a:chOff x="2471950" y="342541"/>
            <a:chExt cx="2274095" cy="1673843"/>
          </a:xfrm>
        </p:grpSpPr>
        <p:grpSp>
          <p:nvGrpSpPr>
            <p:cNvPr id="273" name="Skupina 272">
              <a:extLst>
                <a:ext uri="{FF2B5EF4-FFF2-40B4-BE49-F238E27FC236}">
                  <a16:creationId xmlns:a16="http://schemas.microsoft.com/office/drawing/2014/main" id="{563BB874-3100-7F1D-91F7-74FF011E8CC8}"/>
                </a:ext>
              </a:extLst>
            </p:cNvPr>
            <p:cNvGrpSpPr/>
            <p:nvPr/>
          </p:nvGrpSpPr>
          <p:grpSpPr>
            <a:xfrm>
              <a:off x="2471950" y="342541"/>
              <a:ext cx="2274095" cy="1673843"/>
              <a:chOff x="2142866" y="1242633"/>
              <a:chExt cx="2274095" cy="1673842"/>
            </a:xfrm>
          </p:grpSpPr>
          <p:sp>
            <p:nvSpPr>
              <p:cNvPr id="268" name="Rectangle 17">
                <a:extLst>
                  <a:ext uri="{FF2B5EF4-FFF2-40B4-BE49-F238E27FC236}">
                    <a16:creationId xmlns:a16="http://schemas.microsoft.com/office/drawing/2014/main" id="{07F5C95A-3FC9-843F-C68F-097385AE4898}"/>
                  </a:ext>
                </a:extLst>
              </p:cNvPr>
              <p:cNvSpPr/>
              <p:nvPr/>
            </p:nvSpPr>
            <p:spPr>
              <a:xfrm>
                <a:off x="2142867" y="1242633"/>
                <a:ext cx="175744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000F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Primary DH network</a:t>
                </a:r>
              </a:p>
            </p:txBody>
          </p:sp>
          <p:sp>
            <p:nvSpPr>
              <p:cNvPr id="269" name="TextBox 19">
                <a:extLst>
                  <a:ext uri="{FF2B5EF4-FFF2-40B4-BE49-F238E27FC236}">
                    <a16:creationId xmlns:a16="http://schemas.microsoft.com/office/drawing/2014/main" id="{9332B10F-1A8C-C822-13D0-27B898EA0282}"/>
                  </a:ext>
                </a:extLst>
              </p:cNvPr>
              <p:cNvSpPr txBox="1"/>
              <p:nvPr/>
            </p:nvSpPr>
            <p:spPr>
              <a:xfrm>
                <a:off x="2142866" y="1414092"/>
                <a:ext cx="16172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42" marR="0" lvl="0" indent="-171442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High quality Ball</a:t>
                </a:r>
                <a:r>
                  <a:rPr kumimoji="0" lang="sl-SI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微软雅黑" panose="020B0503020204020204" pitchFamily="34" charset="-122"/>
                    <a:cs typeface="+mn-cs"/>
                  </a:rPr>
                  <a:t>valves</a:t>
                </a:r>
                <a:endParaRPr kumimoji="0" lang="sl-SI" altLang="zh-CN" sz="8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微软雅黑" panose="020B0503020204020204" pitchFamily="34" charset="-122"/>
                  <a:cs typeface="+mn-cs"/>
                </a:endParaRPr>
              </a:p>
              <a:p>
                <a:pPr marL="171442" marR="0" lvl="0" indent="-171442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Sensors</a:t>
                </a:r>
              </a:p>
              <a:p>
                <a:pPr marL="171442" marR="0" lvl="0" indent="-171442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 w="0"/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Network optimization</a:t>
                </a:r>
              </a:p>
            </p:txBody>
          </p:sp>
          <p:pic>
            <p:nvPicPr>
              <p:cNvPr id="270" name="Slika 269">
                <a:extLst>
                  <a:ext uri="{FF2B5EF4-FFF2-40B4-BE49-F238E27FC236}">
                    <a16:creationId xmlns:a16="http://schemas.microsoft.com/office/drawing/2014/main" id="{4439EFEE-2EC2-BD4B-219A-A2DFD35D3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2631" y="1902844"/>
                <a:ext cx="720000" cy="443077"/>
              </a:xfrm>
              <a:prstGeom prst="rect">
                <a:avLst/>
              </a:prstGeom>
            </p:spPr>
          </p:pic>
          <p:pic>
            <p:nvPicPr>
              <p:cNvPr id="271" name="Slika 270">
                <a:extLst>
                  <a:ext uri="{FF2B5EF4-FFF2-40B4-BE49-F238E27FC236}">
                    <a16:creationId xmlns:a16="http://schemas.microsoft.com/office/drawing/2014/main" id="{BC17EF29-297C-0AFE-A2CE-81E59F3A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6490" y="1727895"/>
                <a:ext cx="720000" cy="618026"/>
              </a:xfrm>
              <a:prstGeom prst="rect">
                <a:avLst/>
              </a:prstGeom>
            </p:spPr>
          </p:pic>
          <p:pic>
            <p:nvPicPr>
              <p:cNvPr id="272" name="Slika 271">
                <a:extLst>
                  <a:ext uri="{FF2B5EF4-FFF2-40B4-BE49-F238E27FC236}">
                    <a16:creationId xmlns:a16="http://schemas.microsoft.com/office/drawing/2014/main" id="{1622ED6C-276B-527D-55BF-32482FB6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6961" y="1788787"/>
                <a:ext cx="1080000" cy="1127688"/>
              </a:xfrm>
              <a:prstGeom prst="rect">
                <a:avLst/>
              </a:prstGeom>
            </p:spPr>
          </p:pic>
        </p:grpSp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1EF0CD11-6F4E-C546-1540-52CA1DD6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946267" y="1421350"/>
              <a:ext cx="679822" cy="540000"/>
            </a:xfrm>
            <a:prstGeom prst="rect">
              <a:avLst/>
            </a:prstGeom>
          </p:spPr>
        </p:pic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id="{48EF7DF5-B362-3DF9-7EF7-2C0B509986E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45470" y="559578"/>
            <a:ext cx="679822" cy="540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A857B55-8A68-5196-DD81-670A571057D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240447" y="2363675"/>
            <a:ext cx="679822" cy="540000"/>
          </a:xfrm>
          <a:prstGeom prst="rect">
            <a:avLst/>
          </a:prstGeom>
        </p:spPr>
      </p:pic>
      <p:grpSp>
        <p:nvGrpSpPr>
          <p:cNvPr id="32" name="Skupina 31">
            <a:extLst>
              <a:ext uri="{FF2B5EF4-FFF2-40B4-BE49-F238E27FC236}">
                <a16:creationId xmlns:a16="http://schemas.microsoft.com/office/drawing/2014/main" id="{7F3DC5A5-4538-BCAD-AFEF-4918CC532C1A}"/>
              </a:ext>
            </a:extLst>
          </p:cNvPr>
          <p:cNvGrpSpPr/>
          <p:nvPr/>
        </p:nvGrpSpPr>
        <p:grpSpPr>
          <a:xfrm>
            <a:off x="41988" y="3807483"/>
            <a:ext cx="2081972" cy="2382548"/>
            <a:chOff x="41988" y="3807483"/>
            <a:chExt cx="2081972" cy="2382548"/>
          </a:xfrm>
        </p:grpSpPr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39A5C6FC-E78C-D6F9-B015-8992A76F3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l="10055" r="9529" b="22103"/>
            <a:stretch/>
          </p:blipFill>
          <p:spPr>
            <a:xfrm>
              <a:off x="150097" y="3807483"/>
              <a:ext cx="743288" cy="720000"/>
            </a:xfrm>
            <a:prstGeom prst="rect">
              <a:avLst/>
            </a:prstGeom>
          </p:spPr>
        </p:pic>
        <p:sp>
          <p:nvSpPr>
            <p:cNvPr id="16" name="Pravokotnik 135">
              <a:extLst>
                <a:ext uri="{FF2B5EF4-FFF2-40B4-BE49-F238E27FC236}">
                  <a16:creationId xmlns:a16="http://schemas.microsoft.com/office/drawing/2014/main" id="{76C1F288-19CA-406C-6C4A-E6AE1650F683}"/>
                </a:ext>
              </a:extLst>
            </p:cNvPr>
            <p:cNvSpPr/>
            <p:nvPr/>
          </p:nvSpPr>
          <p:spPr>
            <a:xfrm>
              <a:off x="41988" y="4378065"/>
              <a:ext cx="959506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Hydropower</a:t>
              </a: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B31BE462-65F5-E067-F3F0-D6D986813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7520" r="8211" b="16876"/>
            <a:stretch/>
          </p:blipFill>
          <p:spPr>
            <a:xfrm>
              <a:off x="156787" y="4509444"/>
              <a:ext cx="729909" cy="720000"/>
            </a:xfrm>
            <a:prstGeom prst="rect">
              <a:avLst/>
            </a:prstGeom>
          </p:spPr>
        </p:pic>
        <p:sp>
          <p:nvSpPr>
            <p:cNvPr id="20" name="Pravokotnik 135">
              <a:extLst>
                <a:ext uri="{FF2B5EF4-FFF2-40B4-BE49-F238E27FC236}">
                  <a16:creationId xmlns:a16="http://schemas.microsoft.com/office/drawing/2014/main" id="{3AE65782-F3FC-6245-84C5-0150FFEC9644}"/>
                </a:ext>
              </a:extLst>
            </p:cNvPr>
            <p:cNvSpPr/>
            <p:nvPr/>
          </p:nvSpPr>
          <p:spPr>
            <a:xfrm>
              <a:off x="159104" y="5100117"/>
              <a:ext cx="725275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Wind</a:t>
              </a: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AEB1B750-4BF7-0A54-A126-2C7AD90DB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9725" r="12219" b="22512"/>
            <a:stretch/>
          </p:blipFill>
          <p:spPr>
            <a:xfrm>
              <a:off x="159104" y="5295707"/>
              <a:ext cx="725275" cy="720000"/>
            </a:xfrm>
            <a:prstGeom prst="rect">
              <a:avLst/>
            </a:prstGeom>
          </p:spPr>
        </p:pic>
        <p:sp>
          <p:nvSpPr>
            <p:cNvPr id="23" name="PoljeZBesedilom 22">
              <a:extLst>
                <a:ext uri="{FF2B5EF4-FFF2-40B4-BE49-F238E27FC236}">
                  <a16:creationId xmlns:a16="http://schemas.microsoft.com/office/drawing/2014/main" id="{74FFF094-3E4B-B972-D27B-CC5A6CD4D053}"/>
                </a:ext>
              </a:extLst>
            </p:cNvPr>
            <p:cNvSpPr txBox="1"/>
            <p:nvPr/>
          </p:nvSpPr>
          <p:spPr>
            <a:xfrm>
              <a:off x="41988" y="5959199"/>
              <a:ext cx="959506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>
              <a:defPPr>
                <a:defRPr lang="sl-SI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cap="none" spc="0" baseline="0">
                  <a:solidFill>
                    <a:srgbClr val="7F7F7F"/>
                  </a:solidFill>
                  <a:uFillTx/>
                  <a:latin typeface="Consolas" pitchFamily="49"/>
                </a:defRPr>
              </a:lvl1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Photovoltaics</a:t>
              </a:r>
            </a:p>
          </p:txBody>
        </p:sp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B3910958-565F-F64F-E7FE-DC5528F6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l="10635" r="7217" b="19063"/>
            <a:stretch/>
          </p:blipFill>
          <p:spPr>
            <a:xfrm>
              <a:off x="949931" y="4672702"/>
              <a:ext cx="730773" cy="720000"/>
            </a:xfrm>
            <a:prstGeom prst="rect">
              <a:avLst/>
            </a:prstGeom>
          </p:spPr>
        </p:pic>
        <p:sp>
          <p:nvSpPr>
            <p:cNvPr id="31" name="PoljeZBesedilom 30">
              <a:extLst>
                <a:ext uri="{FF2B5EF4-FFF2-40B4-BE49-F238E27FC236}">
                  <a16:creationId xmlns:a16="http://schemas.microsoft.com/office/drawing/2014/main" id="{F6C681C0-5BB6-D18D-B4BA-03823DD2A723}"/>
                </a:ext>
              </a:extLst>
            </p:cNvPr>
            <p:cNvSpPr txBox="1"/>
            <p:nvPr/>
          </p:nvSpPr>
          <p:spPr>
            <a:xfrm>
              <a:off x="506673" y="5383290"/>
              <a:ext cx="16172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sl-SI"/>
              </a:defPPr>
              <a:lvl1pPr algn="ctr" defTabSz="914172">
                <a:defRPr sz="100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defRPr>
              </a:lvl1pPr>
            </a:lstStyle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rPr>
                <a:t>Excess electricity</a:t>
              </a:r>
            </a:p>
          </p:txBody>
        </p:sp>
      </p:grpSp>
      <p:cxnSp>
        <p:nvCxnSpPr>
          <p:cNvPr id="34" name="Povezovalnik: kolenski 33">
            <a:extLst>
              <a:ext uri="{FF2B5EF4-FFF2-40B4-BE49-F238E27FC236}">
                <a16:creationId xmlns:a16="http://schemas.microsoft.com/office/drawing/2014/main" id="{6383D2C7-30D9-4DF1-3CA8-87C14F54149C}"/>
              </a:ext>
            </a:extLst>
          </p:cNvPr>
          <p:cNvCxnSpPr>
            <a:stCxn id="24" idx="3"/>
            <a:endCxn id="295" idx="2"/>
          </p:cNvCxnSpPr>
          <p:nvPr/>
        </p:nvCxnSpPr>
        <p:spPr>
          <a:xfrm flipV="1">
            <a:off x="1680704" y="4676360"/>
            <a:ext cx="451068" cy="356342"/>
          </a:xfrm>
          <a:prstGeom prst="bentConnector2">
            <a:avLst/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5">
            <a:extLst>
              <a:ext uri="{FF2B5EF4-FFF2-40B4-BE49-F238E27FC236}">
                <a16:creationId xmlns:a16="http://schemas.microsoft.com/office/drawing/2014/main" id="{1B4AF640-A5DF-7554-8B08-783FD85D8AAA}"/>
              </a:ext>
            </a:extLst>
          </p:cNvPr>
          <p:cNvSpPr txBox="1">
            <a:spLocks/>
          </p:cNvSpPr>
          <p:nvPr/>
        </p:nvSpPr>
        <p:spPr>
          <a:xfrm>
            <a:off x="558802" y="97563"/>
            <a:ext cx="5714408" cy="7654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WWHP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for different applications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in DEN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supported by digital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.*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cxnSp>
        <p:nvCxnSpPr>
          <p:cNvPr id="42" name="Povezovalnik: kolenski 41">
            <a:extLst>
              <a:ext uri="{FF2B5EF4-FFF2-40B4-BE49-F238E27FC236}">
                <a16:creationId xmlns:a16="http://schemas.microsoft.com/office/drawing/2014/main" id="{6485ADF0-4020-B471-F294-6D6E09DB64FB}"/>
              </a:ext>
            </a:extLst>
          </p:cNvPr>
          <p:cNvCxnSpPr>
            <a:stCxn id="295" idx="2"/>
            <a:endCxn id="207" idx="3"/>
          </p:cNvCxnSpPr>
          <p:nvPr/>
        </p:nvCxnSpPr>
        <p:spPr>
          <a:xfrm rot="16200000" flipH="1">
            <a:off x="3639864" y="3168267"/>
            <a:ext cx="1165120" cy="4181305"/>
          </a:xfrm>
          <a:prstGeom prst="bentConnector4">
            <a:avLst>
              <a:gd name="adj1" fmla="val 20126"/>
              <a:gd name="adj2" fmla="val 105467"/>
            </a:avLst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7B54D3B-C799-D29E-6292-20ED65F06F85}"/>
              </a:ext>
            </a:extLst>
          </p:cNvPr>
          <p:cNvSpPr txBox="1"/>
          <p:nvPr/>
        </p:nvSpPr>
        <p:spPr>
          <a:xfrm>
            <a:off x="10231373" y="5816912"/>
            <a:ext cx="190595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* components, subsystems, services, solutions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2F2853C-A965-2F7C-E308-CF8D7A56B63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208" y="2903675"/>
            <a:ext cx="540000" cy="315839"/>
          </a:xfrm>
          <a:prstGeom prst="rect">
            <a:avLst/>
          </a:prstGeom>
        </p:spPr>
      </p:pic>
      <p:pic>
        <p:nvPicPr>
          <p:cNvPr id="27" name="Slika 26" descr="Slika, ki vsebuje besede bela, kuhinjski aparat&#10;&#10;Opis je samodejno ustvarjen">
            <a:extLst>
              <a:ext uri="{FF2B5EF4-FFF2-40B4-BE49-F238E27FC236}">
                <a16:creationId xmlns:a16="http://schemas.microsoft.com/office/drawing/2014/main" id="{7685D670-C77C-2001-3D5B-222DD937829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615" y="3364466"/>
            <a:ext cx="720000" cy="403200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4635EC88-BB75-9E50-112D-A088DF7C1AC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68206" y="2639351"/>
            <a:ext cx="679822" cy="540000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3F641A69-85D1-315A-6484-9E4CB5CB5F7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164" y="3754428"/>
            <a:ext cx="412941" cy="360000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E68A410D-EB4C-3634-C43D-B610EE6EB29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899" y="935027"/>
            <a:ext cx="41294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92" grpId="0"/>
      <p:bldP spid="199" grpId="0"/>
      <p:bldP spid="210" grpId="0"/>
      <p:bldP spid="215" grpId="0"/>
      <p:bldP spid="2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>
            <a:extLst>
              <a:ext uri="{FF2B5EF4-FFF2-40B4-BE49-F238E27FC236}">
                <a16:creationId xmlns:a16="http://schemas.microsoft.com/office/drawing/2014/main" id="{EB5B92B5-6A67-F1AA-59F3-F1AF77D2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00" y="1585417"/>
            <a:ext cx="9000000" cy="3731707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1AACE83-B407-C4DA-4398-01F321CE169E}"/>
              </a:ext>
            </a:extLst>
          </p:cNvPr>
          <p:cNvGrpSpPr/>
          <p:nvPr/>
        </p:nvGrpSpPr>
        <p:grpSpPr>
          <a:xfrm>
            <a:off x="181506" y="3018808"/>
            <a:ext cx="4075535" cy="2778875"/>
            <a:chOff x="181505" y="3018808"/>
            <a:chExt cx="4075535" cy="2778874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CCF2B10C-BCCA-2A61-3166-5CF56FC44021}"/>
                </a:ext>
              </a:extLst>
            </p:cNvPr>
            <p:cNvGrpSpPr/>
            <p:nvPr/>
          </p:nvGrpSpPr>
          <p:grpSpPr>
            <a:xfrm>
              <a:off x="181505" y="3018808"/>
              <a:ext cx="2873349" cy="2778874"/>
              <a:chOff x="181505" y="3018808"/>
              <a:chExt cx="2873349" cy="2778874"/>
            </a:xfrm>
          </p:grpSpPr>
          <p:grpSp>
            <p:nvGrpSpPr>
              <p:cNvPr id="89" name="Skupina 88">
                <a:extLst>
                  <a:ext uri="{FF2B5EF4-FFF2-40B4-BE49-F238E27FC236}">
                    <a16:creationId xmlns:a16="http://schemas.microsoft.com/office/drawing/2014/main" id="{02C0BF58-074C-B2A5-DCDC-EEAA01F7845A}"/>
                  </a:ext>
                </a:extLst>
              </p:cNvPr>
              <p:cNvGrpSpPr/>
              <p:nvPr/>
            </p:nvGrpSpPr>
            <p:grpSpPr>
              <a:xfrm>
                <a:off x="181505" y="4912038"/>
                <a:ext cx="2873349" cy="885644"/>
                <a:chOff x="2740642" y="878314"/>
                <a:chExt cx="2873349" cy="885644"/>
              </a:xfrm>
            </p:grpSpPr>
            <p:sp>
              <p:nvSpPr>
                <p:cNvPr id="83" name="Rectangle 89">
                  <a:extLst>
                    <a:ext uri="{FF2B5EF4-FFF2-40B4-BE49-F238E27FC236}">
                      <a16:creationId xmlns:a16="http://schemas.microsoft.com/office/drawing/2014/main" id="{5CEED1B9-1D59-01D1-40E1-9BD241A894E8}"/>
                    </a:ext>
                  </a:extLst>
                </p:cNvPr>
                <p:cNvSpPr/>
                <p:nvPr/>
              </p:nvSpPr>
              <p:spPr>
                <a:xfrm>
                  <a:off x="2740642" y="878314"/>
                  <a:ext cx="2873349" cy="8856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635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351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pic>
              <p:nvPicPr>
                <p:cNvPr id="84" name="Picture 90">
                  <a:extLst>
                    <a:ext uri="{FF2B5EF4-FFF2-40B4-BE49-F238E27FC236}">
                      <a16:creationId xmlns:a16="http://schemas.microsoft.com/office/drawing/2014/main" id="{C1CBBDC1-9DDA-5CDA-DE7C-65EAE6B9C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25609" y="879443"/>
                  <a:ext cx="694659" cy="584744"/>
                </a:xfrm>
                <a:prstGeom prst="rect">
                  <a:avLst/>
                </a:prstGeom>
              </p:spPr>
            </p:pic>
            <p:sp>
              <p:nvSpPr>
                <p:cNvPr id="85" name="TextBox 9">
                  <a:extLst>
                    <a:ext uri="{FF2B5EF4-FFF2-40B4-BE49-F238E27FC236}">
                      <a16:creationId xmlns:a16="http://schemas.microsoft.com/office/drawing/2014/main" id="{5EB43472-D29B-2C91-77D1-AE95AE573609}"/>
                    </a:ext>
                  </a:extLst>
                </p:cNvPr>
                <p:cNvSpPr txBox="1"/>
                <p:nvPr/>
              </p:nvSpPr>
              <p:spPr>
                <a:xfrm>
                  <a:off x="2826226" y="1006178"/>
                  <a:ext cx="1159999" cy="6299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0A11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Hydronic Heat Exchangers</a:t>
                  </a:r>
                  <a:endPara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0" marR="0" lvl="0" indent="0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Heavy duty, efficient heat transfer for energy reuse</a:t>
                  </a:r>
                </a:p>
              </p:txBody>
            </p:sp>
            <p:pic>
              <p:nvPicPr>
                <p:cNvPr id="86" name="Picture 2">
                  <a:extLst>
                    <a:ext uri="{FF2B5EF4-FFF2-40B4-BE49-F238E27FC236}">
                      <a16:creationId xmlns:a16="http://schemas.microsoft.com/office/drawing/2014/main" id="{DE0B26D9-17F9-47B9-541F-BE1ED88970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698160" y="878808"/>
                  <a:ext cx="820695" cy="7668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7" name="TextBox 165">
                  <a:extLst>
                    <a:ext uri="{FF2B5EF4-FFF2-40B4-BE49-F238E27FC236}">
                      <a16:creationId xmlns:a16="http://schemas.microsoft.com/office/drawing/2014/main" id="{C9252DFD-96B6-0114-685F-860224CD008E}"/>
                    </a:ext>
                  </a:extLst>
                </p:cNvPr>
                <p:cNvSpPr txBox="1"/>
                <p:nvPr/>
              </p:nvSpPr>
              <p:spPr>
                <a:xfrm>
                  <a:off x="3965297" y="1593939"/>
                  <a:ext cx="521311" cy="11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878786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GPHE</a:t>
                  </a:r>
                  <a:endParaRPr kumimoji="0" lang="sl-SI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TextBox 166">
                  <a:extLst>
                    <a:ext uri="{FF2B5EF4-FFF2-40B4-BE49-F238E27FC236}">
                      <a16:creationId xmlns:a16="http://schemas.microsoft.com/office/drawing/2014/main" id="{A3909586-899D-AF10-1801-25F2995A6038}"/>
                    </a:ext>
                  </a:extLst>
                </p:cNvPr>
                <p:cNvSpPr txBox="1"/>
                <p:nvPr/>
              </p:nvSpPr>
              <p:spPr>
                <a:xfrm>
                  <a:off x="4744826" y="1626940"/>
                  <a:ext cx="723035" cy="11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878786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Spiral HE</a:t>
                  </a:r>
                  <a:endPara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7" name="Povezovalnik: kolenski 16">
                <a:extLst>
                  <a:ext uri="{FF2B5EF4-FFF2-40B4-BE49-F238E27FC236}">
                    <a16:creationId xmlns:a16="http://schemas.microsoft.com/office/drawing/2014/main" id="{A561DF41-2FDF-223B-DEB5-596B6B96072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46318" y="3625034"/>
                <a:ext cx="1881820" cy="669368"/>
              </a:xfrm>
              <a:prstGeom prst="bentConnector2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Povezovalnik: kolenski 54">
              <a:extLst>
                <a:ext uri="{FF2B5EF4-FFF2-40B4-BE49-F238E27FC236}">
                  <a16:creationId xmlns:a16="http://schemas.microsoft.com/office/drawing/2014/main" id="{04239D28-895F-C308-99A5-9EC1C5D0D6A4}"/>
                </a:ext>
              </a:extLst>
            </p:cNvPr>
            <p:cNvCxnSpPr>
              <a:stCxn id="83" idx="3"/>
            </p:cNvCxnSpPr>
            <p:nvPr/>
          </p:nvCxnSpPr>
          <p:spPr>
            <a:xfrm flipV="1">
              <a:off x="3054854" y="4673758"/>
              <a:ext cx="1202186" cy="681102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19A9A84-0662-FBD2-9BBF-17E15F70BB52}"/>
              </a:ext>
            </a:extLst>
          </p:cNvPr>
          <p:cNvGrpSpPr/>
          <p:nvPr/>
        </p:nvGrpSpPr>
        <p:grpSpPr>
          <a:xfrm>
            <a:off x="3492023" y="3959718"/>
            <a:ext cx="2498261" cy="2398962"/>
            <a:chOff x="3492022" y="3959718"/>
            <a:chExt cx="2498261" cy="2398962"/>
          </a:xfrm>
        </p:grpSpPr>
        <p:grpSp>
          <p:nvGrpSpPr>
            <p:cNvPr id="120" name="Skupina 119">
              <a:extLst>
                <a:ext uri="{FF2B5EF4-FFF2-40B4-BE49-F238E27FC236}">
                  <a16:creationId xmlns:a16="http://schemas.microsoft.com/office/drawing/2014/main" id="{FA5C4397-FD11-8C19-D239-22E759F7B512}"/>
                </a:ext>
              </a:extLst>
            </p:cNvPr>
            <p:cNvGrpSpPr/>
            <p:nvPr/>
          </p:nvGrpSpPr>
          <p:grpSpPr>
            <a:xfrm>
              <a:off x="3492022" y="5679347"/>
              <a:ext cx="2498261" cy="679333"/>
              <a:chOff x="2704426" y="5609563"/>
              <a:chExt cx="2498261" cy="679333"/>
            </a:xfrm>
          </p:grpSpPr>
          <p:sp>
            <p:nvSpPr>
              <p:cNvPr id="3" name="Rectangle 111">
                <a:extLst>
                  <a:ext uri="{FF2B5EF4-FFF2-40B4-BE49-F238E27FC236}">
                    <a16:creationId xmlns:a16="http://schemas.microsoft.com/office/drawing/2014/main" id="{6AD598C7-A262-28E4-C1E9-3C3E9FE44DA5}"/>
                  </a:ext>
                </a:extLst>
              </p:cNvPr>
              <p:cNvSpPr/>
              <p:nvPr/>
            </p:nvSpPr>
            <p:spPr>
              <a:xfrm>
                <a:off x="2704426" y="5609563"/>
                <a:ext cx="2498261" cy="6793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CDBF685E-2E4A-0410-8C8E-45268FE5C843}"/>
                  </a:ext>
                </a:extLst>
              </p:cNvPr>
              <p:cNvSpPr txBox="1"/>
              <p:nvPr/>
            </p:nvSpPr>
            <p:spPr>
              <a:xfrm>
                <a:off x="2835442" y="5640588"/>
                <a:ext cx="1812504" cy="50680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Advanced components</a:t>
                </a:r>
              </a:p>
              <a:p>
                <a:pPr marL="171446" marR="0" lvl="0" indent="-171446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Temp. sensors (PT1000)</a:t>
                </a:r>
              </a:p>
              <a:p>
                <a:pPr marL="171446" marR="0" lvl="0" indent="-171446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Pressure sensors</a:t>
                </a:r>
                <a:endParaRPr kumimoji="0" lang="sl-SI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171446" marR="0" lvl="0" indent="-171446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Shut off valves</a:t>
                </a:r>
              </a:p>
            </p:txBody>
          </p:sp>
          <p:pic>
            <p:nvPicPr>
              <p:cNvPr id="56" name="Slika 55">
                <a:extLst>
                  <a:ext uri="{FF2B5EF4-FFF2-40B4-BE49-F238E27FC236}">
                    <a16:creationId xmlns:a16="http://schemas.microsoft.com/office/drawing/2014/main" id="{92BBB121-609C-4C7A-1E81-13E7CB161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4003" y="5613040"/>
                <a:ext cx="720000" cy="406507"/>
              </a:xfrm>
              <a:prstGeom prst="rect">
                <a:avLst/>
              </a:prstGeom>
            </p:spPr>
          </p:pic>
          <p:pic>
            <p:nvPicPr>
              <p:cNvPr id="61" name="Billede 20">
                <a:extLst>
                  <a:ext uri="{FF2B5EF4-FFF2-40B4-BE49-F238E27FC236}">
                    <a16:creationId xmlns:a16="http://schemas.microsoft.com/office/drawing/2014/main" id="{537E41CF-8FEE-A244-27A9-729D24D0C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3179" y="5924610"/>
                <a:ext cx="720000" cy="364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3" name="Raven puščični povezovalnik 122">
              <a:extLst>
                <a:ext uri="{FF2B5EF4-FFF2-40B4-BE49-F238E27FC236}">
                  <a16:creationId xmlns:a16="http://schemas.microsoft.com/office/drawing/2014/main" id="{86E8A6CB-8239-ED46-96E7-7E7052A8ADB0}"/>
                </a:ext>
              </a:extLst>
            </p:cNvPr>
            <p:cNvCxnSpPr/>
            <p:nvPr/>
          </p:nvCxnSpPr>
          <p:spPr>
            <a:xfrm flipV="1">
              <a:off x="5388648" y="3959718"/>
              <a:ext cx="0" cy="170094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F566BEBF-F9BB-09E4-B933-A5877C9CEAE8}"/>
              </a:ext>
            </a:extLst>
          </p:cNvPr>
          <p:cNvGrpSpPr/>
          <p:nvPr/>
        </p:nvGrpSpPr>
        <p:grpSpPr>
          <a:xfrm>
            <a:off x="3054415" y="206953"/>
            <a:ext cx="2499303" cy="4065394"/>
            <a:chOff x="3054414" y="206952"/>
            <a:chExt cx="2499303" cy="4065394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C787E0C7-82EE-877A-F154-BA52F5E4A2B3}"/>
                </a:ext>
              </a:extLst>
            </p:cNvPr>
            <p:cNvGrpSpPr/>
            <p:nvPr/>
          </p:nvGrpSpPr>
          <p:grpSpPr>
            <a:xfrm>
              <a:off x="3054414" y="206952"/>
              <a:ext cx="2499303" cy="2717824"/>
              <a:chOff x="3054414" y="206952"/>
              <a:chExt cx="2499303" cy="2717824"/>
            </a:xfrm>
          </p:grpSpPr>
          <p:grpSp>
            <p:nvGrpSpPr>
              <p:cNvPr id="172" name="Skupina 171">
                <a:extLst>
                  <a:ext uri="{FF2B5EF4-FFF2-40B4-BE49-F238E27FC236}">
                    <a16:creationId xmlns:a16="http://schemas.microsoft.com/office/drawing/2014/main" id="{8BD5B336-88EE-3E32-9FAD-0D004F2282E7}"/>
                  </a:ext>
                </a:extLst>
              </p:cNvPr>
              <p:cNvGrpSpPr/>
              <p:nvPr/>
            </p:nvGrpSpPr>
            <p:grpSpPr>
              <a:xfrm>
                <a:off x="3054414" y="206952"/>
                <a:ext cx="2499303" cy="950004"/>
                <a:chOff x="3054414" y="206952"/>
                <a:chExt cx="2499303" cy="950004"/>
              </a:xfrm>
            </p:grpSpPr>
            <p:sp>
              <p:nvSpPr>
                <p:cNvPr id="19" name="Rectangle 89">
                  <a:extLst>
                    <a:ext uri="{FF2B5EF4-FFF2-40B4-BE49-F238E27FC236}">
                      <a16:creationId xmlns:a16="http://schemas.microsoft.com/office/drawing/2014/main" id="{4DA3F7E0-ADA6-FBAC-3BD7-B4119A1BD87C}"/>
                    </a:ext>
                  </a:extLst>
                </p:cNvPr>
                <p:cNvSpPr/>
                <p:nvPr/>
              </p:nvSpPr>
              <p:spPr>
                <a:xfrm>
                  <a:off x="3054414" y="239133"/>
                  <a:ext cx="2499303" cy="8856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635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351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TextBox 9">
                  <a:extLst>
                    <a:ext uri="{FF2B5EF4-FFF2-40B4-BE49-F238E27FC236}">
                      <a16:creationId xmlns:a16="http://schemas.microsoft.com/office/drawing/2014/main" id="{C35D10B1-2D97-DAF5-EE7E-E09E07A69E28}"/>
                    </a:ext>
                  </a:extLst>
                </p:cNvPr>
                <p:cNvSpPr txBox="1"/>
                <p:nvPr/>
              </p:nvSpPr>
              <p:spPr>
                <a:xfrm>
                  <a:off x="3139998" y="206952"/>
                  <a:ext cx="1159997" cy="9500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0A11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Symbiosis System</a:t>
                  </a:r>
                  <a:endPara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0" marR="0" lvl="0" indent="0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Water-Water Heat Pumps</a:t>
                  </a:r>
                  <a:endPara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171446" marR="0" lvl="0" indent="-171446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Processes</a:t>
                  </a:r>
                  <a:endPara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171446" marR="0" lvl="0" indent="-171446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Wastewater</a:t>
                  </a:r>
                  <a:endPara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171446" marR="0" lvl="0" indent="-171446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Excess heat </a:t>
                  </a:r>
                  <a:endPara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  <a:p>
                  <a:pPr marL="171446" marR="0" lvl="0" indent="-171446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Excess electricity</a:t>
                  </a:r>
                </a:p>
                <a:p>
                  <a:pPr marL="0" marR="0" lvl="0" indent="0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166">
                  <a:extLst>
                    <a:ext uri="{FF2B5EF4-FFF2-40B4-BE49-F238E27FC236}">
                      <a16:creationId xmlns:a16="http://schemas.microsoft.com/office/drawing/2014/main" id="{0945E7A6-8CCD-3359-41BF-D044FF1B438C}"/>
                    </a:ext>
                  </a:extLst>
                </p:cNvPr>
                <p:cNvSpPr txBox="1"/>
                <p:nvPr/>
              </p:nvSpPr>
              <p:spPr>
                <a:xfrm>
                  <a:off x="4340089" y="979413"/>
                  <a:ext cx="1046310" cy="11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878786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sl-SI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WW</a:t>
                  </a: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HP Turrbocor</a:t>
                  </a:r>
                </a:p>
              </p:txBody>
            </p:sp>
            <p:pic>
              <p:nvPicPr>
                <p:cNvPr id="11" name="Picture 78">
                  <a:extLst>
                    <a:ext uri="{FF2B5EF4-FFF2-40B4-BE49-F238E27FC236}">
                      <a16:creationId xmlns:a16="http://schemas.microsoft.com/office/drawing/2014/main" id="{8CF92F79-7B62-336D-50CF-98B9A82DA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5315" y="260660"/>
                  <a:ext cx="1095858" cy="720000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</a:ln>
              </p:spPr>
            </p:pic>
          </p:grpSp>
          <p:cxnSp>
            <p:nvCxnSpPr>
              <p:cNvPr id="127" name="Raven puščični povezovalnik 126">
                <a:extLst>
                  <a:ext uri="{FF2B5EF4-FFF2-40B4-BE49-F238E27FC236}">
                    <a16:creationId xmlns:a16="http://schemas.microsoft.com/office/drawing/2014/main" id="{63F6D518-0C0C-4A62-628E-66B4DF0431D7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4299996" y="1124776"/>
                <a:ext cx="0" cy="180000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Povezovalnik: kolenski 129">
              <a:extLst>
                <a:ext uri="{FF2B5EF4-FFF2-40B4-BE49-F238E27FC236}">
                  <a16:creationId xmlns:a16="http://schemas.microsoft.com/office/drawing/2014/main" id="{62090202-DCCD-8B49-2F11-A15841D1B9D2}"/>
                </a:ext>
              </a:extLst>
            </p:cNvPr>
            <p:cNvCxnSpPr/>
            <p:nvPr/>
          </p:nvCxnSpPr>
          <p:spPr>
            <a:xfrm rot="16200000" flipV="1">
              <a:off x="3226654" y="2658280"/>
              <a:ext cx="3128565" cy="99567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Skupina 139">
            <a:extLst>
              <a:ext uri="{FF2B5EF4-FFF2-40B4-BE49-F238E27FC236}">
                <a16:creationId xmlns:a16="http://schemas.microsoft.com/office/drawing/2014/main" id="{F4834751-E116-1FAB-ED63-7D91B663479D}"/>
              </a:ext>
            </a:extLst>
          </p:cNvPr>
          <p:cNvGrpSpPr/>
          <p:nvPr/>
        </p:nvGrpSpPr>
        <p:grpSpPr>
          <a:xfrm>
            <a:off x="93130" y="111740"/>
            <a:ext cx="2743910" cy="1752043"/>
            <a:chOff x="-1389551" y="618204"/>
            <a:chExt cx="2743909" cy="1752042"/>
          </a:xfrm>
        </p:grpSpPr>
        <p:sp>
          <p:nvSpPr>
            <p:cNvPr id="90" name="Rectangle 116">
              <a:extLst>
                <a:ext uri="{FF2B5EF4-FFF2-40B4-BE49-F238E27FC236}">
                  <a16:creationId xmlns:a16="http://schemas.microsoft.com/office/drawing/2014/main" id="{0E0B00BD-DFBD-10E0-0394-B95FCF4CFD20}"/>
                </a:ext>
              </a:extLst>
            </p:cNvPr>
            <p:cNvSpPr/>
            <p:nvPr/>
          </p:nvSpPr>
          <p:spPr>
            <a:xfrm>
              <a:off x="-1389551" y="618204"/>
              <a:ext cx="2743909" cy="1752042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 w="9525">
              <a:noFill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1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117">
              <a:extLst>
                <a:ext uri="{FF2B5EF4-FFF2-40B4-BE49-F238E27FC236}">
                  <a16:creationId xmlns:a16="http://schemas.microsoft.com/office/drawing/2014/main" id="{E7B74474-CB75-C49B-4257-0A2A2E46EACF}"/>
                </a:ext>
              </a:extLst>
            </p:cNvPr>
            <p:cNvSpPr txBox="1"/>
            <p:nvPr/>
          </p:nvSpPr>
          <p:spPr>
            <a:xfrm>
              <a:off x="-1293296" y="1453218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Production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2" name="TextBox 118">
              <a:extLst>
                <a:ext uri="{FF2B5EF4-FFF2-40B4-BE49-F238E27FC236}">
                  <a16:creationId xmlns:a16="http://schemas.microsoft.com/office/drawing/2014/main" id="{93D4B054-B4E0-D6A6-1789-ADD8CF9DF626}"/>
                </a:ext>
              </a:extLst>
            </p:cNvPr>
            <p:cNvSpPr txBox="1"/>
            <p:nvPr/>
          </p:nvSpPr>
          <p:spPr>
            <a:xfrm>
              <a:off x="-403752" y="1453218"/>
              <a:ext cx="8143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Network</a:t>
              </a:r>
            </a:p>
          </p:txBody>
        </p:sp>
        <p:sp>
          <p:nvSpPr>
            <p:cNvPr id="94" name="TextBox 9">
              <a:extLst>
                <a:ext uri="{FF2B5EF4-FFF2-40B4-BE49-F238E27FC236}">
                  <a16:creationId xmlns:a16="http://schemas.microsoft.com/office/drawing/2014/main" id="{FDDC069D-13D4-0137-BA90-E5D47B58175C}"/>
                </a:ext>
              </a:extLst>
            </p:cNvPr>
            <p:cNvSpPr txBox="1"/>
            <p:nvPr/>
          </p:nvSpPr>
          <p:spPr>
            <a:xfrm>
              <a:off x="-398925" y="911698"/>
              <a:ext cx="766550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Supply temperature optimization in DHC networks</a:t>
              </a:r>
            </a:p>
          </p:txBody>
        </p:sp>
        <p:sp>
          <p:nvSpPr>
            <p:cNvPr id="95" name="TextBox 9">
              <a:extLst>
                <a:ext uri="{FF2B5EF4-FFF2-40B4-BE49-F238E27FC236}">
                  <a16:creationId xmlns:a16="http://schemas.microsoft.com/office/drawing/2014/main" id="{DBFA6673-D9B3-8A9C-E58D-7779A6BD6A6D}"/>
                </a:ext>
              </a:extLst>
            </p:cNvPr>
            <p:cNvSpPr txBox="1"/>
            <p:nvPr/>
          </p:nvSpPr>
          <p:spPr>
            <a:xfrm>
              <a:off x="511706" y="856298"/>
              <a:ext cx="84265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Δ</a:t>
              </a:r>
              <a:r>
                <a:rPr kumimoji="0" lang="sl-SI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optimization in networks / lower pumping costs and dT improvement</a:t>
              </a:r>
            </a:p>
          </p:txBody>
        </p:sp>
        <p:cxnSp>
          <p:nvCxnSpPr>
            <p:cNvPr id="96" name="Straight Connector 9">
              <a:extLst>
                <a:ext uri="{FF2B5EF4-FFF2-40B4-BE49-F238E27FC236}">
                  <a16:creationId xmlns:a16="http://schemas.microsoft.com/office/drawing/2014/main" id="{2E6047CF-3A46-14CD-9F00-C630CA83BEEC}"/>
                </a:ext>
              </a:extLst>
            </p:cNvPr>
            <p:cNvCxnSpPr>
              <a:cxnSpLocks/>
            </p:cNvCxnSpPr>
            <p:nvPr/>
          </p:nvCxnSpPr>
          <p:spPr>
            <a:xfrm>
              <a:off x="-461092" y="1453218"/>
              <a:ext cx="0" cy="221599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4">
              <a:extLst>
                <a:ext uri="{FF2B5EF4-FFF2-40B4-BE49-F238E27FC236}">
                  <a16:creationId xmlns:a16="http://schemas.microsoft.com/office/drawing/2014/main" id="{1C18AA39-50A0-D7EE-58E8-02AB75318896}"/>
                </a:ext>
              </a:extLst>
            </p:cNvPr>
            <p:cNvCxnSpPr/>
            <p:nvPr/>
          </p:nvCxnSpPr>
          <p:spPr>
            <a:xfrm>
              <a:off x="426129" y="861386"/>
              <a:ext cx="0" cy="53074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">
              <a:extLst>
                <a:ext uri="{FF2B5EF4-FFF2-40B4-BE49-F238E27FC236}">
                  <a16:creationId xmlns:a16="http://schemas.microsoft.com/office/drawing/2014/main" id="{EDFD9605-F67D-B18A-1F06-47404D4A390A}"/>
                </a:ext>
              </a:extLst>
            </p:cNvPr>
            <p:cNvSpPr txBox="1"/>
            <p:nvPr/>
          </p:nvSpPr>
          <p:spPr>
            <a:xfrm>
              <a:off x="-1312687" y="714100"/>
              <a:ext cx="2492475" cy="1108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Monitoring &amp; Optimization tools</a:t>
              </a:r>
            </a:p>
          </p:txBody>
        </p:sp>
        <p:sp>
          <p:nvSpPr>
            <p:cNvPr id="99" name="TextBox 115">
              <a:extLst>
                <a:ext uri="{FF2B5EF4-FFF2-40B4-BE49-F238E27FC236}">
                  <a16:creationId xmlns:a16="http://schemas.microsoft.com/office/drawing/2014/main" id="{345B8331-85E8-B784-A6CA-AD5AB9A742C5}"/>
                </a:ext>
              </a:extLst>
            </p:cNvPr>
            <p:cNvSpPr txBox="1"/>
            <p:nvPr/>
          </p:nvSpPr>
          <p:spPr>
            <a:xfrm>
              <a:off x="573352" y="1466514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 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</a:t>
              </a:r>
            </a:p>
          </p:txBody>
        </p:sp>
        <p:cxnSp>
          <p:nvCxnSpPr>
            <p:cNvPr id="100" name="Straight Connector 143">
              <a:extLst>
                <a:ext uri="{FF2B5EF4-FFF2-40B4-BE49-F238E27FC236}">
                  <a16:creationId xmlns:a16="http://schemas.microsoft.com/office/drawing/2014/main" id="{B45ADA81-9CA3-88CD-9532-5519956DD07B}"/>
                </a:ext>
              </a:extLst>
            </p:cNvPr>
            <p:cNvCxnSpPr>
              <a:cxnSpLocks/>
            </p:cNvCxnSpPr>
            <p:nvPr/>
          </p:nvCxnSpPr>
          <p:spPr>
            <a:xfrm>
              <a:off x="433287" y="1457838"/>
              <a:ext cx="0" cy="221599"/>
            </a:xfrm>
            <a:prstGeom prst="line">
              <a:avLst/>
            </a:prstGeom>
            <a:ln w="63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Skupina 135">
              <a:extLst>
                <a:ext uri="{FF2B5EF4-FFF2-40B4-BE49-F238E27FC236}">
                  <a16:creationId xmlns:a16="http://schemas.microsoft.com/office/drawing/2014/main" id="{5A67B0EB-649D-08F7-021F-A5901FBCA9E0}"/>
                </a:ext>
              </a:extLst>
            </p:cNvPr>
            <p:cNvGrpSpPr/>
            <p:nvPr/>
          </p:nvGrpSpPr>
          <p:grpSpPr>
            <a:xfrm>
              <a:off x="-1270347" y="1746580"/>
              <a:ext cx="2604192" cy="565200"/>
              <a:chOff x="-1922782" y="2573057"/>
              <a:chExt cx="2604192" cy="565200"/>
            </a:xfrm>
          </p:grpSpPr>
          <p:pic>
            <p:nvPicPr>
              <p:cNvPr id="133" name="Slika 132">
                <a:extLst>
                  <a:ext uri="{FF2B5EF4-FFF2-40B4-BE49-F238E27FC236}">
                    <a16:creationId xmlns:a16="http://schemas.microsoft.com/office/drawing/2014/main" id="{8EAE6DCA-8447-7ECD-7621-21B90F9B7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922782" y="2573057"/>
                <a:ext cx="734048" cy="565200"/>
              </a:xfrm>
              <a:prstGeom prst="rect">
                <a:avLst/>
              </a:prstGeom>
            </p:spPr>
          </p:pic>
          <p:pic>
            <p:nvPicPr>
              <p:cNvPr id="134" name="Slika 133">
                <a:extLst>
                  <a:ext uri="{FF2B5EF4-FFF2-40B4-BE49-F238E27FC236}">
                    <a16:creationId xmlns:a16="http://schemas.microsoft.com/office/drawing/2014/main" id="{3E41374B-751F-E835-8BEC-85C9DE3F5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09014" y="2574078"/>
                <a:ext cx="720000" cy="564179"/>
              </a:xfrm>
              <a:prstGeom prst="rect">
                <a:avLst/>
              </a:prstGeom>
            </p:spPr>
          </p:pic>
          <p:pic>
            <p:nvPicPr>
              <p:cNvPr id="135" name="Slika 134">
                <a:extLst>
                  <a:ext uri="{FF2B5EF4-FFF2-40B4-BE49-F238E27FC236}">
                    <a16:creationId xmlns:a16="http://schemas.microsoft.com/office/drawing/2014/main" id="{ECEA1546-E953-CD50-6400-5C1798902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59629" y="2573057"/>
                <a:ext cx="741039" cy="565200"/>
              </a:xfrm>
              <a:prstGeom prst="rect">
                <a:avLst/>
              </a:prstGeom>
            </p:spPr>
          </p:pic>
        </p:grpSp>
        <p:sp>
          <p:nvSpPr>
            <p:cNvPr id="137" name="TextBox 9">
              <a:extLst>
                <a:ext uri="{FF2B5EF4-FFF2-40B4-BE49-F238E27FC236}">
                  <a16:creationId xmlns:a16="http://schemas.microsoft.com/office/drawing/2014/main" id="{2357DF55-CB73-7D78-39B8-167C4562ABC7}"/>
                </a:ext>
              </a:extLst>
            </p:cNvPr>
            <p:cNvSpPr txBox="1"/>
            <p:nvPr/>
          </p:nvSpPr>
          <p:spPr>
            <a:xfrm>
              <a:off x="-1312428" y="911698"/>
              <a:ext cx="840332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Calculation of best economical energy production mix</a:t>
              </a:r>
            </a:p>
          </p:txBody>
        </p:sp>
        <p:cxnSp>
          <p:nvCxnSpPr>
            <p:cNvPr id="138" name="Straight Connector 14">
              <a:extLst>
                <a:ext uri="{FF2B5EF4-FFF2-40B4-BE49-F238E27FC236}">
                  <a16:creationId xmlns:a16="http://schemas.microsoft.com/office/drawing/2014/main" id="{F3DBE48F-C349-7749-27FD-16838B3CB41E}"/>
                </a:ext>
              </a:extLst>
            </p:cNvPr>
            <p:cNvCxnSpPr/>
            <p:nvPr/>
          </p:nvCxnSpPr>
          <p:spPr>
            <a:xfrm>
              <a:off x="-454931" y="867923"/>
              <a:ext cx="0" cy="53074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88706B0-885D-9584-6B4C-F7CF49AE1C57}"/>
              </a:ext>
            </a:extLst>
          </p:cNvPr>
          <p:cNvGrpSpPr/>
          <p:nvPr/>
        </p:nvGrpSpPr>
        <p:grpSpPr>
          <a:xfrm>
            <a:off x="8056768" y="4673758"/>
            <a:ext cx="4033931" cy="1694053"/>
            <a:chOff x="8056767" y="4673758"/>
            <a:chExt cx="4033931" cy="1694053"/>
          </a:xfrm>
        </p:grpSpPr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AD40818F-7036-5932-2097-61ECF3751C69}"/>
                </a:ext>
              </a:extLst>
            </p:cNvPr>
            <p:cNvGrpSpPr/>
            <p:nvPr/>
          </p:nvGrpSpPr>
          <p:grpSpPr>
            <a:xfrm>
              <a:off x="9480983" y="4905405"/>
              <a:ext cx="2609715" cy="1462406"/>
              <a:chOff x="-1571628" y="3075679"/>
              <a:chExt cx="2609715" cy="1462406"/>
            </a:xfrm>
          </p:grpSpPr>
          <p:sp>
            <p:nvSpPr>
              <p:cNvPr id="27" name="Rectangle 89">
                <a:extLst>
                  <a:ext uri="{FF2B5EF4-FFF2-40B4-BE49-F238E27FC236}">
                    <a16:creationId xmlns:a16="http://schemas.microsoft.com/office/drawing/2014/main" id="{FCE52A71-956C-621C-DAE5-C1683F7C4769}"/>
                  </a:ext>
                </a:extLst>
              </p:cNvPr>
              <p:cNvSpPr/>
              <p:nvPr/>
            </p:nvSpPr>
            <p:spPr>
              <a:xfrm>
                <a:off x="-1571628" y="3075679"/>
                <a:ext cx="2498261" cy="146240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FFE165C0-C0E0-465D-4FBC-5CC8C087506D}"/>
                  </a:ext>
                </a:extLst>
              </p:cNvPr>
              <p:cNvSpPr txBox="1"/>
              <p:nvPr/>
            </p:nvSpPr>
            <p:spPr>
              <a:xfrm>
                <a:off x="-1495772" y="3126286"/>
                <a:ext cx="1484450" cy="139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Heat recovery units</a:t>
                </a:r>
                <a:endParaRPr kumimoji="0" lang="sl-SI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Intended for supermarkets, with an exchanger that converts CO2 heat energy into water heat energy, stores it, and sends it back to the system if necessary if there is a need for heating. Taking heat from the </a:t>
                </a:r>
                <a:r>
                  <a: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DHS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, as well as sending the excess heat energy back to the district heating system. </a:t>
                </a:r>
              </a:p>
            </p:txBody>
          </p:sp>
          <p:sp>
            <p:nvSpPr>
              <p:cNvPr id="29" name="TextBox 166">
                <a:extLst>
                  <a:ext uri="{FF2B5EF4-FFF2-40B4-BE49-F238E27FC236}">
                    <a16:creationId xmlns:a16="http://schemas.microsoft.com/office/drawing/2014/main" id="{27CD8CD1-79D8-7531-F7D9-2D0B44D32646}"/>
                  </a:ext>
                </a:extLst>
              </p:cNvPr>
              <p:cNvSpPr txBox="1"/>
              <p:nvPr/>
            </p:nvSpPr>
            <p:spPr>
              <a:xfrm>
                <a:off x="-337427" y="4409386"/>
                <a:ext cx="1375514" cy="1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HRU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6" name="Slika 25">
                <a:extLst>
                  <a:ext uri="{FF2B5EF4-FFF2-40B4-BE49-F238E27FC236}">
                    <a16:creationId xmlns:a16="http://schemas.microsoft.com/office/drawing/2014/main" id="{BF7426D7-D56F-56D5-B56B-84F114CA1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47" y="3689386"/>
                <a:ext cx="821636" cy="720000"/>
              </a:xfrm>
              <a:prstGeom prst="rect">
                <a:avLst/>
              </a:prstGeom>
            </p:spPr>
          </p:pic>
        </p:grpSp>
        <p:cxnSp>
          <p:nvCxnSpPr>
            <p:cNvPr id="183" name="Povezovalnik: kolenski 182">
              <a:extLst>
                <a:ext uri="{FF2B5EF4-FFF2-40B4-BE49-F238E27FC236}">
                  <a16:creationId xmlns:a16="http://schemas.microsoft.com/office/drawing/2014/main" id="{77EE974C-4410-3B5D-640D-E9D3AD89291B}"/>
                </a:ext>
              </a:extLst>
            </p:cNvPr>
            <p:cNvCxnSpPr/>
            <p:nvPr/>
          </p:nvCxnSpPr>
          <p:spPr>
            <a:xfrm rot="10800000">
              <a:off x="8056767" y="4673758"/>
              <a:ext cx="1423175" cy="238280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0C44AD7-1A72-5DC5-F877-D6E37AD81821}"/>
              </a:ext>
            </a:extLst>
          </p:cNvPr>
          <p:cNvGrpSpPr/>
          <p:nvPr/>
        </p:nvGrpSpPr>
        <p:grpSpPr>
          <a:xfrm>
            <a:off x="6696286" y="8622"/>
            <a:ext cx="5393605" cy="2282961"/>
            <a:chOff x="6467685" y="84821"/>
            <a:chExt cx="5393605" cy="2282960"/>
          </a:xfrm>
        </p:grpSpPr>
        <p:cxnSp>
          <p:nvCxnSpPr>
            <p:cNvPr id="170" name="Povezovalnik: kolenski 169">
              <a:extLst>
                <a:ext uri="{FF2B5EF4-FFF2-40B4-BE49-F238E27FC236}">
                  <a16:creationId xmlns:a16="http://schemas.microsoft.com/office/drawing/2014/main" id="{124DD69A-1A6D-A50A-2A85-2FB83CA7D78E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 rot="5400000">
              <a:off x="8226510" y="104955"/>
              <a:ext cx="504001" cy="4021652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Skupina 163">
              <a:extLst>
                <a:ext uri="{FF2B5EF4-FFF2-40B4-BE49-F238E27FC236}">
                  <a16:creationId xmlns:a16="http://schemas.microsoft.com/office/drawing/2014/main" id="{7E2B61DD-1A5E-4C53-8CA8-AD50300A7B73}"/>
                </a:ext>
              </a:extLst>
            </p:cNvPr>
            <p:cNvGrpSpPr/>
            <p:nvPr/>
          </p:nvGrpSpPr>
          <p:grpSpPr>
            <a:xfrm>
              <a:off x="9117381" y="84821"/>
              <a:ext cx="2743909" cy="1778960"/>
              <a:chOff x="9716414" y="-575353"/>
              <a:chExt cx="2743909" cy="1778960"/>
            </a:xfrm>
          </p:grpSpPr>
          <p:sp>
            <p:nvSpPr>
              <p:cNvPr id="144" name="Rectangle 116">
                <a:extLst>
                  <a:ext uri="{FF2B5EF4-FFF2-40B4-BE49-F238E27FC236}">
                    <a16:creationId xmlns:a16="http://schemas.microsoft.com/office/drawing/2014/main" id="{323868DD-6B72-A31F-4F70-F2A4E48D01BE}"/>
                  </a:ext>
                </a:extLst>
              </p:cNvPr>
              <p:cNvSpPr/>
              <p:nvPr/>
            </p:nvSpPr>
            <p:spPr>
              <a:xfrm>
                <a:off x="9716414" y="-575353"/>
                <a:ext cx="2743909" cy="17789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" name="TextBox 117">
                <a:extLst>
                  <a:ext uri="{FF2B5EF4-FFF2-40B4-BE49-F238E27FC236}">
                    <a16:creationId xmlns:a16="http://schemas.microsoft.com/office/drawing/2014/main" id="{0378C4B0-49DF-8167-205E-6400A79D92BF}"/>
                  </a:ext>
                </a:extLst>
              </p:cNvPr>
              <p:cNvSpPr txBox="1"/>
              <p:nvPr/>
            </p:nvSpPr>
            <p:spPr>
              <a:xfrm>
                <a:off x="9776882" y="200394"/>
                <a:ext cx="779947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Leanheat 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Building</a:t>
                </a:r>
              </a:p>
            </p:txBody>
          </p:sp>
          <p:sp>
            <p:nvSpPr>
              <p:cNvPr id="146" name="TextBox 118">
                <a:extLst>
                  <a:ext uri="{FF2B5EF4-FFF2-40B4-BE49-F238E27FC236}">
                    <a16:creationId xmlns:a16="http://schemas.microsoft.com/office/drawing/2014/main" id="{888CBBC9-22FA-9238-A811-78E8E616B0C9}"/>
                  </a:ext>
                </a:extLst>
              </p:cNvPr>
              <p:cNvSpPr txBox="1"/>
              <p:nvPr/>
            </p:nvSpPr>
            <p:spPr>
              <a:xfrm>
                <a:off x="10667114" y="205014"/>
                <a:ext cx="840333" cy="332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Leanheat Monitor</a:t>
                </a: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+ TITAN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" name="TextBox 9">
                <a:extLst>
                  <a:ext uri="{FF2B5EF4-FFF2-40B4-BE49-F238E27FC236}">
                    <a16:creationId xmlns:a16="http://schemas.microsoft.com/office/drawing/2014/main" id="{2E08D29C-C87B-88FD-E8BE-C4D250589A19}"/>
                  </a:ext>
                </a:extLst>
              </p:cNvPr>
              <p:cNvSpPr txBox="1"/>
              <p:nvPr/>
            </p:nvSpPr>
            <p:spPr>
              <a:xfrm>
                <a:off x="10697516" y="-281859"/>
                <a:ext cx="766551" cy="4431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Constant data monitoring and predictive maintenance</a:t>
                </a:r>
              </a:p>
            </p:txBody>
          </p:sp>
          <p:sp>
            <p:nvSpPr>
              <p:cNvPr id="148" name="TextBox 9">
                <a:extLst>
                  <a:ext uri="{FF2B5EF4-FFF2-40B4-BE49-F238E27FC236}">
                    <a16:creationId xmlns:a16="http://schemas.microsoft.com/office/drawing/2014/main" id="{CE67389C-A2E0-5AFA-E6E4-9FCAD2DE25EE}"/>
                  </a:ext>
                </a:extLst>
              </p:cNvPr>
              <p:cNvSpPr txBox="1"/>
              <p:nvPr/>
            </p:nvSpPr>
            <p:spPr>
              <a:xfrm>
                <a:off x="11608146" y="-171057"/>
                <a:ext cx="842652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sl-SI"/>
                </a:defPPr>
                <a:lvl1pPr marR="0" lvl="0" indent="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800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  <a:latin typeface="Verdana"/>
                  </a:defRPr>
                </a:lvl1pPr>
              </a:lstStyle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Virtual Heat Storage (VHS)</a:t>
                </a:r>
              </a:p>
            </p:txBody>
          </p:sp>
          <p:cxnSp>
            <p:nvCxnSpPr>
              <p:cNvPr id="149" name="Straight Connector 9">
                <a:extLst>
                  <a:ext uri="{FF2B5EF4-FFF2-40B4-BE49-F238E27FC236}">
                    <a16:creationId xmlns:a16="http://schemas.microsoft.com/office/drawing/2014/main" id="{4591B7E5-D867-BA73-A11F-1592DF3F6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8520" y="259662"/>
                <a:ext cx="0" cy="221599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">
                <a:extLst>
                  <a:ext uri="{FF2B5EF4-FFF2-40B4-BE49-F238E27FC236}">
                    <a16:creationId xmlns:a16="http://schemas.microsoft.com/office/drawing/2014/main" id="{EC0AB6F9-B630-DCDB-A1FE-9922E7A848FD}"/>
                  </a:ext>
                </a:extLst>
              </p:cNvPr>
              <p:cNvCxnSpPr/>
              <p:nvPr/>
            </p:nvCxnSpPr>
            <p:spPr>
              <a:xfrm>
                <a:off x="11522569" y="-332170"/>
                <a:ext cx="0" cy="530747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9">
                <a:extLst>
                  <a:ext uri="{FF2B5EF4-FFF2-40B4-BE49-F238E27FC236}">
                    <a16:creationId xmlns:a16="http://schemas.microsoft.com/office/drawing/2014/main" id="{FF3339F2-9D09-89C8-3516-0662FCC69913}"/>
                  </a:ext>
                </a:extLst>
              </p:cNvPr>
              <p:cNvSpPr txBox="1"/>
              <p:nvPr/>
            </p:nvSpPr>
            <p:spPr>
              <a:xfrm>
                <a:off x="9783753" y="-479456"/>
                <a:ext cx="2492474" cy="110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Monitoring &amp; Optimization tools</a:t>
                </a:r>
              </a:p>
            </p:txBody>
          </p:sp>
          <p:sp>
            <p:nvSpPr>
              <p:cNvPr id="152" name="TextBox 115">
                <a:extLst>
                  <a:ext uri="{FF2B5EF4-FFF2-40B4-BE49-F238E27FC236}">
                    <a16:creationId xmlns:a16="http://schemas.microsoft.com/office/drawing/2014/main" id="{546CB126-118B-88D1-50A1-CF6D9C71DB3C}"/>
                  </a:ext>
                </a:extLst>
              </p:cNvPr>
              <p:cNvSpPr txBox="1"/>
              <p:nvPr/>
            </p:nvSpPr>
            <p:spPr>
              <a:xfrm>
                <a:off x="11639499" y="200394"/>
                <a:ext cx="779947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Leanheat Production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53" name="Straight Connector 143">
                <a:extLst>
                  <a:ext uri="{FF2B5EF4-FFF2-40B4-BE49-F238E27FC236}">
                    <a16:creationId xmlns:a16="http://schemas.microsoft.com/office/drawing/2014/main" id="{F462EA41-8CF3-43D5-5AAB-DCB7086CCD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8675" y="264282"/>
                <a:ext cx="0" cy="221599"/>
              </a:xfrm>
              <a:prstGeom prst="line">
                <a:avLst/>
              </a:prstGeom>
              <a:ln w="63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TextBox 9">
                <a:extLst>
                  <a:ext uri="{FF2B5EF4-FFF2-40B4-BE49-F238E27FC236}">
                    <a16:creationId xmlns:a16="http://schemas.microsoft.com/office/drawing/2014/main" id="{CC0D5E34-1525-A83C-0607-109A3CBE572B}"/>
                  </a:ext>
                </a:extLst>
              </p:cNvPr>
              <p:cNvSpPr txBox="1"/>
              <p:nvPr/>
            </p:nvSpPr>
            <p:spPr>
              <a:xfrm>
                <a:off x="9784012" y="-337257"/>
                <a:ext cx="8403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Peak shaving 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demand response / demand side management</a:t>
                </a:r>
              </a:p>
            </p:txBody>
          </p:sp>
          <p:cxnSp>
            <p:nvCxnSpPr>
              <p:cNvPr id="156" name="Straight Connector 14">
                <a:extLst>
                  <a:ext uri="{FF2B5EF4-FFF2-40B4-BE49-F238E27FC236}">
                    <a16:creationId xmlns:a16="http://schemas.microsoft.com/office/drawing/2014/main" id="{B1B60A70-9A28-5A0D-7688-97149815B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8520" y="-325633"/>
                <a:ext cx="0" cy="530747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" name="Skupina 162">
                <a:extLst>
                  <a:ext uri="{FF2B5EF4-FFF2-40B4-BE49-F238E27FC236}">
                    <a16:creationId xmlns:a16="http://schemas.microsoft.com/office/drawing/2014/main" id="{B6C1D6E6-A652-977F-BF45-B35521BEEFD3}"/>
                  </a:ext>
                </a:extLst>
              </p:cNvPr>
              <p:cNvGrpSpPr/>
              <p:nvPr/>
            </p:nvGrpSpPr>
            <p:grpSpPr>
              <a:xfrm>
                <a:off x="9795774" y="516438"/>
                <a:ext cx="1662026" cy="578109"/>
                <a:chOff x="9795774" y="583113"/>
                <a:chExt cx="1662026" cy="578109"/>
              </a:xfrm>
            </p:grpSpPr>
            <p:pic>
              <p:nvPicPr>
                <p:cNvPr id="159" name="Slika 158">
                  <a:extLst>
                    <a:ext uri="{FF2B5EF4-FFF2-40B4-BE49-F238E27FC236}">
                      <a16:creationId xmlns:a16="http://schemas.microsoft.com/office/drawing/2014/main" id="{FF063D2A-D0FA-C96C-7389-94B46197A0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6761" y="596022"/>
                  <a:ext cx="741039" cy="565200"/>
                </a:xfrm>
                <a:prstGeom prst="rect">
                  <a:avLst/>
                </a:prstGeom>
              </p:spPr>
            </p:pic>
            <p:pic>
              <p:nvPicPr>
                <p:cNvPr id="161" name="Slika 160">
                  <a:extLst>
                    <a:ext uri="{FF2B5EF4-FFF2-40B4-BE49-F238E27FC236}">
                      <a16:creationId xmlns:a16="http://schemas.microsoft.com/office/drawing/2014/main" id="{2C473845-BE79-D73B-12CD-C2C7D0B41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95774" y="583113"/>
                  <a:ext cx="742163" cy="5652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39ADEA9-E979-1AF5-8F45-546E28F7DB57}"/>
              </a:ext>
            </a:extLst>
          </p:cNvPr>
          <p:cNvGrpSpPr/>
          <p:nvPr/>
        </p:nvGrpSpPr>
        <p:grpSpPr>
          <a:xfrm>
            <a:off x="5638812" y="10833"/>
            <a:ext cx="3399698" cy="2494231"/>
            <a:chOff x="5638812" y="10833"/>
            <a:chExt cx="3399698" cy="2494231"/>
          </a:xfrm>
        </p:grpSpPr>
        <p:grpSp>
          <p:nvGrpSpPr>
            <p:cNvPr id="50" name="Skupina 49">
              <a:extLst>
                <a:ext uri="{FF2B5EF4-FFF2-40B4-BE49-F238E27FC236}">
                  <a16:creationId xmlns:a16="http://schemas.microsoft.com/office/drawing/2014/main" id="{6D11C59D-89F0-EE03-A9C7-5DD9E83292ED}"/>
                </a:ext>
              </a:extLst>
            </p:cNvPr>
            <p:cNvGrpSpPr/>
            <p:nvPr/>
          </p:nvGrpSpPr>
          <p:grpSpPr>
            <a:xfrm>
              <a:off x="5638812" y="10833"/>
              <a:ext cx="3399698" cy="2494231"/>
              <a:chOff x="5638812" y="10833"/>
              <a:chExt cx="3399698" cy="2494231"/>
            </a:xfrm>
          </p:grpSpPr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F3A3BDB3-C4E7-8884-493F-D6D7DA1A8C74}"/>
                  </a:ext>
                </a:extLst>
              </p:cNvPr>
              <p:cNvGrpSpPr/>
              <p:nvPr/>
            </p:nvGrpSpPr>
            <p:grpSpPr>
              <a:xfrm>
                <a:off x="5638812" y="10833"/>
                <a:ext cx="3399698" cy="2494231"/>
                <a:chOff x="5638812" y="10833"/>
                <a:chExt cx="3399697" cy="2494230"/>
              </a:xfrm>
            </p:grpSpPr>
            <p:grpSp>
              <p:nvGrpSpPr>
                <p:cNvPr id="160" name="Skupina 159">
                  <a:extLst>
                    <a:ext uri="{FF2B5EF4-FFF2-40B4-BE49-F238E27FC236}">
                      <a16:creationId xmlns:a16="http://schemas.microsoft.com/office/drawing/2014/main" id="{DEE70EE4-D3D9-7DC1-DFB8-A866545BF27B}"/>
                    </a:ext>
                  </a:extLst>
                </p:cNvPr>
                <p:cNvGrpSpPr/>
                <p:nvPr/>
              </p:nvGrpSpPr>
              <p:grpSpPr>
                <a:xfrm>
                  <a:off x="6155560" y="10833"/>
                  <a:ext cx="2882949" cy="1852949"/>
                  <a:chOff x="6260206" y="-112024"/>
                  <a:chExt cx="2882949" cy="1852949"/>
                </a:xfrm>
              </p:grpSpPr>
              <p:sp>
                <p:nvSpPr>
                  <p:cNvPr id="72" name="Rectangle 122">
                    <a:extLst>
                      <a:ext uri="{FF2B5EF4-FFF2-40B4-BE49-F238E27FC236}">
                        <a16:creationId xmlns:a16="http://schemas.microsoft.com/office/drawing/2014/main" id="{3E21A728-75D1-F72E-ABAF-71B97BD01DF8}"/>
                      </a:ext>
                    </a:extLst>
                  </p:cNvPr>
                  <p:cNvSpPr/>
                  <p:nvPr/>
                </p:nvSpPr>
                <p:spPr>
                  <a:xfrm>
                    <a:off x="6260206" y="-112024"/>
                    <a:ext cx="2882949" cy="185294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  <a:effectLst>
                    <a:outerShdw blurRad="63500" dist="38100" dir="5400000" algn="t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351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4" name="Picture 46">
                    <a:extLst>
                      <a:ext uri="{FF2B5EF4-FFF2-40B4-BE49-F238E27FC236}">
                        <a16:creationId xmlns:a16="http://schemas.microsoft.com/office/drawing/2014/main" id="{816DBDF8-8684-FB4B-2BEC-05C71A619B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23161" y="75389"/>
                    <a:ext cx="488348" cy="540000"/>
                  </a:xfrm>
                  <a:prstGeom prst="rect">
                    <a:avLst/>
                  </a:prstGeom>
                </p:spPr>
              </p:pic>
              <p:sp>
                <p:nvSpPr>
                  <p:cNvPr id="75" name="TextBox 9">
                    <a:extLst>
                      <a:ext uri="{FF2B5EF4-FFF2-40B4-BE49-F238E27FC236}">
                        <a16:creationId xmlns:a16="http://schemas.microsoft.com/office/drawing/2014/main" id="{7786EA3C-A2F0-4120-EFF5-9FF5C8DC5DE3}"/>
                      </a:ext>
                    </a:extLst>
                  </p:cNvPr>
                  <p:cNvSpPr txBox="1"/>
                  <p:nvPr/>
                </p:nvSpPr>
                <p:spPr>
                  <a:xfrm>
                    <a:off x="6342708" y="60330"/>
                    <a:ext cx="1450922" cy="96231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4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60A1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Indoor heating solution</a:t>
                    </a:r>
                    <a:r>
                      <a:rPr kumimoji="0" lang="sl-SI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60A1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 &amp; </a:t>
                    </a: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60A11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Hydronic Stations</a:t>
                    </a:r>
                    <a:endParaRPr kumimoji="0" lang="sl-SI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0A11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endParaRPr>
                  </a:p>
                  <a:p>
                    <a:pPr marL="171450" marR="0" lvl="0" indent="-171450" algn="l" defTabSz="914377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85000"/>
                            <a:lumOff val="15000"/>
                          </a:srgb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Floor heating, fan coil and radiator solutions</a:t>
                    </a:r>
                  </a:p>
                  <a:p>
                    <a:pPr marL="171450" marR="0" lvl="0" indent="-171450" algn="l" defTabSz="914377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85000"/>
                            <a:lumOff val="15000"/>
                          </a:srgb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Metering</a:t>
                    </a:r>
                  </a:p>
                  <a:p>
                    <a:pPr marL="171450" marR="0" lvl="0" indent="-171450" algn="l" defTabSz="914377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85000"/>
                            <a:lumOff val="15000"/>
                          </a:srgb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Hydraulic balancing</a:t>
                    </a:r>
                    <a:endParaRPr kumimoji="0" lang="sl-SI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endParaRPr>
                  </a:p>
                  <a:p>
                    <a:pPr marL="171450" marR="0" lvl="0" indent="-171450" algn="l" defTabSz="914377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§"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lumMod val="85000"/>
                            <a:lumOff val="15000"/>
                          </a:srgb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Self-commissioning and continuous optimization</a:t>
                    </a:r>
                  </a:p>
                </p:txBody>
              </p:sp>
              <p:sp>
                <p:nvSpPr>
                  <p:cNvPr id="76" name="TextBox 158">
                    <a:extLst>
                      <a:ext uri="{FF2B5EF4-FFF2-40B4-BE49-F238E27FC236}">
                        <a16:creationId xmlns:a16="http://schemas.microsoft.com/office/drawing/2014/main" id="{677F542F-973B-C54B-BB32-093631D1E892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271" y="649618"/>
                    <a:ext cx="805000" cy="11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>
                        <a:srgbClr val="878786"/>
                      </a:buClr>
                      <a:buSzPct val="100000"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Evo</a:t>
                    </a:r>
                    <a:r>
                      <a:rPr kumimoji="0" lang="sl-SI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Flat MSS</a:t>
                    </a:r>
                    <a:endParaRPr kumimoji="0" lang="sl-SI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17" name="Slika 116">
                    <a:extLst>
                      <a:ext uri="{FF2B5EF4-FFF2-40B4-BE49-F238E27FC236}">
                        <a16:creationId xmlns:a16="http://schemas.microsoft.com/office/drawing/2014/main" id="{1AA67F7A-9FAB-9B4A-380B-258866CD4F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2432" y="-104565"/>
                    <a:ext cx="774837" cy="1080000"/>
                  </a:xfrm>
                  <a:prstGeom prst="rect">
                    <a:avLst/>
                  </a:prstGeom>
                </p:spPr>
              </p:pic>
              <p:sp>
                <p:nvSpPr>
                  <p:cNvPr id="77" name="TextBox 159">
                    <a:extLst>
                      <a:ext uri="{FF2B5EF4-FFF2-40B4-BE49-F238E27FC236}">
                        <a16:creationId xmlns:a16="http://schemas.microsoft.com/office/drawing/2014/main" id="{2949C7CE-F1C3-B203-674D-C6D64E0B02B9}"/>
                      </a:ext>
                    </a:extLst>
                  </p:cNvPr>
                  <p:cNvSpPr txBox="1"/>
                  <p:nvPr/>
                </p:nvSpPr>
                <p:spPr>
                  <a:xfrm>
                    <a:off x="8199850" y="961370"/>
                    <a:ext cx="900000" cy="11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buClr>
                        <a:srgbClr val="878786"/>
                      </a:buClr>
                      <a:buSzPct val="100000"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Smart </a:t>
                    </a:r>
                    <a:r>
                      <a:rPr kumimoji="0" lang="sl-SI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rPr>
                      <a:t>HDS</a:t>
                    </a:r>
                  </a:p>
                </p:txBody>
              </p:sp>
            </p:grpSp>
            <p:cxnSp>
              <p:nvCxnSpPr>
                <p:cNvPr id="168" name="Povezovalnik: kolenski 167">
                  <a:extLst>
                    <a:ext uri="{FF2B5EF4-FFF2-40B4-BE49-F238E27FC236}">
                      <a16:creationId xmlns:a16="http://schemas.microsoft.com/office/drawing/2014/main" id="{68E60508-5E51-71B1-BD2F-20FAF7AA5F4F}"/>
                    </a:ext>
                  </a:extLst>
                </p:cNvPr>
                <p:cNvCxnSpPr>
                  <a:cxnSpLocks/>
                  <a:stCxn id="72" idx="1"/>
                </p:cNvCxnSpPr>
                <p:nvPr/>
              </p:nvCxnSpPr>
              <p:spPr>
                <a:xfrm rot="10800000" flipV="1">
                  <a:off x="5638812" y="937307"/>
                  <a:ext cx="516748" cy="1567756"/>
                </a:xfrm>
                <a:prstGeom prst="bentConnector2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117">
                <a:extLst>
                  <a:ext uri="{FF2B5EF4-FFF2-40B4-BE49-F238E27FC236}">
                    <a16:creationId xmlns:a16="http://schemas.microsoft.com/office/drawing/2014/main" id="{90058798-53AF-E1EE-1EFE-5141CE61AE41}"/>
                  </a:ext>
                </a:extLst>
              </p:cNvPr>
              <p:cNvSpPr txBox="1"/>
              <p:nvPr/>
            </p:nvSpPr>
            <p:spPr>
              <a:xfrm>
                <a:off x="7344041" y="1599859"/>
                <a:ext cx="1014167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NovoCon® Digital actuators</a:t>
                </a:r>
              </a:p>
            </p:txBody>
          </p:sp>
          <p:pic>
            <p:nvPicPr>
              <p:cNvPr id="42" name="Slika 41" descr="Slika, ki vsebuje besede bela&#10;&#10;Opis je samodejno ustvarjen">
                <a:extLst>
                  <a:ext uri="{FF2B5EF4-FFF2-40B4-BE49-F238E27FC236}">
                    <a16:creationId xmlns:a16="http://schemas.microsoft.com/office/drawing/2014/main" id="{7FBD5074-053B-1959-B45B-F75C90DE1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0661" y="1175725"/>
                <a:ext cx="900000" cy="504000"/>
              </a:xfrm>
              <a:prstGeom prst="rect">
                <a:avLst/>
              </a:prstGeom>
            </p:spPr>
          </p:pic>
          <p:pic>
            <p:nvPicPr>
              <p:cNvPr id="38" name="Picture 15">
                <a:extLst>
                  <a:ext uri="{FF2B5EF4-FFF2-40B4-BE49-F238E27FC236}">
                    <a16:creationId xmlns:a16="http://schemas.microsoft.com/office/drawing/2014/main" id="{F3B80F3A-D2BD-2411-2D34-AB9E8E29E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7960" y="1072916"/>
                <a:ext cx="520808" cy="506261"/>
              </a:xfrm>
              <a:prstGeom prst="rect">
                <a:avLst/>
              </a:prstGeom>
            </p:spPr>
          </p:pic>
          <p:sp>
            <p:nvSpPr>
              <p:cNvPr id="48" name="TextBox 117">
                <a:extLst>
                  <a:ext uri="{FF2B5EF4-FFF2-40B4-BE49-F238E27FC236}">
                    <a16:creationId xmlns:a16="http://schemas.microsoft.com/office/drawing/2014/main" id="{CB453E30-20EE-8E26-7982-2C373A184290}"/>
                  </a:ext>
                </a:extLst>
              </p:cNvPr>
              <p:cNvSpPr txBox="1"/>
              <p:nvPr/>
            </p:nvSpPr>
            <p:spPr>
              <a:xfrm>
                <a:off x="6436256" y="1747646"/>
                <a:ext cx="931631" cy="110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54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Danfoss Ally™ 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53" name="Slika 52" descr="Slika, ki vsebuje besede elektronika, mikrovalovna pečica&#10;&#10;Opis je samodejno ustvarjen">
              <a:extLst>
                <a:ext uri="{FF2B5EF4-FFF2-40B4-BE49-F238E27FC236}">
                  <a16:creationId xmlns:a16="http://schemas.microsoft.com/office/drawing/2014/main" id="{60ED2630-DAC8-441A-2F70-BA504313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967" y="1187162"/>
              <a:ext cx="857341" cy="504000"/>
            </a:xfrm>
            <a:prstGeom prst="rect">
              <a:avLst/>
            </a:prstGeom>
          </p:spPr>
        </p:pic>
        <p:sp>
          <p:nvSpPr>
            <p:cNvPr id="54" name="TextBox 159">
              <a:extLst>
                <a:ext uri="{FF2B5EF4-FFF2-40B4-BE49-F238E27FC236}">
                  <a16:creationId xmlns:a16="http://schemas.microsoft.com/office/drawing/2014/main" id="{05F16131-D948-F6DC-E9EA-2703437CF28F}"/>
                </a:ext>
              </a:extLst>
            </p:cNvPr>
            <p:cNvSpPr txBox="1"/>
            <p:nvPr/>
          </p:nvSpPr>
          <p:spPr>
            <a:xfrm>
              <a:off x="8159237" y="1712689"/>
              <a:ext cx="856800" cy="11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/>
              </a:pPr>
              <a:r>
                <a:rPr kumimoji="0" lang="sl-SI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ECLs</a:t>
              </a: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BFC2035B-2BB5-A4CA-8370-A1A1C5B9D182}"/>
              </a:ext>
            </a:extLst>
          </p:cNvPr>
          <p:cNvGrpSpPr/>
          <p:nvPr/>
        </p:nvGrpSpPr>
        <p:grpSpPr>
          <a:xfrm>
            <a:off x="1497845" y="3959718"/>
            <a:ext cx="2168371" cy="926102"/>
            <a:chOff x="1497845" y="3959718"/>
            <a:chExt cx="2168371" cy="926102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CDC53FF6-635C-0A11-276E-7D01EDA1C742}"/>
                </a:ext>
              </a:extLst>
            </p:cNvPr>
            <p:cNvGrpSpPr/>
            <p:nvPr/>
          </p:nvGrpSpPr>
          <p:grpSpPr>
            <a:xfrm>
              <a:off x="1497845" y="3959718"/>
              <a:ext cx="2168371" cy="926102"/>
              <a:chOff x="1497846" y="3959718"/>
              <a:chExt cx="2168370" cy="926103"/>
            </a:xfrm>
          </p:grpSpPr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36760477-B508-61E5-D593-63B2533109C1}"/>
                  </a:ext>
                </a:extLst>
              </p:cNvPr>
              <p:cNvGrpSpPr/>
              <p:nvPr/>
            </p:nvGrpSpPr>
            <p:grpSpPr>
              <a:xfrm>
                <a:off x="1497846" y="4126014"/>
                <a:ext cx="2168370" cy="759807"/>
                <a:chOff x="1085112" y="3973012"/>
                <a:chExt cx="2168370" cy="759807"/>
              </a:xfrm>
            </p:grpSpPr>
            <p:sp>
              <p:nvSpPr>
                <p:cNvPr id="106" name="Rectangle 62">
                  <a:extLst>
                    <a:ext uri="{FF2B5EF4-FFF2-40B4-BE49-F238E27FC236}">
                      <a16:creationId xmlns:a16="http://schemas.microsoft.com/office/drawing/2014/main" id="{C2108945-7439-0ACF-E394-EA66E6743E69}"/>
                    </a:ext>
                  </a:extLst>
                </p:cNvPr>
                <p:cNvSpPr/>
                <p:nvPr/>
              </p:nvSpPr>
              <p:spPr>
                <a:xfrm>
                  <a:off x="1085112" y="3973013"/>
                  <a:ext cx="2105161" cy="7233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635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351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pic>
              <p:nvPicPr>
                <p:cNvPr id="107" name="Picture 69">
                  <a:extLst>
                    <a:ext uri="{FF2B5EF4-FFF2-40B4-BE49-F238E27FC236}">
                      <a16:creationId xmlns:a16="http://schemas.microsoft.com/office/drawing/2014/main" id="{14E08A7B-FA46-D9C7-A002-0A5D7A97D7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6485" y="3973012"/>
                  <a:ext cx="536997" cy="759807"/>
                </a:xfrm>
                <a:prstGeom prst="rect">
                  <a:avLst/>
                </a:prstGeom>
              </p:spPr>
            </p:pic>
            <p:sp>
              <p:nvSpPr>
                <p:cNvPr id="108" name="TextBox 70">
                  <a:extLst>
                    <a:ext uri="{FF2B5EF4-FFF2-40B4-BE49-F238E27FC236}">
                      <a16:creationId xmlns:a16="http://schemas.microsoft.com/office/drawing/2014/main" id="{6CB572EA-4053-A606-0A4A-5462F9950811}"/>
                    </a:ext>
                  </a:extLst>
                </p:cNvPr>
                <p:cNvSpPr txBox="1"/>
                <p:nvPr/>
              </p:nvSpPr>
              <p:spPr>
                <a:xfrm>
                  <a:off x="1961420" y="4550884"/>
                  <a:ext cx="767178" cy="1108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Clr>
                      <a:srgbClr val="878786"/>
                    </a:buClr>
                    <a:buSzPct val="100000"/>
                    <a:buFontTx/>
                    <a:buNone/>
                    <a:tabLst/>
                    <a:defRPr/>
                  </a:pPr>
                  <a:r>
                    <a:rPr kumimoji="0" lang="sl-SI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iNet</a:t>
                  </a:r>
                </a:p>
              </p:txBody>
            </p:sp>
            <p:sp>
              <p:nvSpPr>
                <p:cNvPr id="109" name="TextBox 9">
                  <a:extLst>
                    <a:ext uri="{FF2B5EF4-FFF2-40B4-BE49-F238E27FC236}">
                      <a16:creationId xmlns:a16="http://schemas.microsoft.com/office/drawing/2014/main" id="{3A41CDF2-2A5C-AB80-878D-D14A0B2E1443}"/>
                    </a:ext>
                  </a:extLst>
                </p:cNvPr>
                <p:cNvSpPr txBox="1"/>
                <p:nvPr/>
              </p:nvSpPr>
              <p:spPr>
                <a:xfrm>
                  <a:off x="1199420" y="4063943"/>
                  <a:ext cx="1379492" cy="5191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0A11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Active pressure optimization of network</a:t>
                  </a:r>
                </a:p>
                <a:p>
                  <a:pPr marL="0" marR="0" lvl="0" indent="0" algn="l" defTabSz="914377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Precise control of pressure/flow</a:t>
                  </a:r>
                </a:p>
              </p:txBody>
            </p:sp>
          </p:grpSp>
          <p:cxnSp>
            <p:nvCxnSpPr>
              <p:cNvPr id="112" name="Raven povezovalnik 111">
                <a:extLst>
                  <a:ext uri="{FF2B5EF4-FFF2-40B4-BE49-F238E27FC236}">
                    <a16:creationId xmlns:a16="http://schemas.microsoft.com/office/drawing/2014/main" id="{227A3A65-E192-171C-584D-971A0C44F66A}"/>
                  </a:ext>
                </a:extLst>
              </p:cNvPr>
              <p:cNvCxnSpPr>
                <a:stCxn id="106" idx="0"/>
              </p:cNvCxnSpPr>
              <p:nvPr/>
            </p:nvCxnSpPr>
            <p:spPr>
              <a:xfrm flipH="1" flipV="1">
                <a:off x="2547206" y="3959718"/>
                <a:ext cx="0" cy="16629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0" name="Slika 59">
              <a:extLst>
                <a:ext uri="{FF2B5EF4-FFF2-40B4-BE49-F238E27FC236}">
                  <a16:creationId xmlns:a16="http://schemas.microsoft.com/office/drawing/2014/main" id="{1F09E8E7-A98E-2B89-A07D-2898F85A4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4625" y="4453261"/>
              <a:ext cx="453215" cy="360000"/>
            </a:xfrm>
            <a:prstGeom prst="rect">
              <a:avLst/>
            </a:prstGeom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397969D-348E-57C3-B4AC-A32017C8304E}"/>
              </a:ext>
            </a:extLst>
          </p:cNvPr>
          <p:cNvGrpSpPr/>
          <p:nvPr/>
        </p:nvGrpSpPr>
        <p:grpSpPr>
          <a:xfrm>
            <a:off x="6096001" y="5102893"/>
            <a:ext cx="3209897" cy="1251010"/>
            <a:chOff x="6096000" y="5102895"/>
            <a:chExt cx="3209897" cy="1251011"/>
          </a:xfrm>
        </p:grpSpPr>
        <p:grpSp>
          <p:nvGrpSpPr>
            <p:cNvPr id="47" name="Skupina 46">
              <a:extLst>
                <a:ext uri="{FF2B5EF4-FFF2-40B4-BE49-F238E27FC236}">
                  <a16:creationId xmlns:a16="http://schemas.microsoft.com/office/drawing/2014/main" id="{BBAFB46C-22E0-BD26-75B9-56E182214D49}"/>
                </a:ext>
              </a:extLst>
            </p:cNvPr>
            <p:cNvGrpSpPr/>
            <p:nvPr/>
          </p:nvGrpSpPr>
          <p:grpSpPr>
            <a:xfrm>
              <a:off x="6807636" y="5102895"/>
              <a:ext cx="2498261" cy="1251011"/>
              <a:chOff x="10416604" y="68288"/>
              <a:chExt cx="2498261" cy="1251011"/>
            </a:xfrm>
          </p:grpSpPr>
          <p:sp>
            <p:nvSpPr>
              <p:cNvPr id="43" name="Rectangle 89">
                <a:extLst>
                  <a:ext uri="{FF2B5EF4-FFF2-40B4-BE49-F238E27FC236}">
                    <a16:creationId xmlns:a16="http://schemas.microsoft.com/office/drawing/2014/main" id="{27F940D8-94CB-C634-A4D5-1C2C7590C332}"/>
                  </a:ext>
                </a:extLst>
              </p:cNvPr>
              <p:cNvSpPr/>
              <p:nvPr/>
            </p:nvSpPr>
            <p:spPr>
              <a:xfrm>
                <a:off x="10416604" y="68288"/>
                <a:ext cx="2498261" cy="12510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id="{19CE10F3-629D-6F83-176E-E3B7CB34700C}"/>
                  </a:ext>
                </a:extLst>
              </p:cNvPr>
              <p:cNvSpPr txBox="1"/>
              <p:nvPr/>
            </p:nvSpPr>
            <p:spPr>
              <a:xfrm>
                <a:off x="10492460" y="115532"/>
                <a:ext cx="1158345" cy="1171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2-way HDS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2-way (bidirectional) HDS, with </a:t>
                </a:r>
                <a:r>
                  <a:rPr kumimoji="0" lang="sl-SI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separate circuits: a circuit that takes heat energy from the network and a circuit that sends its own produced heat energy to the network. </a:t>
                </a:r>
              </a:p>
            </p:txBody>
          </p:sp>
          <p:sp>
            <p:nvSpPr>
              <p:cNvPr id="45" name="TextBox 166">
                <a:extLst>
                  <a:ext uri="{FF2B5EF4-FFF2-40B4-BE49-F238E27FC236}">
                    <a16:creationId xmlns:a16="http://schemas.microsoft.com/office/drawing/2014/main" id="{6D623289-B58D-A45E-632A-6544989F989C}"/>
                  </a:ext>
                </a:extLst>
              </p:cNvPr>
              <p:cNvSpPr txBox="1"/>
              <p:nvPr/>
            </p:nvSpPr>
            <p:spPr>
              <a:xfrm>
                <a:off x="11650805" y="1170403"/>
                <a:ext cx="1158344" cy="1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2-way HDS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39" name="Slika 38">
                <a:extLst>
                  <a:ext uri="{FF2B5EF4-FFF2-40B4-BE49-F238E27FC236}">
                    <a16:creationId xmlns:a16="http://schemas.microsoft.com/office/drawing/2014/main" id="{9331EEE6-5892-8E75-CA6B-10370E8D3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44343" y="418725"/>
                <a:ext cx="1258983" cy="720000"/>
              </a:xfrm>
              <a:prstGeom prst="rect">
                <a:avLst/>
              </a:prstGeom>
            </p:spPr>
          </p:pic>
        </p:grpSp>
        <p:cxnSp>
          <p:nvCxnSpPr>
            <p:cNvPr id="52" name="Povezovalnik: kolenski 51">
              <a:extLst>
                <a:ext uri="{FF2B5EF4-FFF2-40B4-BE49-F238E27FC236}">
                  <a16:creationId xmlns:a16="http://schemas.microsoft.com/office/drawing/2014/main" id="{FAE2DB6C-3915-B0C3-9ED5-EB216DD7EB48}"/>
                </a:ext>
              </a:extLst>
            </p:cNvPr>
            <p:cNvCxnSpPr>
              <a:stCxn id="43" idx="1"/>
              <a:endCxn id="23" idx="2"/>
            </p:cNvCxnSpPr>
            <p:nvPr/>
          </p:nvCxnSpPr>
          <p:spPr>
            <a:xfrm rot="10800000">
              <a:off x="6096000" y="5317123"/>
              <a:ext cx="711636" cy="411278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EA0B1E32-9FEB-0AE8-81F0-9C7FD892429B}"/>
              </a:ext>
            </a:extLst>
          </p:cNvPr>
          <p:cNvGrpSpPr/>
          <p:nvPr/>
        </p:nvGrpSpPr>
        <p:grpSpPr>
          <a:xfrm>
            <a:off x="9479942" y="3451273"/>
            <a:ext cx="2499303" cy="1394112"/>
            <a:chOff x="9479941" y="3451270"/>
            <a:chExt cx="2499303" cy="1394112"/>
          </a:xfrm>
        </p:grpSpPr>
        <p:grpSp>
          <p:nvGrpSpPr>
            <p:cNvPr id="173" name="Skupina 172">
              <a:extLst>
                <a:ext uri="{FF2B5EF4-FFF2-40B4-BE49-F238E27FC236}">
                  <a16:creationId xmlns:a16="http://schemas.microsoft.com/office/drawing/2014/main" id="{F51B9E58-6A82-66F3-E004-081EBBAB0DCF}"/>
                </a:ext>
              </a:extLst>
            </p:cNvPr>
            <p:cNvGrpSpPr/>
            <p:nvPr/>
          </p:nvGrpSpPr>
          <p:grpSpPr>
            <a:xfrm>
              <a:off x="9479941" y="3959738"/>
              <a:ext cx="2499303" cy="885644"/>
              <a:chOff x="3054414" y="239133"/>
              <a:chExt cx="2499303" cy="885644"/>
            </a:xfrm>
          </p:grpSpPr>
          <p:sp>
            <p:nvSpPr>
              <p:cNvPr id="174" name="Rectangle 89">
                <a:extLst>
                  <a:ext uri="{FF2B5EF4-FFF2-40B4-BE49-F238E27FC236}">
                    <a16:creationId xmlns:a16="http://schemas.microsoft.com/office/drawing/2014/main" id="{99A763DE-994B-A36C-8FAB-CDABC235CB55}"/>
                  </a:ext>
                </a:extLst>
              </p:cNvPr>
              <p:cNvSpPr/>
              <p:nvPr/>
            </p:nvSpPr>
            <p:spPr>
              <a:xfrm>
                <a:off x="3054414" y="239133"/>
                <a:ext cx="2499303" cy="8856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5" name="TextBox 9">
                <a:extLst>
                  <a:ext uri="{FF2B5EF4-FFF2-40B4-BE49-F238E27FC236}">
                    <a16:creationId xmlns:a16="http://schemas.microsoft.com/office/drawing/2014/main" id="{5ECA9F1D-8E1E-97CE-9113-60477CC60357}"/>
                  </a:ext>
                </a:extLst>
              </p:cNvPr>
              <p:cNvSpPr txBox="1"/>
              <p:nvPr/>
            </p:nvSpPr>
            <p:spPr>
              <a:xfrm>
                <a:off x="3139998" y="317751"/>
                <a:ext cx="1159997" cy="728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Symbiosis System</a:t>
                </a:r>
                <a:endParaRPr kumimoji="0" lang="sl-SI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Water-Water Heat Pumps</a:t>
                </a:r>
                <a:endParaRPr kumimoji="0" lang="sl-SI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171446" marR="0" lvl="0" indent="-171446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Geothermal </a:t>
                </a:r>
                <a:endParaRPr kumimoji="0" lang="sl-SI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171446" marR="0" lvl="0" indent="-171446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Biogas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6" name="TextBox 166">
                <a:extLst>
                  <a:ext uri="{FF2B5EF4-FFF2-40B4-BE49-F238E27FC236}">
                    <a16:creationId xmlns:a16="http://schemas.microsoft.com/office/drawing/2014/main" id="{22CCA177-ADC7-BECC-FB53-C3BA66BEB0F4}"/>
                  </a:ext>
                </a:extLst>
              </p:cNvPr>
              <p:cNvSpPr txBox="1"/>
              <p:nvPr/>
            </p:nvSpPr>
            <p:spPr>
              <a:xfrm>
                <a:off x="4340089" y="1002187"/>
                <a:ext cx="1001260" cy="1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878786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sl-SI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WW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HP Turrbocor</a:t>
                </a:r>
              </a:p>
            </p:txBody>
          </p:sp>
          <p:pic>
            <p:nvPicPr>
              <p:cNvPr id="177" name="Picture 78">
                <a:extLst>
                  <a:ext uri="{FF2B5EF4-FFF2-40B4-BE49-F238E27FC236}">
                    <a16:creationId xmlns:a16="http://schemas.microsoft.com/office/drawing/2014/main" id="{C7D81ABA-1327-0C86-A870-771853EE6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2790" y="260660"/>
                <a:ext cx="1095858" cy="720000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</a:ln>
            </p:spPr>
          </p:pic>
        </p:grpSp>
        <p:cxnSp>
          <p:nvCxnSpPr>
            <p:cNvPr id="181" name="Povezovalnik: kolenski 180">
              <a:extLst>
                <a:ext uri="{FF2B5EF4-FFF2-40B4-BE49-F238E27FC236}">
                  <a16:creationId xmlns:a16="http://schemas.microsoft.com/office/drawing/2014/main" id="{6036A5B1-666D-C3D9-54B8-86441516606B}"/>
                </a:ext>
              </a:extLst>
            </p:cNvPr>
            <p:cNvCxnSpPr>
              <a:stCxn id="174" idx="0"/>
              <a:endCxn id="23" idx="3"/>
            </p:cNvCxnSpPr>
            <p:nvPr/>
          </p:nvCxnSpPr>
          <p:spPr>
            <a:xfrm rot="16200000" flipV="1">
              <a:off x="10408563" y="3638707"/>
              <a:ext cx="508468" cy="133593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A1A67CB-7AA5-0BBF-D102-CF1515C9E245}"/>
              </a:ext>
            </a:extLst>
          </p:cNvPr>
          <p:cNvGrpSpPr/>
          <p:nvPr/>
        </p:nvGrpSpPr>
        <p:grpSpPr>
          <a:xfrm>
            <a:off x="666752" y="1330007"/>
            <a:ext cx="10782299" cy="4117083"/>
            <a:chOff x="666752" y="1330007"/>
            <a:chExt cx="10782299" cy="4117083"/>
          </a:xfrm>
        </p:grpSpPr>
        <p:sp>
          <p:nvSpPr>
            <p:cNvPr id="184" name="Pravokotnik: zaokroženi vogali 183">
              <a:extLst>
                <a:ext uri="{FF2B5EF4-FFF2-40B4-BE49-F238E27FC236}">
                  <a16:creationId xmlns:a16="http://schemas.microsoft.com/office/drawing/2014/main" id="{BF37ACF8-5EEC-71C8-6086-AADAF8EFF732}"/>
                </a:ext>
              </a:extLst>
            </p:cNvPr>
            <p:cNvSpPr/>
            <p:nvPr/>
          </p:nvSpPr>
          <p:spPr>
            <a:xfrm>
              <a:off x="666752" y="1330007"/>
              <a:ext cx="10782299" cy="411708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351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" name="Picture 2" descr="Danfoss SONDEX®">
              <a:extLst>
                <a:ext uri="{FF2B5EF4-FFF2-40B4-BE49-F238E27FC236}">
                  <a16:creationId xmlns:a16="http://schemas.microsoft.com/office/drawing/2014/main" id="{309CEE4E-EDFC-606B-7781-01EEB5B2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14"/>
            <a:stretch>
              <a:fillRect/>
            </a:stretch>
          </p:blipFill>
          <p:spPr>
            <a:xfrm>
              <a:off x="719245" y="2189219"/>
              <a:ext cx="1023259" cy="412668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6282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C580900-7B4B-F9CF-5C7A-A765C59C0867}"/>
              </a:ext>
            </a:extLst>
          </p:cNvPr>
          <p:cNvGraphicFramePr/>
          <p:nvPr/>
        </p:nvGraphicFramePr>
        <p:xfrm>
          <a:off x="1593" y="1593"/>
          <a:ext cx="1591" cy="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08" imgH="5508" progId="">
                  <p:embed/>
                </p:oleObj>
              </mc:Choice>
              <mc:Fallback>
                <p:oleObj r:id="rId3" imgW="5508" imgH="5508" progId="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C580900-7B4B-F9CF-5C7A-A765C59C0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3" y="1593"/>
                        <a:ext cx="1591" cy="1591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0D67FE79-F09C-C807-59B6-ACF051747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2487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EC3D890B-3554-1D81-9CD4-1AEB747595E2}"/>
              </a:ext>
            </a:extLst>
          </p:cNvPr>
          <p:cNvSpPr/>
          <p:nvPr/>
        </p:nvSpPr>
        <p:spPr>
          <a:xfrm rot="16200004">
            <a:off x="2657178" y="-3059486"/>
            <a:ext cx="6858000" cy="12191996"/>
          </a:xfrm>
          <a:prstGeom prst="rect">
            <a:avLst/>
          </a:prstGeom>
          <a:gradFill>
            <a:gsLst>
              <a:gs pos="0">
                <a:srgbClr val="000000">
                  <a:alpha val="42445"/>
                </a:srgbClr>
              </a:gs>
              <a:gs pos="100000">
                <a:srgbClr val="C4C4C4">
                  <a:alpha val="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384003" tIns="191996" rIns="479995" bIns="107524" anchor="ctr" anchorCtr="0" compatLnSpc="1">
            <a:noAutofit/>
          </a:bodyPr>
          <a:lstStyle/>
          <a:p>
            <a:pPr marL="0" marR="0" lvl="0" indent="0" algn="l" defTabSz="147447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itchFamily="34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EB3CF2C-AF83-EFBA-E9D8-5DDD120FB8FD}"/>
              </a:ext>
            </a:extLst>
          </p:cNvPr>
          <p:cNvSpPr txBox="1"/>
          <p:nvPr/>
        </p:nvSpPr>
        <p:spPr>
          <a:xfrm>
            <a:off x="4616166" y="979854"/>
            <a:ext cx="65" cy="235955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Arial"/>
            </a:endParaRPr>
          </a:p>
        </p:txBody>
      </p:sp>
      <p:pic>
        <p:nvPicPr>
          <p:cNvPr id="7" name="Picture 2" descr="Danfoss SONDEX®">
            <a:extLst>
              <a:ext uri="{FF2B5EF4-FFF2-40B4-BE49-F238E27FC236}">
                <a16:creationId xmlns:a16="http://schemas.microsoft.com/office/drawing/2014/main" id="{FC7C6E86-3077-AA8D-C599-436E6F0B5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14"/>
          <a:stretch>
            <a:fillRect/>
          </a:stretch>
        </p:blipFill>
        <p:spPr>
          <a:xfrm>
            <a:off x="5574549" y="5690010"/>
            <a:ext cx="1023259" cy="4126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7D37AD7-3A87-FCB6-0F32-5EDA9CB8D371}"/>
              </a:ext>
            </a:extLst>
          </p:cNvPr>
          <p:cNvSpPr txBox="1"/>
          <p:nvPr/>
        </p:nvSpPr>
        <p:spPr>
          <a:xfrm>
            <a:off x="2562204" y="3455654"/>
            <a:ext cx="7047957" cy="4924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16" tIns="60963" rIns="121916" bIns="60963" anchor="t" anchorCtr="1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Welcome to Hydronic Intelligence™ 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AC25B20-FEB5-DDBC-44B0-F31E4D3A8210}"/>
              </a:ext>
            </a:extLst>
          </p:cNvPr>
          <p:cNvSpPr txBox="1"/>
          <p:nvPr/>
        </p:nvSpPr>
        <p:spPr>
          <a:xfrm>
            <a:off x="2488714" y="3974385"/>
            <a:ext cx="7214573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made easy with the Hydronic Machines™ </a:t>
            </a:r>
          </a:p>
        </p:txBody>
      </p:sp>
      <p:pic>
        <p:nvPicPr>
          <p:cNvPr id="11" name="Billede 12">
            <a:extLst>
              <a:ext uri="{FF2B5EF4-FFF2-40B4-BE49-F238E27FC236}">
                <a16:creationId xmlns:a16="http://schemas.microsoft.com/office/drawing/2014/main" id="{F9DA60D8-459F-8F72-772D-00E288FC4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096" y="718599"/>
            <a:ext cx="1946693" cy="198815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610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C580900-7B4B-F9CF-5C7A-A765C59C0867}"/>
              </a:ext>
            </a:extLst>
          </p:cNvPr>
          <p:cNvGraphicFramePr/>
          <p:nvPr/>
        </p:nvGraphicFramePr>
        <p:xfrm>
          <a:off x="1593" y="1593"/>
          <a:ext cx="1591" cy="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08" imgH="5508" progId="">
                  <p:embed/>
                </p:oleObj>
              </mc:Choice>
              <mc:Fallback>
                <p:oleObj r:id="rId3" imgW="5508" imgH="5508" progId="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C580900-7B4B-F9CF-5C7A-A765C59C0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3" y="1593"/>
                        <a:ext cx="1591" cy="1591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0D67FE79-F09C-C807-59B6-ACF051747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2487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EC3D890B-3554-1D81-9CD4-1AEB747595E2}"/>
              </a:ext>
            </a:extLst>
          </p:cNvPr>
          <p:cNvSpPr/>
          <p:nvPr/>
        </p:nvSpPr>
        <p:spPr>
          <a:xfrm rot="16200004">
            <a:off x="2657178" y="-3059486"/>
            <a:ext cx="6858000" cy="12191996"/>
          </a:xfrm>
          <a:prstGeom prst="rect">
            <a:avLst/>
          </a:prstGeom>
          <a:gradFill>
            <a:gsLst>
              <a:gs pos="0">
                <a:srgbClr val="000000">
                  <a:alpha val="42445"/>
                </a:srgbClr>
              </a:gs>
              <a:gs pos="100000">
                <a:srgbClr val="C4C4C4">
                  <a:alpha val="0"/>
                </a:srgbClr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384003" tIns="191996" rIns="479995" bIns="107524" anchor="ctr" anchorCtr="0" compatLnSpc="1">
            <a:noAutofit/>
          </a:bodyPr>
          <a:lstStyle/>
          <a:p>
            <a:pPr marL="0" marR="0" lvl="0" indent="0" algn="l" defTabSz="147447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 pitchFamily="34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EB3CF2C-AF83-EFBA-E9D8-5DDD120FB8FD}"/>
              </a:ext>
            </a:extLst>
          </p:cNvPr>
          <p:cNvSpPr txBox="1"/>
          <p:nvPr/>
        </p:nvSpPr>
        <p:spPr>
          <a:xfrm>
            <a:off x="4616166" y="979854"/>
            <a:ext cx="65" cy="235955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Arial"/>
            </a:endParaRPr>
          </a:p>
        </p:txBody>
      </p:sp>
      <p:pic>
        <p:nvPicPr>
          <p:cNvPr id="7" name="Picture 2" descr="Danfoss SONDEX®">
            <a:extLst>
              <a:ext uri="{FF2B5EF4-FFF2-40B4-BE49-F238E27FC236}">
                <a16:creationId xmlns:a16="http://schemas.microsoft.com/office/drawing/2014/main" id="{FC7C6E86-3077-AA8D-C599-436E6F0B5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14"/>
          <a:stretch>
            <a:fillRect/>
          </a:stretch>
        </p:blipFill>
        <p:spPr>
          <a:xfrm>
            <a:off x="5574549" y="5690010"/>
            <a:ext cx="1023259" cy="4126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DD02FD8-BAAF-913C-7EB6-81ED8838BB69}"/>
              </a:ext>
            </a:extLst>
          </p:cNvPr>
          <p:cNvSpPr txBox="1"/>
          <p:nvPr/>
        </p:nvSpPr>
        <p:spPr>
          <a:xfrm>
            <a:off x="1694960" y="4524909"/>
            <a:ext cx="8782427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We believe in 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 power of water to capture, transfer and store energy – and that the green homes, buildings and cities will be based on the hydronic machines</a:t>
            </a:r>
          </a:p>
        </p:txBody>
      </p:sp>
      <p:pic>
        <p:nvPicPr>
          <p:cNvPr id="11" name="Billede 12">
            <a:extLst>
              <a:ext uri="{FF2B5EF4-FFF2-40B4-BE49-F238E27FC236}">
                <a16:creationId xmlns:a16="http://schemas.microsoft.com/office/drawing/2014/main" id="{F9DA60D8-459F-8F72-772D-00E288FC4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096" y="718599"/>
            <a:ext cx="1946693" cy="19881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164E3D1D-6444-3AAA-2F83-EC9973BCA660}"/>
              </a:ext>
            </a:extLst>
          </p:cNvPr>
          <p:cNvSpPr txBox="1"/>
          <p:nvPr/>
        </p:nvSpPr>
        <p:spPr>
          <a:xfrm>
            <a:off x="2562204" y="3033101"/>
            <a:ext cx="7047957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We Build Green Cities</a:t>
            </a:r>
          </a:p>
        </p:txBody>
      </p:sp>
    </p:spTree>
    <p:extLst>
      <p:ext uri="{BB962C8B-B14F-4D97-AF65-F5344CB8AC3E}">
        <p14:creationId xmlns:p14="http://schemas.microsoft.com/office/powerpoint/2010/main" val="404591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E510155-C734-30DC-CC3C-648027E42D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E510155-C734-30DC-CC3C-648027E42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DCB06A7-9110-AF41-9BC8-149E8C4B6A9E}"/>
              </a:ext>
            </a:extLst>
          </p:cNvPr>
          <p:cNvSpPr txBox="1"/>
          <p:nvPr/>
        </p:nvSpPr>
        <p:spPr>
          <a:xfrm>
            <a:off x="-6773" y="2918967"/>
            <a:ext cx="12192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HydronicS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09AA1-417C-43AB-862E-AD984BF1AB7D}"/>
              </a:ext>
            </a:extLst>
          </p:cNvPr>
          <p:cNvCxnSpPr/>
          <p:nvPr/>
        </p:nvCxnSpPr>
        <p:spPr>
          <a:xfrm>
            <a:off x="5386192" y="4994341"/>
            <a:ext cx="14196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625708-7AC4-4FB0-9EA5-2DE67CB7F834}"/>
              </a:ext>
            </a:extLst>
          </p:cNvPr>
          <p:cNvCxnSpPr/>
          <p:nvPr/>
        </p:nvCxnSpPr>
        <p:spPr>
          <a:xfrm>
            <a:off x="5379419" y="2228590"/>
            <a:ext cx="14196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4798C05-3A17-6930-E83A-71F22B65E33A}"/>
              </a:ext>
            </a:extLst>
          </p:cNvPr>
          <p:cNvSpPr txBox="1"/>
          <p:nvPr/>
        </p:nvSpPr>
        <p:spPr>
          <a:xfrm>
            <a:off x="4383179" y="2254842"/>
            <a:ext cx="38235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Welcome to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A3172DF-81CB-84BE-89EA-8F244B2AD19B}"/>
              </a:ext>
            </a:extLst>
          </p:cNvPr>
          <p:cNvSpPr txBox="1"/>
          <p:nvPr/>
        </p:nvSpPr>
        <p:spPr>
          <a:xfrm>
            <a:off x="8484371" y="3415485"/>
            <a:ext cx="3453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mart Components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0EA5BAD-C0B4-492D-1599-43D76DF4E2E9}"/>
              </a:ext>
            </a:extLst>
          </p:cNvPr>
          <p:cNvSpPr txBox="1"/>
          <p:nvPr/>
        </p:nvSpPr>
        <p:spPr>
          <a:xfrm>
            <a:off x="8484370" y="3415485"/>
            <a:ext cx="3291071" cy="461665"/>
          </a:xfrm>
          <a:prstGeom prst="rect">
            <a:avLst/>
          </a:prstGeom>
          <a:solidFill>
            <a:srgbClr val="F30006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ystems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51FB106-D593-8154-FAC5-D006FD46CEF8}"/>
              </a:ext>
            </a:extLst>
          </p:cNvPr>
          <p:cNvSpPr txBox="1"/>
          <p:nvPr/>
        </p:nvSpPr>
        <p:spPr>
          <a:xfrm>
            <a:off x="8484371" y="3415485"/>
            <a:ext cx="1713917" cy="461665"/>
          </a:xfrm>
          <a:prstGeom prst="rect">
            <a:avLst/>
          </a:prstGeom>
          <a:solidFill>
            <a:srgbClr val="F3000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sl-SI"/>
            </a:defPPr>
            <a:lvl1pPr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oftware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43176CD-9761-1B1F-5FDF-C4E7BFC70BB7}"/>
              </a:ext>
            </a:extLst>
          </p:cNvPr>
          <p:cNvSpPr txBox="1"/>
          <p:nvPr/>
        </p:nvSpPr>
        <p:spPr>
          <a:xfrm>
            <a:off x="8484370" y="3415485"/>
            <a:ext cx="3453629" cy="461665"/>
          </a:xfrm>
          <a:prstGeom prst="rect">
            <a:avLst/>
          </a:prstGeom>
          <a:solidFill>
            <a:srgbClr val="F3000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sl-SI"/>
            </a:defPPr>
            <a:lvl1pPr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olutions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E81EBD4D-5120-8293-A463-FC775FC18657}"/>
              </a:ext>
            </a:extLst>
          </p:cNvPr>
          <p:cNvSpPr txBox="1"/>
          <p:nvPr/>
        </p:nvSpPr>
        <p:spPr>
          <a:xfrm>
            <a:off x="0" y="3860092"/>
            <a:ext cx="121784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Machine</a:t>
            </a:r>
          </a:p>
        </p:txBody>
      </p:sp>
    </p:spTree>
    <p:extLst>
      <p:ext uri="{BB962C8B-B14F-4D97-AF65-F5344CB8AC3E}">
        <p14:creationId xmlns:p14="http://schemas.microsoft.com/office/powerpoint/2010/main" val="10445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8C254D7-85B1-A267-012E-A6806E51FD89}"/>
              </a:ext>
            </a:extLst>
          </p:cNvPr>
          <p:cNvSpPr txBox="1">
            <a:spLocks/>
          </p:cNvSpPr>
          <p:nvPr/>
        </p:nvSpPr>
        <p:spPr>
          <a:xfrm>
            <a:off x="558801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HydronicS Machine 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5B1E17C2-06CD-E03C-A137-3C376C7919A7}"/>
              </a:ext>
            </a:extLst>
          </p:cNvPr>
          <p:cNvGrpSpPr/>
          <p:nvPr/>
        </p:nvGrpSpPr>
        <p:grpSpPr>
          <a:xfrm>
            <a:off x="517074" y="1338946"/>
            <a:ext cx="2139041" cy="4277172"/>
            <a:chOff x="8719457" y="1591605"/>
            <a:chExt cx="2915331" cy="3943786"/>
          </a:xfrm>
          <a:solidFill>
            <a:srgbClr val="E60A11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6F353D6D-FD5B-70CD-22E7-6D8494592559}"/>
                </a:ext>
              </a:extLst>
            </p:cNvPr>
            <p:cNvSpPr/>
            <p:nvPr/>
          </p:nvSpPr>
          <p:spPr>
            <a:xfrm>
              <a:off x="8719457" y="1591605"/>
              <a:ext cx="2915331" cy="3943786"/>
            </a:xfrm>
            <a:prstGeom prst="rect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E434BFEA-B5F3-F0F7-FE19-C884AE9A5E41}"/>
                </a:ext>
              </a:extLst>
            </p:cNvPr>
            <p:cNvSpPr/>
            <p:nvPr/>
          </p:nvSpPr>
          <p:spPr>
            <a:xfrm>
              <a:off x="8855180" y="3204430"/>
              <a:ext cx="2635326" cy="110676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What is Hydronic</a:t>
              </a:r>
              <a:r>
                <a:rPr kumimoji="0" lang="sl-SI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S</a:t>
              </a:r>
              <a:r>
                <a:rPr kumimoji="0" lang="nl-NL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 Machine </a:t>
              </a:r>
            </a:p>
          </p:txBody>
        </p:sp>
      </p:grpSp>
      <p:grpSp>
        <p:nvGrpSpPr>
          <p:cNvPr id="8" name="Group 39">
            <a:extLst>
              <a:ext uri="{FF2B5EF4-FFF2-40B4-BE49-F238E27FC236}">
                <a16:creationId xmlns:a16="http://schemas.microsoft.com/office/drawing/2014/main" id="{B53C05C7-89E1-68F3-5F00-B7E441E89D37}"/>
              </a:ext>
            </a:extLst>
          </p:cNvPr>
          <p:cNvGrpSpPr/>
          <p:nvPr/>
        </p:nvGrpSpPr>
        <p:grpSpPr>
          <a:xfrm>
            <a:off x="2738188" y="1321800"/>
            <a:ext cx="9057573" cy="1312817"/>
            <a:chOff x="2738187" y="1321798"/>
            <a:chExt cx="9057573" cy="1312817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A050C1C-8312-9E7D-9164-135165DED189}"/>
                </a:ext>
              </a:extLst>
            </p:cNvPr>
            <p:cNvSpPr/>
            <p:nvPr/>
          </p:nvSpPr>
          <p:spPr>
            <a:xfrm>
              <a:off x="2738187" y="1321798"/>
              <a:ext cx="7540295" cy="1312817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rtlCol="0" anchor="t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The HydronicS Machine is Danfoss term for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integrating our broad portfolio of increasingly digital components, sub-systems, and digital services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, so they work better together. </a:t>
              </a: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endParaRPr>
            </a:p>
          </p:txBody>
        </p:sp>
        <p:grpSp>
          <p:nvGrpSpPr>
            <p:cNvPr id="10" name="Group 35">
              <a:extLst>
                <a:ext uri="{FF2B5EF4-FFF2-40B4-BE49-F238E27FC236}">
                  <a16:creationId xmlns:a16="http://schemas.microsoft.com/office/drawing/2014/main" id="{B40E765D-4B28-E548-054D-FF70DF748C36}"/>
                </a:ext>
              </a:extLst>
            </p:cNvPr>
            <p:cNvGrpSpPr/>
            <p:nvPr/>
          </p:nvGrpSpPr>
          <p:grpSpPr>
            <a:xfrm>
              <a:off x="10291735" y="1321798"/>
              <a:ext cx="1504025" cy="1312817"/>
              <a:chOff x="10291735" y="1321798"/>
              <a:chExt cx="1504025" cy="1312817"/>
            </a:xfrm>
          </p:grpSpPr>
          <p:sp>
            <p:nvSpPr>
              <p:cNvPr id="11" name="Rectangle 21">
                <a:extLst>
                  <a:ext uri="{FF2B5EF4-FFF2-40B4-BE49-F238E27FC236}">
                    <a16:creationId xmlns:a16="http://schemas.microsoft.com/office/drawing/2014/main" id="{7D3D3F0D-41C6-12D5-EA30-1C514959CF0E}"/>
                  </a:ext>
                </a:extLst>
              </p:cNvPr>
              <p:cNvSpPr/>
              <p:nvPr/>
            </p:nvSpPr>
            <p:spPr>
              <a:xfrm>
                <a:off x="10291735" y="1321798"/>
                <a:ext cx="1504025" cy="1312817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91440" tIns="45720" rIns="91440" bIns="45720" rtlCol="0" anchor="t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endParaRPr>
              </a:p>
            </p:txBody>
          </p:sp>
          <p:pic>
            <p:nvPicPr>
              <p:cNvPr id="12" name="Graphic 26" descr="Link with solid fill">
                <a:extLst>
                  <a:ext uri="{FF2B5EF4-FFF2-40B4-BE49-F238E27FC236}">
                    <a16:creationId xmlns:a16="http://schemas.microsoft.com/office/drawing/2014/main" id="{8D72D430-6223-DADA-5CAA-26E392E48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618306" y="1460051"/>
                <a:ext cx="657062" cy="657062"/>
              </a:xfrm>
              <a:prstGeom prst="rect">
                <a:avLst/>
              </a:prstGeom>
            </p:spPr>
          </p:pic>
        </p:grp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AFDB5553-FE4B-02EE-D356-57BDDAF8AF3A}"/>
              </a:ext>
            </a:extLst>
          </p:cNvPr>
          <p:cNvGrpSpPr/>
          <p:nvPr/>
        </p:nvGrpSpPr>
        <p:grpSpPr>
          <a:xfrm>
            <a:off x="2738188" y="2487676"/>
            <a:ext cx="9057573" cy="971805"/>
            <a:chOff x="2738187" y="2487675"/>
            <a:chExt cx="9057573" cy="971805"/>
          </a:xfrm>
        </p:grpSpPr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E1DEA095-62C6-B754-2B73-37C156D85D17}"/>
                </a:ext>
              </a:extLst>
            </p:cNvPr>
            <p:cNvSpPr/>
            <p:nvPr/>
          </p:nvSpPr>
          <p:spPr>
            <a:xfrm>
              <a:off x="2738187" y="2606040"/>
              <a:ext cx="7527042" cy="85344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rtlCol="0" anchor="t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This will make it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easier for our customers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to make their hydronic systems more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energy efficient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and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lower the cost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of design and commissioning. </a:t>
              </a:r>
            </a:p>
            <a:p>
              <a:pPr marL="0" marR="0" lvl="0" indent="0" algn="just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endParaRPr>
            </a:p>
          </p:txBody>
        </p:sp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EE256242-C1A4-D2F3-62CB-F4046F03C119}"/>
                </a:ext>
              </a:extLst>
            </p:cNvPr>
            <p:cNvGrpSpPr/>
            <p:nvPr/>
          </p:nvGrpSpPr>
          <p:grpSpPr>
            <a:xfrm>
              <a:off x="10291735" y="2487675"/>
              <a:ext cx="1504025" cy="971805"/>
              <a:chOff x="10291735" y="2487675"/>
              <a:chExt cx="1504025" cy="971805"/>
            </a:xfrm>
          </p:grpSpPr>
          <p:sp>
            <p:nvSpPr>
              <p:cNvPr id="16" name="Rectangle 22">
                <a:extLst>
                  <a:ext uri="{FF2B5EF4-FFF2-40B4-BE49-F238E27FC236}">
                    <a16:creationId xmlns:a16="http://schemas.microsoft.com/office/drawing/2014/main" id="{F3950D80-2EF2-2006-32B6-B1D808E5915B}"/>
                  </a:ext>
                </a:extLst>
              </p:cNvPr>
              <p:cNvSpPr/>
              <p:nvPr/>
            </p:nvSpPr>
            <p:spPr>
              <a:xfrm>
                <a:off x="10291735" y="2606040"/>
                <a:ext cx="1504025" cy="85344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91440" tIns="45720" rIns="91440" bIns="45720" rtlCol="0" anchor="t"/>
              <a:lstStyle/>
              <a:p>
                <a:pPr marL="0" marR="0" lvl="0" indent="0" algn="l" defTabSz="914377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endParaRPr>
              </a:p>
            </p:txBody>
          </p:sp>
          <p:pic>
            <p:nvPicPr>
              <p:cNvPr id="17" name="Graphic 28" descr="Downward trend graph with solid fill">
                <a:extLst>
                  <a:ext uri="{FF2B5EF4-FFF2-40B4-BE49-F238E27FC236}">
                    <a16:creationId xmlns:a16="http://schemas.microsoft.com/office/drawing/2014/main" id="{86FF0AD1-A3CF-C28D-7EAB-F84746BAE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18306" y="2487675"/>
                <a:ext cx="657062" cy="657062"/>
              </a:xfrm>
              <a:prstGeom prst="rect">
                <a:avLst/>
              </a:prstGeom>
            </p:spPr>
          </p:pic>
        </p:grpSp>
      </p:grpSp>
      <p:grpSp>
        <p:nvGrpSpPr>
          <p:cNvPr id="18" name="Group 42">
            <a:extLst>
              <a:ext uri="{FF2B5EF4-FFF2-40B4-BE49-F238E27FC236}">
                <a16:creationId xmlns:a16="http://schemas.microsoft.com/office/drawing/2014/main" id="{FAC0D2F6-F356-A9C2-7318-F1A884B12B64}"/>
              </a:ext>
            </a:extLst>
          </p:cNvPr>
          <p:cNvGrpSpPr/>
          <p:nvPr/>
        </p:nvGrpSpPr>
        <p:grpSpPr>
          <a:xfrm>
            <a:off x="2738188" y="4777915"/>
            <a:ext cx="9057573" cy="838200"/>
            <a:chOff x="2738187" y="4777915"/>
            <a:chExt cx="9057573" cy="838200"/>
          </a:xfrm>
        </p:grpSpPr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3FA964F8-5DBE-35F1-C3C2-BCFB162ECA49}"/>
                </a:ext>
              </a:extLst>
            </p:cNvPr>
            <p:cNvSpPr/>
            <p:nvPr/>
          </p:nvSpPr>
          <p:spPr>
            <a:xfrm>
              <a:off x="2738187" y="4979770"/>
              <a:ext cx="7540295" cy="636345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rtlCol="0" anchor="t"/>
            <a:lstStyle/>
            <a:p>
              <a:pPr marL="0" marR="0" lvl="0" indent="0" algn="just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The goal is to provide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SCALE, SPEED AND SOLUTIONS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in the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DEN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and to focus on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transition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 with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our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customers. </a:t>
              </a:r>
            </a:p>
          </p:txBody>
        </p:sp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C1CFB602-DAC9-761B-76BC-5916DFF45C95}"/>
                </a:ext>
              </a:extLst>
            </p:cNvPr>
            <p:cNvGrpSpPr/>
            <p:nvPr/>
          </p:nvGrpSpPr>
          <p:grpSpPr>
            <a:xfrm>
              <a:off x="10291735" y="4777915"/>
              <a:ext cx="1504025" cy="838200"/>
              <a:chOff x="10291735" y="4777915"/>
              <a:chExt cx="1504025" cy="838200"/>
            </a:xfrm>
          </p:grpSpPr>
          <p:sp>
            <p:nvSpPr>
              <p:cNvPr id="21" name="Rectangle 24">
                <a:extLst>
                  <a:ext uri="{FF2B5EF4-FFF2-40B4-BE49-F238E27FC236}">
                    <a16:creationId xmlns:a16="http://schemas.microsoft.com/office/drawing/2014/main" id="{8F65DD16-2D55-0756-C817-4FF3167F6A7A}"/>
                  </a:ext>
                </a:extLst>
              </p:cNvPr>
              <p:cNvSpPr/>
              <p:nvPr/>
            </p:nvSpPr>
            <p:spPr>
              <a:xfrm>
                <a:off x="10291735" y="4979770"/>
                <a:ext cx="1504025" cy="6363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91440" tIns="45720" rIns="91440" bIns="45720" rtlCol="0" anchor="t"/>
              <a:lstStyle/>
              <a:p>
                <a:pPr marL="0" marR="0" lvl="0" indent="0" algn="l" defTabSz="914377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endParaRPr>
              </a:p>
            </p:txBody>
          </p:sp>
          <p:pic>
            <p:nvPicPr>
              <p:cNvPr id="22" name="Graphic 32" descr="Handshake with solid fill">
                <a:extLst>
                  <a:ext uri="{FF2B5EF4-FFF2-40B4-BE49-F238E27FC236}">
                    <a16:creationId xmlns:a16="http://schemas.microsoft.com/office/drawing/2014/main" id="{B31DE90B-36E9-F50F-65A9-89A2C3028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585648" y="4777915"/>
                <a:ext cx="772118" cy="772118"/>
              </a:xfrm>
              <a:prstGeom prst="rect">
                <a:avLst/>
              </a:prstGeom>
            </p:spPr>
          </p:pic>
        </p:grpSp>
      </p:grpSp>
      <p:grpSp>
        <p:nvGrpSpPr>
          <p:cNvPr id="23" name="Group 41">
            <a:extLst>
              <a:ext uri="{FF2B5EF4-FFF2-40B4-BE49-F238E27FC236}">
                <a16:creationId xmlns:a16="http://schemas.microsoft.com/office/drawing/2014/main" id="{5DA5EE9B-216C-60FA-690E-06C0E7CFCB7B}"/>
              </a:ext>
            </a:extLst>
          </p:cNvPr>
          <p:cNvGrpSpPr/>
          <p:nvPr/>
        </p:nvGrpSpPr>
        <p:grpSpPr>
          <a:xfrm>
            <a:off x="2738188" y="3282395"/>
            <a:ext cx="9057573" cy="1697376"/>
            <a:chOff x="2738187" y="3282394"/>
            <a:chExt cx="9057573" cy="1697376"/>
          </a:xfrm>
        </p:grpSpPr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F421BE9C-A891-F834-02D5-DD44A6924B15}"/>
                </a:ext>
              </a:extLst>
            </p:cNvPr>
            <p:cNvSpPr/>
            <p:nvPr/>
          </p:nvSpPr>
          <p:spPr>
            <a:xfrm>
              <a:off x="2738187" y="3448050"/>
              <a:ext cx="7527042" cy="1531720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40" tIns="45720" rIns="91440" bIns="45720" rtlCol="0" anchor="t"/>
            <a:lstStyle/>
            <a:p>
              <a:pPr marL="0" marR="0" lvl="0" indent="0" algn="just" defTabSz="914377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The objective of the HydronicS Machine department is to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speed up system innovation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and improve our ability together with RD&amp;E in HydronicS and Climate Solutions departments such as Application Systems and Technologies and digital Services to innovate and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B10A1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develop faster proof of concepts </a:t>
              </a: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rPr>
                <a:t>of such HydronicS Machine solutions.</a:t>
              </a:r>
            </a:p>
          </p:txBody>
        </p:sp>
        <p:grpSp>
          <p:nvGrpSpPr>
            <p:cNvPr id="25" name="Group 37">
              <a:extLst>
                <a:ext uri="{FF2B5EF4-FFF2-40B4-BE49-F238E27FC236}">
                  <a16:creationId xmlns:a16="http://schemas.microsoft.com/office/drawing/2014/main" id="{6E67AAF4-B406-88C8-9A37-BBAFD4940BA0}"/>
                </a:ext>
              </a:extLst>
            </p:cNvPr>
            <p:cNvGrpSpPr/>
            <p:nvPr/>
          </p:nvGrpSpPr>
          <p:grpSpPr>
            <a:xfrm>
              <a:off x="10291735" y="3282394"/>
              <a:ext cx="1504025" cy="1697376"/>
              <a:chOff x="10291735" y="3282394"/>
              <a:chExt cx="1504025" cy="1697376"/>
            </a:xfrm>
          </p:grpSpPr>
          <p:sp>
            <p:nvSpPr>
              <p:cNvPr id="26" name="Rectangle 23">
                <a:extLst>
                  <a:ext uri="{FF2B5EF4-FFF2-40B4-BE49-F238E27FC236}">
                    <a16:creationId xmlns:a16="http://schemas.microsoft.com/office/drawing/2014/main" id="{DFA97BED-BB1A-733E-13DF-9384A65F3FC9}"/>
                  </a:ext>
                </a:extLst>
              </p:cNvPr>
              <p:cNvSpPr/>
              <p:nvPr/>
            </p:nvSpPr>
            <p:spPr>
              <a:xfrm>
                <a:off x="10291735" y="3448050"/>
                <a:ext cx="1504025" cy="153172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91440" tIns="45720" rIns="91440" bIns="45720" rtlCol="0" anchor="t"/>
              <a:lstStyle/>
              <a:p>
                <a:pPr marL="0" marR="0" lvl="0" indent="0" algn="l" defTabSz="914377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Poppins" panose="00000500000000000000" pitchFamily="2" charset="-18"/>
                </a:endParaRPr>
              </a:p>
            </p:txBody>
          </p:sp>
          <p:pic>
            <p:nvPicPr>
              <p:cNvPr id="27" name="Graphic 30" descr="Gauge with solid fill">
                <a:extLst>
                  <a:ext uri="{FF2B5EF4-FFF2-40B4-BE49-F238E27FC236}">
                    <a16:creationId xmlns:a16="http://schemas.microsoft.com/office/drawing/2014/main" id="{AD4D292A-CD3E-DE78-C9B8-37195781E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618306" y="3282394"/>
                <a:ext cx="657062" cy="657062"/>
              </a:xfrm>
              <a:prstGeom prst="rect">
                <a:avLst/>
              </a:prstGeom>
            </p:spPr>
          </p:pic>
          <p:pic>
            <p:nvPicPr>
              <p:cNvPr id="28" name="Graphic 34" descr="Good Inventory with solid fill">
                <a:extLst>
                  <a:ext uri="{FF2B5EF4-FFF2-40B4-BE49-F238E27FC236}">
                    <a16:creationId xmlns:a16="http://schemas.microsoft.com/office/drawing/2014/main" id="{D41E61B1-8A12-E582-2D79-A74A5F60D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618306" y="4017985"/>
                <a:ext cx="604630" cy="6046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0779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EABCFED3-E439-7A61-8D8E-CE16752CEADA}"/>
              </a:ext>
            </a:extLst>
          </p:cNvPr>
          <p:cNvSpPr/>
          <p:nvPr/>
        </p:nvSpPr>
        <p:spPr>
          <a:xfrm>
            <a:off x="0" y="0"/>
            <a:ext cx="5995686" cy="6394445"/>
          </a:xfrm>
          <a:prstGeom prst="rect">
            <a:avLst/>
          </a:prstGeom>
          <a:solidFill>
            <a:srgbClr val="C41F1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351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Slika 2" descr="Slika, ki vsebuje besede besedilo, elektronika&#10;&#10;Opis je samodejno ustvarjen">
            <a:extLst>
              <a:ext uri="{FF2B5EF4-FFF2-40B4-BE49-F238E27FC236}">
                <a16:creationId xmlns:a16="http://schemas.microsoft.com/office/drawing/2014/main" id="{42061E7A-561F-885C-0429-335D3E276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685" y="0"/>
            <a:ext cx="6196315" cy="6394445"/>
          </a:xfrm>
          <a:prstGeom prst="rect">
            <a:avLst/>
          </a:prstGeom>
        </p:spPr>
      </p:pic>
      <p:graphicFrame>
        <p:nvGraphicFramePr>
          <p:cNvPr id="32" name="Object 31" hidden="1">
            <a:extLst>
              <a:ext uri="{FF2B5EF4-FFF2-40B4-BE49-F238E27FC236}">
                <a16:creationId xmlns:a16="http://schemas.microsoft.com/office/drawing/2014/main" id="{8CC7F37E-1F45-480D-83AE-EFE06FAC2C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6" imgH="396" progId="TCLayout.ActiveDocument.1">
                  <p:embed/>
                </p:oleObj>
              </mc:Choice>
              <mc:Fallback>
                <p:oleObj name="think-cell Slide" r:id="rId5" imgW="396" imgH="396" progId="TCLayout.ActiveDocument.1">
                  <p:embed/>
                  <p:pic>
                    <p:nvPicPr>
                      <p:cNvPr id="32" name="Object 31" hidden="1">
                        <a:extLst>
                          <a:ext uri="{FF2B5EF4-FFF2-40B4-BE49-F238E27FC236}">
                            <a16:creationId xmlns:a16="http://schemas.microsoft.com/office/drawing/2014/main" id="{8CC7F37E-1F45-480D-83AE-EFE06FAC2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9BCC4C6-CFFB-25E5-8726-0937EAC84DEB}"/>
              </a:ext>
            </a:extLst>
          </p:cNvPr>
          <p:cNvSpPr txBox="1"/>
          <p:nvPr/>
        </p:nvSpPr>
        <p:spPr>
          <a:xfrm>
            <a:off x="569566" y="1561053"/>
            <a:ext cx="5102817" cy="4207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“Customer expectations in terms of delivery time and quality of service are constantly growing, while the highly competitive environment pushes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DEN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companies to lower their prices. 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The only way to survive in this environment is to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enhance operations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lower internal costs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. In order to make this possible,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companies must transform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and currently,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digital transformation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 promises the best results.” 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2653C99-7107-25A7-7E74-4ABD6D9FB0AC}"/>
              </a:ext>
            </a:extLst>
          </p:cNvPr>
          <p:cNvSpPr txBox="1">
            <a:spLocks/>
          </p:cNvSpPr>
          <p:nvPr/>
        </p:nvSpPr>
        <p:spPr>
          <a:xfrm>
            <a:off x="558801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Why digital?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1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 hidden="1">
            <a:extLst>
              <a:ext uri="{FF2B5EF4-FFF2-40B4-BE49-F238E27FC236}">
                <a16:creationId xmlns:a16="http://schemas.microsoft.com/office/drawing/2014/main" id="{8CC7F37E-1F45-480D-83AE-EFE06FAC2C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6" imgH="396" progId="TCLayout.ActiveDocument.1">
                  <p:embed/>
                </p:oleObj>
              </mc:Choice>
              <mc:Fallback>
                <p:oleObj name="think-cell Slide" r:id="rId5" imgW="396" imgH="396" progId="TCLayout.ActiveDocument.1">
                  <p:embed/>
                  <p:pic>
                    <p:nvPicPr>
                      <p:cNvPr id="32" name="Object 31" hidden="1">
                        <a:extLst>
                          <a:ext uri="{FF2B5EF4-FFF2-40B4-BE49-F238E27FC236}">
                            <a16:creationId xmlns:a16="http://schemas.microsoft.com/office/drawing/2014/main" id="{8CC7F37E-1F45-480D-83AE-EFE06FAC2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3">
            <a:extLst>
              <a:ext uri="{FF2B5EF4-FFF2-40B4-BE49-F238E27FC236}">
                <a16:creationId xmlns:a16="http://schemas.microsoft.com/office/drawing/2014/main" id="{B5E7D3B8-E4BE-D6CA-A756-A3BC69BAA023}"/>
              </a:ext>
            </a:extLst>
          </p:cNvPr>
          <p:cNvGrpSpPr/>
          <p:nvPr/>
        </p:nvGrpSpPr>
        <p:grpSpPr>
          <a:xfrm>
            <a:off x="7638016" y="4501640"/>
            <a:ext cx="4074067" cy="1675581"/>
            <a:chOff x="1879059" y="1241160"/>
            <a:chExt cx="4074067" cy="1675581"/>
          </a:xfrm>
        </p:grpSpPr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0834AA09-7754-00BC-19C4-BB784E017DA1}"/>
                </a:ext>
              </a:extLst>
            </p:cNvPr>
            <p:cNvSpPr>
              <a:spLocks/>
            </p:cNvSpPr>
            <p:nvPr/>
          </p:nvSpPr>
          <p:spPr>
            <a:xfrm>
              <a:off x="1879059" y="1451966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18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30" name="Oval 25">
              <a:extLst>
                <a:ext uri="{FF2B5EF4-FFF2-40B4-BE49-F238E27FC236}">
                  <a16:creationId xmlns:a16="http://schemas.microsoft.com/office/drawing/2014/main" id="{9FB66E84-92BB-8D8D-CB1D-EAB06A71E68E}"/>
                </a:ext>
              </a:extLst>
            </p:cNvPr>
            <p:cNvSpPr/>
            <p:nvPr/>
          </p:nvSpPr>
          <p:spPr>
            <a:xfrm>
              <a:off x="2113059" y="1685966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3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FAAA8AA1-38FD-C31E-3D8D-C5FAACA430E8}"/>
                </a:ext>
              </a:extLst>
            </p:cNvPr>
            <p:cNvGrpSpPr/>
            <p:nvPr/>
          </p:nvGrpSpPr>
          <p:grpSpPr>
            <a:xfrm>
              <a:off x="2293059" y="1241160"/>
              <a:ext cx="3660067" cy="1675581"/>
              <a:chOff x="2293059" y="1241160"/>
              <a:chExt cx="3660067" cy="1675581"/>
            </a:xfrm>
          </p:grpSpPr>
          <p:sp>
            <p:nvSpPr>
              <p:cNvPr id="43" name="Rectangle 29">
                <a:extLst>
                  <a:ext uri="{FF2B5EF4-FFF2-40B4-BE49-F238E27FC236}">
                    <a16:creationId xmlns:a16="http://schemas.microsoft.com/office/drawing/2014/main" id="{06B88E41-A89F-8153-E6E3-315F4676DA60}"/>
                  </a:ext>
                </a:extLst>
              </p:cNvPr>
              <p:cNvSpPr/>
              <p:nvPr/>
            </p:nvSpPr>
            <p:spPr>
              <a:xfrm>
                <a:off x="3305694" y="1241160"/>
                <a:ext cx="2647432" cy="1675581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45" name="Straight Connector 30">
                <a:extLst>
                  <a:ext uri="{FF2B5EF4-FFF2-40B4-BE49-F238E27FC236}">
                    <a16:creationId xmlns:a16="http://schemas.microsoft.com/office/drawing/2014/main" id="{3E207A32-F65A-67C5-5A2C-A46ABA36B1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3059" y="1775966"/>
                <a:ext cx="996184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E622469D-F7AD-0B1B-85B3-6262F058D831}"/>
                </a:ext>
              </a:extLst>
            </p:cNvPr>
            <p:cNvSpPr txBox="1"/>
            <p:nvPr/>
          </p:nvSpPr>
          <p:spPr>
            <a:xfrm>
              <a:off x="3431724" y="1515205"/>
              <a:ext cx="2426485" cy="12965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34291" tIns="17145" rIns="34291" bIns="17145" anchor="t" anchorCtr="0" compatLnSpc="1">
              <a:spAutoFit/>
            </a:bodyPr>
            <a:lstStyle/>
            <a:p>
              <a:pPr marL="182546" marR="0" lvl="0" indent="-18254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Collecting data from energy sensors and meters for demand forecasting (load forecasting)</a:t>
              </a:r>
            </a:p>
            <a:p>
              <a:pPr marL="182546" marR="0" lvl="0" indent="-18254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Collecting indoor climate data and using building thermal capacity for demand response and peak load savings</a:t>
              </a:r>
              <a:endParaRPr kumimoji="0" lang="sl-SI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Poppins" panose="00000500000000000000" pitchFamily="2" charset="-18"/>
              </a:endParaRPr>
            </a:p>
            <a:p>
              <a:pPr marL="182546" marR="0" lvl="0" indent="-18254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Virtual Heat Storage </a:t>
              </a:r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52E96C5D-1BA7-1F26-EC90-A4BDBB92615D}"/>
                </a:ext>
              </a:extLst>
            </p:cNvPr>
            <p:cNvSpPr txBox="1"/>
            <p:nvPr/>
          </p:nvSpPr>
          <p:spPr>
            <a:xfrm>
              <a:off x="3639395" y="1290483"/>
              <a:ext cx="2146744" cy="18851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34291" tIns="17145" rIns="34291" bIns="17145" anchor="t" anchorCtr="0" compatLnSpc="1">
              <a:spAutoFit/>
            </a:bodyPr>
            <a:lstStyle/>
            <a:p>
              <a:pPr marL="0" marR="0" lvl="0" indent="0" algn="l" defTabSz="816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Poppins" panose="00000500000000000000" pitchFamily="2" charset="-18"/>
                </a:rPr>
                <a:t>Smart and efficient buildings</a:t>
              </a:r>
            </a:p>
          </p:txBody>
        </p:sp>
      </p:grpSp>
      <p:grpSp>
        <p:nvGrpSpPr>
          <p:cNvPr id="47" name="Group 31">
            <a:extLst>
              <a:ext uri="{FF2B5EF4-FFF2-40B4-BE49-F238E27FC236}">
                <a16:creationId xmlns:a16="http://schemas.microsoft.com/office/drawing/2014/main" id="{922C1C5F-C80B-9FED-5423-6FBA3D079E4A}"/>
              </a:ext>
            </a:extLst>
          </p:cNvPr>
          <p:cNvGrpSpPr/>
          <p:nvPr/>
        </p:nvGrpSpPr>
        <p:grpSpPr>
          <a:xfrm>
            <a:off x="4693472" y="1170236"/>
            <a:ext cx="4178386" cy="2258761"/>
            <a:chOff x="6881500" y="3365403"/>
            <a:chExt cx="4178386" cy="2258761"/>
          </a:xfrm>
        </p:grpSpPr>
        <p:sp>
          <p:nvSpPr>
            <p:cNvPr id="48" name="Oval 32">
              <a:extLst>
                <a:ext uri="{FF2B5EF4-FFF2-40B4-BE49-F238E27FC236}">
                  <a16:creationId xmlns:a16="http://schemas.microsoft.com/office/drawing/2014/main" id="{D050FD87-6E7D-609D-EE45-A71AFFB3E407}"/>
                </a:ext>
              </a:extLst>
            </p:cNvPr>
            <p:cNvSpPr/>
            <p:nvPr/>
          </p:nvSpPr>
          <p:spPr>
            <a:xfrm>
              <a:off x="6881500" y="3572304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18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49" name="Oval 33">
              <a:extLst>
                <a:ext uri="{FF2B5EF4-FFF2-40B4-BE49-F238E27FC236}">
                  <a16:creationId xmlns:a16="http://schemas.microsoft.com/office/drawing/2014/main" id="{56628726-7CAD-AA19-CF6D-09F358873DCA}"/>
                </a:ext>
              </a:extLst>
            </p:cNvPr>
            <p:cNvSpPr/>
            <p:nvPr/>
          </p:nvSpPr>
          <p:spPr>
            <a:xfrm>
              <a:off x="7101687" y="3800455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35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0" name="Group 34">
              <a:extLst>
                <a:ext uri="{FF2B5EF4-FFF2-40B4-BE49-F238E27FC236}">
                  <a16:creationId xmlns:a16="http://schemas.microsoft.com/office/drawing/2014/main" id="{A2EE460C-5081-54AC-1100-11AF418F3F8D}"/>
                </a:ext>
              </a:extLst>
            </p:cNvPr>
            <p:cNvGrpSpPr/>
            <p:nvPr/>
          </p:nvGrpSpPr>
          <p:grpSpPr>
            <a:xfrm>
              <a:off x="7281687" y="3365403"/>
              <a:ext cx="3778199" cy="2258761"/>
              <a:chOff x="7281687" y="3365403"/>
              <a:chExt cx="3778199" cy="2258761"/>
            </a:xfrm>
          </p:grpSpPr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4B73E31F-2F46-CB8C-F6B4-05A48A6D537F}"/>
                  </a:ext>
                </a:extLst>
              </p:cNvPr>
              <p:cNvSpPr/>
              <p:nvPr/>
            </p:nvSpPr>
            <p:spPr>
              <a:xfrm>
                <a:off x="7759133" y="3365403"/>
                <a:ext cx="3300753" cy="225876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4" name="Straight Connector 38">
                <a:extLst>
                  <a:ext uri="{FF2B5EF4-FFF2-40B4-BE49-F238E27FC236}">
                    <a16:creationId xmlns:a16="http://schemas.microsoft.com/office/drawing/2014/main" id="{4F787D41-4983-61B4-10AE-894705B272AC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>
              <a:xfrm>
                <a:off x="7281687" y="3890455"/>
                <a:ext cx="468000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C607EF7-B63E-7F39-4A89-884BAA764B4F}"/>
                </a:ext>
              </a:extLst>
            </p:cNvPr>
            <p:cNvSpPr txBox="1"/>
            <p:nvPr/>
          </p:nvSpPr>
          <p:spPr>
            <a:xfrm>
              <a:off x="7886262" y="3654947"/>
              <a:ext cx="3087899" cy="186589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34291" tIns="17145" rIns="34291" bIns="17145" anchor="t" anchorCtr="0" compatLnSpc="1">
              <a:spAutoFit/>
            </a:bodyPr>
            <a:lstStyle/>
            <a:p>
              <a:pPr marL="171436" marR="0" lvl="0" indent="-17143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Optimization of production sources and supply temperatures, ensuring the most cost-effective operation</a:t>
              </a:r>
            </a:p>
            <a:p>
              <a:pPr marL="171436" marR="0" lvl="0" indent="-17143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Switching between energy sources, management of renewable and waste heat sources</a:t>
              </a:r>
              <a:endParaRPr kumimoji="0" lang="sl-SI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Poppins" panose="00000500000000000000" pitchFamily="2" charset="-18"/>
              </a:endParaRPr>
            </a:p>
            <a:p>
              <a:pPr marL="171436" marR="0" lvl="0" indent="-17143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Shift power production to periods with highest electricity prices to increase sales margin on electricity sale</a:t>
              </a:r>
            </a:p>
            <a:p>
              <a:pPr marL="171436" marR="0" lvl="0" indent="-17143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Optimal use of energy storage</a:t>
              </a:r>
              <a:endParaRPr kumimoji="0" lang="sl-SI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Poppins" panose="00000500000000000000" pitchFamily="2" charset="-18"/>
              </a:endParaRPr>
            </a:p>
            <a:p>
              <a:pPr marL="171436" marR="0" lvl="0" indent="-171436" algn="l" defTabSz="914377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Calculation of best economical energy production mix</a:t>
              </a:r>
            </a:p>
          </p:txBody>
        </p:sp>
        <p:sp>
          <p:nvSpPr>
            <p:cNvPr id="52" name="Text Box 7">
              <a:extLst>
                <a:ext uri="{FF2B5EF4-FFF2-40B4-BE49-F238E27FC236}">
                  <a16:creationId xmlns:a16="http://schemas.microsoft.com/office/drawing/2014/main" id="{D6376A96-F396-1158-9E41-7E88C5AA9808}"/>
                </a:ext>
              </a:extLst>
            </p:cNvPr>
            <p:cNvSpPr txBox="1"/>
            <p:nvPr/>
          </p:nvSpPr>
          <p:spPr>
            <a:xfrm>
              <a:off x="7840008" y="3412723"/>
              <a:ext cx="3139003" cy="18851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34291" tIns="17145" rIns="34291" bIns="17145" anchor="t" anchorCtr="0" compatLnSpc="1">
              <a:spAutoFit/>
            </a:bodyPr>
            <a:lstStyle/>
            <a:p>
              <a:pPr marL="0" marR="0" lvl="0" indent="0" algn="ctr" defTabSz="816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Poppins" panose="00000500000000000000" pitchFamily="2" charset="-18"/>
                </a:rPr>
                <a:t>Intelligent management of energy sources</a:t>
              </a:r>
              <a:endParaRPr kumimoji="0" lang="hr-HR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Poppins" panose="00000500000000000000" pitchFamily="2" charset="-18"/>
              </a:endParaRPr>
            </a:p>
          </p:txBody>
        </p:sp>
      </p:grpSp>
      <p:sp>
        <p:nvSpPr>
          <p:cNvPr id="69" name="Title 5">
            <a:extLst>
              <a:ext uri="{FF2B5EF4-FFF2-40B4-BE49-F238E27FC236}">
                <a16:creationId xmlns:a16="http://schemas.microsoft.com/office/drawing/2014/main" id="{E38DCD4A-D6FF-EDAA-1B17-6AC96DC0CFAD}"/>
              </a:ext>
            </a:extLst>
          </p:cNvPr>
          <p:cNvSpPr txBox="1">
            <a:spLocks/>
          </p:cNvSpPr>
          <p:nvPr/>
        </p:nvSpPr>
        <p:spPr>
          <a:xfrm>
            <a:off x="558801" y="295275"/>
            <a:ext cx="11078633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Why digital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 transformation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90379CB-64CA-42D4-7A06-935D70C3AA84}"/>
              </a:ext>
            </a:extLst>
          </p:cNvPr>
          <p:cNvGrpSpPr/>
          <p:nvPr/>
        </p:nvGrpSpPr>
        <p:grpSpPr>
          <a:xfrm>
            <a:off x="529542" y="2812219"/>
            <a:ext cx="4957504" cy="3555459"/>
            <a:chOff x="529542" y="2812219"/>
            <a:chExt cx="4957504" cy="3555459"/>
          </a:xfrm>
        </p:grpSpPr>
        <p:grpSp>
          <p:nvGrpSpPr>
            <p:cNvPr id="57" name="Group 15">
              <a:extLst>
                <a:ext uri="{FF2B5EF4-FFF2-40B4-BE49-F238E27FC236}">
                  <a16:creationId xmlns:a16="http://schemas.microsoft.com/office/drawing/2014/main" id="{79D769E8-C01B-976A-8CEF-622167F927EE}"/>
                </a:ext>
              </a:extLst>
            </p:cNvPr>
            <p:cNvGrpSpPr/>
            <p:nvPr/>
          </p:nvGrpSpPr>
          <p:grpSpPr>
            <a:xfrm>
              <a:off x="529542" y="2812219"/>
              <a:ext cx="4957504" cy="3555459"/>
              <a:chOff x="-576456" y="3800456"/>
              <a:chExt cx="4957504" cy="3555459"/>
            </a:xfrm>
          </p:grpSpPr>
          <p:sp>
            <p:nvSpPr>
              <p:cNvPr id="58" name="Oval 16">
                <a:extLst>
                  <a:ext uri="{FF2B5EF4-FFF2-40B4-BE49-F238E27FC236}">
                    <a16:creationId xmlns:a16="http://schemas.microsoft.com/office/drawing/2014/main" id="{A12B977F-5C32-0188-6DF2-F4BE76FC82F4}"/>
                  </a:ext>
                </a:extLst>
              </p:cNvPr>
              <p:cNvSpPr/>
              <p:nvPr/>
            </p:nvSpPr>
            <p:spPr>
              <a:xfrm>
                <a:off x="3733048" y="6707915"/>
                <a:ext cx="648000" cy="648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18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itchFamily="34"/>
                  <a:ea typeface="Open Sans" pitchFamily="34"/>
                  <a:cs typeface="Open Sans" pitchFamily="34"/>
                </a:endParaRPr>
              </a:p>
            </p:txBody>
          </p:sp>
          <p:sp>
            <p:nvSpPr>
              <p:cNvPr id="59" name="Oval 17">
                <a:extLst>
                  <a:ext uri="{FF2B5EF4-FFF2-40B4-BE49-F238E27FC236}">
                    <a16:creationId xmlns:a16="http://schemas.microsoft.com/office/drawing/2014/main" id="{0225B37B-1F27-8E86-3BC8-78B906C44700}"/>
                  </a:ext>
                </a:extLst>
              </p:cNvPr>
              <p:cNvSpPr/>
              <p:nvPr/>
            </p:nvSpPr>
            <p:spPr>
              <a:xfrm>
                <a:off x="3967048" y="6941915"/>
                <a:ext cx="180000" cy="180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35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973B9E58-B8B2-9D62-2193-5B2D3F51BD39}"/>
                  </a:ext>
                </a:extLst>
              </p:cNvPr>
              <p:cNvSpPr/>
              <p:nvPr/>
            </p:nvSpPr>
            <p:spPr>
              <a:xfrm>
                <a:off x="-576456" y="3800456"/>
                <a:ext cx="3374085" cy="2639511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n-US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Text Box 10">
                <a:extLst>
                  <a:ext uri="{FF2B5EF4-FFF2-40B4-BE49-F238E27FC236}">
                    <a16:creationId xmlns:a16="http://schemas.microsoft.com/office/drawing/2014/main" id="{050DC4B4-10B4-C05E-FA42-C0D74D996925}"/>
                  </a:ext>
                </a:extLst>
              </p:cNvPr>
              <p:cNvSpPr txBox="1"/>
              <p:nvPr/>
            </p:nvSpPr>
            <p:spPr>
              <a:xfrm>
                <a:off x="-482355" y="4081629"/>
                <a:ext cx="3175209" cy="235833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34291" tIns="17145" rIns="34291" bIns="17145" anchor="t" anchorCtr="0" compatLnSpc="1">
                <a:spAutoFit/>
              </a:bodyPr>
              <a:lstStyle/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Improved control of temperatures, pressures and flows - in real time and remotely</a:t>
                </a:r>
              </a:p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Knowledge of transport times, heat loss, etc.</a:t>
                </a:r>
              </a:p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Optimization of energy distribution with auto</a:t>
                </a:r>
                <a:r>
                  <a:rPr kumimoji="0" lang="sl-SI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-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commissioning and continuous optimization of heating substations</a:t>
                </a:r>
              </a:p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Optimal network design, simulation</a:t>
                </a:r>
              </a:p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Predictive maintenance; reducing operating and maintenance costs and extending the life of valuable assets.</a:t>
                </a:r>
              </a:p>
              <a:p>
                <a:pPr marL="171436" marR="0" lvl="0" indent="-171436" algn="l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+mn-ea"/>
                    <a:cs typeface="Poppins" panose="00000500000000000000" pitchFamily="2" charset="-18"/>
                  </a:rPr>
                  <a:t>An algorithm based on artificial intelligence predicts the failure of essential components, for example, the heat exchanger, and ensures the correctness of the station.</a:t>
                </a:r>
                <a:endParaRPr kumimoji="0" lang="sr-Latn-R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/>
                  <a:cs typeface="Poppins" panose="00000500000000000000" pitchFamily="2" charset="-18"/>
                </a:endParaRPr>
              </a:p>
            </p:txBody>
          </p:sp>
          <p:sp>
            <p:nvSpPr>
              <p:cNvPr id="62" name="Text Box 7">
                <a:extLst>
                  <a:ext uri="{FF2B5EF4-FFF2-40B4-BE49-F238E27FC236}">
                    <a16:creationId xmlns:a16="http://schemas.microsoft.com/office/drawing/2014/main" id="{D6484A74-72F2-D3E7-4368-13196CA53D29}"/>
                  </a:ext>
                </a:extLst>
              </p:cNvPr>
              <p:cNvSpPr txBox="1"/>
              <p:nvPr/>
            </p:nvSpPr>
            <p:spPr>
              <a:xfrm>
                <a:off x="241597" y="3902912"/>
                <a:ext cx="1874233" cy="18851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34291" tIns="17145" rIns="34291" bIns="17145" anchor="t" anchorCtr="0" compatLnSpc="1">
                <a:spAutoFit/>
              </a:bodyPr>
              <a:lstStyle/>
              <a:p>
                <a:pPr marL="0" marR="0" lvl="0" indent="0" algn="l" defTabSz="8160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/>
                    <a:ea typeface="Verdana"/>
                    <a:cs typeface="Poppins" panose="00000500000000000000" pitchFamily="2" charset="-18"/>
                  </a:rPr>
                  <a:t>Optimal heat distribution</a:t>
                </a:r>
              </a:p>
            </p:txBody>
          </p:sp>
        </p:grpSp>
        <p:cxnSp>
          <p:nvCxnSpPr>
            <p:cNvPr id="4" name="Povezovalnik: kolenski 3">
              <a:extLst>
                <a:ext uri="{FF2B5EF4-FFF2-40B4-BE49-F238E27FC236}">
                  <a16:creationId xmlns:a16="http://schemas.microsoft.com/office/drawing/2014/main" id="{51CF301B-BA9A-7B4D-A8D7-86A945F23D6F}"/>
                </a:ext>
              </a:extLst>
            </p:cNvPr>
            <p:cNvCxnSpPr>
              <a:cxnSpLocks/>
              <a:stCxn id="63" idx="3"/>
              <a:endCxn id="59" idx="0"/>
            </p:cNvCxnSpPr>
            <p:nvPr/>
          </p:nvCxnSpPr>
          <p:spPr>
            <a:xfrm>
              <a:off x="3903627" y="4131975"/>
              <a:ext cx="1259419" cy="1821703"/>
            </a:xfrm>
            <a:prstGeom prst="bentConnector2">
              <a:avLst/>
            </a:prstGeom>
            <a:noFill/>
            <a:ln w="285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148360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3">
            <a:extLst>
              <a:ext uri="{FF2B5EF4-FFF2-40B4-BE49-F238E27FC236}">
                <a16:creationId xmlns:a16="http://schemas.microsoft.com/office/drawing/2014/main" id="{8D197BD3-222F-65F8-D6BF-8E0CA3DDB7B6}"/>
              </a:ext>
            </a:extLst>
          </p:cNvPr>
          <p:cNvSpPr>
            <a:spLocks/>
          </p:cNvSpPr>
          <p:nvPr/>
        </p:nvSpPr>
        <p:spPr>
          <a:xfrm>
            <a:off x="547413" y="3306067"/>
            <a:ext cx="2492372" cy="1464576"/>
          </a:xfrm>
          <a:prstGeom prst="rect">
            <a:avLst/>
          </a:prstGeom>
          <a:pattFill prst="openDmn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rgbClr val="B10A11"/>
            </a:solidFill>
            <a:prstDash val="solid"/>
          </a:ln>
          <a:effectLst/>
        </p:spPr>
        <p:txBody>
          <a:bodyPr rot="0" spcFirstLastPara="0" vertOverflow="overflow" horzOverflow="overflow" vert="horz" wrap="square" lIns="48000" tIns="45720" rIns="4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Networks will increasingly move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single source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base-load production (typically CHP),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multi source systems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allows DHUs to leverage (cost) benefits of different energy sources at any given time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ectangle 98">
            <a:extLst>
              <a:ext uri="{FF2B5EF4-FFF2-40B4-BE49-F238E27FC236}">
                <a16:creationId xmlns:a16="http://schemas.microsoft.com/office/drawing/2014/main" id="{34B8E5D2-6E70-4FF2-1D37-F64DE298F8BE}"/>
              </a:ext>
            </a:extLst>
          </p:cNvPr>
          <p:cNvSpPr>
            <a:spLocks/>
          </p:cNvSpPr>
          <p:nvPr/>
        </p:nvSpPr>
        <p:spPr>
          <a:xfrm>
            <a:off x="547413" y="1849357"/>
            <a:ext cx="2492372" cy="2965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Source</a:t>
            </a:r>
          </a:p>
        </p:txBody>
      </p:sp>
      <p:grpSp>
        <p:nvGrpSpPr>
          <p:cNvPr id="24" name="Group 99">
            <a:extLst>
              <a:ext uri="{FF2B5EF4-FFF2-40B4-BE49-F238E27FC236}">
                <a16:creationId xmlns:a16="http://schemas.microsoft.com/office/drawing/2014/main" id="{F2BEC7F2-8A0E-3645-3D7D-62A58B2B11F7}"/>
              </a:ext>
            </a:extLst>
          </p:cNvPr>
          <p:cNvGrpSpPr>
            <a:grpSpLocks/>
          </p:cNvGrpSpPr>
          <p:nvPr/>
        </p:nvGrpSpPr>
        <p:grpSpPr>
          <a:xfrm>
            <a:off x="1630368" y="1497705"/>
            <a:ext cx="326465" cy="383953"/>
            <a:chOff x="6145213" y="7040563"/>
            <a:chExt cx="484187" cy="571500"/>
          </a:xfrm>
          <a:gradFill>
            <a:gsLst>
              <a:gs pos="0">
                <a:srgbClr val="E60A11">
                  <a:lumMod val="40000"/>
                  <a:lumOff val="60000"/>
                </a:srgbClr>
              </a:gs>
              <a:gs pos="58000">
                <a:srgbClr val="B10A11"/>
              </a:gs>
            </a:gsLst>
            <a:lin ang="2700000" scaled="0"/>
          </a:gradFill>
        </p:grpSpPr>
        <p:sp>
          <p:nvSpPr>
            <p:cNvPr id="25" name="Freeform 365">
              <a:extLst>
                <a:ext uri="{FF2B5EF4-FFF2-40B4-BE49-F238E27FC236}">
                  <a16:creationId xmlns:a16="http://schemas.microsoft.com/office/drawing/2014/main" id="{F03FC711-794D-981C-ACE2-E1A65E14E0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7288" y="7040563"/>
              <a:ext cx="371475" cy="571500"/>
            </a:xfrm>
            <a:custGeom>
              <a:avLst/>
              <a:gdLst>
                <a:gd name="T0" fmla="*/ 68 w 157"/>
                <a:gd name="T1" fmla="*/ 195 h 241"/>
                <a:gd name="T2" fmla="*/ 68 w 157"/>
                <a:gd name="T3" fmla="*/ 195 h 241"/>
                <a:gd name="T4" fmla="*/ 55 w 157"/>
                <a:gd name="T5" fmla="*/ 146 h 241"/>
                <a:gd name="T6" fmla="*/ 67 w 157"/>
                <a:gd name="T7" fmla="*/ 138 h 241"/>
                <a:gd name="T8" fmla="*/ 82 w 157"/>
                <a:gd name="T9" fmla="*/ 147 h 241"/>
                <a:gd name="T10" fmla="*/ 85 w 157"/>
                <a:gd name="T11" fmla="*/ 147 h 241"/>
                <a:gd name="T12" fmla="*/ 89 w 157"/>
                <a:gd name="T13" fmla="*/ 145 h 241"/>
                <a:gd name="T14" fmla="*/ 87 w 157"/>
                <a:gd name="T15" fmla="*/ 138 h 241"/>
                <a:gd name="T16" fmla="*/ 71 w 157"/>
                <a:gd name="T17" fmla="*/ 129 h 241"/>
                <a:gd name="T18" fmla="*/ 73 w 157"/>
                <a:gd name="T19" fmla="*/ 119 h 241"/>
                <a:gd name="T20" fmla="*/ 67 w 157"/>
                <a:gd name="T21" fmla="*/ 100 h 241"/>
                <a:gd name="T22" fmla="*/ 122 w 157"/>
                <a:gd name="T23" fmla="*/ 43 h 241"/>
                <a:gd name="T24" fmla="*/ 134 w 157"/>
                <a:gd name="T25" fmla="*/ 46 h 241"/>
                <a:gd name="T26" fmla="*/ 157 w 157"/>
                <a:gd name="T27" fmla="*/ 23 h 241"/>
                <a:gd name="T28" fmla="*/ 134 w 157"/>
                <a:gd name="T29" fmla="*/ 0 h 241"/>
                <a:gd name="T30" fmla="*/ 111 w 157"/>
                <a:gd name="T31" fmla="*/ 23 h 241"/>
                <a:gd name="T32" fmla="*/ 115 w 157"/>
                <a:gd name="T33" fmla="*/ 36 h 241"/>
                <a:gd name="T34" fmla="*/ 60 w 157"/>
                <a:gd name="T35" fmla="*/ 93 h 241"/>
                <a:gd name="T36" fmla="*/ 43 w 157"/>
                <a:gd name="T37" fmla="*/ 88 h 241"/>
                <a:gd name="T38" fmla="*/ 33 w 157"/>
                <a:gd name="T39" fmla="*/ 90 h 241"/>
                <a:gd name="T40" fmla="*/ 30 w 157"/>
                <a:gd name="T41" fmla="*/ 84 h 241"/>
                <a:gd name="T42" fmla="*/ 24 w 157"/>
                <a:gd name="T43" fmla="*/ 82 h 241"/>
                <a:gd name="T44" fmla="*/ 22 w 157"/>
                <a:gd name="T45" fmla="*/ 89 h 241"/>
                <a:gd name="T46" fmla="*/ 25 w 157"/>
                <a:gd name="T47" fmla="*/ 95 h 241"/>
                <a:gd name="T48" fmla="*/ 13 w 157"/>
                <a:gd name="T49" fmla="*/ 119 h 241"/>
                <a:gd name="T50" fmla="*/ 15 w 157"/>
                <a:gd name="T51" fmla="*/ 129 h 241"/>
                <a:gd name="T52" fmla="*/ 3 w 157"/>
                <a:gd name="T53" fmla="*/ 135 h 241"/>
                <a:gd name="T54" fmla="*/ 2 w 157"/>
                <a:gd name="T55" fmla="*/ 142 h 241"/>
                <a:gd name="T56" fmla="*/ 6 w 157"/>
                <a:gd name="T57" fmla="*/ 144 h 241"/>
                <a:gd name="T58" fmla="*/ 8 w 157"/>
                <a:gd name="T59" fmla="*/ 144 h 241"/>
                <a:gd name="T60" fmla="*/ 19 w 157"/>
                <a:gd name="T61" fmla="*/ 137 h 241"/>
                <a:gd name="T62" fmla="*/ 43 w 157"/>
                <a:gd name="T63" fmla="*/ 149 h 241"/>
                <a:gd name="T64" fmla="*/ 46 w 157"/>
                <a:gd name="T65" fmla="*/ 149 h 241"/>
                <a:gd name="T66" fmla="*/ 58 w 157"/>
                <a:gd name="T67" fmla="*/ 197 h 241"/>
                <a:gd name="T68" fmla="*/ 45 w 157"/>
                <a:gd name="T69" fmla="*/ 218 h 241"/>
                <a:gd name="T70" fmla="*/ 68 w 157"/>
                <a:gd name="T71" fmla="*/ 241 h 241"/>
                <a:gd name="T72" fmla="*/ 92 w 157"/>
                <a:gd name="T73" fmla="*/ 218 h 241"/>
                <a:gd name="T74" fmla="*/ 68 w 157"/>
                <a:gd name="T75" fmla="*/ 195 h 241"/>
                <a:gd name="T76" fmla="*/ 134 w 157"/>
                <a:gd name="T77" fmla="*/ 10 h 241"/>
                <a:gd name="T78" fmla="*/ 147 w 157"/>
                <a:gd name="T79" fmla="*/ 23 h 241"/>
                <a:gd name="T80" fmla="*/ 134 w 157"/>
                <a:gd name="T81" fmla="*/ 36 h 241"/>
                <a:gd name="T82" fmla="*/ 121 w 157"/>
                <a:gd name="T83" fmla="*/ 23 h 241"/>
                <a:gd name="T84" fmla="*/ 134 w 157"/>
                <a:gd name="T85" fmla="*/ 10 h 241"/>
                <a:gd name="T86" fmla="*/ 23 w 157"/>
                <a:gd name="T87" fmla="*/ 119 h 241"/>
                <a:gd name="T88" fmla="*/ 43 w 157"/>
                <a:gd name="T89" fmla="*/ 98 h 241"/>
                <a:gd name="T90" fmla="*/ 63 w 157"/>
                <a:gd name="T91" fmla="*/ 119 h 241"/>
                <a:gd name="T92" fmla="*/ 43 w 157"/>
                <a:gd name="T93" fmla="*/ 139 h 241"/>
                <a:gd name="T94" fmla="*/ 23 w 157"/>
                <a:gd name="T95" fmla="*/ 119 h 241"/>
                <a:gd name="T96" fmla="*/ 68 w 157"/>
                <a:gd name="T97" fmla="*/ 231 h 241"/>
                <a:gd name="T98" fmla="*/ 55 w 157"/>
                <a:gd name="T99" fmla="*/ 218 h 241"/>
                <a:gd name="T100" fmla="*/ 68 w 157"/>
                <a:gd name="T101" fmla="*/ 205 h 241"/>
                <a:gd name="T102" fmla="*/ 82 w 157"/>
                <a:gd name="T103" fmla="*/ 218 h 241"/>
                <a:gd name="T104" fmla="*/ 68 w 157"/>
                <a:gd name="T105" fmla="*/ 23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241">
                  <a:moveTo>
                    <a:pt x="68" y="195"/>
                  </a:moveTo>
                  <a:cubicBezTo>
                    <a:pt x="68" y="195"/>
                    <a:pt x="68" y="195"/>
                    <a:pt x="68" y="195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60" y="144"/>
                    <a:pt x="63" y="141"/>
                    <a:pt x="67" y="138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83" y="147"/>
                    <a:pt x="84" y="147"/>
                    <a:pt x="85" y="147"/>
                  </a:cubicBezTo>
                  <a:cubicBezTo>
                    <a:pt x="86" y="147"/>
                    <a:pt x="88" y="146"/>
                    <a:pt x="89" y="145"/>
                  </a:cubicBezTo>
                  <a:cubicBezTo>
                    <a:pt x="90" y="142"/>
                    <a:pt x="89" y="139"/>
                    <a:pt x="87" y="138"/>
                  </a:cubicBezTo>
                  <a:cubicBezTo>
                    <a:pt x="71" y="129"/>
                    <a:pt x="71" y="129"/>
                    <a:pt x="71" y="129"/>
                  </a:cubicBezTo>
                  <a:cubicBezTo>
                    <a:pt x="73" y="126"/>
                    <a:pt x="73" y="122"/>
                    <a:pt x="73" y="119"/>
                  </a:cubicBezTo>
                  <a:cubicBezTo>
                    <a:pt x="73" y="112"/>
                    <a:pt x="71" y="105"/>
                    <a:pt x="67" y="100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6" y="45"/>
                    <a:pt x="130" y="46"/>
                    <a:pt x="134" y="46"/>
                  </a:cubicBezTo>
                  <a:cubicBezTo>
                    <a:pt x="147" y="46"/>
                    <a:pt x="157" y="36"/>
                    <a:pt x="157" y="23"/>
                  </a:cubicBezTo>
                  <a:cubicBezTo>
                    <a:pt x="157" y="10"/>
                    <a:pt x="147" y="0"/>
                    <a:pt x="134" y="0"/>
                  </a:cubicBezTo>
                  <a:cubicBezTo>
                    <a:pt x="121" y="0"/>
                    <a:pt x="111" y="10"/>
                    <a:pt x="111" y="23"/>
                  </a:cubicBezTo>
                  <a:cubicBezTo>
                    <a:pt x="111" y="28"/>
                    <a:pt x="112" y="32"/>
                    <a:pt x="115" y="36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55" y="90"/>
                    <a:pt x="49" y="88"/>
                    <a:pt x="43" y="88"/>
                  </a:cubicBezTo>
                  <a:cubicBezTo>
                    <a:pt x="40" y="88"/>
                    <a:pt x="36" y="89"/>
                    <a:pt x="33" y="90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29" y="82"/>
                    <a:pt x="26" y="81"/>
                    <a:pt x="24" y="82"/>
                  </a:cubicBezTo>
                  <a:cubicBezTo>
                    <a:pt x="21" y="84"/>
                    <a:pt x="20" y="87"/>
                    <a:pt x="22" y="89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17" y="100"/>
                    <a:pt x="13" y="109"/>
                    <a:pt x="13" y="119"/>
                  </a:cubicBezTo>
                  <a:cubicBezTo>
                    <a:pt x="13" y="122"/>
                    <a:pt x="13" y="126"/>
                    <a:pt x="15" y="129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1" y="136"/>
                    <a:pt x="0" y="139"/>
                    <a:pt x="2" y="142"/>
                  </a:cubicBezTo>
                  <a:cubicBezTo>
                    <a:pt x="2" y="143"/>
                    <a:pt x="4" y="144"/>
                    <a:pt x="6" y="144"/>
                  </a:cubicBezTo>
                  <a:cubicBezTo>
                    <a:pt x="7" y="144"/>
                    <a:pt x="8" y="144"/>
                    <a:pt x="8" y="144"/>
                  </a:cubicBezTo>
                  <a:cubicBezTo>
                    <a:pt x="19" y="137"/>
                    <a:pt x="19" y="137"/>
                    <a:pt x="19" y="137"/>
                  </a:cubicBezTo>
                  <a:cubicBezTo>
                    <a:pt x="25" y="144"/>
                    <a:pt x="33" y="149"/>
                    <a:pt x="43" y="149"/>
                  </a:cubicBezTo>
                  <a:cubicBezTo>
                    <a:pt x="44" y="149"/>
                    <a:pt x="45" y="149"/>
                    <a:pt x="46" y="149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50" y="201"/>
                    <a:pt x="45" y="209"/>
                    <a:pt x="45" y="218"/>
                  </a:cubicBezTo>
                  <a:cubicBezTo>
                    <a:pt x="45" y="231"/>
                    <a:pt x="56" y="241"/>
                    <a:pt x="68" y="241"/>
                  </a:cubicBezTo>
                  <a:cubicBezTo>
                    <a:pt x="81" y="241"/>
                    <a:pt x="92" y="231"/>
                    <a:pt x="92" y="218"/>
                  </a:cubicBezTo>
                  <a:cubicBezTo>
                    <a:pt x="92" y="205"/>
                    <a:pt x="81" y="195"/>
                    <a:pt x="68" y="195"/>
                  </a:cubicBezTo>
                  <a:close/>
                  <a:moveTo>
                    <a:pt x="134" y="10"/>
                  </a:moveTo>
                  <a:cubicBezTo>
                    <a:pt x="141" y="10"/>
                    <a:pt x="147" y="16"/>
                    <a:pt x="147" y="23"/>
                  </a:cubicBezTo>
                  <a:cubicBezTo>
                    <a:pt x="147" y="30"/>
                    <a:pt x="141" y="36"/>
                    <a:pt x="134" y="36"/>
                  </a:cubicBezTo>
                  <a:cubicBezTo>
                    <a:pt x="127" y="36"/>
                    <a:pt x="121" y="30"/>
                    <a:pt x="121" y="23"/>
                  </a:cubicBezTo>
                  <a:cubicBezTo>
                    <a:pt x="121" y="16"/>
                    <a:pt x="127" y="10"/>
                    <a:pt x="134" y="10"/>
                  </a:cubicBezTo>
                  <a:close/>
                  <a:moveTo>
                    <a:pt x="23" y="119"/>
                  </a:moveTo>
                  <a:cubicBezTo>
                    <a:pt x="23" y="107"/>
                    <a:pt x="32" y="98"/>
                    <a:pt x="43" y="98"/>
                  </a:cubicBezTo>
                  <a:cubicBezTo>
                    <a:pt x="54" y="98"/>
                    <a:pt x="63" y="107"/>
                    <a:pt x="63" y="119"/>
                  </a:cubicBezTo>
                  <a:cubicBezTo>
                    <a:pt x="63" y="130"/>
                    <a:pt x="54" y="139"/>
                    <a:pt x="43" y="139"/>
                  </a:cubicBezTo>
                  <a:cubicBezTo>
                    <a:pt x="32" y="139"/>
                    <a:pt x="23" y="130"/>
                    <a:pt x="23" y="119"/>
                  </a:cubicBezTo>
                  <a:close/>
                  <a:moveTo>
                    <a:pt x="68" y="231"/>
                  </a:moveTo>
                  <a:cubicBezTo>
                    <a:pt x="61" y="231"/>
                    <a:pt x="55" y="225"/>
                    <a:pt x="55" y="218"/>
                  </a:cubicBezTo>
                  <a:cubicBezTo>
                    <a:pt x="55" y="211"/>
                    <a:pt x="61" y="205"/>
                    <a:pt x="68" y="205"/>
                  </a:cubicBezTo>
                  <a:cubicBezTo>
                    <a:pt x="76" y="205"/>
                    <a:pt x="82" y="211"/>
                    <a:pt x="82" y="218"/>
                  </a:cubicBezTo>
                  <a:cubicBezTo>
                    <a:pt x="82" y="225"/>
                    <a:pt x="76" y="231"/>
                    <a:pt x="6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Freeform 366">
              <a:extLst>
                <a:ext uri="{FF2B5EF4-FFF2-40B4-BE49-F238E27FC236}">
                  <a16:creationId xmlns:a16="http://schemas.microsoft.com/office/drawing/2014/main" id="{36AF9C65-A283-613F-49C4-FBD48DCC9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7434263"/>
              <a:ext cx="82550" cy="66675"/>
            </a:xfrm>
            <a:custGeom>
              <a:avLst/>
              <a:gdLst>
                <a:gd name="T0" fmla="*/ 22 w 35"/>
                <a:gd name="T1" fmla="*/ 3 h 28"/>
                <a:gd name="T2" fmla="*/ 15 w 35"/>
                <a:gd name="T3" fmla="*/ 6 h 28"/>
                <a:gd name="T4" fmla="*/ 8 w 35"/>
                <a:gd name="T5" fmla="*/ 1 h 28"/>
                <a:gd name="T6" fmla="*/ 1 w 35"/>
                <a:gd name="T7" fmla="*/ 3 h 28"/>
                <a:gd name="T8" fmla="*/ 3 w 35"/>
                <a:gd name="T9" fmla="*/ 10 h 28"/>
                <a:gd name="T10" fmla="*/ 10 w 35"/>
                <a:gd name="T11" fmla="*/ 14 h 28"/>
                <a:gd name="T12" fmla="*/ 10 w 35"/>
                <a:gd name="T13" fmla="*/ 16 h 28"/>
                <a:gd name="T14" fmla="*/ 22 w 35"/>
                <a:gd name="T15" fmla="*/ 28 h 28"/>
                <a:gd name="T16" fmla="*/ 35 w 35"/>
                <a:gd name="T17" fmla="*/ 16 h 28"/>
                <a:gd name="T18" fmla="*/ 22 w 35"/>
                <a:gd name="T1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8">
                  <a:moveTo>
                    <a:pt x="22" y="3"/>
                  </a:moveTo>
                  <a:cubicBezTo>
                    <a:pt x="20" y="3"/>
                    <a:pt x="17" y="4"/>
                    <a:pt x="15" y="6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3"/>
                  </a:cubicBezTo>
                  <a:cubicBezTo>
                    <a:pt x="0" y="6"/>
                    <a:pt x="0" y="9"/>
                    <a:pt x="3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0" y="22"/>
                    <a:pt x="16" y="28"/>
                    <a:pt x="22" y="28"/>
                  </a:cubicBezTo>
                  <a:cubicBezTo>
                    <a:pt x="29" y="28"/>
                    <a:pt x="35" y="22"/>
                    <a:pt x="35" y="16"/>
                  </a:cubicBezTo>
                  <a:cubicBezTo>
                    <a:pt x="35" y="9"/>
                    <a:pt x="29" y="3"/>
                    <a:pt x="2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" name="Freeform 367">
              <a:extLst>
                <a:ext uri="{FF2B5EF4-FFF2-40B4-BE49-F238E27FC236}">
                  <a16:creationId xmlns:a16="http://schemas.microsoft.com/office/drawing/2014/main" id="{71D86639-C1BC-C483-FBD0-EAA298E75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7050088"/>
              <a:ext cx="63500" cy="82550"/>
            </a:xfrm>
            <a:custGeom>
              <a:avLst/>
              <a:gdLst>
                <a:gd name="T0" fmla="*/ 26 w 27"/>
                <a:gd name="T1" fmla="*/ 28 h 35"/>
                <a:gd name="T2" fmla="*/ 22 w 27"/>
                <a:gd name="T3" fmla="*/ 21 h 35"/>
                <a:gd name="T4" fmla="*/ 25 w 27"/>
                <a:gd name="T5" fmla="*/ 13 h 35"/>
                <a:gd name="T6" fmla="*/ 12 w 27"/>
                <a:gd name="T7" fmla="*/ 0 h 35"/>
                <a:gd name="T8" fmla="*/ 0 w 27"/>
                <a:gd name="T9" fmla="*/ 13 h 35"/>
                <a:gd name="T10" fmla="*/ 12 w 27"/>
                <a:gd name="T11" fmla="*/ 25 h 35"/>
                <a:gd name="T12" fmla="*/ 13 w 27"/>
                <a:gd name="T13" fmla="*/ 25 h 35"/>
                <a:gd name="T14" fmla="*/ 17 w 27"/>
                <a:gd name="T15" fmla="*/ 33 h 35"/>
                <a:gd name="T16" fmla="*/ 22 w 27"/>
                <a:gd name="T17" fmla="*/ 35 h 35"/>
                <a:gd name="T18" fmla="*/ 24 w 27"/>
                <a:gd name="T19" fmla="*/ 35 h 35"/>
                <a:gd name="T20" fmla="*/ 26 w 27"/>
                <a:gd name="T21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5">
                  <a:moveTo>
                    <a:pt x="26" y="28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4" y="18"/>
                    <a:pt x="25" y="16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20" y="35"/>
                    <a:pt x="22" y="35"/>
                  </a:cubicBezTo>
                  <a:cubicBezTo>
                    <a:pt x="23" y="35"/>
                    <a:pt x="23" y="35"/>
                    <a:pt x="24" y="35"/>
                  </a:cubicBezTo>
                  <a:cubicBezTo>
                    <a:pt x="27" y="33"/>
                    <a:pt x="27" y="30"/>
                    <a:pt x="2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" name="Freeform 368">
              <a:extLst>
                <a:ext uri="{FF2B5EF4-FFF2-40B4-BE49-F238E27FC236}">
                  <a16:creationId xmlns:a16="http://schemas.microsoft.com/office/drawing/2014/main" id="{457C1DAD-5050-D077-2AE7-6F445667F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7150101"/>
              <a:ext cx="47625" cy="66675"/>
            </a:xfrm>
            <a:custGeom>
              <a:avLst/>
              <a:gdLst>
                <a:gd name="T0" fmla="*/ 1 w 20"/>
                <a:gd name="T1" fmla="*/ 8 h 28"/>
                <a:gd name="T2" fmla="*/ 10 w 20"/>
                <a:gd name="T3" fmla="*/ 26 h 28"/>
                <a:gd name="T4" fmla="*/ 15 w 20"/>
                <a:gd name="T5" fmla="*/ 28 h 28"/>
                <a:gd name="T6" fmla="*/ 17 w 20"/>
                <a:gd name="T7" fmla="*/ 28 h 28"/>
                <a:gd name="T8" fmla="*/ 19 w 20"/>
                <a:gd name="T9" fmla="*/ 21 h 28"/>
                <a:gd name="T10" fmla="*/ 10 w 20"/>
                <a:gd name="T11" fmla="*/ 3 h 28"/>
                <a:gd name="T12" fmla="*/ 3 w 20"/>
                <a:gd name="T13" fmla="*/ 1 h 28"/>
                <a:gd name="T14" fmla="*/ 1 w 20"/>
                <a:gd name="T1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8">
                  <a:moveTo>
                    <a:pt x="1" y="8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1" y="27"/>
                    <a:pt x="13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9" y="26"/>
                    <a:pt x="20" y="23"/>
                    <a:pt x="19" y="2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3" y="1"/>
                  </a:cubicBezTo>
                  <a:cubicBezTo>
                    <a:pt x="0" y="3"/>
                    <a:pt x="0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Freeform 369">
              <a:extLst>
                <a:ext uri="{FF2B5EF4-FFF2-40B4-BE49-F238E27FC236}">
                  <a16:creationId xmlns:a16="http://schemas.microsoft.com/office/drawing/2014/main" id="{6FEDD15E-D83F-EF44-BD25-A5472A728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300" y="7386638"/>
              <a:ext cx="68263" cy="49213"/>
            </a:xfrm>
            <a:custGeom>
              <a:avLst/>
              <a:gdLst>
                <a:gd name="T0" fmla="*/ 25 w 29"/>
                <a:gd name="T1" fmla="*/ 12 h 21"/>
                <a:gd name="T2" fmla="*/ 8 w 29"/>
                <a:gd name="T3" fmla="*/ 2 h 21"/>
                <a:gd name="T4" fmla="*/ 1 w 29"/>
                <a:gd name="T5" fmla="*/ 4 h 21"/>
                <a:gd name="T6" fmla="*/ 3 w 29"/>
                <a:gd name="T7" fmla="*/ 10 h 21"/>
                <a:gd name="T8" fmla="*/ 21 w 29"/>
                <a:gd name="T9" fmla="*/ 20 h 21"/>
                <a:gd name="T10" fmla="*/ 23 w 29"/>
                <a:gd name="T11" fmla="*/ 21 h 21"/>
                <a:gd name="T12" fmla="*/ 27 w 29"/>
                <a:gd name="T13" fmla="*/ 18 h 21"/>
                <a:gd name="T14" fmla="*/ 25 w 29"/>
                <a:gd name="T1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1">
                  <a:moveTo>
                    <a:pt x="25" y="12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6" y="0"/>
                    <a:pt x="3" y="1"/>
                    <a:pt x="1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2" y="21"/>
                    <a:pt x="23" y="21"/>
                  </a:cubicBezTo>
                  <a:cubicBezTo>
                    <a:pt x="25" y="21"/>
                    <a:pt x="26" y="20"/>
                    <a:pt x="27" y="18"/>
                  </a:cubicBezTo>
                  <a:cubicBezTo>
                    <a:pt x="29" y="16"/>
                    <a:pt x="28" y="13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Freeform 370">
              <a:extLst>
                <a:ext uri="{FF2B5EF4-FFF2-40B4-BE49-F238E27FC236}">
                  <a16:creationId xmlns:a16="http://schemas.microsoft.com/office/drawing/2014/main" id="{1EC2A5C1-0974-887C-7E70-B83D8FD6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7380288"/>
              <a:ext cx="77788" cy="65088"/>
            </a:xfrm>
            <a:custGeom>
              <a:avLst/>
              <a:gdLst>
                <a:gd name="T0" fmla="*/ 25 w 33"/>
                <a:gd name="T1" fmla="*/ 2 h 28"/>
                <a:gd name="T2" fmla="*/ 19 w 33"/>
                <a:gd name="T3" fmla="*/ 5 h 28"/>
                <a:gd name="T4" fmla="*/ 13 w 33"/>
                <a:gd name="T5" fmla="*/ 3 h 28"/>
                <a:gd name="T6" fmla="*/ 0 w 33"/>
                <a:gd name="T7" fmla="*/ 16 h 28"/>
                <a:gd name="T8" fmla="*/ 13 w 33"/>
                <a:gd name="T9" fmla="*/ 28 h 28"/>
                <a:gd name="T10" fmla="*/ 25 w 33"/>
                <a:gd name="T11" fmla="*/ 16 h 28"/>
                <a:gd name="T12" fmla="*/ 25 w 33"/>
                <a:gd name="T13" fmla="*/ 13 h 28"/>
                <a:gd name="T14" fmla="*/ 30 w 33"/>
                <a:gd name="T15" fmla="*/ 10 h 28"/>
                <a:gd name="T16" fmla="*/ 32 w 33"/>
                <a:gd name="T17" fmla="*/ 4 h 28"/>
                <a:gd name="T18" fmla="*/ 25 w 33"/>
                <a:gd name="T19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8">
                  <a:moveTo>
                    <a:pt x="25" y="2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7" y="4"/>
                    <a:pt x="15" y="3"/>
                    <a:pt x="13" y="3"/>
                  </a:cubicBezTo>
                  <a:cubicBezTo>
                    <a:pt x="6" y="3"/>
                    <a:pt x="0" y="9"/>
                    <a:pt x="0" y="16"/>
                  </a:cubicBezTo>
                  <a:cubicBezTo>
                    <a:pt x="0" y="23"/>
                    <a:pt x="6" y="28"/>
                    <a:pt x="13" y="28"/>
                  </a:cubicBezTo>
                  <a:cubicBezTo>
                    <a:pt x="20" y="28"/>
                    <a:pt x="25" y="23"/>
                    <a:pt x="25" y="16"/>
                  </a:cubicBezTo>
                  <a:cubicBezTo>
                    <a:pt x="25" y="15"/>
                    <a:pt x="25" y="14"/>
                    <a:pt x="25" y="13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2" y="9"/>
                    <a:pt x="33" y="6"/>
                    <a:pt x="32" y="4"/>
                  </a:cubicBezTo>
                  <a:cubicBezTo>
                    <a:pt x="31" y="1"/>
                    <a:pt x="28" y="0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1" name="Picture 12" descr="microgrids">
            <a:extLst>
              <a:ext uri="{FF2B5EF4-FFF2-40B4-BE49-F238E27FC236}">
                <a16:creationId xmlns:a16="http://schemas.microsoft.com/office/drawing/2014/main" id="{F0E5EF08-62DF-5676-57E7-D8081D45680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801" y="2146903"/>
            <a:ext cx="2495985" cy="1042156"/>
          </a:xfrm>
          <a:prstGeom prst="rect">
            <a:avLst/>
          </a:prstGeom>
          <a:noFill/>
          <a:ln w="9525">
            <a:solidFill>
              <a:srgbClr val="E60A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95">
            <a:extLst>
              <a:ext uri="{FF2B5EF4-FFF2-40B4-BE49-F238E27FC236}">
                <a16:creationId xmlns:a16="http://schemas.microsoft.com/office/drawing/2014/main" id="{CE4CD6D3-73BA-A408-A63D-55BA6D9A1AAF}"/>
              </a:ext>
            </a:extLst>
          </p:cNvPr>
          <p:cNvSpPr>
            <a:spLocks/>
          </p:cNvSpPr>
          <p:nvPr/>
        </p:nvSpPr>
        <p:spPr>
          <a:xfrm>
            <a:off x="9130867" y="3306067"/>
            <a:ext cx="2492372" cy="1464576"/>
          </a:xfrm>
          <a:prstGeom prst="rect">
            <a:avLst/>
          </a:prstGeom>
          <a:pattFill prst="openDmn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rgbClr val="B10A11"/>
            </a:solidFill>
            <a:prstDash val="solid"/>
          </a:ln>
          <a:effectLst/>
        </p:spPr>
        <p:txBody>
          <a:bodyPr rot="0" spcFirstLastPara="0" vertOverflow="overflow" horzOverflow="overflow" vert="horz" wrap="square" lIns="48000" tIns="45720" rIns="4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DH networks will be an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system where all actors could be producers or consumers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heating energy. Increasing need to integrate district energy with buildings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Better balance grid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Utilize surplus heat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Utilize thermal storage capacity in buildings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ectangle 111">
            <a:extLst>
              <a:ext uri="{FF2B5EF4-FFF2-40B4-BE49-F238E27FC236}">
                <a16:creationId xmlns:a16="http://schemas.microsoft.com/office/drawing/2014/main" id="{5870A1D6-BF74-B513-7ABB-AAD8278D2957}"/>
              </a:ext>
            </a:extLst>
          </p:cNvPr>
          <p:cNvSpPr>
            <a:spLocks/>
          </p:cNvSpPr>
          <p:nvPr/>
        </p:nvSpPr>
        <p:spPr>
          <a:xfrm>
            <a:off x="9130867" y="1854622"/>
            <a:ext cx="2492372" cy="2965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Prosumers</a:t>
            </a:r>
          </a:p>
        </p:txBody>
      </p:sp>
      <p:grpSp>
        <p:nvGrpSpPr>
          <p:cNvPr id="34" name="Group 112">
            <a:extLst>
              <a:ext uri="{FF2B5EF4-FFF2-40B4-BE49-F238E27FC236}">
                <a16:creationId xmlns:a16="http://schemas.microsoft.com/office/drawing/2014/main" id="{9C24E964-64BA-BB96-7380-239688648B0D}"/>
              </a:ext>
            </a:extLst>
          </p:cNvPr>
          <p:cNvGrpSpPr>
            <a:grpSpLocks/>
          </p:cNvGrpSpPr>
          <p:nvPr/>
        </p:nvGrpSpPr>
        <p:grpSpPr>
          <a:xfrm>
            <a:off x="10188563" y="1527484"/>
            <a:ext cx="376976" cy="334892"/>
            <a:chOff x="12541250" y="4806950"/>
            <a:chExt cx="527050" cy="469900"/>
          </a:xfrm>
          <a:gradFill>
            <a:gsLst>
              <a:gs pos="0">
                <a:srgbClr val="E60A11">
                  <a:lumMod val="40000"/>
                  <a:lumOff val="60000"/>
                </a:srgbClr>
              </a:gs>
              <a:gs pos="58000">
                <a:srgbClr val="B10A11"/>
              </a:gs>
            </a:gsLst>
            <a:lin ang="2700000" scaled="0"/>
          </a:gradFill>
        </p:grpSpPr>
        <p:sp>
          <p:nvSpPr>
            <p:cNvPr id="35" name="Freeform 662">
              <a:extLst>
                <a:ext uri="{FF2B5EF4-FFF2-40B4-BE49-F238E27FC236}">
                  <a16:creationId xmlns:a16="http://schemas.microsoft.com/office/drawing/2014/main" id="{4D429D46-D57E-5421-0318-696B6178C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250" y="4806950"/>
              <a:ext cx="527050" cy="204787"/>
            </a:xfrm>
            <a:custGeom>
              <a:avLst/>
              <a:gdLst>
                <a:gd name="T0" fmla="*/ 1 w 221"/>
                <a:gd name="T1" fmla="*/ 45 h 86"/>
                <a:gd name="T2" fmla="*/ 2 w 221"/>
                <a:gd name="T3" fmla="*/ 47 h 86"/>
                <a:gd name="T4" fmla="*/ 40 w 221"/>
                <a:gd name="T5" fmla="*/ 85 h 86"/>
                <a:gd name="T6" fmla="*/ 43 w 221"/>
                <a:gd name="T7" fmla="*/ 86 h 86"/>
                <a:gd name="T8" fmla="*/ 47 w 221"/>
                <a:gd name="T9" fmla="*/ 85 h 86"/>
                <a:gd name="T10" fmla="*/ 47 w 221"/>
                <a:gd name="T11" fmla="*/ 78 h 86"/>
                <a:gd name="T12" fmla="*/ 17 w 221"/>
                <a:gd name="T13" fmla="*/ 48 h 86"/>
                <a:gd name="T14" fmla="*/ 216 w 221"/>
                <a:gd name="T15" fmla="*/ 48 h 86"/>
                <a:gd name="T16" fmla="*/ 221 w 221"/>
                <a:gd name="T17" fmla="*/ 44 h 86"/>
                <a:gd name="T18" fmla="*/ 216 w 221"/>
                <a:gd name="T19" fmla="*/ 39 h 86"/>
                <a:gd name="T20" fmla="*/ 17 w 221"/>
                <a:gd name="T21" fmla="*/ 39 h 86"/>
                <a:gd name="T22" fmla="*/ 47 w 221"/>
                <a:gd name="T23" fmla="*/ 9 h 86"/>
                <a:gd name="T24" fmla="*/ 47 w 221"/>
                <a:gd name="T25" fmla="*/ 2 h 86"/>
                <a:gd name="T26" fmla="*/ 40 w 221"/>
                <a:gd name="T27" fmla="*/ 2 h 86"/>
                <a:gd name="T28" fmla="*/ 2 w 221"/>
                <a:gd name="T29" fmla="*/ 40 h 86"/>
                <a:gd name="T30" fmla="*/ 1 w 221"/>
                <a:gd name="T31" fmla="*/ 42 h 86"/>
                <a:gd name="T32" fmla="*/ 0 w 221"/>
                <a:gd name="T33" fmla="*/ 44 h 86"/>
                <a:gd name="T34" fmla="*/ 1 w 221"/>
                <a:gd name="T35" fmla="*/ 4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" h="86">
                  <a:moveTo>
                    <a:pt x="1" y="45"/>
                  </a:moveTo>
                  <a:cubicBezTo>
                    <a:pt x="1" y="46"/>
                    <a:pt x="1" y="47"/>
                    <a:pt x="2" y="4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1" y="86"/>
                    <a:pt x="42" y="86"/>
                    <a:pt x="43" y="86"/>
                  </a:cubicBezTo>
                  <a:cubicBezTo>
                    <a:pt x="44" y="86"/>
                    <a:pt x="46" y="86"/>
                    <a:pt x="47" y="85"/>
                  </a:cubicBezTo>
                  <a:cubicBezTo>
                    <a:pt x="48" y="83"/>
                    <a:pt x="48" y="80"/>
                    <a:pt x="47" y="7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16" y="48"/>
                    <a:pt x="216" y="48"/>
                    <a:pt x="216" y="48"/>
                  </a:cubicBezTo>
                  <a:cubicBezTo>
                    <a:pt x="219" y="48"/>
                    <a:pt x="221" y="46"/>
                    <a:pt x="221" y="44"/>
                  </a:cubicBezTo>
                  <a:cubicBezTo>
                    <a:pt x="221" y="41"/>
                    <a:pt x="219" y="39"/>
                    <a:pt x="216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7"/>
                    <a:pt x="48" y="4"/>
                    <a:pt x="47" y="2"/>
                  </a:cubicBezTo>
                  <a:cubicBezTo>
                    <a:pt x="45" y="0"/>
                    <a:pt x="42" y="0"/>
                    <a:pt x="40" y="2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1"/>
                    <a:pt x="1" y="41"/>
                    <a:pt x="1" y="42"/>
                  </a:cubicBezTo>
                  <a:cubicBezTo>
                    <a:pt x="1" y="42"/>
                    <a:pt x="0" y="43"/>
                    <a:pt x="0" y="44"/>
                  </a:cubicBezTo>
                  <a:cubicBezTo>
                    <a:pt x="0" y="44"/>
                    <a:pt x="1" y="45"/>
                    <a:pt x="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Freeform 663">
              <a:extLst>
                <a:ext uri="{FF2B5EF4-FFF2-40B4-BE49-F238E27FC236}">
                  <a16:creationId xmlns:a16="http://schemas.microsoft.com/office/drawing/2014/main" id="{1DB821D0-4F0B-A737-379E-58A8F3229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250" y="5072063"/>
              <a:ext cx="527050" cy="204787"/>
            </a:xfrm>
            <a:custGeom>
              <a:avLst/>
              <a:gdLst>
                <a:gd name="T0" fmla="*/ 221 w 221"/>
                <a:gd name="T1" fmla="*/ 42 h 86"/>
                <a:gd name="T2" fmla="*/ 220 w 221"/>
                <a:gd name="T3" fmla="*/ 40 h 86"/>
                <a:gd name="T4" fmla="*/ 182 w 221"/>
                <a:gd name="T5" fmla="*/ 2 h 86"/>
                <a:gd name="T6" fmla="*/ 175 w 221"/>
                <a:gd name="T7" fmla="*/ 2 h 86"/>
                <a:gd name="T8" fmla="*/ 175 w 221"/>
                <a:gd name="T9" fmla="*/ 9 h 86"/>
                <a:gd name="T10" fmla="*/ 205 w 221"/>
                <a:gd name="T11" fmla="*/ 39 h 86"/>
                <a:gd name="T12" fmla="*/ 5 w 221"/>
                <a:gd name="T13" fmla="*/ 39 h 86"/>
                <a:gd name="T14" fmla="*/ 0 w 221"/>
                <a:gd name="T15" fmla="*/ 44 h 86"/>
                <a:gd name="T16" fmla="*/ 5 w 221"/>
                <a:gd name="T17" fmla="*/ 48 h 86"/>
                <a:gd name="T18" fmla="*/ 205 w 221"/>
                <a:gd name="T19" fmla="*/ 48 h 86"/>
                <a:gd name="T20" fmla="*/ 175 w 221"/>
                <a:gd name="T21" fmla="*/ 78 h 86"/>
                <a:gd name="T22" fmla="*/ 175 w 221"/>
                <a:gd name="T23" fmla="*/ 85 h 86"/>
                <a:gd name="T24" fmla="*/ 179 w 221"/>
                <a:gd name="T25" fmla="*/ 86 h 86"/>
                <a:gd name="T26" fmla="*/ 182 w 221"/>
                <a:gd name="T27" fmla="*/ 85 h 86"/>
                <a:gd name="T28" fmla="*/ 220 w 221"/>
                <a:gd name="T29" fmla="*/ 47 h 86"/>
                <a:gd name="T30" fmla="*/ 221 w 221"/>
                <a:gd name="T31" fmla="*/ 45 h 86"/>
                <a:gd name="T32" fmla="*/ 221 w 221"/>
                <a:gd name="T33" fmla="*/ 44 h 86"/>
                <a:gd name="T34" fmla="*/ 221 w 221"/>
                <a:gd name="T35" fmla="*/ 4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1" h="86">
                  <a:moveTo>
                    <a:pt x="221" y="42"/>
                  </a:moveTo>
                  <a:cubicBezTo>
                    <a:pt x="221" y="41"/>
                    <a:pt x="220" y="41"/>
                    <a:pt x="220" y="40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0" y="0"/>
                    <a:pt x="177" y="0"/>
                    <a:pt x="175" y="2"/>
                  </a:cubicBezTo>
                  <a:cubicBezTo>
                    <a:pt x="173" y="4"/>
                    <a:pt x="173" y="7"/>
                    <a:pt x="175" y="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9"/>
                    <a:pt x="0" y="41"/>
                    <a:pt x="0" y="44"/>
                  </a:cubicBezTo>
                  <a:cubicBezTo>
                    <a:pt x="0" y="46"/>
                    <a:pt x="3" y="48"/>
                    <a:pt x="5" y="48"/>
                  </a:cubicBezTo>
                  <a:cubicBezTo>
                    <a:pt x="205" y="48"/>
                    <a:pt x="205" y="48"/>
                    <a:pt x="205" y="48"/>
                  </a:cubicBezTo>
                  <a:cubicBezTo>
                    <a:pt x="175" y="78"/>
                    <a:pt x="175" y="78"/>
                    <a:pt x="175" y="78"/>
                  </a:cubicBezTo>
                  <a:cubicBezTo>
                    <a:pt x="173" y="80"/>
                    <a:pt x="173" y="83"/>
                    <a:pt x="175" y="85"/>
                  </a:cubicBezTo>
                  <a:cubicBezTo>
                    <a:pt x="176" y="86"/>
                    <a:pt x="177" y="86"/>
                    <a:pt x="179" y="86"/>
                  </a:cubicBezTo>
                  <a:cubicBezTo>
                    <a:pt x="180" y="86"/>
                    <a:pt x="181" y="86"/>
                    <a:pt x="182" y="85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20" y="47"/>
                    <a:pt x="221" y="46"/>
                    <a:pt x="221" y="45"/>
                  </a:cubicBezTo>
                  <a:cubicBezTo>
                    <a:pt x="221" y="45"/>
                    <a:pt x="221" y="44"/>
                    <a:pt x="221" y="44"/>
                  </a:cubicBezTo>
                  <a:cubicBezTo>
                    <a:pt x="221" y="43"/>
                    <a:pt x="221" y="42"/>
                    <a:pt x="22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7" name="Picture 4" descr="Concept of a home energy storage system based on a lithium ion battery pack situated in a modern garage with  view on a vast landscape with solar power plant and wind turbine farm. 3d rendering. stock photo">
            <a:extLst>
              <a:ext uri="{FF2B5EF4-FFF2-40B4-BE49-F238E27FC236}">
                <a16:creationId xmlns:a16="http://schemas.microsoft.com/office/drawing/2014/main" id="{175B76E6-0EF3-B12E-6F07-BD06A75A5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30866" y="2146901"/>
            <a:ext cx="2492372" cy="1042155"/>
          </a:xfrm>
          <a:prstGeom prst="rect">
            <a:avLst/>
          </a:prstGeom>
          <a:noFill/>
          <a:ln w="9525">
            <a:solidFill>
              <a:srgbClr val="E60A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96">
            <a:extLst>
              <a:ext uri="{FF2B5EF4-FFF2-40B4-BE49-F238E27FC236}">
                <a16:creationId xmlns:a16="http://schemas.microsoft.com/office/drawing/2014/main" id="{7E6C56B1-ED52-96BF-7706-EC9561C87ADC}"/>
              </a:ext>
            </a:extLst>
          </p:cNvPr>
          <p:cNvSpPr>
            <a:spLocks/>
          </p:cNvSpPr>
          <p:nvPr/>
        </p:nvSpPr>
        <p:spPr>
          <a:xfrm>
            <a:off x="3408563" y="3306067"/>
            <a:ext cx="2492372" cy="1464576"/>
          </a:xfrm>
          <a:prstGeom prst="rect">
            <a:avLst/>
          </a:prstGeom>
          <a:pattFill prst="openDmn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rgbClr val="B10A11"/>
            </a:solidFill>
            <a:prstDash val="solid"/>
          </a:ln>
          <a:effectLst/>
        </p:spPr>
        <p:txBody>
          <a:bodyPr rot="0" spcFirstLastPara="0" vertOverflow="overflow" horzOverflow="overflow" vert="horz" wrap="square" lIns="48000" tIns="45720" rIns="4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Networks will increasingly rely on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integrating a variety of clean energy sources as well as sector coupling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requiring more flexibility due to the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volatility in supply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allows the integration of cleaner but also more volatile energy sources.</a:t>
            </a: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Rectangle 115">
            <a:extLst>
              <a:ext uri="{FF2B5EF4-FFF2-40B4-BE49-F238E27FC236}">
                <a16:creationId xmlns:a16="http://schemas.microsoft.com/office/drawing/2014/main" id="{74096559-6A10-6A92-3B74-3B0569FCD6E9}"/>
              </a:ext>
            </a:extLst>
          </p:cNvPr>
          <p:cNvSpPr>
            <a:spLocks/>
          </p:cNvSpPr>
          <p:nvPr/>
        </p:nvSpPr>
        <p:spPr>
          <a:xfrm>
            <a:off x="3408563" y="1844090"/>
            <a:ext cx="2492372" cy="2965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Flexibility</a:t>
            </a:r>
          </a:p>
        </p:txBody>
      </p:sp>
      <p:grpSp>
        <p:nvGrpSpPr>
          <p:cNvPr id="40" name="Group 34">
            <a:extLst>
              <a:ext uri="{FF2B5EF4-FFF2-40B4-BE49-F238E27FC236}">
                <a16:creationId xmlns:a16="http://schemas.microsoft.com/office/drawing/2014/main" id="{39C41608-9DDC-E6D1-DE1C-A21C52740F17}"/>
              </a:ext>
            </a:extLst>
          </p:cNvPr>
          <p:cNvGrpSpPr>
            <a:grpSpLocks/>
          </p:cNvGrpSpPr>
          <p:nvPr/>
        </p:nvGrpSpPr>
        <p:grpSpPr>
          <a:xfrm>
            <a:off x="4458097" y="1518159"/>
            <a:ext cx="393304" cy="353497"/>
            <a:chOff x="9131300" y="4656138"/>
            <a:chExt cx="469900" cy="423862"/>
          </a:xfrm>
        </p:grpSpPr>
        <p:sp>
          <p:nvSpPr>
            <p:cNvPr id="41" name="Freeform 487">
              <a:extLst>
                <a:ext uri="{FF2B5EF4-FFF2-40B4-BE49-F238E27FC236}">
                  <a16:creationId xmlns:a16="http://schemas.microsoft.com/office/drawing/2014/main" id="{4B22726A-15FE-8F8B-E824-A1D551EFE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1300" y="4656138"/>
              <a:ext cx="469900" cy="352425"/>
            </a:xfrm>
            <a:custGeom>
              <a:avLst/>
              <a:gdLst>
                <a:gd name="T0" fmla="*/ 171 w 228"/>
                <a:gd name="T1" fmla="*/ 49 h 171"/>
                <a:gd name="T2" fmla="*/ 211 w 228"/>
                <a:gd name="T3" fmla="*/ 49 h 171"/>
                <a:gd name="T4" fmla="*/ 181 w 228"/>
                <a:gd name="T5" fmla="*/ 79 h 171"/>
                <a:gd name="T6" fmla="*/ 181 w 228"/>
                <a:gd name="T7" fmla="*/ 86 h 171"/>
                <a:gd name="T8" fmla="*/ 185 w 228"/>
                <a:gd name="T9" fmla="*/ 87 h 171"/>
                <a:gd name="T10" fmla="*/ 188 w 228"/>
                <a:gd name="T11" fmla="*/ 86 h 171"/>
                <a:gd name="T12" fmla="*/ 227 w 228"/>
                <a:gd name="T13" fmla="*/ 48 h 171"/>
                <a:gd name="T14" fmla="*/ 228 w 228"/>
                <a:gd name="T15" fmla="*/ 44 h 171"/>
                <a:gd name="T16" fmla="*/ 227 w 228"/>
                <a:gd name="T17" fmla="*/ 41 h 171"/>
                <a:gd name="T18" fmla="*/ 188 w 228"/>
                <a:gd name="T19" fmla="*/ 2 h 171"/>
                <a:gd name="T20" fmla="*/ 181 w 228"/>
                <a:gd name="T21" fmla="*/ 2 h 171"/>
                <a:gd name="T22" fmla="*/ 181 w 228"/>
                <a:gd name="T23" fmla="*/ 9 h 171"/>
                <a:gd name="T24" fmla="*/ 211 w 228"/>
                <a:gd name="T25" fmla="*/ 39 h 171"/>
                <a:gd name="T26" fmla="*/ 171 w 228"/>
                <a:gd name="T27" fmla="*/ 39 h 171"/>
                <a:gd name="T28" fmla="*/ 107 w 228"/>
                <a:gd name="T29" fmla="*/ 103 h 171"/>
                <a:gd name="T30" fmla="*/ 107 w 228"/>
                <a:gd name="T31" fmla="*/ 107 h 171"/>
                <a:gd name="T32" fmla="*/ 53 w 228"/>
                <a:gd name="T33" fmla="*/ 161 h 171"/>
                <a:gd name="T34" fmla="*/ 5 w 228"/>
                <a:gd name="T35" fmla="*/ 161 h 171"/>
                <a:gd name="T36" fmla="*/ 0 w 228"/>
                <a:gd name="T37" fmla="*/ 166 h 171"/>
                <a:gd name="T38" fmla="*/ 5 w 228"/>
                <a:gd name="T39" fmla="*/ 171 h 171"/>
                <a:gd name="T40" fmla="*/ 53 w 228"/>
                <a:gd name="T41" fmla="*/ 171 h 171"/>
                <a:gd name="T42" fmla="*/ 117 w 228"/>
                <a:gd name="T43" fmla="*/ 107 h 171"/>
                <a:gd name="T44" fmla="*/ 117 w 228"/>
                <a:gd name="T45" fmla="*/ 103 h 171"/>
                <a:gd name="T46" fmla="*/ 171 w 228"/>
                <a:gd name="T47" fmla="*/ 4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8" h="171">
                  <a:moveTo>
                    <a:pt x="171" y="49"/>
                  </a:moveTo>
                  <a:cubicBezTo>
                    <a:pt x="211" y="49"/>
                    <a:pt x="211" y="49"/>
                    <a:pt x="211" y="49"/>
                  </a:cubicBezTo>
                  <a:cubicBezTo>
                    <a:pt x="181" y="79"/>
                    <a:pt x="181" y="79"/>
                    <a:pt x="181" y="79"/>
                  </a:cubicBezTo>
                  <a:cubicBezTo>
                    <a:pt x="180" y="81"/>
                    <a:pt x="180" y="84"/>
                    <a:pt x="181" y="86"/>
                  </a:cubicBezTo>
                  <a:cubicBezTo>
                    <a:pt x="182" y="87"/>
                    <a:pt x="184" y="87"/>
                    <a:pt x="185" y="87"/>
                  </a:cubicBezTo>
                  <a:cubicBezTo>
                    <a:pt x="186" y="87"/>
                    <a:pt x="187" y="87"/>
                    <a:pt x="188" y="86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8" y="47"/>
                    <a:pt x="228" y="45"/>
                    <a:pt x="228" y="44"/>
                  </a:cubicBezTo>
                  <a:cubicBezTo>
                    <a:pt x="228" y="43"/>
                    <a:pt x="228" y="42"/>
                    <a:pt x="227" y="41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7" y="0"/>
                    <a:pt x="183" y="0"/>
                    <a:pt x="181" y="2"/>
                  </a:cubicBezTo>
                  <a:cubicBezTo>
                    <a:pt x="180" y="4"/>
                    <a:pt x="180" y="7"/>
                    <a:pt x="181" y="9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36" y="39"/>
                    <a:pt x="107" y="68"/>
                    <a:pt x="107" y="103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37"/>
                    <a:pt x="83" y="161"/>
                    <a:pt x="53" y="161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" y="161"/>
                    <a:pt x="0" y="163"/>
                    <a:pt x="0" y="166"/>
                  </a:cubicBezTo>
                  <a:cubicBezTo>
                    <a:pt x="0" y="169"/>
                    <a:pt x="2" y="171"/>
                    <a:pt x="5" y="171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88" y="171"/>
                    <a:pt x="117" y="142"/>
                    <a:pt x="117" y="107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7" y="73"/>
                    <a:pt x="141" y="49"/>
                    <a:pt x="171" y="49"/>
                  </a:cubicBezTo>
                  <a:close/>
                </a:path>
              </a:pathLst>
            </a:custGeom>
            <a:gradFill>
              <a:gsLst>
                <a:gs pos="0">
                  <a:srgbClr val="E60A11">
                    <a:lumMod val="40000"/>
                    <a:lumOff val="60000"/>
                  </a:srgbClr>
                </a:gs>
                <a:gs pos="58000">
                  <a:srgbClr val="B10A11"/>
                </a:gs>
              </a:gsLst>
              <a:lin ang="27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" name="Freeform 488">
              <a:extLst>
                <a:ext uri="{FF2B5EF4-FFF2-40B4-BE49-F238E27FC236}">
                  <a16:creationId xmlns:a16="http://schemas.microsoft.com/office/drawing/2014/main" id="{025B3111-BA72-AB1B-821A-B507F3297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3238" y="4899025"/>
              <a:ext cx="207962" cy="180975"/>
            </a:xfrm>
            <a:custGeom>
              <a:avLst/>
              <a:gdLst>
                <a:gd name="T0" fmla="*/ 61 w 101"/>
                <a:gd name="T1" fmla="*/ 2 h 88"/>
                <a:gd name="T2" fmla="*/ 54 w 101"/>
                <a:gd name="T3" fmla="*/ 2 h 88"/>
                <a:gd name="T4" fmla="*/ 54 w 101"/>
                <a:gd name="T5" fmla="*/ 9 h 88"/>
                <a:gd name="T6" fmla="*/ 84 w 101"/>
                <a:gd name="T7" fmla="*/ 39 h 88"/>
                <a:gd name="T8" fmla="*/ 44 w 101"/>
                <a:gd name="T9" fmla="*/ 39 h 88"/>
                <a:gd name="T10" fmla="*/ 8 w 101"/>
                <a:gd name="T11" fmla="*/ 26 h 88"/>
                <a:gd name="T12" fmla="*/ 1 w 101"/>
                <a:gd name="T13" fmla="*/ 26 h 88"/>
                <a:gd name="T14" fmla="*/ 2 w 101"/>
                <a:gd name="T15" fmla="*/ 33 h 88"/>
                <a:gd name="T16" fmla="*/ 44 w 101"/>
                <a:gd name="T17" fmla="*/ 49 h 88"/>
                <a:gd name="T18" fmla="*/ 84 w 101"/>
                <a:gd name="T19" fmla="*/ 49 h 88"/>
                <a:gd name="T20" fmla="*/ 54 w 101"/>
                <a:gd name="T21" fmla="*/ 79 h 88"/>
                <a:gd name="T22" fmla="*/ 54 w 101"/>
                <a:gd name="T23" fmla="*/ 86 h 88"/>
                <a:gd name="T24" fmla="*/ 58 w 101"/>
                <a:gd name="T25" fmla="*/ 88 h 88"/>
                <a:gd name="T26" fmla="*/ 61 w 101"/>
                <a:gd name="T27" fmla="*/ 86 h 88"/>
                <a:gd name="T28" fmla="*/ 100 w 101"/>
                <a:gd name="T29" fmla="*/ 48 h 88"/>
                <a:gd name="T30" fmla="*/ 101 w 101"/>
                <a:gd name="T31" fmla="*/ 44 h 88"/>
                <a:gd name="T32" fmla="*/ 100 w 101"/>
                <a:gd name="T33" fmla="*/ 41 h 88"/>
                <a:gd name="T34" fmla="*/ 61 w 101"/>
                <a:gd name="T35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88">
                  <a:moveTo>
                    <a:pt x="61" y="2"/>
                  </a:moveTo>
                  <a:cubicBezTo>
                    <a:pt x="60" y="0"/>
                    <a:pt x="56" y="0"/>
                    <a:pt x="54" y="2"/>
                  </a:cubicBezTo>
                  <a:cubicBezTo>
                    <a:pt x="53" y="4"/>
                    <a:pt x="53" y="7"/>
                    <a:pt x="54" y="9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31" y="39"/>
                    <a:pt x="18" y="35"/>
                    <a:pt x="8" y="26"/>
                  </a:cubicBezTo>
                  <a:cubicBezTo>
                    <a:pt x="6" y="24"/>
                    <a:pt x="3" y="24"/>
                    <a:pt x="1" y="26"/>
                  </a:cubicBezTo>
                  <a:cubicBezTo>
                    <a:pt x="0" y="28"/>
                    <a:pt x="0" y="32"/>
                    <a:pt x="2" y="33"/>
                  </a:cubicBezTo>
                  <a:cubicBezTo>
                    <a:pt x="13" y="44"/>
                    <a:pt x="28" y="49"/>
                    <a:pt x="44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81"/>
                    <a:pt x="53" y="84"/>
                    <a:pt x="54" y="86"/>
                  </a:cubicBezTo>
                  <a:cubicBezTo>
                    <a:pt x="55" y="87"/>
                    <a:pt x="57" y="88"/>
                    <a:pt x="58" y="88"/>
                  </a:cubicBezTo>
                  <a:cubicBezTo>
                    <a:pt x="59" y="88"/>
                    <a:pt x="60" y="87"/>
                    <a:pt x="61" y="86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1" y="47"/>
                    <a:pt x="101" y="46"/>
                    <a:pt x="101" y="44"/>
                  </a:cubicBezTo>
                  <a:cubicBezTo>
                    <a:pt x="101" y="43"/>
                    <a:pt x="101" y="42"/>
                    <a:pt x="100" y="41"/>
                  </a:cubicBezTo>
                  <a:lnTo>
                    <a:pt x="61" y="2"/>
                  </a:lnTo>
                  <a:close/>
                </a:path>
              </a:pathLst>
            </a:custGeom>
            <a:gradFill>
              <a:gsLst>
                <a:gs pos="0">
                  <a:srgbClr val="E60A11">
                    <a:lumMod val="40000"/>
                    <a:lumOff val="60000"/>
                  </a:srgbClr>
                </a:gs>
                <a:gs pos="58000">
                  <a:srgbClr val="B10A11"/>
                </a:gs>
              </a:gsLst>
              <a:lin ang="27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3" name="Freeform 489">
              <a:extLst>
                <a:ext uri="{FF2B5EF4-FFF2-40B4-BE49-F238E27FC236}">
                  <a16:creationId xmlns:a16="http://schemas.microsoft.com/office/drawing/2014/main" id="{07F52F8E-F056-4955-4F30-1E9005D26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1300" y="4727575"/>
              <a:ext cx="200025" cy="52388"/>
            </a:xfrm>
            <a:custGeom>
              <a:avLst/>
              <a:gdLst>
                <a:gd name="T0" fmla="*/ 5 w 97"/>
                <a:gd name="T1" fmla="*/ 10 h 25"/>
                <a:gd name="T2" fmla="*/ 53 w 97"/>
                <a:gd name="T3" fmla="*/ 10 h 25"/>
                <a:gd name="T4" fmla="*/ 88 w 97"/>
                <a:gd name="T5" fmla="*/ 24 h 25"/>
                <a:gd name="T6" fmla="*/ 92 w 97"/>
                <a:gd name="T7" fmla="*/ 25 h 25"/>
                <a:gd name="T8" fmla="*/ 95 w 97"/>
                <a:gd name="T9" fmla="*/ 23 h 25"/>
                <a:gd name="T10" fmla="*/ 95 w 97"/>
                <a:gd name="T11" fmla="*/ 16 h 25"/>
                <a:gd name="T12" fmla="*/ 53 w 97"/>
                <a:gd name="T13" fmla="*/ 0 h 25"/>
                <a:gd name="T14" fmla="*/ 5 w 97"/>
                <a:gd name="T15" fmla="*/ 0 h 25"/>
                <a:gd name="T16" fmla="*/ 0 w 97"/>
                <a:gd name="T17" fmla="*/ 5 h 25"/>
                <a:gd name="T18" fmla="*/ 5 w 97"/>
                <a:gd name="T1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5">
                  <a:moveTo>
                    <a:pt x="5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66" y="10"/>
                    <a:pt x="78" y="15"/>
                    <a:pt x="88" y="24"/>
                  </a:cubicBezTo>
                  <a:cubicBezTo>
                    <a:pt x="89" y="24"/>
                    <a:pt x="90" y="25"/>
                    <a:pt x="92" y="25"/>
                  </a:cubicBezTo>
                  <a:cubicBezTo>
                    <a:pt x="93" y="25"/>
                    <a:pt x="94" y="24"/>
                    <a:pt x="95" y="23"/>
                  </a:cubicBezTo>
                  <a:cubicBezTo>
                    <a:pt x="97" y="21"/>
                    <a:pt x="97" y="18"/>
                    <a:pt x="95" y="16"/>
                  </a:cubicBezTo>
                  <a:cubicBezTo>
                    <a:pt x="83" y="6"/>
                    <a:pt x="68" y="0"/>
                    <a:pt x="5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adFill>
              <a:gsLst>
                <a:gs pos="0">
                  <a:srgbClr val="E60A11">
                    <a:lumMod val="40000"/>
                    <a:lumOff val="60000"/>
                  </a:srgbClr>
                </a:gs>
                <a:gs pos="58000">
                  <a:srgbClr val="B10A11"/>
                </a:gs>
              </a:gsLst>
              <a:lin ang="27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44" name="Picture Placeholder 4">
            <a:extLst>
              <a:ext uri="{FF2B5EF4-FFF2-40B4-BE49-F238E27FC236}">
                <a16:creationId xmlns:a16="http://schemas.microsoft.com/office/drawing/2014/main" id="{CAF107BB-3D9E-440C-E701-C0B00D2943DB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563" y="2146903"/>
            <a:ext cx="2492372" cy="1042156"/>
          </a:xfrm>
          <a:prstGeom prst="rect">
            <a:avLst/>
          </a:prstGeom>
          <a:ln w="9525">
            <a:solidFill>
              <a:srgbClr val="E60A11"/>
            </a:solidFill>
          </a:ln>
        </p:spPr>
      </p:pic>
      <p:sp>
        <p:nvSpPr>
          <p:cNvPr id="45" name="Rectangle 94">
            <a:extLst>
              <a:ext uri="{FF2B5EF4-FFF2-40B4-BE49-F238E27FC236}">
                <a16:creationId xmlns:a16="http://schemas.microsoft.com/office/drawing/2014/main" id="{EC5AC14C-019D-C0EA-2ADD-F0061DC8EB26}"/>
              </a:ext>
            </a:extLst>
          </p:cNvPr>
          <p:cNvSpPr>
            <a:spLocks/>
          </p:cNvSpPr>
          <p:nvPr/>
        </p:nvSpPr>
        <p:spPr>
          <a:xfrm>
            <a:off x="6269715" y="3306067"/>
            <a:ext cx="2492372" cy="1464576"/>
          </a:xfrm>
          <a:prstGeom prst="rect">
            <a:avLst/>
          </a:prstGeom>
          <a:pattFill prst="openDmn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rgbClr val="B10A11"/>
            </a:solidFill>
            <a:prstDash val="solid"/>
          </a:ln>
          <a:effectLst/>
        </p:spPr>
        <p:txBody>
          <a:bodyPr rot="0" spcFirstLastPara="0" vertOverflow="overflow" horzOverflow="overflow" vert="horz" wrap="square" lIns="48000" tIns="45720" rIns="4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</a:t>
            </a:r>
            <a:r>
              <a:rPr kumimoji="0" lang="da-DK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 technologies and lower heat losses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networks will operate with a lower supply temperature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Hydronic optimization of secondary side is critical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Current commissioning of heating systems are inefficient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46" name="Rectangle 106">
            <a:extLst>
              <a:ext uri="{FF2B5EF4-FFF2-40B4-BE49-F238E27FC236}">
                <a16:creationId xmlns:a16="http://schemas.microsoft.com/office/drawing/2014/main" id="{3B708F46-EBB0-971A-771B-68D5E42BE477}"/>
              </a:ext>
            </a:extLst>
          </p:cNvPr>
          <p:cNvSpPr>
            <a:spLocks/>
          </p:cNvSpPr>
          <p:nvPr/>
        </p:nvSpPr>
        <p:spPr>
          <a:xfrm>
            <a:off x="6269715" y="1854622"/>
            <a:ext cx="2492372" cy="29657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temperature</a:t>
            </a:r>
          </a:p>
        </p:txBody>
      </p:sp>
      <p:grpSp>
        <p:nvGrpSpPr>
          <p:cNvPr id="47" name="Group 107">
            <a:extLst>
              <a:ext uri="{FF2B5EF4-FFF2-40B4-BE49-F238E27FC236}">
                <a16:creationId xmlns:a16="http://schemas.microsoft.com/office/drawing/2014/main" id="{6C20118A-0024-5ABD-01AD-953A484839E4}"/>
              </a:ext>
            </a:extLst>
          </p:cNvPr>
          <p:cNvGrpSpPr>
            <a:grpSpLocks/>
          </p:cNvGrpSpPr>
          <p:nvPr/>
        </p:nvGrpSpPr>
        <p:grpSpPr>
          <a:xfrm>
            <a:off x="7379444" y="1507518"/>
            <a:ext cx="272912" cy="375001"/>
            <a:chOff x="3025775" y="1924050"/>
            <a:chExt cx="403226" cy="554038"/>
          </a:xfrm>
          <a:gradFill>
            <a:gsLst>
              <a:gs pos="0">
                <a:srgbClr val="E60A11">
                  <a:lumMod val="40000"/>
                  <a:lumOff val="60000"/>
                </a:srgbClr>
              </a:gs>
              <a:gs pos="58000">
                <a:srgbClr val="B10A11"/>
              </a:gs>
            </a:gsLst>
            <a:lin ang="2700000" scaled="0"/>
          </a:gradFill>
        </p:grpSpPr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720DDDBF-DD60-A012-65EB-3C8ECB29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313" y="2011363"/>
              <a:ext cx="166688" cy="22225"/>
            </a:xfrm>
            <a:custGeom>
              <a:avLst/>
              <a:gdLst>
                <a:gd name="T0" fmla="*/ 68 w 73"/>
                <a:gd name="T1" fmla="*/ 0 h 10"/>
                <a:gd name="T2" fmla="*/ 5 w 73"/>
                <a:gd name="T3" fmla="*/ 0 h 10"/>
                <a:gd name="T4" fmla="*/ 0 w 73"/>
                <a:gd name="T5" fmla="*/ 5 h 10"/>
                <a:gd name="T6" fmla="*/ 5 w 73"/>
                <a:gd name="T7" fmla="*/ 10 h 10"/>
                <a:gd name="T8" fmla="*/ 68 w 73"/>
                <a:gd name="T9" fmla="*/ 10 h 10"/>
                <a:gd name="T10" fmla="*/ 73 w 73"/>
                <a:gd name="T11" fmla="*/ 5 h 10"/>
                <a:gd name="T12" fmla="*/ 68 w 73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0">
                  <a:moveTo>
                    <a:pt x="6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0" y="10"/>
                    <a:pt x="73" y="8"/>
                    <a:pt x="73" y="5"/>
                  </a:cubicBezTo>
                  <a:cubicBezTo>
                    <a:pt x="73" y="2"/>
                    <a:pt x="70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4A3D18C9-8E3E-0A43-8B03-8FF05C3FC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5775" y="1924050"/>
              <a:ext cx="217488" cy="554038"/>
            </a:xfrm>
            <a:custGeom>
              <a:avLst/>
              <a:gdLst>
                <a:gd name="T0" fmla="*/ 82 w 95"/>
                <a:gd name="T1" fmla="*/ 30 h 242"/>
                <a:gd name="T2" fmla="*/ 73 w 95"/>
                <a:gd name="T3" fmla="*/ 9 h 242"/>
                <a:gd name="T4" fmla="*/ 52 w 95"/>
                <a:gd name="T5" fmla="*/ 0 h 242"/>
                <a:gd name="T6" fmla="*/ 31 w 95"/>
                <a:gd name="T7" fmla="*/ 9 h 242"/>
                <a:gd name="T8" fmla="*/ 22 w 95"/>
                <a:gd name="T9" fmla="*/ 29 h 242"/>
                <a:gd name="T10" fmla="*/ 22 w 95"/>
                <a:gd name="T11" fmla="*/ 45 h 242"/>
                <a:gd name="T12" fmla="*/ 5 w 95"/>
                <a:gd name="T13" fmla="*/ 45 h 242"/>
                <a:gd name="T14" fmla="*/ 0 w 95"/>
                <a:gd name="T15" fmla="*/ 50 h 242"/>
                <a:gd name="T16" fmla="*/ 5 w 95"/>
                <a:gd name="T17" fmla="*/ 55 h 242"/>
                <a:gd name="T18" fmla="*/ 22 w 95"/>
                <a:gd name="T19" fmla="*/ 55 h 242"/>
                <a:gd name="T20" fmla="*/ 22 w 95"/>
                <a:gd name="T21" fmla="*/ 98 h 242"/>
                <a:gd name="T22" fmla="*/ 5 w 95"/>
                <a:gd name="T23" fmla="*/ 98 h 242"/>
                <a:gd name="T24" fmla="*/ 0 w 95"/>
                <a:gd name="T25" fmla="*/ 103 h 242"/>
                <a:gd name="T26" fmla="*/ 5 w 95"/>
                <a:gd name="T27" fmla="*/ 108 h 242"/>
                <a:gd name="T28" fmla="*/ 22 w 95"/>
                <a:gd name="T29" fmla="*/ 108 h 242"/>
                <a:gd name="T30" fmla="*/ 22 w 95"/>
                <a:gd name="T31" fmla="*/ 151 h 242"/>
                <a:gd name="T32" fmla="*/ 5 w 95"/>
                <a:gd name="T33" fmla="*/ 151 h 242"/>
                <a:gd name="T34" fmla="*/ 0 w 95"/>
                <a:gd name="T35" fmla="*/ 156 h 242"/>
                <a:gd name="T36" fmla="*/ 5 w 95"/>
                <a:gd name="T37" fmla="*/ 160 h 242"/>
                <a:gd name="T38" fmla="*/ 22 w 95"/>
                <a:gd name="T39" fmla="*/ 160 h 242"/>
                <a:gd name="T40" fmla="*/ 22 w 95"/>
                <a:gd name="T41" fmla="*/ 171 h 242"/>
                <a:gd name="T42" fmla="*/ 11 w 95"/>
                <a:gd name="T43" fmla="*/ 200 h 242"/>
                <a:gd name="T44" fmla="*/ 53 w 95"/>
                <a:gd name="T45" fmla="*/ 242 h 242"/>
                <a:gd name="T46" fmla="*/ 95 w 95"/>
                <a:gd name="T47" fmla="*/ 200 h 242"/>
                <a:gd name="T48" fmla="*/ 82 w 95"/>
                <a:gd name="T49" fmla="*/ 169 h 242"/>
                <a:gd name="T50" fmla="*/ 82 w 95"/>
                <a:gd name="T51" fmla="*/ 30 h 242"/>
                <a:gd name="T52" fmla="*/ 85 w 95"/>
                <a:gd name="T53" fmla="*/ 200 h 242"/>
                <a:gd name="T54" fmla="*/ 53 w 95"/>
                <a:gd name="T55" fmla="*/ 232 h 242"/>
                <a:gd name="T56" fmla="*/ 21 w 95"/>
                <a:gd name="T57" fmla="*/ 200 h 242"/>
                <a:gd name="T58" fmla="*/ 31 w 95"/>
                <a:gd name="T59" fmla="*/ 177 h 242"/>
                <a:gd name="T60" fmla="*/ 32 w 95"/>
                <a:gd name="T61" fmla="*/ 173 h 242"/>
                <a:gd name="T62" fmla="*/ 32 w 95"/>
                <a:gd name="T63" fmla="*/ 29 h 242"/>
                <a:gd name="T64" fmla="*/ 38 w 95"/>
                <a:gd name="T65" fmla="*/ 16 h 242"/>
                <a:gd name="T66" fmla="*/ 52 w 95"/>
                <a:gd name="T67" fmla="*/ 10 h 242"/>
                <a:gd name="T68" fmla="*/ 66 w 95"/>
                <a:gd name="T69" fmla="*/ 16 h 242"/>
                <a:gd name="T70" fmla="*/ 72 w 95"/>
                <a:gd name="T71" fmla="*/ 30 h 242"/>
                <a:gd name="T72" fmla="*/ 72 w 95"/>
                <a:gd name="T73" fmla="*/ 171 h 242"/>
                <a:gd name="T74" fmla="*/ 73 w 95"/>
                <a:gd name="T75" fmla="*/ 175 h 242"/>
                <a:gd name="T76" fmla="*/ 85 w 95"/>
                <a:gd name="T77" fmla="*/ 20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5" h="242">
                  <a:moveTo>
                    <a:pt x="82" y="30"/>
                  </a:moveTo>
                  <a:cubicBezTo>
                    <a:pt x="81" y="21"/>
                    <a:pt x="78" y="14"/>
                    <a:pt x="73" y="9"/>
                  </a:cubicBezTo>
                  <a:cubicBezTo>
                    <a:pt x="67" y="3"/>
                    <a:pt x="60" y="0"/>
                    <a:pt x="52" y="0"/>
                  </a:cubicBezTo>
                  <a:cubicBezTo>
                    <a:pt x="44" y="0"/>
                    <a:pt x="37" y="3"/>
                    <a:pt x="31" y="9"/>
                  </a:cubicBezTo>
                  <a:cubicBezTo>
                    <a:pt x="25" y="15"/>
                    <a:pt x="22" y="21"/>
                    <a:pt x="22" y="29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2" y="45"/>
                    <a:pt x="0" y="47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100"/>
                    <a:pt x="0" y="103"/>
                  </a:cubicBezTo>
                  <a:cubicBezTo>
                    <a:pt x="0" y="105"/>
                    <a:pt x="2" y="108"/>
                    <a:pt x="5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2" y="151"/>
                    <a:pt x="0" y="153"/>
                    <a:pt x="0" y="156"/>
                  </a:cubicBezTo>
                  <a:cubicBezTo>
                    <a:pt x="0" y="158"/>
                    <a:pt x="2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15" y="179"/>
                    <a:pt x="11" y="189"/>
                    <a:pt x="11" y="200"/>
                  </a:cubicBezTo>
                  <a:cubicBezTo>
                    <a:pt x="11" y="223"/>
                    <a:pt x="30" y="242"/>
                    <a:pt x="53" y="242"/>
                  </a:cubicBezTo>
                  <a:cubicBezTo>
                    <a:pt x="76" y="242"/>
                    <a:pt x="95" y="223"/>
                    <a:pt x="95" y="200"/>
                  </a:cubicBezTo>
                  <a:cubicBezTo>
                    <a:pt x="95" y="188"/>
                    <a:pt x="90" y="177"/>
                    <a:pt x="82" y="169"/>
                  </a:cubicBezTo>
                  <a:lnTo>
                    <a:pt x="82" y="30"/>
                  </a:lnTo>
                  <a:close/>
                  <a:moveTo>
                    <a:pt x="85" y="200"/>
                  </a:moveTo>
                  <a:cubicBezTo>
                    <a:pt x="85" y="218"/>
                    <a:pt x="71" y="232"/>
                    <a:pt x="53" y="232"/>
                  </a:cubicBezTo>
                  <a:cubicBezTo>
                    <a:pt x="35" y="232"/>
                    <a:pt x="21" y="218"/>
                    <a:pt x="21" y="200"/>
                  </a:cubicBezTo>
                  <a:cubicBezTo>
                    <a:pt x="21" y="191"/>
                    <a:pt x="24" y="183"/>
                    <a:pt x="31" y="177"/>
                  </a:cubicBezTo>
                  <a:cubicBezTo>
                    <a:pt x="32" y="176"/>
                    <a:pt x="32" y="175"/>
                    <a:pt x="32" y="173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4"/>
                    <a:pt x="34" y="20"/>
                    <a:pt x="38" y="16"/>
                  </a:cubicBezTo>
                  <a:cubicBezTo>
                    <a:pt x="42" y="12"/>
                    <a:pt x="46" y="10"/>
                    <a:pt x="52" y="10"/>
                  </a:cubicBezTo>
                  <a:cubicBezTo>
                    <a:pt x="58" y="10"/>
                    <a:pt x="62" y="12"/>
                    <a:pt x="66" y="16"/>
                  </a:cubicBezTo>
                  <a:cubicBezTo>
                    <a:pt x="70" y="19"/>
                    <a:pt x="72" y="24"/>
                    <a:pt x="72" y="30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3"/>
                    <a:pt x="72" y="174"/>
                    <a:pt x="73" y="175"/>
                  </a:cubicBezTo>
                  <a:cubicBezTo>
                    <a:pt x="81" y="181"/>
                    <a:pt x="85" y="190"/>
                    <a:pt x="85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DE53A35-8081-9A81-F943-738E4505A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9438" y="2259013"/>
              <a:ext cx="55563" cy="155575"/>
            </a:xfrm>
            <a:custGeom>
              <a:avLst/>
              <a:gdLst>
                <a:gd name="T0" fmla="*/ 17 w 24"/>
                <a:gd name="T1" fmla="*/ 45 h 68"/>
                <a:gd name="T2" fmla="*/ 17 w 24"/>
                <a:gd name="T3" fmla="*/ 5 h 68"/>
                <a:gd name="T4" fmla="*/ 12 w 24"/>
                <a:gd name="T5" fmla="*/ 0 h 68"/>
                <a:gd name="T6" fmla="*/ 7 w 24"/>
                <a:gd name="T7" fmla="*/ 5 h 68"/>
                <a:gd name="T8" fmla="*/ 7 w 24"/>
                <a:gd name="T9" fmla="*/ 45 h 68"/>
                <a:gd name="T10" fmla="*/ 0 w 24"/>
                <a:gd name="T11" fmla="*/ 56 h 68"/>
                <a:gd name="T12" fmla="*/ 12 w 24"/>
                <a:gd name="T13" fmla="*/ 68 h 68"/>
                <a:gd name="T14" fmla="*/ 24 w 24"/>
                <a:gd name="T15" fmla="*/ 56 h 68"/>
                <a:gd name="T16" fmla="*/ 17 w 24"/>
                <a:gd name="T17" fmla="*/ 45 h 68"/>
                <a:gd name="T18" fmla="*/ 12 w 24"/>
                <a:gd name="T19" fmla="*/ 58 h 68"/>
                <a:gd name="T20" fmla="*/ 10 w 24"/>
                <a:gd name="T21" fmla="*/ 56 h 68"/>
                <a:gd name="T22" fmla="*/ 12 w 24"/>
                <a:gd name="T23" fmla="*/ 54 h 68"/>
                <a:gd name="T24" fmla="*/ 14 w 24"/>
                <a:gd name="T25" fmla="*/ 56 h 68"/>
                <a:gd name="T26" fmla="*/ 12 w 24"/>
                <a:gd name="T2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68">
                  <a:moveTo>
                    <a:pt x="17" y="4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5" y="0"/>
                    <a:pt x="12" y="0"/>
                  </a:cubicBezTo>
                  <a:cubicBezTo>
                    <a:pt x="9" y="0"/>
                    <a:pt x="7" y="2"/>
                    <a:pt x="7" y="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3" y="47"/>
                    <a:pt x="0" y="51"/>
                    <a:pt x="0" y="56"/>
                  </a:cubicBezTo>
                  <a:cubicBezTo>
                    <a:pt x="0" y="62"/>
                    <a:pt x="6" y="68"/>
                    <a:pt x="12" y="68"/>
                  </a:cubicBezTo>
                  <a:cubicBezTo>
                    <a:pt x="19" y="68"/>
                    <a:pt x="24" y="62"/>
                    <a:pt x="24" y="56"/>
                  </a:cubicBezTo>
                  <a:cubicBezTo>
                    <a:pt x="24" y="51"/>
                    <a:pt x="21" y="47"/>
                    <a:pt x="17" y="45"/>
                  </a:cubicBezTo>
                  <a:close/>
                  <a:moveTo>
                    <a:pt x="12" y="58"/>
                  </a:moveTo>
                  <a:cubicBezTo>
                    <a:pt x="11" y="58"/>
                    <a:pt x="10" y="57"/>
                    <a:pt x="10" y="56"/>
                  </a:cubicBezTo>
                  <a:cubicBezTo>
                    <a:pt x="10" y="55"/>
                    <a:pt x="11" y="54"/>
                    <a:pt x="12" y="54"/>
                  </a:cubicBezTo>
                  <a:cubicBezTo>
                    <a:pt x="13" y="54"/>
                    <a:pt x="14" y="55"/>
                    <a:pt x="14" y="56"/>
                  </a:cubicBezTo>
                  <a:cubicBezTo>
                    <a:pt x="14" y="57"/>
                    <a:pt x="13" y="58"/>
                    <a:pt x="1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1" name="Rectangle 46">
            <a:extLst>
              <a:ext uri="{FF2B5EF4-FFF2-40B4-BE49-F238E27FC236}">
                <a16:creationId xmlns:a16="http://schemas.microsoft.com/office/drawing/2014/main" id="{1F0257F1-2C95-672F-E143-F4CE78BBD2A1}"/>
              </a:ext>
            </a:extLst>
          </p:cNvPr>
          <p:cNvSpPr>
            <a:spLocks/>
          </p:cNvSpPr>
          <p:nvPr/>
        </p:nvSpPr>
        <p:spPr>
          <a:xfrm>
            <a:off x="543799" y="1068389"/>
            <a:ext cx="11079439" cy="309563"/>
          </a:xfrm>
          <a:prstGeom prst="rect">
            <a:avLst/>
          </a:prstGeom>
          <a:solidFill>
            <a:srgbClr val="B10A1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000" tIns="24000" rIns="96000" bIns="2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Changing characteristics</a:t>
            </a:r>
          </a:p>
        </p:txBody>
      </p:sp>
      <p:pic>
        <p:nvPicPr>
          <p:cNvPr id="52" name="Picture 2" descr="DEVIREG TOUCH - DANFOSS">
            <a:extLst>
              <a:ext uri="{FF2B5EF4-FFF2-40B4-BE49-F238E27FC236}">
                <a16:creationId xmlns:a16="http://schemas.microsoft.com/office/drawing/2014/main" id="{C120FA84-ED52-73E3-C31E-952934333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6102" y="2147339"/>
            <a:ext cx="2492372" cy="1042156"/>
          </a:xfrm>
          <a:prstGeom prst="rect">
            <a:avLst/>
          </a:prstGeom>
          <a:noFill/>
          <a:ln w="9525">
            <a:solidFill>
              <a:srgbClr val="E60A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3541426D-E7DC-64B7-0FE4-E4755578F8EF}"/>
              </a:ext>
            </a:extLst>
          </p:cNvPr>
          <p:cNvSpPr txBox="1">
            <a:spLocks/>
          </p:cNvSpPr>
          <p:nvPr/>
        </p:nvSpPr>
        <p:spPr>
          <a:xfrm>
            <a:off x="558800" y="330791"/>
            <a:ext cx="11204575" cy="6579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The 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FUTURE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brings requirements DH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will have to adapt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these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requirements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are not exclusive to the new 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DHS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but also apply to existing ones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10A1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ectangle 93">
            <a:extLst>
              <a:ext uri="{FF2B5EF4-FFF2-40B4-BE49-F238E27FC236}">
                <a16:creationId xmlns:a16="http://schemas.microsoft.com/office/drawing/2014/main" id="{0837D574-64DA-7961-528A-FC536A499BEC}"/>
              </a:ext>
            </a:extLst>
          </p:cNvPr>
          <p:cNvSpPr>
            <a:spLocks/>
          </p:cNvSpPr>
          <p:nvPr/>
        </p:nvSpPr>
        <p:spPr>
          <a:xfrm>
            <a:off x="543798" y="4980632"/>
            <a:ext cx="11079439" cy="1363018"/>
          </a:xfrm>
          <a:prstGeom prst="rect">
            <a:avLst/>
          </a:prstGeom>
          <a:pattFill prst="openDmn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9525" cap="flat" cmpd="sng" algn="ctr">
            <a:solidFill>
              <a:srgbClr val="B10A11"/>
            </a:solidFill>
            <a:prstDash val="solid"/>
          </a:ln>
          <a:effectLst/>
        </p:spPr>
        <p:txBody>
          <a:bodyPr rot="0" spcFirstLastPara="0" vertOverflow="overflow" horzOverflow="overflow" vert="horz" wrap="square" lIns="48000" tIns="45720" rIns="4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District heating systems/networks are faced with a huge challenge. How to answer on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future configuration of the networks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which should be able to operate according to low electricity prices at certain times, and according to lower heat production prices driven by demand/offer than electricity prices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sl-SI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to enable the most from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renewable sources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How to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 heat pumps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DEN in the most optimal way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</a:t>
            </a: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Networks need to be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flexible and dynamic-driven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enabling switch from one to the other scenario.</a:t>
            </a:r>
            <a:endParaRPr kumimoji="0" lang="sl-SI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Challenge for designers to properly dimension systems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Digitalization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increases integration complexity.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Demand for modules and more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systems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HydronicS Machines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to improve energy efficiency,  speed up installation and reduce complexity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B1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SCALE, SPEED and SOLUTIONS</a:t>
            </a: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B10A11"/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8" grpId="0" animBg="1"/>
      <p:bldP spid="39" grpId="0"/>
      <p:bldP spid="45" grpId="0" animBg="1"/>
      <p:bldP spid="4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rafika 89">
            <a:extLst>
              <a:ext uri="{FF2B5EF4-FFF2-40B4-BE49-F238E27FC236}">
                <a16:creationId xmlns:a16="http://schemas.microsoft.com/office/drawing/2014/main" id="{D7BFC444-0E56-1E90-1625-F7B07684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937" t="3721" r="12724" b="22649"/>
          <a:stretch/>
        </p:blipFill>
        <p:spPr>
          <a:xfrm>
            <a:off x="3359861" y="1100653"/>
            <a:ext cx="4537523" cy="4320000"/>
          </a:xfrm>
          <a:prstGeom prst="rect">
            <a:avLst/>
          </a:prstGeom>
        </p:spPr>
      </p:pic>
      <p:pic>
        <p:nvPicPr>
          <p:cNvPr id="91" name="Grafika 90">
            <a:extLst>
              <a:ext uri="{FF2B5EF4-FFF2-40B4-BE49-F238E27FC236}">
                <a16:creationId xmlns:a16="http://schemas.microsoft.com/office/drawing/2014/main" id="{44DE7C23-9B9C-DC5B-2577-19231BA702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6666" b="43216"/>
          <a:stretch/>
        </p:blipFill>
        <p:spPr>
          <a:xfrm>
            <a:off x="156000" y="3429001"/>
            <a:ext cx="11880000" cy="2389980"/>
          </a:xfrm>
          <a:prstGeom prst="rect">
            <a:avLst/>
          </a:prstGeom>
        </p:spPr>
      </p:pic>
      <p:grpSp>
        <p:nvGrpSpPr>
          <p:cNvPr id="92" name="Skupina 91">
            <a:extLst>
              <a:ext uri="{FF2B5EF4-FFF2-40B4-BE49-F238E27FC236}">
                <a16:creationId xmlns:a16="http://schemas.microsoft.com/office/drawing/2014/main" id="{87201923-491A-FCB7-6F79-299E0073C808}"/>
              </a:ext>
            </a:extLst>
          </p:cNvPr>
          <p:cNvGrpSpPr/>
          <p:nvPr/>
        </p:nvGrpSpPr>
        <p:grpSpPr>
          <a:xfrm>
            <a:off x="3737870" y="4959120"/>
            <a:ext cx="1301547" cy="1444680"/>
            <a:chOff x="2735767" y="1821528"/>
            <a:chExt cx="1301547" cy="1444679"/>
          </a:xfrm>
        </p:grpSpPr>
        <p:pic>
          <p:nvPicPr>
            <p:cNvPr id="93" name="Grafika 92">
              <a:extLst>
                <a:ext uri="{FF2B5EF4-FFF2-40B4-BE49-F238E27FC236}">
                  <a16:creationId xmlns:a16="http://schemas.microsoft.com/office/drawing/2014/main" id="{E0A93621-0AAB-280C-1DD1-4AC035D0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0864" t="10132" r="10842" b="22272"/>
            <a:stretch/>
          </p:blipFill>
          <p:spPr>
            <a:xfrm>
              <a:off x="2758207" y="1821528"/>
              <a:ext cx="1250955" cy="1080000"/>
            </a:xfrm>
            <a:prstGeom prst="rect">
              <a:avLst/>
            </a:prstGeom>
          </p:spPr>
        </p:pic>
        <p:sp>
          <p:nvSpPr>
            <p:cNvPr id="94" name="Pravokotnik 142">
              <a:extLst>
                <a:ext uri="{FF2B5EF4-FFF2-40B4-BE49-F238E27FC236}">
                  <a16:creationId xmlns:a16="http://schemas.microsoft.com/office/drawing/2014/main" id="{C05DDB2E-656E-D2D7-48B6-72C11429EBD6}"/>
                </a:ext>
              </a:extLst>
            </p:cNvPr>
            <p:cNvSpPr/>
            <p:nvPr/>
          </p:nvSpPr>
          <p:spPr>
            <a:xfrm>
              <a:off x="2735767" y="2866097"/>
              <a:ext cx="1301547" cy="4001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Industrial heat pumps</a:t>
              </a:r>
            </a:p>
          </p:txBody>
        </p:sp>
      </p:grp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5BA52839-644B-24FB-0D13-E28E1922A72D}"/>
              </a:ext>
            </a:extLst>
          </p:cNvPr>
          <p:cNvGrpSpPr/>
          <p:nvPr/>
        </p:nvGrpSpPr>
        <p:grpSpPr>
          <a:xfrm>
            <a:off x="9491568" y="1622180"/>
            <a:ext cx="2202809" cy="1294997"/>
            <a:chOff x="9061666" y="-19647"/>
            <a:chExt cx="2202809" cy="1294997"/>
          </a:xfrm>
        </p:grpSpPr>
        <p:pic>
          <p:nvPicPr>
            <p:cNvPr id="96" name="Grafika 95">
              <a:extLst>
                <a:ext uri="{FF2B5EF4-FFF2-40B4-BE49-F238E27FC236}">
                  <a16:creationId xmlns:a16="http://schemas.microsoft.com/office/drawing/2014/main" id="{5BA39CF1-2FB7-8794-F5A9-C32C78483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721" t="25695" r="8473" b="34198"/>
            <a:stretch/>
          </p:blipFill>
          <p:spPr>
            <a:xfrm flipH="1">
              <a:off x="9061666" y="-19647"/>
              <a:ext cx="2202809" cy="1080000"/>
            </a:xfrm>
            <a:prstGeom prst="rect">
              <a:avLst/>
            </a:prstGeom>
          </p:spPr>
        </p:pic>
        <p:sp>
          <p:nvSpPr>
            <p:cNvPr id="97" name="Pravokotnik 135">
              <a:extLst>
                <a:ext uri="{FF2B5EF4-FFF2-40B4-BE49-F238E27FC236}">
                  <a16:creationId xmlns:a16="http://schemas.microsoft.com/office/drawing/2014/main" id="{ED2C5650-B48D-C721-FAC8-EA8772AEEBF6}"/>
                </a:ext>
              </a:extLst>
            </p:cNvPr>
            <p:cNvSpPr/>
            <p:nvPr/>
          </p:nvSpPr>
          <p:spPr>
            <a:xfrm>
              <a:off x="9425835" y="875240"/>
              <a:ext cx="1474470" cy="4001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Biofuel CHP (backup)</a:t>
              </a:r>
            </a:p>
          </p:txBody>
        </p:sp>
      </p:grpSp>
      <p:grpSp>
        <p:nvGrpSpPr>
          <p:cNvPr id="98" name="Skupina 97">
            <a:extLst>
              <a:ext uri="{FF2B5EF4-FFF2-40B4-BE49-F238E27FC236}">
                <a16:creationId xmlns:a16="http://schemas.microsoft.com/office/drawing/2014/main" id="{C2A271B8-6F89-BFD9-933E-14B0636C11DC}"/>
              </a:ext>
            </a:extLst>
          </p:cNvPr>
          <p:cNvGrpSpPr/>
          <p:nvPr/>
        </p:nvGrpSpPr>
        <p:grpSpPr>
          <a:xfrm>
            <a:off x="9086337" y="194456"/>
            <a:ext cx="737792" cy="875469"/>
            <a:chOff x="10514757" y="3711197"/>
            <a:chExt cx="737792" cy="875469"/>
          </a:xfrm>
        </p:grpSpPr>
        <p:pic>
          <p:nvPicPr>
            <p:cNvPr id="99" name="Grafika 98">
              <a:extLst>
                <a:ext uri="{FF2B5EF4-FFF2-40B4-BE49-F238E27FC236}">
                  <a16:creationId xmlns:a16="http://schemas.microsoft.com/office/drawing/2014/main" id="{E960395F-DA40-532A-9498-1D843AD91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315" r="9297" b="20574"/>
            <a:stretch/>
          </p:blipFill>
          <p:spPr>
            <a:xfrm>
              <a:off x="10514757" y="3711197"/>
              <a:ext cx="737792" cy="720000"/>
            </a:xfrm>
            <a:prstGeom prst="rect">
              <a:avLst/>
            </a:prstGeom>
          </p:spPr>
        </p:pic>
        <p:sp>
          <p:nvSpPr>
            <p:cNvPr id="100" name="Pravokotnik 135">
              <a:extLst>
                <a:ext uri="{FF2B5EF4-FFF2-40B4-BE49-F238E27FC236}">
                  <a16:creationId xmlns:a16="http://schemas.microsoft.com/office/drawing/2014/main" id="{E1EBAC6C-4116-7BF1-4A24-01CE2666A56A}"/>
                </a:ext>
              </a:extLst>
            </p:cNvPr>
            <p:cNvSpPr/>
            <p:nvPr/>
          </p:nvSpPr>
          <p:spPr>
            <a:xfrm>
              <a:off x="10514757" y="4340445"/>
              <a:ext cx="737792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Biofuel</a:t>
              </a:r>
            </a:p>
          </p:txBody>
        </p:sp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38F506EB-D6D6-6C8A-5DB0-9B2DAFFDC4E8}"/>
              </a:ext>
            </a:extLst>
          </p:cNvPr>
          <p:cNvGrpSpPr/>
          <p:nvPr/>
        </p:nvGrpSpPr>
        <p:grpSpPr>
          <a:xfrm>
            <a:off x="7859302" y="2774451"/>
            <a:ext cx="1106689" cy="1468217"/>
            <a:chOff x="10783675" y="4748343"/>
            <a:chExt cx="1106689" cy="1468217"/>
          </a:xfrm>
        </p:grpSpPr>
        <p:pic>
          <p:nvPicPr>
            <p:cNvPr id="102" name="Grafika 101">
              <a:extLst>
                <a:ext uri="{FF2B5EF4-FFF2-40B4-BE49-F238E27FC236}">
                  <a16:creationId xmlns:a16="http://schemas.microsoft.com/office/drawing/2014/main" id="{3AE7AE89-5625-7001-3B39-74D4B2CF7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9984" r="20015" b="19488"/>
            <a:stretch/>
          </p:blipFill>
          <p:spPr>
            <a:xfrm>
              <a:off x="10940880" y="5136560"/>
              <a:ext cx="804851" cy="1080000"/>
            </a:xfrm>
            <a:prstGeom prst="rect">
              <a:avLst/>
            </a:prstGeom>
          </p:spPr>
        </p:pic>
        <p:sp>
          <p:nvSpPr>
            <p:cNvPr id="103" name="Pravokotnik 135">
              <a:extLst>
                <a:ext uri="{FF2B5EF4-FFF2-40B4-BE49-F238E27FC236}">
                  <a16:creationId xmlns:a16="http://schemas.microsoft.com/office/drawing/2014/main" id="{100DED31-D5EF-42BF-8E19-34E2ADE3CAFF}"/>
                </a:ext>
              </a:extLst>
            </p:cNvPr>
            <p:cNvSpPr/>
            <p:nvPr/>
          </p:nvSpPr>
          <p:spPr>
            <a:xfrm>
              <a:off x="10783675" y="4748343"/>
              <a:ext cx="1106689" cy="4001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Waste incineration</a:t>
              </a:r>
            </a:p>
          </p:txBody>
        </p:sp>
      </p:grpSp>
      <p:grpSp>
        <p:nvGrpSpPr>
          <p:cNvPr id="104" name="Skupina 103">
            <a:extLst>
              <a:ext uri="{FF2B5EF4-FFF2-40B4-BE49-F238E27FC236}">
                <a16:creationId xmlns:a16="http://schemas.microsoft.com/office/drawing/2014/main" id="{D669E527-1072-48BB-5173-5A66A2FDB72A}"/>
              </a:ext>
            </a:extLst>
          </p:cNvPr>
          <p:cNvGrpSpPr/>
          <p:nvPr/>
        </p:nvGrpSpPr>
        <p:grpSpPr>
          <a:xfrm>
            <a:off x="9086337" y="2660832"/>
            <a:ext cx="1106689" cy="1237165"/>
            <a:chOff x="9787678" y="4550571"/>
            <a:chExt cx="1106689" cy="1237165"/>
          </a:xfrm>
        </p:grpSpPr>
        <p:pic>
          <p:nvPicPr>
            <p:cNvPr id="105" name="Grafika 104">
              <a:extLst>
                <a:ext uri="{FF2B5EF4-FFF2-40B4-BE49-F238E27FC236}">
                  <a16:creationId xmlns:a16="http://schemas.microsoft.com/office/drawing/2014/main" id="{2E3EC8EA-9BBA-0D81-6E9E-2C5BD34B3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1960" r="9612" b="20752"/>
            <a:stretch/>
          </p:blipFill>
          <p:spPr>
            <a:xfrm>
              <a:off x="9811501" y="4550571"/>
              <a:ext cx="1068822" cy="1080000"/>
            </a:xfrm>
            <a:prstGeom prst="rect">
              <a:avLst/>
            </a:prstGeom>
          </p:spPr>
        </p:pic>
        <p:sp>
          <p:nvSpPr>
            <p:cNvPr id="106" name="Pravokotnik 135">
              <a:extLst>
                <a:ext uri="{FF2B5EF4-FFF2-40B4-BE49-F238E27FC236}">
                  <a16:creationId xmlns:a16="http://schemas.microsoft.com/office/drawing/2014/main" id="{4319C159-98A1-363B-E98C-E16D8419E29E}"/>
                </a:ext>
              </a:extLst>
            </p:cNvPr>
            <p:cNvSpPr/>
            <p:nvPr/>
          </p:nvSpPr>
          <p:spPr>
            <a:xfrm>
              <a:off x="9787678" y="5541515"/>
              <a:ext cx="1106689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Biomass</a:t>
              </a:r>
            </a:p>
          </p:txBody>
        </p:sp>
      </p:grpSp>
      <p:grpSp>
        <p:nvGrpSpPr>
          <p:cNvPr id="107" name="Skupina 106">
            <a:extLst>
              <a:ext uri="{FF2B5EF4-FFF2-40B4-BE49-F238E27FC236}">
                <a16:creationId xmlns:a16="http://schemas.microsoft.com/office/drawing/2014/main" id="{71A1D6C6-C10F-9460-5560-E1EA330C8568}"/>
              </a:ext>
            </a:extLst>
          </p:cNvPr>
          <p:cNvGrpSpPr/>
          <p:nvPr/>
        </p:nvGrpSpPr>
        <p:grpSpPr>
          <a:xfrm>
            <a:off x="3314520" y="724879"/>
            <a:ext cx="1210787" cy="1226285"/>
            <a:chOff x="3465843" y="38929"/>
            <a:chExt cx="1210786" cy="1226285"/>
          </a:xfrm>
        </p:grpSpPr>
        <p:pic>
          <p:nvPicPr>
            <p:cNvPr id="108" name="Grafika 107">
              <a:extLst>
                <a:ext uri="{FF2B5EF4-FFF2-40B4-BE49-F238E27FC236}">
                  <a16:creationId xmlns:a16="http://schemas.microsoft.com/office/drawing/2014/main" id="{BD7C498A-64E7-447E-3E61-65BF47469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2747" t="2787" r="24337" b="23046"/>
            <a:stretch/>
          </p:blipFill>
          <p:spPr>
            <a:xfrm>
              <a:off x="3621442" y="38929"/>
              <a:ext cx="770562" cy="1080000"/>
            </a:xfrm>
            <a:prstGeom prst="rect">
              <a:avLst/>
            </a:prstGeom>
          </p:spPr>
        </p:pic>
        <p:sp>
          <p:nvSpPr>
            <p:cNvPr id="109" name="Pravokotnik 135">
              <a:extLst>
                <a:ext uri="{FF2B5EF4-FFF2-40B4-BE49-F238E27FC236}">
                  <a16:creationId xmlns:a16="http://schemas.microsoft.com/office/drawing/2014/main" id="{DEBBCB30-5653-7A44-C763-FF101C052C24}"/>
                </a:ext>
              </a:extLst>
            </p:cNvPr>
            <p:cNvSpPr/>
            <p:nvPr/>
          </p:nvSpPr>
          <p:spPr>
            <a:xfrm>
              <a:off x="3465843" y="1018993"/>
              <a:ext cx="1210786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Power-to-Heat</a:t>
              </a:r>
            </a:p>
          </p:txBody>
        </p:sp>
      </p:grpSp>
      <p:grpSp>
        <p:nvGrpSpPr>
          <p:cNvPr id="110" name="Skupina 109">
            <a:extLst>
              <a:ext uri="{FF2B5EF4-FFF2-40B4-BE49-F238E27FC236}">
                <a16:creationId xmlns:a16="http://schemas.microsoft.com/office/drawing/2014/main" id="{C0806A05-2C97-2C3C-7738-BA546881B263}"/>
              </a:ext>
            </a:extLst>
          </p:cNvPr>
          <p:cNvGrpSpPr/>
          <p:nvPr/>
        </p:nvGrpSpPr>
        <p:grpSpPr>
          <a:xfrm>
            <a:off x="1756953" y="4857768"/>
            <a:ext cx="1180515" cy="1326221"/>
            <a:chOff x="515787" y="4762716"/>
            <a:chExt cx="1180515" cy="1326221"/>
          </a:xfrm>
        </p:grpSpPr>
        <p:pic>
          <p:nvPicPr>
            <p:cNvPr id="111" name="Grafika 110">
              <a:extLst>
                <a:ext uri="{FF2B5EF4-FFF2-40B4-BE49-F238E27FC236}">
                  <a16:creationId xmlns:a16="http://schemas.microsoft.com/office/drawing/2014/main" id="{29306F78-AACC-D771-EFED-34220D9E7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0055" r="9529" b="22103"/>
            <a:stretch/>
          </p:blipFill>
          <p:spPr>
            <a:xfrm>
              <a:off x="548579" y="4762716"/>
              <a:ext cx="1114933" cy="1080000"/>
            </a:xfrm>
            <a:prstGeom prst="rect">
              <a:avLst/>
            </a:prstGeom>
          </p:spPr>
        </p:pic>
        <p:sp>
          <p:nvSpPr>
            <p:cNvPr id="112" name="Pravokotnik 135">
              <a:extLst>
                <a:ext uri="{FF2B5EF4-FFF2-40B4-BE49-F238E27FC236}">
                  <a16:creationId xmlns:a16="http://schemas.microsoft.com/office/drawing/2014/main" id="{1994C52B-F110-226F-A978-DAD2F7A940F7}"/>
                </a:ext>
              </a:extLst>
            </p:cNvPr>
            <p:cNvSpPr/>
            <p:nvPr/>
          </p:nvSpPr>
          <p:spPr>
            <a:xfrm>
              <a:off x="515787" y="5842716"/>
              <a:ext cx="1180515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Hydropower</a:t>
              </a:r>
            </a:p>
          </p:txBody>
        </p:sp>
      </p:grpSp>
      <p:grpSp>
        <p:nvGrpSpPr>
          <p:cNvPr id="113" name="Skupina 112">
            <a:extLst>
              <a:ext uri="{FF2B5EF4-FFF2-40B4-BE49-F238E27FC236}">
                <a16:creationId xmlns:a16="http://schemas.microsoft.com/office/drawing/2014/main" id="{1F16BFCF-C6F1-7D5F-7C4C-8C0C7FF8BBFA}"/>
              </a:ext>
            </a:extLst>
          </p:cNvPr>
          <p:cNvGrpSpPr/>
          <p:nvPr/>
        </p:nvGrpSpPr>
        <p:grpSpPr>
          <a:xfrm>
            <a:off x="1441215" y="640495"/>
            <a:ext cx="1416123" cy="1373560"/>
            <a:chOff x="368005" y="75888"/>
            <a:chExt cx="1416122" cy="1373560"/>
          </a:xfrm>
        </p:grpSpPr>
        <p:pic>
          <p:nvPicPr>
            <p:cNvPr id="114" name="Grafika 113">
              <a:extLst>
                <a:ext uri="{FF2B5EF4-FFF2-40B4-BE49-F238E27FC236}">
                  <a16:creationId xmlns:a16="http://schemas.microsoft.com/office/drawing/2014/main" id="{FCC893CF-225C-A21D-A8FA-7AA25FAE7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42279" r="32822" b="18434"/>
            <a:stretch/>
          </p:blipFill>
          <p:spPr>
            <a:xfrm>
              <a:off x="1454448" y="75888"/>
              <a:ext cx="329679" cy="1080000"/>
            </a:xfrm>
            <a:prstGeom prst="rect">
              <a:avLst/>
            </a:prstGeom>
          </p:spPr>
        </p:pic>
        <p:pic>
          <p:nvPicPr>
            <p:cNvPr id="115" name="Grafika 114">
              <a:extLst>
                <a:ext uri="{FF2B5EF4-FFF2-40B4-BE49-F238E27FC236}">
                  <a16:creationId xmlns:a16="http://schemas.microsoft.com/office/drawing/2014/main" id="{5647AF10-4ED5-8FC1-08F7-0FC12D45B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7520" r="8211" b="16876"/>
            <a:stretch/>
          </p:blipFill>
          <p:spPr>
            <a:xfrm>
              <a:off x="410832" y="161781"/>
              <a:ext cx="1094862" cy="1080000"/>
            </a:xfrm>
            <a:prstGeom prst="rect">
              <a:avLst/>
            </a:prstGeom>
          </p:spPr>
        </p:pic>
        <p:sp>
          <p:nvSpPr>
            <p:cNvPr id="116" name="Pravokotnik 135">
              <a:extLst>
                <a:ext uri="{FF2B5EF4-FFF2-40B4-BE49-F238E27FC236}">
                  <a16:creationId xmlns:a16="http://schemas.microsoft.com/office/drawing/2014/main" id="{C666722D-5014-25D7-D7A2-F2716568EC61}"/>
                </a:ext>
              </a:extLst>
            </p:cNvPr>
            <p:cNvSpPr/>
            <p:nvPr/>
          </p:nvSpPr>
          <p:spPr>
            <a:xfrm>
              <a:off x="368005" y="1203227"/>
              <a:ext cx="1180515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Wind</a:t>
              </a:r>
            </a:p>
          </p:txBody>
        </p:sp>
      </p:grpSp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ED65DE99-DB13-B650-50FA-9B231F052797}"/>
              </a:ext>
            </a:extLst>
          </p:cNvPr>
          <p:cNvGrpSpPr/>
          <p:nvPr/>
        </p:nvGrpSpPr>
        <p:grpSpPr>
          <a:xfrm>
            <a:off x="1134023" y="2979201"/>
            <a:ext cx="1231997" cy="1302187"/>
            <a:chOff x="523322" y="1599987"/>
            <a:chExt cx="1231997" cy="1302186"/>
          </a:xfrm>
        </p:grpSpPr>
        <p:pic>
          <p:nvPicPr>
            <p:cNvPr id="118" name="Grafika 117">
              <a:extLst>
                <a:ext uri="{FF2B5EF4-FFF2-40B4-BE49-F238E27FC236}">
                  <a16:creationId xmlns:a16="http://schemas.microsoft.com/office/drawing/2014/main" id="{CA2928E2-E742-17C7-F83B-2881BF659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9725" r="12219" b="22512"/>
            <a:stretch/>
          </p:blipFill>
          <p:spPr>
            <a:xfrm>
              <a:off x="531373" y="1599987"/>
              <a:ext cx="1087914" cy="1080000"/>
            </a:xfrm>
            <a:prstGeom prst="rect">
              <a:avLst/>
            </a:prstGeom>
          </p:spPr>
        </p:pic>
        <p:sp>
          <p:nvSpPr>
            <p:cNvPr id="119" name="PoljeZBesedilom 118">
              <a:extLst>
                <a:ext uri="{FF2B5EF4-FFF2-40B4-BE49-F238E27FC236}">
                  <a16:creationId xmlns:a16="http://schemas.microsoft.com/office/drawing/2014/main" id="{95064634-D5F1-B756-9A23-3875EFB57C35}"/>
                </a:ext>
              </a:extLst>
            </p:cNvPr>
            <p:cNvSpPr txBox="1"/>
            <p:nvPr/>
          </p:nvSpPr>
          <p:spPr>
            <a:xfrm>
              <a:off x="523322" y="2655952"/>
              <a:ext cx="1231997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>
              <a:defPPr>
                <a:defRPr lang="sl-SI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cap="none" spc="0" baseline="0">
                  <a:solidFill>
                    <a:srgbClr val="7F7F7F"/>
                  </a:solidFill>
                  <a:uFillTx/>
                  <a:latin typeface="Consolas" pitchFamily="49"/>
                </a:defRPr>
              </a:lvl1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Photovoltaics</a:t>
              </a:r>
            </a:p>
          </p:txBody>
        </p:sp>
      </p:grpSp>
      <p:grpSp>
        <p:nvGrpSpPr>
          <p:cNvPr id="120" name="Skupina 119">
            <a:extLst>
              <a:ext uri="{FF2B5EF4-FFF2-40B4-BE49-F238E27FC236}">
                <a16:creationId xmlns:a16="http://schemas.microsoft.com/office/drawing/2014/main" id="{00203E18-8689-F470-5524-3793280AC5FB}"/>
              </a:ext>
            </a:extLst>
          </p:cNvPr>
          <p:cNvGrpSpPr/>
          <p:nvPr/>
        </p:nvGrpSpPr>
        <p:grpSpPr>
          <a:xfrm>
            <a:off x="6229321" y="200603"/>
            <a:ext cx="2007049" cy="1080000"/>
            <a:chOff x="3747658" y="5228214"/>
            <a:chExt cx="2007049" cy="1080000"/>
          </a:xfrm>
        </p:grpSpPr>
        <p:grpSp>
          <p:nvGrpSpPr>
            <p:cNvPr id="121" name="Skupina 120">
              <a:extLst>
                <a:ext uri="{FF2B5EF4-FFF2-40B4-BE49-F238E27FC236}">
                  <a16:creationId xmlns:a16="http://schemas.microsoft.com/office/drawing/2014/main" id="{991EDF35-33F1-2D10-42DC-D3B02D58B73C}"/>
                </a:ext>
              </a:extLst>
            </p:cNvPr>
            <p:cNvGrpSpPr/>
            <p:nvPr/>
          </p:nvGrpSpPr>
          <p:grpSpPr>
            <a:xfrm>
              <a:off x="3747658" y="5228214"/>
              <a:ext cx="2007049" cy="1080000"/>
              <a:chOff x="4347733" y="5228214"/>
              <a:chExt cx="2007049" cy="1080000"/>
            </a:xfrm>
          </p:grpSpPr>
          <p:pic>
            <p:nvPicPr>
              <p:cNvPr id="123" name="Grafika 122">
                <a:extLst>
                  <a:ext uri="{FF2B5EF4-FFF2-40B4-BE49-F238E27FC236}">
                    <a16:creationId xmlns:a16="http://schemas.microsoft.com/office/drawing/2014/main" id="{ADD4A980-0C5E-56EF-9484-C5AB8AFC3C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rcRect l="11051" t="12818" r="11697" b="34225"/>
              <a:stretch/>
            </p:blipFill>
            <p:spPr>
              <a:xfrm>
                <a:off x="5567030" y="5768214"/>
                <a:ext cx="787752" cy="540000"/>
              </a:xfrm>
              <a:prstGeom prst="rect">
                <a:avLst/>
              </a:prstGeom>
            </p:spPr>
          </p:pic>
          <p:pic>
            <p:nvPicPr>
              <p:cNvPr id="124" name="Grafika 123">
                <a:extLst>
                  <a:ext uri="{FF2B5EF4-FFF2-40B4-BE49-F238E27FC236}">
                    <a16:creationId xmlns:a16="http://schemas.microsoft.com/office/drawing/2014/main" id="{6FDF44E7-B2AF-358A-1310-BBC3B86F0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rcRect r="8866" b="18189"/>
              <a:stretch/>
            </p:blipFill>
            <p:spPr>
              <a:xfrm>
                <a:off x="4347733" y="5228214"/>
                <a:ext cx="1203070" cy="1080000"/>
              </a:xfrm>
              <a:prstGeom prst="rect">
                <a:avLst/>
              </a:prstGeom>
            </p:spPr>
          </p:pic>
        </p:grpSp>
        <p:sp>
          <p:nvSpPr>
            <p:cNvPr id="122" name="Pravokotnik 142">
              <a:extLst>
                <a:ext uri="{FF2B5EF4-FFF2-40B4-BE49-F238E27FC236}">
                  <a16:creationId xmlns:a16="http://schemas.microsoft.com/office/drawing/2014/main" id="{B4167F9A-8D5E-F2A2-4E7D-7FCE047FF63A}"/>
                </a:ext>
              </a:extLst>
            </p:cNvPr>
            <p:cNvSpPr/>
            <p:nvPr/>
          </p:nvSpPr>
          <p:spPr>
            <a:xfrm>
              <a:off x="4029601" y="5367079"/>
              <a:ext cx="1301546" cy="24622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Gas and oil</a:t>
              </a:r>
            </a:p>
          </p:txBody>
        </p:sp>
      </p:grpSp>
      <p:grpSp>
        <p:nvGrpSpPr>
          <p:cNvPr id="125" name="Skupina 124">
            <a:extLst>
              <a:ext uri="{FF2B5EF4-FFF2-40B4-BE49-F238E27FC236}">
                <a16:creationId xmlns:a16="http://schemas.microsoft.com/office/drawing/2014/main" id="{1EB75D9F-1F20-683C-A97D-3C2D6DBE172F}"/>
              </a:ext>
            </a:extLst>
          </p:cNvPr>
          <p:cNvGrpSpPr/>
          <p:nvPr/>
        </p:nvGrpSpPr>
        <p:grpSpPr>
          <a:xfrm>
            <a:off x="2329337" y="2083092"/>
            <a:ext cx="1180515" cy="1557752"/>
            <a:chOff x="2407869" y="4101706"/>
            <a:chExt cx="1180515" cy="1557752"/>
          </a:xfrm>
        </p:grpSpPr>
        <p:pic>
          <p:nvPicPr>
            <p:cNvPr id="126" name="Grafika 125">
              <a:extLst>
                <a:ext uri="{FF2B5EF4-FFF2-40B4-BE49-F238E27FC236}">
                  <a16:creationId xmlns:a16="http://schemas.microsoft.com/office/drawing/2014/main" id="{481CDFD6-6ABA-767A-69E3-9A455093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l="15202" t="3863" r="16770" b="24393"/>
            <a:stretch/>
          </p:blipFill>
          <p:spPr>
            <a:xfrm>
              <a:off x="2486104" y="4579458"/>
              <a:ext cx="1024046" cy="1080000"/>
            </a:xfrm>
            <a:prstGeom prst="rect">
              <a:avLst/>
            </a:prstGeom>
          </p:spPr>
        </p:pic>
        <p:sp>
          <p:nvSpPr>
            <p:cNvPr id="127" name="Pravokotnik 135">
              <a:extLst>
                <a:ext uri="{FF2B5EF4-FFF2-40B4-BE49-F238E27FC236}">
                  <a16:creationId xmlns:a16="http://schemas.microsoft.com/office/drawing/2014/main" id="{17394867-19AA-0D23-0B02-DC807E97F4DD}"/>
                </a:ext>
              </a:extLst>
            </p:cNvPr>
            <p:cNvSpPr/>
            <p:nvPr/>
          </p:nvSpPr>
          <p:spPr>
            <a:xfrm>
              <a:off x="2407869" y="4101706"/>
              <a:ext cx="1180515" cy="553998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Solar-thermal with seasonal storage</a:t>
              </a:r>
            </a:p>
          </p:txBody>
        </p:sp>
      </p:grp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5000F4A0-9D21-A67A-C56E-5A0C8169D4DB}"/>
              </a:ext>
            </a:extLst>
          </p:cNvPr>
          <p:cNvGrpSpPr/>
          <p:nvPr/>
        </p:nvGrpSpPr>
        <p:grpSpPr>
          <a:xfrm>
            <a:off x="7369713" y="1439763"/>
            <a:ext cx="2202809" cy="1211575"/>
            <a:chOff x="7079654" y="4403579"/>
            <a:chExt cx="2202809" cy="1211574"/>
          </a:xfrm>
        </p:grpSpPr>
        <p:pic>
          <p:nvPicPr>
            <p:cNvPr id="129" name="Grafika 128">
              <a:extLst>
                <a:ext uri="{FF2B5EF4-FFF2-40B4-BE49-F238E27FC236}">
                  <a16:creationId xmlns:a16="http://schemas.microsoft.com/office/drawing/2014/main" id="{BE58A138-656A-8186-6242-E2F32F2C5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721" t="25695" r="8473" b="34198"/>
            <a:stretch/>
          </p:blipFill>
          <p:spPr>
            <a:xfrm flipH="1">
              <a:off x="7079654" y="4535153"/>
              <a:ext cx="2202809" cy="1080000"/>
            </a:xfrm>
            <a:prstGeom prst="rect">
              <a:avLst/>
            </a:prstGeom>
          </p:spPr>
        </p:pic>
        <p:sp>
          <p:nvSpPr>
            <p:cNvPr id="130" name="Pravokotnik 135">
              <a:extLst>
                <a:ext uri="{FF2B5EF4-FFF2-40B4-BE49-F238E27FC236}">
                  <a16:creationId xmlns:a16="http://schemas.microsoft.com/office/drawing/2014/main" id="{9963F335-48D6-0EEA-CBCD-EB47DCE065AE}"/>
                </a:ext>
              </a:extLst>
            </p:cNvPr>
            <p:cNvSpPr/>
            <p:nvPr/>
          </p:nvSpPr>
          <p:spPr>
            <a:xfrm>
              <a:off x="7262731" y="4403579"/>
              <a:ext cx="1474470" cy="4001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Cogeneration </a:t>
              </a:r>
              <a:r>
                <a:rPr kumimoji="0" lang="sl-SI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CHP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with coal/gas</a:t>
              </a:r>
            </a:p>
          </p:txBody>
        </p:sp>
      </p:grpSp>
      <p:pic>
        <p:nvPicPr>
          <p:cNvPr id="131" name="Grafika 130">
            <a:extLst>
              <a:ext uri="{FF2B5EF4-FFF2-40B4-BE49-F238E27FC236}">
                <a16:creationId xmlns:a16="http://schemas.microsoft.com/office/drawing/2014/main" id="{B885C0F0-D45A-2CE2-A433-761C599ED64D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10635" r="7217" b="19063"/>
          <a:stretch/>
        </p:blipFill>
        <p:spPr>
          <a:xfrm>
            <a:off x="9914036" y="373537"/>
            <a:ext cx="1096160" cy="1080000"/>
          </a:xfrm>
          <a:prstGeom prst="rect">
            <a:avLst/>
          </a:prstGeom>
        </p:spPr>
      </p:pic>
      <p:pic>
        <p:nvPicPr>
          <p:cNvPr id="132" name="Grafika 131">
            <a:extLst>
              <a:ext uri="{FF2B5EF4-FFF2-40B4-BE49-F238E27FC236}">
                <a16:creationId xmlns:a16="http://schemas.microsoft.com/office/drawing/2014/main" id="{36B095A3-BED3-2D32-FCAA-21E8761F61A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18385" r="15222" b="19862"/>
          <a:stretch/>
        </p:blipFill>
        <p:spPr>
          <a:xfrm>
            <a:off x="6694181" y="860907"/>
            <a:ext cx="447380" cy="540000"/>
          </a:xfrm>
          <a:prstGeom prst="rect">
            <a:avLst/>
          </a:prstGeom>
        </p:spPr>
      </p:pic>
      <p:pic>
        <p:nvPicPr>
          <p:cNvPr id="133" name="Grafika 132">
            <a:extLst>
              <a:ext uri="{FF2B5EF4-FFF2-40B4-BE49-F238E27FC236}">
                <a16:creationId xmlns:a16="http://schemas.microsoft.com/office/drawing/2014/main" id="{2A71C36D-41D5-B2D7-BC9A-B3B3C0E26DD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18385" r="15222" b="19862"/>
          <a:stretch/>
        </p:blipFill>
        <p:spPr>
          <a:xfrm>
            <a:off x="8606422" y="2003228"/>
            <a:ext cx="447380" cy="540000"/>
          </a:xfrm>
          <a:prstGeom prst="rect">
            <a:avLst/>
          </a:prstGeom>
        </p:spPr>
      </p:pic>
      <p:pic>
        <p:nvPicPr>
          <p:cNvPr id="134" name="Grafika 133">
            <a:extLst>
              <a:ext uri="{FF2B5EF4-FFF2-40B4-BE49-F238E27FC236}">
                <a16:creationId xmlns:a16="http://schemas.microsoft.com/office/drawing/2014/main" id="{6083BF79-B5FD-622D-5B30-812C77B6E83E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 l="9451" t="3850" r="7707" b="23291"/>
          <a:stretch/>
        </p:blipFill>
        <p:spPr>
          <a:xfrm>
            <a:off x="7078672" y="1287263"/>
            <a:ext cx="613987" cy="540000"/>
          </a:xfrm>
          <a:prstGeom prst="rect">
            <a:avLst/>
          </a:prstGeom>
        </p:spPr>
      </p:pic>
      <p:pic>
        <p:nvPicPr>
          <p:cNvPr id="135" name="Grafika 134">
            <a:extLst>
              <a:ext uri="{FF2B5EF4-FFF2-40B4-BE49-F238E27FC236}">
                <a16:creationId xmlns:a16="http://schemas.microsoft.com/office/drawing/2014/main" id="{E862B432-F84F-1C75-A62A-74DF4AD21144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10635" r="7217" b="19063"/>
          <a:stretch/>
        </p:blipFill>
        <p:spPr>
          <a:xfrm>
            <a:off x="87935" y="1510161"/>
            <a:ext cx="1096160" cy="1080000"/>
          </a:xfrm>
          <a:prstGeom prst="rect">
            <a:avLst/>
          </a:prstGeom>
        </p:spPr>
      </p:pic>
      <p:sp>
        <p:nvSpPr>
          <p:cNvPr id="139" name="Naslov 3">
            <a:extLst>
              <a:ext uri="{FF2B5EF4-FFF2-40B4-BE49-F238E27FC236}">
                <a16:creationId xmlns:a16="http://schemas.microsoft.com/office/drawing/2014/main" id="{46091436-74AB-2C15-757C-7DB51BF5AAC1}"/>
              </a:ext>
            </a:extLst>
          </p:cNvPr>
          <p:cNvSpPr txBox="1">
            <a:spLocks/>
          </p:cNvSpPr>
          <p:nvPr/>
        </p:nvSpPr>
        <p:spPr>
          <a:xfrm>
            <a:off x="154426" y="148546"/>
            <a:ext cx="6266931" cy="6324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Without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INTEGRATION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, there is no decarbonization 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/>
              <a:ea typeface="+mj-ea"/>
              <a:cs typeface="Poppins" panose="00000500000000000000" pitchFamily="2" charset="-18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and no future of the energy sector...</a:t>
            </a: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/>
              <a:ea typeface="+mj-ea"/>
              <a:cs typeface="Poppins" panose="00000500000000000000" pitchFamily="2" charset="-18"/>
            </a:endParaRPr>
          </a:p>
        </p:txBody>
      </p:sp>
      <p:pic>
        <p:nvPicPr>
          <p:cNvPr id="140" name="Grafika 139">
            <a:extLst>
              <a:ext uri="{FF2B5EF4-FFF2-40B4-BE49-F238E27FC236}">
                <a16:creationId xmlns:a16="http://schemas.microsoft.com/office/drawing/2014/main" id="{FBFF7969-65A3-1C4C-B56F-E4C960D0A8AA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10635" r="7217" b="19063"/>
          <a:stretch/>
        </p:blipFill>
        <p:spPr>
          <a:xfrm>
            <a:off x="10330347" y="5119379"/>
            <a:ext cx="1096160" cy="1080000"/>
          </a:xfrm>
          <a:prstGeom prst="rect">
            <a:avLst/>
          </a:prstGeom>
        </p:spPr>
      </p:pic>
      <p:pic>
        <p:nvPicPr>
          <p:cNvPr id="141" name="Grafika 140">
            <a:extLst>
              <a:ext uri="{FF2B5EF4-FFF2-40B4-BE49-F238E27FC236}">
                <a16:creationId xmlns:a16="http://schemas.microsoft.com/office/drawing/2014/main" id="{3222C075-237C-D599-2D63-BB954C04A617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10635" r="7217" b="19063"/>
          <a:stretch/>
        </p:blipFill>
        <p:spPr>
          <a:xfrm>
            <a:off x="154425" y="5176515"/>
            <a:ext cx="1096160" cy="108000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46246A1-9E23-7374-F393-5EB206E628C8}"/>
              </a:ext>
            </a:extLst>
          </p:cNvPr>
          <p:cNvGrpSpPr/>
          <p:nvPr/>
        </p:nvGrpSpPr>
        <p:grpSpPr>
          <a:xfrm>
            <a:off x="9023405" y="4021027"/>
            <a:ext cx="1203071" cy="1565927"/>
            <a:chOff x="8068550" y="4772483"/>
            <a:chExt cx="1203071" cy="1565926"/>
          </a:xfrm>
        </p:grpSpPr>
        <p:sp>
          <p:nvSpPr>
            <p:cNvPr id="142" name="PoljeZBesedilom 141">
              <a:extLst>
                <a:ext uri="{FF2B5EF4-FFF2-40B4-BE49-F238E27FC236}">
                  <a16:creationId xmlns:a16="http://schemas.microsoft.com/office/drawing/2014/main" id="{01D17C0B-14D6-8840-AFB1-6230BC497306}"/>
                </a:ext>
              </a:extLst>
            </p:cNvPr>
            <p:cNvSpPr txBox="1"/>
            <p:nvPr/>
          </p:nvSpPr>
          <p:spPr>
            <a:xfrm>
              <a:off x="8068550" y="4772483"/>
              <a:ext cx="1203071" cy="4001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>
              <a:defPPr>
                <a:defRPr lang="sl-SI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cap="none" spc="0" baseline="0">
                  <a:solidFill>
                    <a:srgbClr val="7F7F7F"/>
                  </a:solidFill>
                  <a:uFillTx/>
                  <a:latin typeface="Consolas" pitchFamily="49"/>
                </a:defRPr>
              </a:lvl1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Verdana"/>
                  <a:ea typeface="等线" panose="02010600030101010101" pitchFamily="2" charset="-122"/>
                  <a:cs typeface="+mn-cs"/>
                </a:rPr>
                <a:t>Wastewater treatment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" name="Grafika 3">
              <a:extLst>
                <a:ext uri="{FF2B5EF4-FFF2-40B4-BE49-F238E27FC236}">
                  <a16:creationId xmlns:a16="http://schemas.microsoft.com/office/drawing/2014/main" id="{04F113F6-80EB-ED25-DFC5-770C45919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l="8845" r="8824" b="16049"/>
            <a:stretch/>
          </p:blipFill>
          <p:spPr>
            <a:xfrm>
              <a:off x="8140507" y="5258409"/>
              <a:ext cx="1059158" cy="1080000"/>
            </a:xfrm>
            <a:prstGeom prst="rect">
              <a:avLst/>
            </a:prstGeom>
          </p:spPr>
        </p:pic>
      </p:grpSp>
      <p:pic>
        <p:nvPicPr>
          <p:cNvPr id="7" name="Grafika 6">
            <a:extLst>
              <a:ext uri="{FF2B5EF4-FFF2-40B4-BE49-F238E27FC236}">
                <a16:creationId xmlns:a16="http://schemas.microsoft.com/office/drawing/2014/main" id="{E4032262-F3FC-EEDC-FC36-5E839C4F3E11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7264" r="7839" b="21219"/>
          <a:stretch/>
        </p:blipFill>
        <p:spPr>
          <a:xfrm>
            <a:off x="6244134" y="81362"/>
            <a:ext cx="2880000" cy="2672543"/>
          </a:xfrm>
          <a:prstGeom prst="rect">
            <a:avLst/>
          </a:prstGeom>
        </p:spPr>
      </p:pic>
      <p:sp>
        <p:nvSpPr>
          <p:cNvPr id="2" name="Naslov 3">
            <a:extLst>
              <a:ext uri="{FF2B5EF4-FFF2-40B4-BE49-F238E27FC236}">
                <a16:creationId xmlns:a16="http://schemas.microsoft.com/office/drawing/2014/main" id="{CB240B07-939B-0F88-15BE-0F5326134D0F}"/>
              </a:ext>
            </a:extLst>
          </p:cNvPr>
          <p:cNvSpPr txBox="1">
            <a:spLocks/>
          </p:cNvSpPr>
          <p:nvPr/>
        </p:nvSpPr>
        <p:spPr>
          <a:xfrm>
            <a:off x="3752850" y="2998195"/>
            <a:ext cx="3882786" cy="540000"/>
          </a:xfrm>
          <a:prstGeom prst="roundRect">
            <a:avLst/>
          </a:prstGeom>
          <a:solidFill>
            <a:srgbClr val="EFBFB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where DEN is a key </a:t>
            </a: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Poppins" panose="00000500000000000000" pitchFamily="2" charset="-18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INFRASTRUCTURE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...</a:t>
            </a: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Poppins" panose="00000500000000000000" pitchFamily="2" charset="-18"/>
            </a:endParaRPr>
          </a:p>
        </p:txBody>
      </p:sp>
      <p:sp>
        <p:nvSpPr>
          <p:cNvPr id="14" name="Naslov 3">
            <a:extLst>
              <a:ext uri="{FF2B5EF4-FFF2-40B4-BE49-F238E27FC236}">
                <a16:creationId xmlns:a16="http://schemas.microsoft.com/office/drawing/2014/main" id="{F7422730-58B0-3070-3252-E4A758432429}"/>
              </a:ext>
            </a:extLst>
          </p:cNvPr>
          <p:cNvSpPr txBox="1">
            <a:spLocks/>
          </p:cNvSpPr>
          <p:nvPr/>
        </p:nvSpPr>
        <p:spPr>
          <a:xfrm>
            <a:off x="2965904" y="4653487"/>
            <a:ext cx="2930797" cy="1706814"/>
          </a:xfrm>
          <a:prstGeom prst="roundRect">
            <a:avLst/>
          </a:prstGeom>
          <a:solidFill>
            <a:srgbClr val="EFBFBF">
              <a:alpha val="7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and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HP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 is a key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DRIVER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j-ea"/>
                <a:cs typeface="Poppins" panose="00000500000000000000" pitchFamily="2" charset="-18"/>
              </a:rPr>
              <a:t>.</a:t>
            </a:r>
            <a:endParaRPr kumimoji="0" lang="sr-Latn-R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j-ea"/>
              <a:cs typeface="Poppins" panose="00000500000000000000" pitchFamily="2" charset="-18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1A7B893-9069-5934-23A9-3C09DF60E48A}"/>
              </a:ext>
            </a:extLst>
          </p:cNvPr>
          <p:cNvGrpSpPr/>
          <p:nvPr/>
        </p:nvGrpSpPr>
        <p:grpSpPr>
          <a:xfrm>
            <a:off x="5927163" y="5016032"/>
            <a:ext cx="1099411" cy="1281574"/>
            <a:chOff x="11315510" y="832838"/>
            <a:chExt cx="1099411" cy="1281574"/>
          </a:xfrm>
        </p:grpSpPr>
        <p:pic>
          <p:nvPicPr>
            <p:cNvPr id="3" name="Grafika 2">
              <a:extLst>
                <a:ext uri="{FF2B5EF4-FFF2-40B4-BE49-F238E27FC236}">
                  <a16:creationId xmlns:a16="http://schemas.microsoft.com/office/drawing/2014/main" id="{27AC92BC-D782-99EA-02DE-843218C8E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rcRect l="9621" t="2696" r="10237" b="26524"/>
            <a:stretch/>
          </p:blipFill>
          <p:spPr>
            <a:xfrm>
              <a:off x="11315510" y="832838"/>
              <a:ext cx="1080000" cy="953841"/>
            </a:xfrm>
            <a:prstGeom prst="rect">
              <a:avLst/>
            </a:prstGeom>
          </p:spPr>
        </p:pic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0CABC8AC-2B9B-F9A9-479B-A872085A97C5}"/>
                </a:ext>
              </a:extLst>
            </p:cNvPr>
            <p:cNvSpPr txBox="1"/>
            <p:nvPr/>
          </p:nvSpPr>
          <p:spPr>
            <a:xfrm>
              <a:off x="11322990" y="1714302"/>
              <a:ext cx="10919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rPr>
                <a:t>Industrial waste heat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2D141F5-2B6B-5936-CBCE-B390D9DBC16A}"/>
              </a:ext>
            </a:extLst>
          </p:cNvPr>
          <p:cNvGrpSpPr/>
          <p:nvPr/>
        </p:nvGrpSpPr>
        <p:grpSpPr>
          <a:xfrm>
            <a:off x="6969625" y="5097692"/>
            <a:ext cx="1946200" cy="811766"/>
            <a:chOff x="11869528" y="3809756"/>
            <a:chExt cx="1946200" cy="811766"/>
          </a:xfrm>
        </p:grpSpPr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B72F40D4-A6D8-9E3C-E446-7C4A682C6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l="14367" t="16596" r="12648" b="43404"/>
            <a:stretch/>
          </p:blipFill>
          <p:spPr>
            <a:xfrm>
              <a:off x="12317132" y="3809756"/>
              <a:ext cx="1080000" cy="591901"/>
            </a:xfrm>
            <a:prstGeom prst="rect">
              <a:avLst/>
            </a:prstGeom>
          </p:spPr>
        </p:pic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A709B6FE-F6E7-2143-CA34-47421FA410A6}"/>
                </a:ext>
              </a:extLst>
            </p:cNvPr>
            <p:cNvSpPr txBox="1"/>
            <p:nvPr/>
          </p:nvSpPr>
          <p:spPr>
            <a:xfrm>
              <a:off x="11869528" y="4375301"/>
              <a:ext cx="19462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rPr>
                <a:t>Excess heat/Data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43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Skupina 117">
            <a:extLst>
              <a:ext uri="{FF2B5EF4-FFF2-40B4-BE49-F238E27FC236}">
                <a16:creationId xmlns:a16="http://schemas.microsoft.com/office/drawing/2014/main" id="{F56B2CA0-9049-4B74-A76F-4CE433B3809B}"/>
              </a:ext>
            </a:extLst>
          </p:cNvPr>
          <p:cNvGrpSpPr/>
          <p:nvPr/>
        </p:nvGrpSpPr>
        <p:grpSpPr>
          <a:xfrm>
            <a:off x="-14760" y="1174361"/>
            <a:ext cx="12219727" cy="5176149"/>
            <a:chOff x="-11070" y="912676"/>
            <a:chExt cx="9164795" cy="3882112"/>
          </a:xfrm>
        </p:grpSpPr>
        <p:pic>
          <p:nvPicPr>
            <p:cNvPr id="117" name="Billede 31" descr="Et billede, der indeholder tekst, sort&#10;&#10;Automatisk genereret beskrivelse">
              <a:extLst>
                <a:ext uri="{FF2B5EF4-FFF2-40B4-BE49-F238E27FC236}">
                  <a16:creationId xmlns:a16="http://schemas.microsoft.com/office/drawing/2014/main" id="{02B8150F-7609-4D2C-93FF-9280B0343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6625"/>
            <a:stretch/>
          </p:blipFill>
          <p:spPr>
            <a:xfrm flipV="1">
              <a:off x="954427" y="4303998"/>
              <a:ext cx="643834" cy="487479"/>
            </a:xfrm>
            <a:prstGeom prst="rect">
              <a:avLst/>
            </a:prstGeom>
          </p:spPr>
        </p:pic>
        <p:grpSp>
          <p:nvGrpSpPr>
            <p:cNvPr id="107" name="Skupina 106">
              <a:extLst>
                <a:ext uri="{FF2B5EF4-FFF2-40B4-BE49-F238E27FC236}">
                  <a16:creationId xmlns:a16="http://schemas.microsoft.com/office/drawing/2014/main" id="{54D521E2-1C8D-49CE-BE3E-A96987F6FE06}"/>
                </a:ext>
              </a:extLst>
            </p:cNvPr>
            <p:cNvGrpSpPr/>
            <p:nvPr/>
          </p:nvGrpSpPr>
          <p:grpSpPr>
            <a:xfrm>
              <a:off x="-11070" y="912676"/>
              <a:ext cx="9164795" cy="3882112"/>
              <a:chOff x="-11070" y="912676"/>
              <a:chExt cx="9164795" cy="3882112"/>
            </a:xfrm>
          </p:grpSpPr>
          <p:grpSp>
            <p:nvGrpSpPr>
              <p:cNvPr id="108" name="Skupina 107">
                <a:extLst>
                  <a:ext uri="{FF2B5EF4-FFF2-40B4-BE49-F238E27FC236}">
                    <a16:creationId xmlns:a16="http://schemas.microsoft.com/office/drawing/2014/main" id="{646E66A6-50E8-4BBC-9745-76E3BB2E60A3}"/>
                  </a:ext>
                </a:extLst>
              </p:cNvPr>
              <p:cNvGrpSpPr/>
              <p:nvPr/>
            </p:nvGrpSpPr>
            <p:grpSpPr>
              <a:xfrm flipH="1">
                <a:off x="-1" y="3616887"/>
                <a:ext cx="9153726" cy="1174593"/>
                <a:chOff x="-1" y="3586743"/>
                <a:chExt cx="9153726" cy="1174593"/>
              </a:xfrm>
            </p:grpSpPr>
            <p:pic>
              <p:nvPicPr>
                <p:cNvPr id="110" name="Billede 31" descr="Et billede, der indeholder tekst, sort&#10;&#10;Automatisk genereret beskrivelse">
                  <a:extLst>
                    <a:ext uri="{FF2B5EF4-FFF2-40B4-BE49-F238E27FC236}">
                      <a16:creationId xmlns:a16="http://schemas.microsoft.com/office/drawing/2014/main" id="{333D4495-004A-496F-ABA2-AA97A60709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3957" r="-111871"/>
                <a:stretch/>
              </p:blipFill>
              <p:spPr>
                <a:xfrm flipH="1">
                  <a:off x="7835386" y="3586743"/>
                  <a:ext cx="1318339" cy="1174592"/>
                </a:xfrm>
                <a:prstGeom prst="rect">
                  <a:avLst/>
                </a:prstGeom>
              </p:spPr>
            </p:pic>
            <p:pic>
              <p:nvPicPr>
                <p:cNvPr id="111" name="Billede 31" descr="Et billede, der indeholder tekst, sort&#10;&#10;Automatisk genereret beskrivelse">
                  <a:extLst>
                    <a:ext uri="{FF2B5EF4-FFF2-40B4-BE49-F238E27FC236}">
                      <a16:creationId xmlns:a16="http://schemas.microsoft.com/office/drawing/2014/main" id="{8CFBC3B9-FA1D-415D-AB7B-1FEF18D1AC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79611"/>
                <a:stretch/>
              </p:blipFill>
              <p:spPr>
                <a:xfrm flipH="1" flipV="1">
                  <a:off x="-1" y="3853773"/>
                  <a:ext cx="2004780" cy="9075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09" name="Pravokotnik 108">
                <a:extLst>
                  <a:ext uri="{FF2B5EF4-FFF2-40B4-BE49-F238E27FC236}">
                    <a16:creationId xmlns:a16="http://schemas.microsoft.com/office/drawing/2014/main" id="{5C38B87A-CB0A-4CA9-9080-481B83996EAC}"/>
                  </a:ext>
                </a:extLst>
              </p:cNvPr>
              <p:cNvSpPr/>
              <p:nvPr/>
            </p:nvSpPr>
            <p:spPr>
              <a:xfrm>
                <a:off x="-11070" y="912676"/>
                <a:ext cx="9153728" cy="3882112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CFBDF42-23FE-4DFB-A8E5-00FD321883D5}"/>
              </a:ext>
            </a:extLst>
          </p:cNvPr>
          <p:cNvGrpSpPr/>
          <p:nvPr/>
        </p:nvGrpSpPr>
        <p:grpSpPr>
          <a:xfrm>
            <a:off x="0" y="925057"/>
            <a:ext cx="12192000" cy="755475"/>
            <a:chOff x="0" y="909110"/>
            <a:chExt cx="9144000" cy="566606"/>
          </a:xfrm>
        </p:grpSpPr>
        <p:sp>
          <p:nvSpPr>
            <p:cNvPr id="78" name="Pravokotnik 77">
              <a:extLst>
                <a:ext uri="{FF2B5EF4-FFF2-40B4-BE49-F238E27FC236}">
                  <a16:creationId xmlns:a16="http://schemas.microsoft.com/office/drawing/2014/main" id="{631B3CF6-5709-42DD-AE52-BE90AEF9FED8}"/>
                </a:ext>
              </a:extLst>
            </p:cNvPr>
            <p:cNvSpPr/>
            <p:nvPr/>
          </p:nvSpPr>
          <p:spPr>
            <a:xfrm>
              <a:off x="0" y="909110"/>
              <a:ext cx="9144000" cy="566606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Rectangle 11">
              <a:extLst>
                <a:ext uri="{FF2B5EF4-FFF2-40B4-BE49-F238E27FC236}">
                  <a16:creationId xmlns:a16="http://schemas.microsoft.com/office/drawing/2014/main" id="{DA04BF4B-3ADD-4537-B397-4965AD3F84F4}"/>
                </a:ext>
              </a:extLst>
            </p:cNvPr>
            <p:cNvSpPr/>
            <p:nvPr/>
          </p:nvSpPr>
          <p:spPr>
            <a:xfrm>
              <a:off x="728337" y="1009593"/>
              <a:ext cx="8101508" cy="365639"/>
            </a:xfrm>
            <a:prstGeom prst="rect">
              <a:avLst/>
            </a:prstGeom>
            <a:noFill/>
            <a:ln w="9525"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 complete portfolio of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components, subsystems a</a:t>
              </a:r>
              <a:r>
                <a:rPr kumimoji="0" lang="sl-S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 services for end-to-end optimization as a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HydronicS Machine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6A6BA8E-0373-42CC-861E-FDA0E4F7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35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2400" b="1" dirty="0">
                <a:ea typeface="Verdana" panose="020B0604030504040204" pitchFamily="34" charset="0"/>
                <a:cs typeface="Times New Roman" panose="02020603050405020304" pitchFamily="18" charset="0"/>
              </a:rPr>
              <a:t>Why </a:t>
            </a:r>
            <a:r>
              <a:rPr lang="sl-SI" sz="2400" b="1" dirty="0">
                <a:solidFill>
                  <a:srgbClr val="FA0005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Danfoss </a:t>
            </a:r>
            <a:r>
              <a:rPr lang="en-US" sz="2400" b="1" dirty="0">
                <a:ea typeface="Verdana" panose="020B0604030504040204" pitchFamily="34" charset="0"/>
                <a:cs typeface="Times New Roman" panose="02020603050405020304" pitchFamily="18" charset="0"/>
              </a:rPr>
              <a:t>HydronicS Machine</a:t>
            </a:r>
            <a:r>
              <a:rPr lang="en-GB" sz="2400" b="1" dirty="0"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  <a:endParaRPr lang="sl-SI" sz="24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92BEE4D-4888-4960-BEA4-9BC546CB276A}"/>
              </a:ext>
            </a:extLst>
          </p:cNvPr>
          <p:cNvGrpSpPr/>
          <p:nvPr/>
        </p:nvGrpSpPr>
        <p:grpSpPr>
          <a:xfrm>
            <a:off x="592931" y="4880351"/>
            <a:ext cx="11010400" cy="1388375"/>
            <a:chOff x="444698" y="1713445"/>
            <a:chExt cx="8257800" cy="1041281"/>
          </a:xfrm>
        </p:grpSpPr>
        <p:grpSp>
          <p:nvGrpSpPr>
            <p:cNvPr id="18" name="Gruppe 10">
              <a:extLst>
                <a:ext uri="{FF2B5EF4-FFF2-40B4-BE49-F238E27FC236}">
                  <a16:creationId xmlns:a16="http://schemas.microsoft.com/office/drawing/2014/main" id="{2DB66CA5-B7CE-4397-9C76-282FE11880E9}"/>
                </a:ext>
              </a:extLst>
            </p:cNvPr>
            <p:cNvGrpSpPr/>
            <p:nvPr/>
          </p:nvGrpSpPr>
          <p:grpSpPr>
            <a:xfrm>
              <a:off x="5685840" y="1826410"/>
              <a:ext cx="924321" cy="924321"/>
              <a:chOff x="5634530" y="3716991"/>
              <a:chExt cx="924321" cy="924321"/>
            </a:xfrm>
          </p:grpSpPr>
          <p:sp>
            <p:nvSpPr>
              <p:cNvPr id="19" name="Oval 40">
                <a:extLst>
                  <a:ext uri="{FF2B5EF4-FFF2-40B4-BE49-F238E27FC236}">
                    <a16:creationId xmlns:a16="http://schemas.microsoft.com/office/drawing/2014/main" id="{E53A8EA9-2B60-47C4-ABF9-E57A09B0D697}"/>
                  </a:ext>
                </a:extLst>
              </p:cNvPr>
              <p:cNvSpPr/>
              <p:nvPr/>
            </p:nvSpPr>
            <p:spPr>
              <a:xfrm>
                <a:off x="5634530" y="3716991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0" name="PoljeZBesedilom 40">
                <a:extLst>
                  <a:ext uri="{FF2B5EF4-FFF2-40B4-BE49-F238E27FC236}">
                    <a16:creationId xmlns:a16="http://schemas.microsoft.com/office/drawing/2014/main" id="{872643AD-B85C-42FF-BA4B-B125BCB5914E}"/>
                  </a:ext>
                </a:extLst>
              </p:cNvPr>
              <p:cNvSpPr txBox="1"/>
              <p:nvPr/>
            </p:nvSpPr>
            <p:spPr>
              <a:xfrm>
                <a:off x="5740720" y="3845896"/>
                <a:ext cx="737408" cy="207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Heat </a:t>
                </a:r>
              </a:p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meters</a:t>
                </a:r>
              </a:p>
            </p:txBody>
          </p:sp>
          <p:pic>
            <p:nvPicPr>
              <p:cNvPr id="21" name="Picture 43" descr="sonometer">
                <a:extLst>
                  <a:ext uri="{FF2B5EF4-FFF2-40B4-BE49-F238E27FC236}">
                    <a16:creationId xmlns:a16="http://schemas.microsoft.com/office/drawing/2014/main" id="{80830169-F254-4452-BAD0-4DF7D051C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53926" y="4127782"/>
                <a:ext cx="521176" cy="449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Gruppe 8">
              <a:extLst>
                <a:ext uri="{FF2B5EF4-FFF2-40B4-BE49-F238E27FC236}">
                  <a16:creationId xmlns:a16="http://schemas.microsoft.com/office/drawing/2014/main" id="{B09E0362-3BE7-47E9-B6F6-6DFE10442BE8}"/>
                </a:ext>
              </a:extLst>
            </p:cNvPr>
            <p:cNvGrpSpPr/>
            <p:nvPr/>
          </p:nvGrpSpPr>
          <p:grpSpPr>
            <a:xfrm>
              <a:off x="7778177" y="1826410"/>
              <a:ext cx="924321" cy="924321"/>
              <a:chOff x="7905524" y="3759577"/>
              <a:chExt cx="924321" cy="924321"/>
            </a:xfrm>
          </p:grpSpPr>
          <p:grpSp>
            <p:nvGrpSpPr>
              <p:cNvPr id="23" name="Group 45">
                <a:extLst>
                  <a:ext uri="{FF2B5EF4-FFF2-40B4-BE49-F238E27FC236}">
                    <a16:creationId xmlns:a16="http://schemas.microsoft.com/office/drawing/2014/main" id="{F54CE9A3-9B95-48E5-8E9C-3747E9968B9F}"/>
                  </a:ext>
                </a:extLst>
              </p:cNvPr>
              <p:cNvGrpSpPr/>
              <p:nvPr/>
            </p:nvGrpSpPr>
            <p:grpSpPr>
              <a:xfrm>
                <a:off x="7905524" y="3759577"/>
                <a:ext cx="924321" cy="924321"/>
                <a:chOff x="1711188" y="1335201"/>
                <a:chExt cx="1232428" cy="1232428"/>
              </a:xfrm>
            </p:grpSpPr>
            <p:sp>
              <p:nvSpPr>
                <p:cNvPr id="25" name="Oval 47">
                  <a:extLst>
                    <a:ext uri="{FF2B5EF4-FFF2-40B4-BE49-F238E27FC236}">
                      <a16:creationId xmlns:a16="http://schemas.microsoft.com/office/drawing/2014/main" id="{BF152630-DB24-4E6C-8822-BFB4E268E81E}"/>
                    </a:ext>
                  </a:extLst>
                </p:cNvPr>
                <p:cNvSpPr/>
                <p:nvPr/>
              </p:nvSpPr>
              <p:spPr>
                <a:xfrm>
                  <a:off x="1711188" y="1335201"/>
                  <a:ext cx="1232428" cy="1232428"/>
                </a:xfrm>
                <a:prstGeom prst="rect">
                  <a:avLst/>
                </a:prstGeom>
                <a:solidFill>
                  <a:schemeClr val="bg1"/>
                </a:solidFill>
                <a:ln w="12700" cap="rnd">
                  <a:solidFill>
                    <a:srgbClr val="E2000F"/>
                  </a:solidFill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>
                  <a:contourClr>
                    <a:srgbClr val="333333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51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575756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PoljeZBesedilom 40">
                  <a:extLst>
                    <a:ext uri="{FF2B5EF4-FFF2-40B4-BE49-F238E27FC236}">
                      <a16:creationId xmlns:a16="http://schemas.microsoft.com/office/drawing/2014/main" id="{0110BD88-2AFD-41A8-95F7-BD23FEE1CAF4}"/>
                    </a:ext>
                  </a:extLst>
                </p:cNvPr>
                <p:cNvSpPr txBox="1"/>
                <p:nvPr/>
              </p:nvSpPr>
              <p:spPr>
                <a:xfrm>
                  <a:off x="1871260" y="1449250"/>
                  <a:ext cx="912283" cy="13837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l-SI" sz="899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60A11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NovoCon® </a:t>
                  </a:r>
                </a:p>
              </p:txBody>
            </p:sp>
          </p:grpSp>
          <p:pic>
            <p:nvPicPr>
              <p:cNvPr id="24" name="Picture 46">
                <a:extLst>
                  <a:ext uri="{FF2B5EF4-FFF2-40B4-BE49-F238E27FC236}">
                    <a16:creationId xmlns:a16="http://schemas.microsoft.com/office/drawing/2014/main" id="{39831506-D1BA-456F-BCF9-205E98891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58480" y="3964978"/>
                <a:ext cx="629322" cy="612000"/>
              </a:xfrm>
              <a:prstGeom prst="rect">
                <a:avLst/>
              </a:prstGeom>
            </p:spPr>
          </p:pic>
        </p:grpSp>
        <p:grpSp>
          <p:nvGrpSpPr>
            <p:cNvPr id="27" name="Gruppe 14">
              <a:extLst>
                <a:ext uri="{FF2B5EF4-FFF2-40B4-BE49-F238E27FC236}">
                  <a16:creationId xmlns:a16="http://schemas.microsoft.com/office/drawing/2014/main" id="{3A84BD94-4130-4959-8C8B-AF4F912C40E0}"/>
                </a:ext>
              </a:extLst>
            </p:cNvPr>
            <p:cNvGrpSpPr/>
            <p:nvPr/>
          </p:nvGrpSpPr>
          <p:grpSpPr>
            <a:xfrm>
              <a:off x="1490866" y="1813835"/>
              <a:ext cx="924321" cy="936896"/>
              <a:chOff x="1507469" y="3753290"/>
              <a:chExt cx="924321" cy="936896"/>
            </a:xfrm>
          </p:grpSpPr>
          <p:sp>
            <p:nvSpPr>
              <p:cNvPr id="28" name="Oval 50">
                <a:extLst>
                  <a:ext uri="{FF2B5EF4-FFF2-40B4-BE49-F238E27FC236}">
                    <a16:creationId xmlns:a16="http://schemas.microsoft.com/office/drawing/2014/main" id="{B34E7BC2-9914-45B6-830D-CBB7493F34D3}"/>
                  </a:ext>
                </a:extLst>
              </p:cNvPr>
              <p:cNvSpPr/>
              <p:nvPr/>
            </p:nvSpPr>
            <p:spPr>
              <a:xfrm>
                <a:off x="1507469" y="3753290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" name="PoljeZBesedilom 40">
                <a:extLst>
                  <a:ext uri="{FF2B5EF4-FFF2-40B4-BE49-F238E27FC236}">
                    <a16:creationId xmlns:a16="http://schemas.microsoft.com/office/drawing/2014/main" id="{2CCFF2A7-4A38-4859-82D0-4DD91A00B599}"/>
                  </a:ext>
                </a:extLst>
              </p:cNvPr>
              <p:cNvSpPr txBox="1"/>
              <p:nvPr/>
            </p:nvSpPr>
            <p:spPr>
              <a:xfrm>
                <a:off x="1627523" y="3866140"/>
                <a:ext cx="684212" cy="2075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99" b="1" i="0" u="none" strike="noStrike" kern="1200" cap="none" spc="0" normalizeH="0" baseline="0" noProof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Motorized valves</a:t>
                </a:r>
              </a:p>
            </p:txBody>
          </p:sp>
          <p:pic>
            <p:nvPicPr>
              <p:cNvPr id="30" name="Picture 52">
                <a:extLst>
                  <a:ext uri="{FF2B5EF4-FFF2-40B4-BE49-F238E27FC236}">
                    <a16:creationId xmlns:a16="http://schemas.microsoft.com/office/drawing/2014/main" id="{80CBA9CF-2CA6-4E92-8EFE-FF396B083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3057" y="3992337"/>
                <a:ext cx="568672" cy="697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grpSp>
          <p:nvGrpSpPr>
            <p:cNvPr id="31" name="Gruppe 13">
              <a:extLst>
                <a:ext uri="{FF2B5EF4-FFF2-40B4-BE49-F238E27FC236}">
                  <a16:creationId xmlns:a16="http://schemas.microsoft.com/office/drawing/2014/main" id="{173E4AEC-794D-4399-89C5-011410326780}"/>
                </a:ext>
              </a:extLst>
            </p:cNvPr>
            <p:cNvGrpSpPr/>
            <p:nvPr/>
          </p:nvGrpSpPr>
          <p:grpSpPr>
            <a:xfrm>
              <a:off x="2537034" y="1826410"/>
              <a:ext cx="924321" cy="924321"/>
              <a:chOff x="2650145" y="3761972"/>
              <a:chExt cx="924321" cy="924321"/>
            </a:xfrm>
          </p:grpSpPr>
          <p:sp>
            <p:nvSpPr>
              <p:cNvPr id="32" name="Oval 54">
                <a:extLst>
                  <a:ext uri="{FF2B5EF4-FFF2-40B4-BE49-F238E27FC236}">
                    <a16:creationId xmlns:a16="http://schemas.microsoft.com/office/drawing/2014/main" id="{71C18DD9-7AE1-4BDC-A573-4AEAEB094A2C}"/>
                  </a:ext>
                </a:extLst>
              </p:cNvPr>
              <p:cNvSpPr/>
              <p:nvPr/>
            </p:nvSpPr>
            <p:spPr>
              <a:xfrm>
                <a:off x="2650145" y="3761972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" name="PoljeZBesedilom 40">
                <a:extLst>
                  <a:ext uri="{FF2B5EF4-FFF2-40B4-BE49-F238E27FC236}">
                    <a16:creationId xmlns:a16="http://schemas.microsoft.com/office/drawing/2014/main" id="{252B8820-2E36-44DD-A366-25D99EBDB554}"/>
                  </a:ext>
                </a:extLst>
              </p:cNvPr>
              <p:cNvSpPr txBox="1"/>
              <p:nvPr/>
            </p:nvSpPr>
            <p:spPr>
              <a:xfrm>
                <a:off x="2770199" y="3878377"/>
                <a:ext cx="684212" cy="311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Self</a:t>
                </a:r>
                <a:r>
                  <a:rPr kumimoji="0" lang="sl-SI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acting</a:t>
                </a:r>
                <a:br>
                  <a:rPr kumimoji="0" lang="en-GB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diff</a:t>
                </a:r>
                <a:r>
                  <a:rPr kumimoji="0" lang="sl-SI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. </a:t>
                </a: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pressure</a:t>
                </a:r>
                <a:r>
                  <a:rPr kumimoji="0" lang="sl-SI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controls</a:t>
                </a:r>
              </a:p>
            </p:txBody>
          </p:sp>
          <p:pic>
            <p:nvPicPr>
              <p:cNvPr id="34" name="Billede 19">
                <a:extLst>
                  <a:ext uri="{FF2B5EF4-FFF2-40B4-BE49-F238E27FC236}">
                    <a16:creationId xmlns:a16="http://schemas.microsoft.com/office/drawing/2014/main" id="{F0191999-78C1-4300-8E11-DECF7C119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9017" y="4205333"/>
                <a:ext cx="584213" cy="406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Gruppe 9">
              <a:extLst>
                <a:ext uri="{FF2B5EF4-FFF2-40B4-BE49-F238E27FC236}">
                  <a16:creationId xmlns:a16="http://schemas.microsoft.com/office/drawing/2014/main" id="{293B9FBD-4B4B-4D16-88DA-1F38647F86A8}"/>
                </a:ext>
              </a:extLst>
            </p:cNvPr>
            <p:cNvGrpSpPr/>
            <p:nvPr/>
          </p:nvGrpSpPr>
          <p:grpSpPr>
            <a:xfrm>
              <a:off x="6732008" y="1826410"/>
              <a:ext cx="924321" cy="924321"/>
              <a:chOff x="6744968" y="3746689"/>
              <a:chExt cx="924321" cy="924321"/>
            </a:xfrm>
          </p:grpSpPr>
          <p:sp>
            <p:nvSpPr>
              <p:cNvPr id="36" name="Oval 63">
                <a:extLst>
                  <a:ext uri="{FF2B5EF4-FFF2-40B4-BE49-F238E27FC236}">
                    <a16:creationId xmlns:a16="http://schemas.microsoft.com/office/drawing/2014/main" id="{CDAAFC3A-6581-440C-98BF-CC49EB57D956}"/>
                  </a:ext>
                </a:extLst>
              </p:cNvPr>
              <p:cNvSpPr/>
              <p:nvPr/>
            </p:nvSpPr>
            <p:spPr>
              <a:xfrm>
                <a:off x="6744968" y="3746689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rgbClr val="E2000F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" name="PoljeZBesedilom 40">
                <a:extLst>
                  <a:ext uri="{FF2B5EF4-FFF2-40B4-BE49-F238E27FC236}">
                    <a16:creationId xmlns:a16="http://schemas.microsoft.com/office/drawing/2014/main" id="{7A9BA4B6-265C-4E25-A687-A2FDCAE5D1EA}"/>
                  </a:ext>
                </a:extLst>
              </p:cNvPr>
              <p:cNvSpPr txBox="1"/>
              <p:nvPr/>
            </p:nvSpPr>
            <p:spPr>
              <a:xfrm>
                <a:off x="6865022" y="3832226"/>
                <a:ext cx="684212" cy="1037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899" b="1" i="0" u="none" strike="noStrike" kern="1200" cap="none" spc="0" normalizeH="0" baseline="0" noProof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eTRV</a:t>
                </a:r>
              </a:p>
            </p:txBody>
          </p:sp>
          <p:pic>
            <p:nvPicPr>
              <p:cNvPr id="38" name="Picture 15" descr="\\DKVEJ01FI01.DANFOSS.NET\Home01\U316269\My Documents\Projekter\Eco II\connect2 variant exploration\Renderings april 2016\connect study.245.png">
                <a:extLst>
                  <a:ext uri="{FF2B5EF4-FFF2-40B4-BE49-F238E27FC236}">
                    <a16:creationId xmlns:a16="http://schemas.microsoft.com/office/drawing/2014/main" id="{8C29210B-2C88-45A4-B31F-F0F0BC2A5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8982" y="4206337"/>
                <a:ext cx="416446" cy="303832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Billedresultat for iphone 7 red">
                <a:extLst>
                  <a:ext uri="{FF2B5EF4-FFF2-40B4-BE49-F238E27FC236}">
                    <a16:creationId xmlns:a16="http://schemas.microsoft.com/office/drawing/2014/main" id="{C13607EB-4BEB-4326-9E4A-021177715E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18311" y="3992863"/>
                <a:ext cx="257902" cy="513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59">
                <a:extLst>
                  <a:ext uri="{FF2B5EF4-FFF2-40B4-BE49-F238E27FC236}">
                    <a16:creationId xmlns:a16="http://schemas.microsoft.com/office/drawing/2014/main" id="{18CBC88D-0D8D-4009-B4E5-5C3F42F73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42199" y="4052956"/>
                <a:ext cx="214643" cy="379379"/>
              </a:xfrm>
              <a:prstGeom prst="rect">
                <a:avLst/>
              </a:prstGeom>
            </p:spPr>
          </p:pic>
        </p:grpSp>
        <p:grpSp>
          <p:nvGrpSpPr>
            <p:cNvPr id="41" name="Gruppe 12">
              <a:extLst>
                <a:ext uri="{FF2B5EF4-FFF2-40B4-BE49-F238E27FC236}">
                  <a16:creationId xmlns:a16="http://schemas.microsoft.com/office/drawing/2014/main" id="{3B2A6190-7934-43B2-947A-2F20912123D4}"/>
                </a:ext>
              </a:extLst>
            </p:cNvPr>
            <p:cNvGrpSpPr/>
            <p:nvPr/>
          </p:nvGrpSpPr>
          <p:grpSpPr>
            <a:xfrm>
              <a:off x="3583202" y="1820103"/>
              <a:ext cx="934623" cy="934623"/>
              <a:chOff x="3621308" y="3064897"/>
              <a:chExt cx="934623" cy="934623"/>
            </a:xfrm>
          </p:grpSpPr>
          <p:sp>
            <p:nvSpPr>
              <p:cNvPr id="42" name="Oval 66">
                <a:extLst>
                  <a:ext uri="{FF2B5EF4-FFF2-40B4-BE49-F238E27FC236}">
                    <a16:creationId xmlns:a16="http://schemas.microsoft.com/office/drawing/2014/main" id="{F081509C-8D68-4138-9E8F-2A43CF1D176D}"/>
                  </a:ext>
                </a:extLst>
              </p:cNvPr>
              <p:cNvSpPr/>
              <p:nvPr/>
            </p:nvSpPr>
            <p:spPr>
              <a:xfrm>
                <a:off x="3621308" y="3064897"/>
                <a:ext cx="934623" cy="934623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43" name="Picture 4" descr="http://pim.danfoss.net/sites/image/Assets/_w/IMG145153978116_tif.jpg">
                <a:extLst>
                  <a:ext uri="{FF2B5EF4-FFF2-40B4-BE49-F238E27FC236}">
                    <a16:creationId xmlns:a16="http://schemas.microsoft.com/office/drawing/2014/main" id="{8F41775A-AEBF-469F-8540-AE1D464400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6306" y="3415040"/>
                <a:ext cx="348337" cy="4354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">
                <a:extLst>
                  <a:ext uri="{FF2B5EF4-FFF2-40B4-BE49-F238E27FC236}">
                    <a16:creationId xmlns:a16="http://schemas.microsoft.com/office/drawing/2014/main" id="{9623F61A-10D4-4242-B7CD-A169F77088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1624" y="3454063"/>
                <a:ext cx="296063" cy="377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PoljeZBesedilom 40">
                <a:extLst>
                  <a:ext uri="{FF2B5EF4-FFF2-40B4-BE49-F238E27FC236}">
                    <a16:creationId xmlns:a16="http://schemas.microsoft.com/office/drawing/2014/main" id="{4D63066C-21F2-49E0-BDE0-7DAF77AE838C}"/>
                  </a:ext>
                </a:extLst>
              </p:cNvPr>
              <p:cNvSpPr txBox="1"/>
              <p:nvPr/>
            </p:nvSpPr>
            <p:spPr>
              <a:xfrm>
                <a:off x="3731809" y="3214284"/>
                <a:ext cx="721055" cy="207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9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Smart substations</a:t>
                </a:r>
              </a:p>
            </p:txBody>
          </p:sp>
        </p:grpSp>
        <p:grpSp>
          <p:nvGrpSpPr>
            <p:cNvPr id="46" name="Group 70">
              <a:extLst>
                <a:ext uri="{FF2B5EF4-FFF2-40B4-BE49-F238E27FC236}">
                  <a16:creationId xmlns:a16="http://schemas.microsoft.com/office/drawing/2014/main" id="{1BB1A825-B285-4BC9-9808-429ED74DE134}"/>
                </a:ext>
              </a:extLst>
            </p:cNvPr>
            <p:cNvGrpSpPr/>
            <p:nvPr/>
          </p:nvGrpSpPr>
          <p:grpSpPr>
            <a:xfrm>
              <a:off x="2463305" y="1713445"/>
              <a:ext cx="274247" cy="274247"/>
              <a:chOff x="2033649" y="4033814"/>
              <a:chExt cx="1302491" cy="1302491"/>
            </a:xfrm>
          </p:grpSpPr>
          <p:sp>
            <p:nvSpPr>
              <p:cNvPr id="47" name="Oval 59">
                <a:extLst>
                  <a:ext uri="{FF2B5EF4-FFF2-40B4-BE49-F238E27FC236}">
                    <a16:creationId xmlns:a16="http://schemas.microsoft.com/office/drawing/2014/main" id="{04E726CE-E399-4512-96F3-75ADDE8CD90E}"/>
                  </a:ext>
                </a:extLst>
              </p:cNvPr>
              <p:cNvSpPr/>
              <p:nvPr/>
            </p:nvSpPr>
            <p:spPr>
              <a:xfrm>
                <a:off x="2033649" y="4033814"/>
                <a:ext cx="1302491" cy="1302491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  <a:effectLst>
                <a:innerShdw blurRad="165100" dist="50800" dir="5400000">
                  <a:prstClr val="black">
                    <a:alpha val="3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48" name="Group 12">
                <a:extLst>
                  <a:ext uri="{FF2B5EF4-FFF2-40B4-BE49-F238E27FC236}">
                    <a16:creationId xmlns:a16="http://schemas.microsoft.com/office/drawing/2014/main" id="{DCD358A3-45D8-4306-88A3-C56E6A73333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34210" y="4198284"/>
                <a:ext cx="701691" cy="918700"/>
                <a:chOff x="2790" y="3822"/>
                <a:chExt cx="443" cy="580"/>
              </a:xfrm>
              <a:solidFill>
                <a:schemeClr val="bg1"/>
              </a:solidFill>
            </p:grpSpPr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5FF85AE2-E27C-41A4-A202-87A4E941C8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33" y="4290"/>
                  <a:ext cx="21" cy="112"/>
                </a:xfrm>
                <a:custGeom>
                  <a:avLst/>
                  <a:gdLst>
                    <a:gd name="T0" fmla="*/ 23 w 46"/>
                    <a:gd name="T1" fmla="*/ 45 h 253"/>
                    <a:gd name="T2" fmla="*/ 6 w 46"/>
                    <a:gd name="T3" fmla="*/ 39 h 253"/>
                    <a:gd name="T4" fmla="*/ 0 w 46"/>
                    <a:gd name="T5" fmla="*/ 22 h 253"/>
                    <a:gd name="T6" fmla="*/ 7 w 46"/>
                    <a:gd name="T7" fmla="*/ 6 h 253"/>
                    <a:gd name="T8" fmla="*/ 23 w 46"/>
                    <a:gd name="T9" fmla="*/ 0 h 253"/>
                    <a:gd name="T10" fmla="*/ 39 w 46"/>
                    <a:gd name="T11" fmla="*/ 5 h 253"/>
                    <a:gd name="T12" fmla="*/ 46 w 46"/>
                    <a:gd name="T13" fmla="*/ 22 h 253"/>
                    <a:gd name="T14" fmla="*/ 39 w 46"/>
                    <a:gd name="T15" fmla="*/ 39 h 253"/>
                    <a:gd name="T16" fmla="*/ 23 w 46"/>
                    <a:gd name="T17" fmla="*/ 45 h 253"/>
                    <a:gd name="T18" fmla="*/ 46 w 46"/>
                    <a:gd name="T19" fmla="*/ 92 h 253"/>
                    <a:gd name="T20" fmla="*/ 46 w 46"/>
                    <a:gd name="T21" fmla="*/ 225 h 253"/>
                    <a:gd name="T22" fmla="*/ 39 w 46"/>
                    <a:gd name="T23" fmla="*/ 246 h 253"/>
                    <a:gd name="T24" fmla="*/ 22 w 46"/>
                    <a:gd name="T25" fmla="*/ 253 h 253"/>
                    <a:gd name="T26" fmla="*/ 6 w 46"/>
                    <a:gd name="T27" fmla="*/ 246 h 253"/>
                    <a:gd name="T28" fmla="*/ 0 w 46"/>
                    <a:gd name="T29" fmla="*/ 225 h 253"/>
                    <a:gd name="T30" fmla="*/ 0 w 46"/>
                    <a:gd name="T31" fmla="*/ 94 h 253"/>
                    <a:gd name="T32" fmla="*/ 6 w 46"/>
                    <a:gd name="T33" fmla="*/ 73 h 253"/>
                    <a:gd name="T34" fmla="*/ 22 w 46"/>
                    <a:gd name="T35" fmla="*/ 66 h 253"/>
                    <a:gd name="T36" fmla="*/ 39 w 46"/>
                    <a:gd name="T37" fmla="*/ 73 h 253"/>
                    <a:gd name="T38" fmla="*/ 46 w 46"/>
                    <a:gd name="T39" fmla="*/ 92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" h="253">
                      <a:moveTo>
                        <a:pt x="23" y="45"/>
                      </a:moveTo>
                      <a:cubicBezTo>
                        <a:pt x="16" y="45"/>
                        <a:pt x="11" y="43"/>
                        <a:pt x="6" y="39"/>
                      </a:cubicBezTo>
                      <a:cubicBezTo>
                        <a:pt x="2" y="35"/>
                        <a:pt x="0" y="29"/>
                        <a:pt x="0" y="22"/>
                      </a:cubicBezTo>
                      <a:cubicBezTo>
                        <a:pt x="0" y="16"/>
                        <a:pt x="2" y="10"/>
                        <a:pt x="7" y="6"/>
                      </a:cubicBezTo>
                      <a:cubicBezTo>
                        <a:pt x="11" y="2"/>
                        <a:pt x="17" y="0"/>
                        <a:pt x="23" y="0"/>
                      </a:cubicBezTo>
                      <a:cubicBezTo>
                        <a:pt x="29" y="0"/>
                        <a:pt x="34" y="2"/>
                        <a:pt x="39" y="5"/>
                      </a:cubicBezTo>
                      <a:cubicBezTo>
                        <a:pt x="43" y="9"/>
                        <a:pt x="46" y="15"/>
                        <a:pt x="46" y="22"/>
                      </a:cubicBezTo>
                      <a:cubicBezTo>
                        <a:pt x="46" y="29"/>
                        <a:pt x="43" y="35"/>
                        <a:pt x="39" y="39"/>
                      </a:cubicBezTo>
                      <a:cubicBezTo>
                        <a:pt x="34" y="43"/>
                        <a:pt x="29" y="45"/>
                        <a:pt x="23" y="45"/>
                      </a:cubicBezTo>
                      <a:close/>
                      <a:moveTo>
                        <a:pt x="46" y="92"/>
                      </a:moveTo>
                      <a:cubicBezTo>
                        <a:pt x="46" y="225"/>
                        <a:pt x="46" y="225"/>
                        <a:pt x="46" y="225"/>
                      </a:cubicBezTo>
                      <a:cubicBezTo>
                        <a:pt x="46" y="235"/>
                        <a:pt x="43" y="242"/>
                        <a:pt x="39" y="246"/>
                      </a:cubicBezTo>
                      <a:cubicBezTo>
                        <a:pt x="35" y="251"/>
                        <a:pt x="29" y="253"/>
                        <a:pt x="22" y="253"/>
                      </a:cubicBezTo>
                      <a:cubicBezTo>
                        <a:pt x="16" y="253"/>
                        <a:pt x="10" y="251"/>
                        <a:pt x="6" y="246"/>
                      </a:cubicBezTo>
                      <a:cubicBezTo>
                        <a:pt x="2" y="241"/>
                        <a:pt x="0" y="234"/>
                        <a:pt x="0" y="225"/>
                      </a:cubicBezTo>
                      <a:cubicBezTo>
                        <a:pt x="0" y="94"/>
                        <a:pt x="0" y="94"/>
                        <a:pt x="0" y="94"/>
                      </a:cubicBezTo>
                      <a:cubicBezTo>
                        <a:pt x="0" y="85"/>
                        <a:pt x="2" y="78"/>
                        <a:pt x="6" y="73"/>
                      </a:cubicBezTo>
                      <a:cubicBezTo>
                        <a:pt x="10" y="68"/>
                        <a:pt x="16" y="66"/>
                        <a:pt x="22" y="66"/>
                      </a:cubicBezTo>
                      <a:cubicBezTo>
                        <a:pt x="29" y="66"/>
                        <a:pt x="35" y="68"/>
                        <a:pt x="39" y="73"/>
                      </a:cubicBezTo>
                      <a:cubicBezTo>
                        <a:pt x="43" y="78"/>
                        <a:pt x="46" y="84"/>
                        <a:pt x="46" y="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4">
                  <a:extLst>
                    <a:ext uri="{FF2B5EF4-FFF2-40B4-BE49-F238E27FC236}">
                      <a16:creationId xmlns:a16="http://schemas.microsoft.com/office/drawing/2014/main" id="{626EBD66-D8BB-414A-AE7E-1FA76BC23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8" y="4289"/>
                  <a:ext cx="92" cy="113"/>
                </a:xfrm>
                <a:custGeom>
                  <a:avLst/>
                  <a:gdLst>
                    <a:gd name="T0" fmla="*/ 65 w 207"/>
                    <a:gd name="T1" fmla="*/ 30 h 255"/>
                    <a:gd name="T2" fmla="*/ 161 w 207"/>
                    <a:gd name="T3" fmla="*/ 175 h 255"/>
                    <a:gd name="T4" fmla="*/ 161 w 207"/>
                    <a:gd name="T5" fmla="*/ 28 h 255"/>
                    <a:gd name="T6" fmla="*/ 167 w 207"/>
                    <a:gd name="T7" fmla="*/ 7 h 255"/>
                    <a:gd name="T8" fmla="*/ 184 w 207"/>
                    <a:gd name="T9" fmla="*/ 0 h 255"/>
                    <a:gd name="T10" fmla="*/ 201 w 207"/>
                    <a:gd name="T11" fmla="*/ 7 h 255"/>
                    <a:gd name="T12" fmla="*/ 207 w 207"/>
                    <a:gd name="T13" fmla="*/ 28 h 255"/>
                    <a:gd name="T14" fmla="*/ 207 w 207"/>
                    <a:gd name="T15" fmla="*/ 223 h 255"/>
                    <a:gd name="T16" fmla="*/ 180 w 207"/>
                    <a:gd name="T17" fmla="*/ 255 h 255"/>
                    <a:gd name="T18" fmla="*/ 168 w 207"/>
                    <a:gd name="T19" fmla="*/ 253 h 255"/>
                    <a:gd name="T20" fmla="*/ 158 w 207"/>
                    <a:gd name="T21" fmla="*/ 247 h 255"/>
                    <a:gd name="T22" fmla="*/ 149 w 207"/>
                    <a:gd name="T23" fmla="*/ 237 h 255"/>
                    <a:gd name="T24" fmla="*/ 141 w 207"/>
                    <a:gd name="T25" fmla="*/ 226 h 255"/>
                    <a:gd name="T26" fmla="*/ 47 w 207"/>
                    <a:gd name="T27" fmla="*/ 82 h 255"/>
                    <a:gd name="T28" fmla="*/ 47 w 207"/>
                    <a:gd name="T29" fmla="*/ 227 h 255"/>
                    <a:gd name="T30" fmla="*/ 40 w 207"/>
                    <a:gd name="T31" fmla="*/ 248 h 255"/>
                    <a:gd name="T32" fmla="*/ 23 w 207"/>
                    <a:gd name="T33" fmla="*/ 255 h 255"/>
                    <a:gd name="T34" fmla="*/ 6 w 207"/>
                    <a:gd name="T35" fmla="*/ 248 h 255"/>
                    <a:gd name="T36" fmla="*/ 0 w 207"/>
                    <a:gd name="T37" fmla="*/ 227 h 255"/>
                    <a:gd name="T38" fmla="*/ 0 w 207"/>
                    <a:gd name="T39" fmla="*/ 36 h 255"/>
                    <a:gd name="T40" fmla="*/ 3 w 207"/>
                    <a:gd name="T41" fmla="*/ 17 h 255"/>
                    <a:gd name="T42" fmla="*/ 13 w 207"/>
                    <a:gd name="T43" fmla="*/ 5 h 255"/>
                    <a:gd name="T44" fmla="*/ 29 w 207"/>
                    <a:gd name="T45" fmla="*/ 0 h 255"/>
                    <a:gd name="T46" fmla="*/ 41 w 207"/>
                    <a:gd name="T47" fmla="*/ 2 h 255"/>
                    <a:gd name="T48" fmla="*/ 49 w 207"/>
                    <a:gd name="T49" fmla="*/ 8 h 255"/>
                    <a:gd name="T50" fmla="*/ 57 w 207"/>
                    <a:gd name="T51" fmla="*/ 17 h 255"/>
                    <a:gd name="T52" fmla="*/ 65 w 207"/>
                    <a:gd name="T53" fmla="*/ 3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7" h="255">
                      <a:moveTo>
                        <a:pt x="65" y="30"/>
                      </a:moveTo>
                      <a:cubicBezTo>
                        <a:pt x="161" y="175"/>
                        <a:pt x="161" y="175"/>
                        <a:pt x="161" y="17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61" y="19"/>
                        <a:pt x="163" y="12"/>
                        <a:pt x="167" y="7"/>
                      </a:cubicBezTo>
                      <a:cubicBezTo>
                        <a:pt x="171" y="2"/>
                        <a:pt x="177" y="0"/>
                        <a:pt x="184" y="0"/>
                      </a:cubicBezTo>
                      <a:cubicBezTo>
                        <a:pt x="191" y="0"/>
                        <a:pt x="197" y="2"/>
                        <a:pt x="201" y="7"/>
                      </a:cubicBezTo>
                      <a:cubicBezTo>
                        <a:pt x="205" y="12"/>
                        <a:pt x="207" y="19"/>
                        <a:pt x="207" y="28"/>
                      </a:cubicBezTo>
                      <a:cubicBezTo>
                        <a:pt x="207" y="223"/>
                        <a:pt x="207" y="223"/>
                        <a:pt x="207" y="223"/>
                      </a:cubicBezTo>
                      <a:cubicBezTo>
                        <a:pt x="207" y="245"/>
                        <a:pt x="198" y="255"/>
                        <a:pt x="180" y="255"/>
                      </a:cubicBezTo>
                      <a:cubicBezTo>
                        <a:pt x="175" y="255"/>
                        <a:pt x="171" y="255"/>
                        <a:pt x="168" y="253"/>
                      </a:cubicBezTo>
                      <a:cubicBezTo>
                        <a:pt x="164" y="252"/>
                        <a:pt x="161" y="250"/>
                        <a:pt x="158" y="247"/>
                      </a:cubicBezTo>
                      <a:cubicBezTo>
                        <a:pt x="155" y="244"/>
                        <a:pt x="152" y="241"/>
                        <a:pt x="149" y="237"/>
                      </a:cubicBezTo>
                      <a:cubicBezTo>
                        <a:pt x="146" y="234"/>
                        <a:pt x="144" y="230"/>
                        <a:pt x="141" y="226"/>
                      </a:cubicBezTo>
                      <a:cubicBezTo>
                        <a:pt x="47" y="82"/>
                        <a:pt x="47" y="82"/>
                        <a:pt x="47" y="82"/>
                      </a:cubicBezTo>
                      <a:cubicBezTo>
                        <a:pt x="47" y="227"/>
                        <a:pt x="47" y="227"/>
                        <a:pt x="47" y="227"/>
                      </a:cubicBezTo>
                      <a:cubicBezTo>
                        <a:pt x="47" y="236"/>
                        <a:pt x="45" y="243"/>
                        <a:pt x="40" y="248"/>
                      </a:cubicBezTo>
                      <a:cubicBezTo>
                        <a:pt x="36" y="253"/>
                        <a:pt x="30" y="255"/>
                        <a:pt x="23" y="255"/>
                      </a:cubicBezTo>
                      <a:cubicBezTo>
                        <a:pt x="16" y="255"/>
                        <a:pt x="11" y="253"/>
                        <a:pt x="6" y="248"/>
                      </a:cubicBezTo>
                      <a:cubicBezTo>
                        <a:pt x="2" y="243"/>
                        <a:pt x="0" y="236"/>
                        <a:pt x="0" y="227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28"/>
                        <a:pt x="1" y="22"/>
                        <a:pt x="3" y="17"/>
                      </a:cubicBezTo>
                      <a:cubicBezTo>
                        <a:pt x="5" y="12"/>
                        <a:pt x="8" y="8"/>
                        <a:pt x="13" y="5"/>
                      </a:cubicBezTo>
                      <a:cubicBezTo>
                        <a:pt x="18" y="1"/>
                        <a:pt x="24" y="0"/>
                        <a:pt x="29" y="0"/>
                      </a:cubicBezTo>
                      <a:cubicBezTo>
                        <a:pt x="34" y="0"/>
                        <a:pt x="38" y="0"/>
                        <a:pt x="41" y="2"/>
                      </a:cubicBezTo>
                      <a:cubicBezTo>
                        <a:pt x="44" y="3"/>
                        <a:pt x="47" y="5"/>
                        <a:pt x="49" y="8"/>
                      </a:cubicBezTo>
                      <a:cubicBezTo>
                        <a:pt x="52" y="10"/>
                        <a:pt x="54" y="13"/>
                        <a:pt x="57" y="17"/>
                      </a:cubicBezTo>
                      <a:cubicBezTo>
                        <a:pt x="59" y="21"/>
                        <a:pt x="62" y="25"/>
                        <a:pt x="6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90135FC8-34AB-4A69-B948-81EDD29AE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4291"/>
                  <a:ext cx="84" cy="109"/>
                </a:xfrm>
                <a:custGeom>
                  <a:avLst/>
                  <a:gdLst>
                    <a:gd name="T0" fmla="*/ 163 w 190"/>
                    <a:gd name="T1" fmla="*/ 39 h 247"/>
                    <a:gd name="T2" fmla="*/ 50 w 190"/>
                    <a:gd name="T3" fmla="*/ 39 h 247"/>
                    <a:gd name="T4" fmla="*/ 50 w 190"/>
                    <a:gd name="T5" fmla="*/ 99 h 247"/>
                    <a:gd name="T6" fmla="*/ 154 w 190"/>
                    <a:gd name="T7" fmla="*/ 99 h 247"/>
                    <a:gd name="T8" fmla="*/ 171 w 190"/>
                    <a:gd name="T9" fmla="*/ 104 h 247"/>
                    <a:gd name="T10" fmla="*/ 177 w 190"/>
                    <a:gd name="T11" fmla="*/ 118 h 247"/>
                    <a:gd name="T12" fmla="*/ 171 w 190"/>
                    <a:gd name="T13" fmla="*/ 132 h 247"/>
                    <a:gd name="T14" fmla="*/ 154 w 190"/>
                    <a:gd name="T15" fmla="*/ 137 h 247"/>
                    <a:gd name="T16" fmla="*/ 50 w 190"/>
                    <a:gd name="T17" fmla="*/ 137 h 247"/>
                    <a:gd name="T18" fmla="*/ 50 w 190"/>
                    <a:gd name="T19" fmla="*/ 207 h 247"/>
                    <a:gd name="T20" fmla="*/ 167 w 190"/>
                    <a:gd name="T21" fmla="*/ 207 h 247"/>
                    <a:gd name="T22" fmla="*/ 184 w 190"/>
                    <a:gd name="T23" fmla="*/ 213 h 247"/>
                    <a:gd name="T24" fmla="*/ 190 w 190"/>
                    <a:gd name="T25" fmla="*/ 227 h 247"/>
                    <a:gd name="T26" fmla="*/ 184 w 190"/>
                    <a:gd name="T27" fmla="*/ 242 h 247"/>
                    <a:gd name="T28" fmla="*/ 167 w 190"/>
                    <a:gd name="T29" fmla="*/ 247 h 247"/>
                    <a:gd name="T30" fmla="*/ 30 w 190"/>
                    <a:gd name="T31" fmla="*/ 247 h 247"/>
                    <a:gd name="T32" fmla="*/ 7 w 190"/>
                    <a:gd name="T33" fmla="*/ 240 h 247"/>
                    <a:gd name="T34" fmla="*/ 0 w 190"/>
                    <a:gd name="T35" fmla="*/ 216 h 247"/>
                    <a:gd name="T36" fmla="*/ 0 w 190"/>
                    <a:gd name="T37" fmla="*/ 31 h 247"/>
                    <a:gd name="T38" fmla="*/ 3 w 190"/>
                    <a:gd name="T39" fmla="*/ 13 h 247"/>
                    <a:gd name="T40" fmla="*/ 13 w 190"/>
                    <a:gd name="T41" fmla="*/ 3 h 247"/>
                    <a:gd name="T42" fmla="*/ 30 w 190"/>
                    <a:gd name="T43" fmla="*/ 0 h 247"/>
                    <a:gd name="T44" fmla="*/ 163 w 190"/>
                    <a:gd name="T45" fmla="*/ 0 h 247"/>
                    <a:gd name="T46" fmla="*/ 180 w 190"/>
                    <a:gd name="T47" fmla="*/ 5 h 247"/>
                    <a:gd name="T48" fmla="*/ 186 w 190"/>
                    <a:gd name="T49" fmla="*/ 19 h 247"/>
                    <a:gd name="T50" fmla="*/ 180 w 190"/>
                    <a:gd name="T51" fmla="*/ 33 h 247"/>
                    <a:gd name="T52" fmla="*/ 163 w 190"/>
                    <a:gd name="T53" fmla="*/ 39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90" h="247">
                      <a:moveTo>
                        <a:pt x="163" y="39"/>
                      </a:moveTo>
                      <a:cubicBezTo>
                        <a:pt x="50" y="39"/>
                        <a:pt x="50" y="39"/>
                        <a:pt x="50" y="39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154" y="99"/>
                        <a:pt x="154" y="99"/>
                        <a:pt x="154" y="99"/>
                      </a:cubicBezTo>
                      <a:cubicBezTo>
                        <a:pt x="161" y="99"/>
                        <a:pt x="167" y="101"/>
                        <a:pt x="171" y="104"/>
                      </a:cubicBezTo>
                      <a:cubicBezTo>
                        <a:pt x="175" y="108"/>
                        <a:pt x="177" y="112"/>
                        <a:pt x="177" y="118"/>
                      </a:cubicBezTo>
                      <a:cubicBezTo>
                        <a:pt x="177" y="124"/>
                        <a:pt x="175" y="128"/>
                        <a:pt x="171" y="132"/>
                      </a:cubicBezTo>
                      <a:cubicBezTo>
                        <a:pt x="167" y="135"/>
                        <a:pt x="161" y="137"/>
                        <a:pt x="154" y="137"/>
                      </a:cubicBezTo>
                      <a:cubicBezTo>
                        <a:pt x="50" y="137"/>
                        <a:pt x="50" y="137"/>
                        <a:pt x="50" y="137"/>
                      </a:cubicBezTo>
                      <a:cubicBezTo>
                        <a:pt x="50" y="207"/>
                        <a:pt x="50" y="207"/>
                        <a:pt x="50" y="207"/>
                      </a:cubicBezTo>
                      <a:cubicBezTo>
                        <a:pt x="167" y="207"/>
                        <a:pt x="167" y="207"/>
                        <a:pt x="167" y="207"/>
                      </a:cubicBezTo>
                      <a:cubicBezTo>
                        <a:pt x="174" y="207"/>
                        <a:pt x="180" y="209"/>
                        <a:pt x="184" y="213"/>
                      </a:cubicBezTo>
                      <a:cubicBezTo>
                        <a:pt x="188" y="216"/>
                        <a:pt x="190" y="221"/>
                        <a:pt x="190" y="227"/>
                      </a:cubicBezTo>
                      <a:cubicBezTo>
                        <a:pt x="190" y="233"/>
                        <a:pt x="188" y="238"/>
                        <a:pt x="184" y="242"/>
                      </a:cubicBezTo>
                      <a:cubicBezTo>
                        <a:pt x="180" y="245"/>
                        <a:pt x="174" y="247"/>
                        <a:pt x="167" y="247"/>
                      </a:cubicBezTo>
                      <a:cubicBezTo>
                        <a:pt x="30" y="247"/>
                        <a:pt x="30" y="247"/>
                        <a:pt x="30" y="247"/>
                      </a:cubicBezTo>
                      <a:cubicBezTo>
                        <a:pt x="20" y="247"/>
                        <a:pt x="12" y="245"/>
                        <a:pt x="7" y="240"/>
                      </a:cubicBezTo>
                      <a:cubicBezTo>
                        <a:pt x="2" y="235"/>
                        <a:pt x="0" y="227"/>
                        <a:pt x="0" y="216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23"/>
                        <a:pt x="1" y="18"/>
                        <a:pt x="3" y="13"/>
                      </a:cubicBezTo>
                      <a:cubicBezTo>
                        <a:pt x="5" y="8"/>
                        <a:pt x="8" y="5"/>
                        <a:pt x="13" y="3"/>
                      </a:cubicBezTo>
                      <a:cubicBezTo>
                        <a:pt x="18" y="1"/>
                        <a:pt x="23" y="0"/>
                        <a:pt x="30" y="0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71" y="0"/>
                        <a:pt x="177" y="2"/>
                        <a:pt x="180" y="5"/>
                      </a:cubicBezTo>
                      <a:cubicBezTo>
                        <a:pt x="184" y="9"/>
                        <a:pt x="186" y="13"/>
                        <a:pt x="186" y="19"/>
                      </a:cubicBezTo>
                      <a:cubicBezTo>
                        <a:pt x="186" y="25"/>
                        <a:pt x="184" y="30"/>
                        <a:pt x="180" y="33"/>
                      </a:cubicBezTo>
                      <a:cubicBezTo>
                        <a:pt x="177" y="37"/>
                        <a:pt x="171" y="39"/>
                        <a:pt x="163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2958C69D-B744-465A-8F01-169F2DB7A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6" y="4291"/>
                  <a:ext cx="93" cy="111"/>
                </a:xfrm>
                <a:custGeom>
                  <a:avLst/>
                  <a:gdLst>
                    <a:gd name="T0" fmla="*/ 185 w 210"/>
                    <a:gd name="T1" fmla="*/ 41 h 251"/>
                    <a:gd name="T2" fmla="*/ 130 w 210"/>
                    <a:gd name="T3" fmla="*/ 41 h 251"/>
                    <a:gd name="T4" fmla="*/ 130 w 210"/>
                    <a:gd name="T5" fmla="*/ 221 h 251"/>
                    <a:gd name="T6" fmla="*/ 123 w 210"/>
                    <a:gd name="T7" fmla="*/ 244 h 251"/>
                    <a:gd name="T8" fmla="*/ 105 w 210"/>
                    <a:gd name="T9" fmla="*/ 251 h 251"/>
                    <a:gd name="T10" fmla="*/ 87 w 210"/>
                    <a:gd name="T11" fmla="*/ 244 h 251"/>
                    <a:gd name="T12" fmla="*/ 80 w 210"/>
                    <a:gd name="T13" fmla="*/ 221 h 251"/>
                    <a:gd name="T14" fmla="*/ 80 w 210"/>
                    <a:gd name="T15" fmla="*/ 41 h 251"/>
                    <a:gd name="T16" fmla="*/ 25 w 210"/>
                    <a:gd name="T17" fmla="*/ 41 h 251"/>
                    <a:gd name="T18" fmla="*/ 6 w 210"/>
                    <a:gd name="T19" fmla="*/ 36 h 251"/>
                    <a:gd name="T20" fmla="*/ 0 w 210"/>
                    <a:gd name="T21" fmla="*/ 21 h 251"/>
                    <a:gd name="T22" fmla="*/ 7 w 210"/>
                    <a:gd name="T23" fmla="*/ 5 h 251"/>
                    <a:gd name="T24" fmla="*/ 25 w 210"/>
                    <a:gd name="T25" fmla="*/ 0 h 251"/>
                    <a:gd name="T26" fmla="*/ 185 w 210"/>
                    <a:gd name="T27" fmla="*/ 0 h 251"/>
                    <a:gd name="T28" fmla="*/ 204 w 210"/>
                    <a:gd name="T29" fmla="*/ 6 h 251"/>
                    <a:gd name="T30" fmla="*/ 210 w 210"/>
                    <a:gd name="T31" fmla="*/ 21 h 251"/>
                    <a:gd name="T32" fmla="*/ 204 w 210"/>
                    <a:gd name="T33" fmla="*/ 36 h 251"/>
                    <a:gd name="T34" fmla="*/ 185 w 210"/>
                    <a:gd name="T35" fmla="*/ 41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10" h="251">
                      <a:moveTo>
                        <a:pt x="185" y="41"/>
                      </a:moveTo>
                      <a:cubicBezTo>
                        <a:pt x="130" y="41"/>
                        <a:pt x="130" y="41"/>
                        <a:pt x="130" y="41"/>
                      </a:cubicBezTo>
                      <a:cubicBezTo>
                        <a:pt x="130" y="221"/>
                        <a:pt x="130" y="221"/>
                        <a:pt x="130" y="221"/>
                      </a:cubicBezTo>
                      <a:cubicBezTo>
                        <a:pt x="130" y="231"/>
                        <a:pt x="128" y="239"/>
                        <a:pt x="123" y="244"/>
                      </a:cubicBezTo>
                      <a:cubicBezTo>
                        <a:pt x="119" y="249"/>
                        <a:pt x="113" y="251"/>
                        <a:pt x="105" y="251"/>
                      </a:cubicBezTo>
                      <a:cubicBezTo>
                        <a:pt x="98" y="251"/>
                        <a:pt x="92" y="249"/>
                        <a:pt x="87" y="244"/>
                      </a:cubicBezTo>
                      <a:cubicBezTo>
                        <a:pt x="82" y="239"/>
                        <a:pt x="80" y="231"/>
                        <a:pt x="80" y="221"/>
                      </a:cubicBezTo>
                      <a:cubicBezTo>
                        <a:pt x="80" y="41"/>
                        <a:pt x="80" y="41"/>
                        <a:pt x="80" y="41"/>
                      </a:cubicBezTo>
                      <a:cubicBezTo>
                        <a:pt x="25" y="41"/>
                        <a:pt x="25" y="41"/>
                        <a:pt x="25" y="41"/>
                      </a:cubicBezTo>
                      <a:cubicBezTo>
                        <a:pt x="17" y="41"/>
                        <a:pt x="11" y="39"/>
                        <a:pt x="6" y="36"/>
                      </a:cubicBezTo>
                      <a:cubicBezTo>
                        <a:pt x="2" y="32"/>
                        <a:pt x="0" y="27"/>
                        <a:pt x="0" y="21"/>
                      </a:cubicBezTo>
                      <a:cubicBezTo>
                        <a:pt x="0" y="14"/>
                        <a:pt x="2" y="9"/>
                        <a:pt x="7" y="5"/>
                      </a:cubicBezTo>
                      <a:cubicBezTo>
                        <a:pt x="11" y="2"/>
                        <a:pt x="17" y="0"/>
                        <a:pt x="25" y="0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93" y="0"/>
                        <a:pt x="200" y="2"/>
                        <a:pt x="204" y="6"/>
                      </a:cubicBezTo>
                      <a:cubicBezTo>
                        <a:pt x="208" y="9"/>
                        <a:pt x="210" y="14"/>
                        <a:pt x="210" y="21"/>
                      </a:cubicBezTo>
                      <a:cubicBezTo>
                        <a:pt x="210" y="27"/>
                        <a:pt x="208" y="32"/>
                        <a:pt x="204" y="36"/>
                      </a:cubicBezTo>
                      <a:cubicBezTo>
                        <a:pt x="200" y="39"/>
                        <a:pt x="193" y="41"/>
                        <a:pt x="185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val 17">
                  <a:extLst>
                    <a:ext uri="{FF2B5EF4-FFF2-40B4-BE49-F238E27FC236}">
                      <a16:creationId xmlns:a16="http://schemas.microsoft.com/office/drawing/2014/main" id="{9C5B6AAE-BB77-4BF2-92B2-A5F5878E2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6" y="3974"/>
                  <a:ext cx="135" cy="134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8">
                  <a:extLst>
                    <a:ext uri="{FF2B5EF4-FFF2-40B4-BE49-F238E27FC236}">
                      <a16:creationId xmlns:a16="http://schemas.microsoft.com/office/drawing/2014/main" id="{0B6ED05D-7A39-4A81-B591-D810EAFE42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90" y="3822"/>
                  <a:ext cx="443" cy="442"/>
                </a:xfrm>
                <a:custGeom>
                  <a:avLst/>
                  <a:gdLst>
                    <a:gd name="T0" fmla="*/ 500 w 1000"/>
                    <a:gd name="T1" fmla="*/ 0 h 1000"/>
                    <a:gd name="T2" fmla="*/ 0 w 1000"/>
                    <a:gd name="T3" fmla="*/ 500 h 1000"/>
                    <a:gd name="T4" fmla="*/ 500 w 1000"/>
                    <a:gd name="T5" fmla="*/ 1000 h 1000"/>
                    <a:gd name="T6" fmla="*/ 1000 w 1000"/>
                    <a:gd name="T7" fmla="*/ 500 h 1000"/>
                    <a:gd name="T8" fmla="*/ 500 w 1000"/>
                    <a:gd name="T9" fmla="*/ 0 h 1000"/>
                    <a:gd name="T10" fmla="*/ 735 w 1000"/>
                    <a:gd name="T11" fmla="*/ 796 h 1000"/>
                    <a:gd name="T12" fmla="*/ 661 w 1000"/>
                    <a:gd name="T13" fmla="*/ 722 h 1000"/>
                    <a:gd name="T14" fmla="*/ 677 w 1000"/>
                    <a:gd name="T15" fmla="*/ 677 h 1000"/>
                    <a:gd name="T16" fmla="*/ 639 w 1000"/>
                    <a:gd name="T17" fmla="*/ 635 h 1000"/>
                    <a:gd name="T18" fmla="*/ 528 w 1000"/>
                    <a:gd name="T19" fmla="*/ 674 h 1000"/>
                    <a:gd name="T20" fmla="*/ 490 w 1000"/>
                    <a:gd name="T21" fmla="*/ 670 h 1000"/>
                    <a:gd name="T22" fmla="*/ 472 w 1000"/>
                    <a:gd name="T23" fmla="*/ 737 h 1000"/>
                    <a:gd name="T24" fmla="*/ 518 w 1000"/>
                    <a:gd name="T25" fmla="*/ 812 h 1000"/>
                    <a:gd name="T26" fmla="*/ 433 w 1000"/>
                    <a:gd name="T27" fmla="*/ 897 h 1000"/>
                    <a:gd name="T28" fmla="*/ 348 w 1000"/>
                    <a:gd name="T29" fmla="*/ 812 h 1000"/>
                    <a:gd name="T30" fmla="*/ 433 w 1000"/>
                    <a:gd name="T31" fmla="*/ 727 h 1000"/>
                    <a:gd name="T32" fmla="*/ 447 w 1000"/>
                    <a:gd name="T33" fmla="*/ 728 h 1000"/>
                    <a:gd name="T34" fmla="*/ 465 w 1000"/>
                    <a:gd name="T35" fmla="*/ 663 h 1000"/>
                    <a:gd name="T36" fmla="*/ 351 w 1000"/>
                    <a:gd name="T37" fmla="*/ 509 h 1000"/>
                    <a:gd name="T38" fmla="*/ 299 w 1000"/>
                    <a:gd name="T39" fmla="*/ 509 h 1000"/>
                    <a:gd name="T40" fmla="*/ 242 w 1000"/>
                    <a:gd name="T41" fmla="*/ 555 h 1000"/>
                    <a:gd name="T42" fmla="*/ 183 w 1000"/>
                    <a:gd name="T43" fmla="*/ 496 h 1000"/>
                    <a:gd name="T44" fmla="*/ 242 w 1000"/>
                    <a:gd name="T45" fmla="*/ 438 h 1000"/>
                    <a:gd name="T46" fmla="*/ 299 w 1000"/>
                    <a:gd name="T47" fmla="*/ 483 h 1000"/>
                    <a:gd name="T48" fmla="*/ 351 w 1000"/>
                    <a:gd name="T49" fmla="*/ 483 h 1000"/>
                    <a:gd name="T50" fmla="*/ 390 w 1000"/>
                    <a:gd name="T51" fmla="*/ 385 h 1000"/>
                    <a:gd name="T52" fmla="*/ 332 w 1000"/>
                    <a:gd name="T53" fmla="*/ 332 h 1000"/>
                    <a:gd name="T54" fmla="*/ 284 w 1000"/>
                    <a:gd name="T55" fmla="*/ 349 h 1000"/>
                    <a:gd name="T56" fmla="*/ 205 w 1000"/>
                    <a:gd name="T57" fmla="*/ 269 h 1000"/>
                    <a:gd name="T58" fmla="*/ 284 w 1000"/>
                    <a:gd name="T59" fmla="*/ 190 h 1000"/>
                    <a:gd name="T60" fmla="*/ 363 w 1000"/>
                    <a:gd name="T61" fmla="*/ 269 h 1000"/>
                    <a:gd name="T62" fmla="*/ 350 w 1000"/>
                    <a:gd name="T63" fmla="*/ 314 h 1000"/>
                    <a:gd name="T64" fmla="*/ 408 w 1000"/>
                    <a:gd name="T65" fmla="*/ 366 h 1000"/>
                    <a:gd name="T66" fmla="*/ 528 w 1000"/>
                    <a:gd name="T67" fmla="*/ 319 h 1000"/>
                    <a:gd name="T68" fmla="*/ 593 w 1000"/>
                    <a:gd name="T69" fmla="*/ 331 h 1000"/>
                    <a:gd name="T70" fmla="*/ 625 w 1000"/>
                    <a:gd name="T71" fmla="*/ 267 h 1000"/>
                    <a:gd name="T72" fmla="*/ 605 w 1000"/>
                    <a:gd name="T73" fmla="*/ 223 h 1000"/>
                    <a:gd name="T74" fmla="*/ 663 w 1000"/>
                    <a:gd name="T75" fmla="*/ 165 h 1000"/>
                    <a:gd name="T76" fmla="*/ 722 w 1000"/>
                    <a:gd name="T77" fmla="*/ 223 h 1000"/>
                    <a:gd name="T78" fmla="*/ 663 w 1000"/>
                    <a:gd name="T79" fmla="*/ 282 h 1000"/>
                    <a:gd name="T80" fmla="*/ 648 w 1000"/>
                    <a:gd name="T81" fmla="*/ 279 h 1000"/>
                    <a:gd name="T82" fmla="*/ 617 w 1000"/>
                    <a:gd name="T83" fmla="*/ 343 h 1000"/>
                    <a:gd name="T84" fmla="*/ 705 w 1000"/>
                    <a:gd name="T85" fmla="*/ 496 h 1000"/>
                    <a:gd name="T86" fmla="*/ 658 w 1000"/>
                    <a:gd name="T87" fmla="*/ 617 h 1000"/>
                    <a:gd name="T88" fmla="*/ 696 w 1000"/>
                    <a:gd name="T89" fmla="*/ 659 h 1000"/>
                    <a:gd name="T90" fmla="*/ 735 w 1000"/>
                    <a:gd name="T91" fmla="*/ 648 h 1000"/>
                    <a:gd name="T92" fmla="*/ 809 w 1000"/>
                    <a:gd name="T93" fmla="*/ 722 h 1000"/>
                    <a:gd name="T94" fmla="*/ 735 w 1000"/>
                    <a:gd name="T95" fmla="*/ 796 h 10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000" h="1000">
                      <a:moveTo>
                        <a:pt x="500" y="0"/>
                      </a:moveTo>
                      <a:cubicBezTo>
                        <a:pt x="224" y="0"/>
                        <a:pt x="0" y="224"/>
                        <a:pt x="0" y="500"/>
                      </a:cubicBezTo>
                      <a:cubicBezTo>
                        <a:pt x="0" y="776"/>
                        <a:pt x="224" y="1000"/>
                        <a:pt x="500" y="1000"/>
                      </a:cubicBezTo>
                      <a:cubicBezTo>
                        <a:pt x="776" y="1000"/>
                        <a:pt x="1000" y="776"/>
                        <a:pt x="1000" y="500"/>
                      </a:cubicBezTo>
                      <a:cubicBezTo>
                        <a:pt x="1000" y="224"/>
                        <a:pt x="776" y="0"/>
                        <a:pt x="500" y="0"/>
                      </a:cubicBezTo>
                      <a:close/>
                      <a:moveTo>
                        <a:pt x="735" y="796"/>
                      </a:moveTo>
                      <a:cubicBezTo>
                        <a:pt x="694" y="796"/>
                        <a:pt x="661" y="763"/>
                        <a:pt x="661" y="722"/>
                      </a:cubicBezTo>
                      <a:cubicBezTo>
                        <a:pt x="661" y="705"/>
                        <a:pt x="667" y="689"/>
                        <a:pt x="677" y="677"/>
                      </a:cubicBezTo>
                      <a:cubicBezTo>
                        <a:pt x="639" y="635"/>
                        <a:pt x="639" y="635"/>
                        <a:pt x="639" y="635"/>
                      </a:cubicBezTo>
                      <a:cubicBezTo>
                        <a:pt x="608" y="659"/>
                        <a:pt x="570" y="674"/>
                        <a:pt x="528" y="674"/>
                      </a:cubicBezTo>
                      <a:cubicBezTo>
                        <a:pt x="515" y="674"/>
                        <a:pt x="502" y="672"/>
                        <a:pt x="490" y="670"/>
                      </a:cubicBezTo>
                      <a:cubicBezTo>
                        <a:pt x="472" y="737"/>
                        <a:pt x="472" y="737"/>
                        <a:pt x="472" y="737"/>
                      </a:cubicBezTo>
                      <a:cubicBezTo>
                        <a:pt x="499" y="751"/>
                        <a:pt x="518" y="779"/>
                        <a:pt x="518" y="812"/>
                      </a:cubicBezTo>
                      <a:cubicBezTo>
                        <a:pt x="518" y="859"/>
                        <a:pt x="480" y="897"/>
                        <a:pt x="433" y="897"/>
                      </a:cubicBezTo>
                      <a:cubicBezTo>
                        <a:pt x="386" y="897"/>
                        <a:pt x="348" y="859"/>
                        <a:pt x="348" y="812"/>
                      </a:cubicBezTo>
                      <a:cubicBezTo>
                        <a:pt x="348" y="765"/>
                        <a:pt x="386" y="727"/>
                        <a:pt x="433" y="727"/>
                      </a:cubicBezTo>
                      <a:cubicBezTo>
                        <a:pt x="438" y="727"/>
                        <a:pt x="442" y="728"/>
                        <a:pt x="447" y="728"/>
                      </a:cubicBezTo>
                      <a:cubicBezTo>
                        <a:pt x="465" y="663"/>
                        <a:pt x="465" y="663"/>
                        <a:pt x="465" y="663"/>
                      </a:cubicBezTo>
                      <a:cubicBezTo>
                        <a:pt x="402" y="639"/>
                        <a:pt x="356" y="580"/>
                        <a:pt x="351" y="509"/>
                      </a:cubicBezTo>
                      <a:cubicBezTo>
                        <a:pt x="299" y="509"/>
                        <a:pt x="299" y="509"/>
                        <a:pt x="299" y="509"/>
                      </a:cubicBezTo>
                      <a:cubicBezTo>
                        <a:pt x="293" y="535"/>
                        <a:pt x="270" y="555"/>
                        <a:pt x="242" y="555"/>
                      </a:cubicBezTo>
                      <a:cubicBezTo>
                        <a:pt x="210" y="555"/>
                        <a:pt x="183" y="529"/>
                        <a:pt x="183" y="496"/>
                      </a:cubicBezTo>
                      <a:cubicBezTo>
                        <a:pt x="183" y="464"/>
                        <a:pt x="210" y="438"/>
                        <a:pt x="242" y="438"/>
                      </a:cubicBezTo>
                      <a:cubicBezTo>
                        <a:pt x="270" y="438"/>
                        <a:pt x="293" y="457"/>
                        <a:pt x="299" y="483"/>
                      </a:cubicBezTo>
                      <a:cubicBezTo>
                        <a:pt x="351" y="483"/>
                        <a:pt x="351" y="483"/>
                        <a:pt x="351" y="483"/>
                      </a:cubicBezTo>
                      <a:cubicBezTo>
                        <a:pt x="353" y="446"/>
                        <a:pt x="368" y="412"/>
                        <a:pt x="390" y="385"/>
                      </a:cubicBezTo>
                      <a:cubicBezTo>
                        <a:pt x="332" y="332"/>
                        <a:pt x="332" y="332"/>
                        <a:pt x="332" y="332"/>
                      </a:cubicBezTo>
                      <a:cubicBezTo>
                        <a:pt x="319" y="343"/>
                        <a:pt x="302" y="349"/>
                        <a:pt x="284" y="349"/>
                      </a:cubicBezTo>
                      <a:cubicBezTo>
                        <a:pt x="240" y="349"/>
                        <a:pt x="205" y="313"/>
                        <a:pt x="205" y="269"/>
                      </a:cubicBezTo>
                      <a:cubicBezTo>
                        <a:pt x="205" y="226"/>
                        <a:pt x="240" y="190"/>
                        <a:pt x="284" y="190"/>
                      </a:cubicBezTo>
                      <a:cubicBezTo>
                        <a:pt x="328" y="190"/>
                        <a:pt x="363" y="226"/>
                        <a:pt x="363" y="269"/>
                      </a:cubicBezTo>
                      <a:cubicBezTo>
                        <a:pt x="363" y="286"/>
                        <a:pt x="358" y="301"/>
                        <a:pt x="350" y="314"/>
                      </a:cubicBezTo>
                      <a:cubicBezTo>
                        <a:pt x="408" y="366"/>
                        <a:pt x="408" y="366"/>
                        <a:pt x="408" y="366"/>
                      </a:cubicBezTo>
                      <a:cubicBezTo>
                        <a:pt x="439" y="337"/>
                        <a:pt x="482" y="319"/>
                        <a:pt x="528" y="319"/>
                      </a:cubicBezTo>
                      <a:cubicBezTo>
                        <a:pt x="551" y="319"/>
                        <a:pt x="573" y="323"/>
                        <a:pt x="593" y="331"/>
                      </a:cubicBezTo>
                      <a:cubicBezTo>
                        <a:pt x="625" y="267"/>
                        <a:pt x="625" y="267"/>
                        <a:pt x="625" y="267"/>
                      </a:cubicBezTo>
                      <a:cubicBezTo>
                        <a:pt x="613" y="257"/>
                        <a:pt x="605" y="241"/>
                        <a:pt x="605" y="223"/>
                      </a:cubicBezTo>
                      <a:cubicBezTo>
                        <a:pt x="605" y="191"/>
                        <a:pt x="631" y="165"/>
                        <a:pt x="663" y="165"/>
                      </a:cubicBezTo>
                      <a:cubicBezTo>
                        <a:pt x="696" y="165"/>
                        <a:pt x="722" y="191"/>
                        <a:pt x="722" y="223"/>
                      </a:cubicBezTo>
                      <a:cubicBezTo>
                        <a:pt x="722" y="255"/>
                        <a:pt x="696" y="282"/>
                        <a:pt x="663" y="282"/>
                      </a:cubicBezTo>
                      <a:cubicBezTo>
                        <a:pt x="658" y="282"/>
                        <a:pt x="653" y="281"/>
                        <a:pt x="648" y="279"/>
                      </a:cubicBezTo>
                      <a:cubicBezTo>
                        <a:pt x="617" y="343"/>
                        <a:pt x="617" y="343"/>
                        <a:pt x="617" y="343"/>
                      </a:cubicBezTo>
                      <a:cubicBezTo>
                        <a:pt x="670" y="374"/>
                        <a:pt x="705" y="431"/>
                        <a:pt x="705" y="496"/>
                      </a:cubicBezTo>
                      <a:cubicBezTo>
                        <a:pt x="705" y="543"/>
                        <a:pt x="687" y="585"/>
                        <a:pt x="658" y="617"/>
                      </a:cubicBezTo>
                      <a:cubicBezTo>
                        <a:pt x="696" y="659"/>
                        <a:pt x="696" y="659"/>
                        <a:pt x="696" y="659"/>
                      </a:cubicBezTo>
                      <a:cubicBezTo>
                        <a:pt x="707" y="652"/>
                        <a:pt x="721" y="648"/>
                        <a:pt x="735" y="648"/>
                      </a:cubicBezTo>
                      <a:cubicBezTo>
                        <a:pt x="776" y="648"/>
                        <a:pt x="809" y="681"/>
                        <a:pt x="809" y="722"/>
                      </a:cubicBezTo>
                      <a:cubicBezTo>
                        <a:pt x="809" y="763"/>
                        <a:pt x="776" y="796"/>
                        <a:pt x="735" y="7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5" name="Group 82">
              <a:extLst>
                <a:ext uri="{FF2B5EF4-FFF2-40B4-BE49-F238E27FC236}">
                  <a16:creationId xmlns:a16="http://schemas.microsoft.com/office/drawing/2014/main" id="{A5450AAF-0933-485C-B3FE-6B1CBEF6161E}"/>
                </a:ext>
              </a:extLst>
            </p:cNvPr>
            <p:cNvGrpSpPr/>
            <p:nvPr/>
          </p:nvGrpSpPr>
          <p:grpSpPr>
            <a:xfrm>
              <a:off x="3272789" y="1714300"/>
              <a:ext cx="274349" cy="274349"/>
              <a:chOff x="3475396" y="3481100"/>
              <a:chExt cx="1302491" cy="1302491"/>
            </a:xfrm>
          </p:grpSpPr>
          <p:sp>
            <p:nvSpPr>
              <p:cNvPr id="56" name="Oval 59">
                <a:extLst>
                  <a:ext uri="{FF2B5EF4-FFF2-40B4-BE49-F238E27FC236}">
                    <a16:creationId xmlns:a16="http://schemas.microsoft.com/office/drawing/2014/main" id="{265449FC-466E-4B1F-9334-DEA64356339C}"/>
                  </a:ext>
                </a:extLst>
              </p:cNvPr>
              <p:cNvSpPr/>
              <p:nvPr/>
            </p:nvSpPr>
            <p:spPr>
              <a:xfrm>
                <a:off x="3475396" y="3481100"/>
                <a:ext cx="1302491" cy="1302491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  <a:effectLst>
                <a:innerShdw blurRad="165100" dist="50800" dir="5400000">
                  <a:prstClr val="black">
                    <a:alpha val="36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57" name="Group 4">
                <a:extLst>
                  <a:ext uri="{FF2B5EF4-FFF2-40B4-BE49-F238E27FC236}">
                    <a16:creationId xmlns:a16="http://schemas.microsoft.com/office/drawing/2014/main" id="{53AD89DB-D67C-4846-B1E7-FFA02806995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774680" y="3683785"/>
                <a:ext cx="696938" cy="915531"/>
                <a:chOff x="4373" y="3852"/>
                <a:chExt cx="440" cy="578"/>
              </a:xfrm>
              <a:solidFill>
                <a:schemeClr val="bg1"/>
              </a:solidFill>
            </p:grpSpPr>
            <p:sp>
              <p:nvSpPr>
                <p:cNvPr id="58" name="Freeform 5">
                  <a:extLst>
                    <a:ext uri="{FF2B5EF4-FFF2-40B4-BE49-F238E27FC236}">
                      <a16:creationId xmlns:a16="http://schemas.microsoft.com/office/drawing/2014/main" id="{EF4F7E1F-9EBD-4CD6-B411-6091B4A2B3D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5" y="4318"/>
                  <a:ext cx="20" cy="112"/>
                </a:xfrm>
                <a:custGeom>
                  <a:avLst/>
                  <a:gdLst>
                    <a:gd name="T0" fmla="*/ 23 w 46"/>
                    <a:gd name="T1" fmla="*/ 45 h 253"/>
                    <a:gd name="T2" fmla="*/ 7 w 46"/>
                    <a:gd name="T3" fmla="*/ 39 h 253"/>
                    <a:gd name="T4" fmla="*/ 0 w 46"/>
                    <a:gd name="T5" fmla="*/ 22 h 253"/>
                    <a:gd name="T6" fmla="*/ 7 w 46"/>
                    <a:gd name="T7" fmla="*/ 6 h 253"/>
                    <a:gd name="T8" fmla="*/ 23 w 46"/>
                    <a:gd name="T9" fmla="*/ 0 h 253"/>
                    <a:gd name="T10" fmla="*/ 39 w 46"/>
                    <a:gd name="T11" fmla="*/ 6 h 253"/>
                    <a:gd name="T12" fmla="*/ 46 w 46"/>
                    <a:gd name="T13" fmla="*/ 22 h 253"/>
                    <a:gd name="T14" fmla="*/ 39 w 46"/>
                    <a:gd name="T15" fmla="*/ 39 h 253"/>
                    <a:gd name="T16" fmla="*/ 23 w 46"/>
                    <a:gd name="T17" fmla="*/ 45 h 253"/>
                    <a:gd name="T18" fmla="*/ 46 w 46"/>
                    <a:gd name="T19" fmla="*/ 92 h 253"/>
                    <a:gd name="T20" fmla="*/ 46 w 46"/>
                    <a:gd name="T21" fmla="*/ 225 h 253"/>
                    <a:gd name="T22" fmla="*/ 39 w 46"/>
                    <a:gd name="T23" fmla="*/ 246 h 253"/>
                    <a:gd name="T24" fmla="*/ 23 w 46"/>
                    <a:gd name="T25" fmla="*/ 253 h 253"/>
                    <a:gd name="T26" fmla="*/ 6 w 46"/>
                    <a:gd name="T27" fmla="*/ 246 h 253"/>
                    <a:gd name="T28" fmla="*/ 0 w 46"/>
                    <a:gd name="T29" fmla="*/ 225 h 253"/>
                    <a:gd name="T30" fmla="*/ 0 w 46"/>
                    <a:gd name="T31" fmla="*/ 94 h 253"/>
                    <a:gd name="T32" fmla="*/ 6 w 46"/>
                    <a:gd name="T33" fmla="*/ 73 h 253"/>
                    <a:gd name="T34" fmla="*/ 23 w 46"/>
                    <a:gd name="T35" fmla="*/ 66 h 253"/>
                    <a:gd name="T36" fmla="*/ 39 w 46"/>
                    <a:gd name="T37" fmla="*/ 73 h 253"/>
                    <a:gd name="T38" fmla="*/ 46 w 46"/>
                    <a:gd name="T39" fmla="*/ 92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" h="253">
                      <a:moveTo>
                        <a:pt x="23" y="45"/>
                      </a:moveTo>
                      <a:cubicBezTo>
                        <a:pt x="17" y="45"/>
                        <a:pt x="11" y="43"/>
                        <a:pt x="7" y="39"/>
                      </a:cubicBezTo>
                      <a:cubicBezTo>
                        <a:pt x="2" y="35"/>
                        <a:pt x="0" y="30"/>
                        <a:pt x="0" y="22"/>
                      </a:cubicBezTo>
                      <a:cubicBezTo>
                        <a:pt x="0" y="16"/>
                        <a:pt x="2" y="11"/>
                        <a:pt x="7" y="6"/>
                      </a:cubicBezTo>
                      <a:cubicBezTo>
                        <a:pt x="12" y="2"/>
                        <a:pt x="17" y="0"/>
                        <a:pt x="23" y="0"/>
                      </a:cubicBezTo>
                      <a:cubicBezTo>
                        <a:pt x="29" y="0"/>
                        <a:pt x="35" y="2"/>
                        <a:pt x="39" y="6"/>
                      </a:cubicBezTo>
                      <a:cubicBezTo>
                        <a:pt x="44" y="10"/>
                        <a:pt x="46" y="15"/>
                        <a:pt x="46" y="22"/>
                      </a:cubicBezTo>
                      <a:cubicBezTo>
                        <a:pt x="46" y="29"/>
                        <a:pt x="44" y="35"/>
                        <a:pt x="39" y="39"/>
                      </a:cubicBezTo>
                      <a:cubicBezTo>
                        <a:pt x="35" y="43"/>
                        <a:pt x="29" y="45"/>
                        <a:pt x="23" y="45"/>
                      </a:cubicBezTo>
                      <a:close/>
                      <a:moveTo>
                        <a:pt x="46" y="92"/>
                      </a:moveTo>
                      <a:cubicBezTo>
                        <a:pt x="46" y="225"/>
                        <a:pt x="46" y="225"/>
                        <a:pt x="46" y="225"/>
                      </a:cubicBezTo>
                      <a:cubicBezTo>
                        <a:pt x="46" y="235"/>
                        <a:pt x="44" y="242"/>
                        <a:pt x="39" y="246"/>
                      </a:cubicBezTo>
                      <a:cubicBezTo>
                        <a:pt x="35" y="251"/>
                        <a:pt x="30" y="253"/>
                        <a:pt x="23" y="253"/>
                      </a:cubicBezTo>
                      <a:cubicBezTo>
                        <a:pt x="16" y="253"/>
                        <a:pt x="11" y="251"/>
                        <a:pt x="6" y="246"/>
                      </a:cubicBezTo>
                      <a:cubicBezTo>
                        <a:pt x="2" y="241"/>
                        <a:pt x="0" y="234"/>
                        <a:pt x="0" y="225"/>
                      </a:cubicBezTo>
                      <a:cubicBezTo>
                        <a:pt x="0" y="94"/>
                        <a:pt x="0" y="94"/>
                        <a:pt x="0" y="94"/>
                      </a:cubicBezTo>
                      <a:cubicBezTo>
                        <a:pt x="0" y="85"/>
                        <a:pt x="2" y="78"/>
                        <a:pt x="6" y="73"/>
                      </a:cubicBezTo>
                      <a:cubicBezTo>
                        <a:pt x="11" y="69"/>
                        <a:pt x="16" y="66"/>
                        <a:pt x="23" y="66"/>
                      </a:cubicBezTo>
                      <a:cubicBezTo>
                        <a:pt x="30" y="66"/>
                        <a:pt x="35" y="69"/>
                        <a:pt x="39" y="73"/>
                      </a:cubicBezTo>
                      <a:cubicBezTo>
                        <a:pt x="44" y="78"/>
                        <a:pt x="46" y="84"/>
                        <a:pt x="46" y="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6">
                  <a:extLst>
                    <a:ext uri="{FF2B5EF4-FFF2-40B4-BE49-F238E27FC236}">
                      <a16:creationId xmlns:a16="http://schemas.microsoft.com/office/drawing/2014/main" id="{525910B8-2E61-4C28-9A9B-94473A4C6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2" y="4318"/>
                  <a:ext cx="86" cy="112"/>
                </a:xfrm>
                <a:custGeom>
                  <a:avLst/>
                  <a:gdLst>
                    <a:gd name="T0" fmla="*/ 196 w 196"/>
                    <a:gd name="T1" fmla="*/ 177 h 255"/>
                    <a:gd name="T2" fmla="*/ 185 w 196"/>
                    <a:gd name="T3" fmla="*/ 217 h 255"/>
                    <a:gd name="T4" fmla="*/ 151 w 196"/>
                    <a:gd name="T5" fmla="*/ 245 h 255"/>
                    <a:gd name="T6" fmla="*/ 98 w 196"/>
                    <a:gd name="T7" fmla="*/ 255 h 255"/>
                    <a:gd name="T8" fmla="*/ 38 w 196"/>
                    <a:gd name="T9" fmla="*/ 242 h 255"/>
                    <a:gd name="T10" fmla="*/ 11 w 196"/>
                    <a:gd name="T11" fmla="*/ 215 h 255"/>
                    <a:gd name="T12" fmla="*/ 0 w 196"/>
                    <a:gd name="T13" fmla="*/ 183 h 255"/>
                    <a:gd name="T14" fmla="*/ 6 w 196"/>
                    <a:gd name="T15" fmla="*/ 167 h 255"/>
                    <a:gd name="T16" fmla="*/ 22 w 196"/>
                    <a:gd name="T17" fmla="*/ 161 h 255"/>
                    <a:gd name="T18" fmla="*/ 36 w 196"/>
                    <a:gd name="T19" fmla="*/ 166 h 255"/>
                    <a:gd name="T20" fmla="*/ 45 w 196"/>
                    <a:gd name="T21" fmla="*/ 181 h 255"/>
                    <a:gd name="T22" fmla="*/ 55 w 196"/>
                    <a:gd name="T23" fmla="*/ 200 h 255"/>
                    <a:gd name="T24" fmla="*/ 71 w 196"/>
                    <a:gd name="T25" fmla="*/ 213 h 255"/>
                    <a:gd name="T26" fmla="*/ 97 w 196"/>
                    <a:gd name="T27" fmla="*/ 219 h 255"/>
                    <a:gd name="T28" fmla="*/ 133 w 196"/>
                    <a:gd name="T29" fmla="*/ 208 h 255"/>
                    <a:gd name="T30" fmla="*/ 147 w 196"/>
                    <a:gd name="T31" fmla="*/ 182 h 255"/>
                    <a:gd name="T32" fmla="*/ 139 w 196"/>
                    <a:gd name="T33" fmla="*/ 162 h 255"/>
                    <a:gd name="T34" fmla="*/ 120 w 196"/>
                    <a:gd name="T35" fmla="*/ 151 h 255"/>
                    <a:gd name="T36" fmla="*/ 88 w 196"/>
                    <a:gd name="T37" fmla="*/ 142 h 255"/>
                    <a:gd name="T38" fmla="*/ 44 w 196"/>
                    <a:gd name="T39" fmla="*/ 128 h 255"/>
                    <a:gd name="T40" fmla="*/ 15 w 196"/>
                    <a:gd name="T41" fmla="*/ 105 h 255"/>
                    <a:gd name="T42" fmla="*/ 5 w 196"/>
                    <a:gd name="T43" fmla="*/ 69 h 255"/>
                    <a:gd name="T44" fmla="*/ 16 w 196"/>
                    <a:gd name="T45" fmla="*/ 33 h 255"/>
                    <a:gd name="T46" fmla="*/ 48 w 196"/>
                    <a:gd name="T47" fmla="*/ 8 h 255"/>
                    <a:gd name="T48" fmla="*/ 98 w 196"/>
                    <a:gd name="T49" fmla="*/ 0 h 255"/>
                    <a:gd name="T50" fmla="*/ 137 w 196"/>
                    <a:gd name="T51" fmla="*/ 6 h 255"/>
                    <a:gd name="T52" fmla="*/ 164 w 196"/>
                    <a:gd name="T53" fmla="*/ 21 h 255"/>
                    <a:gd name="T54" fmla="*/ 180 w 196"/>
                    <a:gd name="T55" fmla="*/ 40 h 255"/>
                    <a:gd name="T56" fmla="*/ 186 w 196"/>
                    <a:gd name="T57" fmla="*/ 60 h 255"/>
                    <a:gd name="T58" fmla="*/ 179 w 196"/>
                    <a:gd name="T59" fmla="*/ 76 h 255"/>
                    <a:gd name="T60" fmla="*/ 163 w 196"/>
                    <a:gd name="T61" fmla="*/ 84 h 255"/>
                    <a:gd name="T62" fmla="*/ 150 w 196"/>
                    <a:gd name="T63" fmla="*/ 79 h 255"/>
                    <a:gd name="T64" fmla="*/ 141 w 196"/>
                    <a:gd name="T65" fmla="*/ 65 h 255"/>
                    <a:gd name="T66" fmla="*/ 125 w 196"/>
                    <a:gd name="T67" fmla="*/ 43 h 255"/>
                    <a:gd name="T68" fmla="*/ 94 w 196"/>
                    <a:gd name="T69" fmla="*/ 36 h 255"/>
                    <a:gd name="T70" fmla="*/ 63 w 196"/>
                    <a:gd name="T71" fmla="*/ 44 h 255"/>
                    <a:gd name="T72" fmla="*/ 51 w 196"/>
                    <a:gd name="T73" fmla="*/ 65 h 255"/>
                    <a:gd name="T74" fmla="*/ 55 w 196"/>
                    <a:gd name="T75" fmla="*/ 77 h 255"/>
                    <a:gd name="T76" fmla="*/ 66 w 196"/>
                    <a:gd name="T77" fmla="*/ 87 h 255"/>
                    <a:gd name="T78" fmla="*/ 81 w 196"/>
                    <a:gd name="T79" fmla="*/ 93 h 255"/>
                    <a:gd name="T80" fmla="*/ 104 w 196"/>
                    <a:gd name="T81" fmla="*/ 99 h 255"/>
                    <a:gd name="T82" fmla="*/ 142 w 196"/>
                    <a:gd name="T83" fmla="*/ 110 h 255"/>
                    <a:gd name="T84" fmla="*/ 171 w 196"/>
                    <a:gd name="T85" fmla="*/ 124 h 255"/>
                    <a:gd name="T86" fmla="*/ 190 w 196"/>
                    <a:gd name="T87" fmla="*/ 145 h 255"/>
                    <a:gd name="T88" fmla="*/ 196 w 196"/>
                    <a:gd name="T89" fmla="*/ 177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96" h="255">
                      <a:moveTo>
                        <a:pt x="196" y="177"/>
                      </a:moveTo>
                      <a:cubicBezTo>
                        <a:pt x="196" y="192"/>
                        <a:pt x="192" y="205"/>
                        <a:pt x="185" y="217"/>
                      </a:cubicBezTo>
                      <a:cubicBezTo>
                        <a:pt x="177" y="229"/>
                        <a:pt x="166" y="239"/>
                        <a:pt x="151" y="245"/>
                      </a:cubicBezTo>
                      <a:cubicBezTo>
                        <a:pt x="136" y="252"/>
                        <a:pt x="119" y="255"/>
                        <a:pt x="98" y="255"/>
                      </a:cubicBezTo>
                      <a:cubicBezTo>
                        <a:pt x="74" y="255"/>
                        <a:pt x="54" y="251"/>
                        <a:pt x="38" y="242"/>
                      </a:cubicBezTo>
                      <a:cubicBezTo>
                        <a:pt x="27" y="235"/>
                        <a:pt x="18" y="226"/>
                        <a:pt x="11" y="215"/>
                      </a:cubicBezTo>
                      <a:cubicBezTo>
                        <a:pt x="4" y="204"/>
                        <a:pt x="0" y="193"/>
                        <a:pt x="0" y="183"/>
                      </a:cubicBezTo>
                      <a:cubicBezTo>
                        <a:pt x="0" y="177"/>
                        <a:pt x="2" y="171"/>
                        <a:pt x="6" y="167"/>
                      </a:cubicBezTo>
                      <a:cubicBezTo>
                        <a:pt x="11" y="163"/>
                        <a:pt x="16" y="161"/>
                        <a:pt x="22" y="161"/>
                      </a:cubicBezTo>
                      <a:cubicBezTo>
                        <a:pt x="28" y="161"/>
                        <a:pt x="32" y="162"/>
                        <a:pt x="36" y="166"/>
                      </a:cubicBezTo>
                      <a:cubicBezTo>
                        <a:pt x="39" y="169"/>
                        <a:pt x="43" y="174"/>
                        <a:pt x="45" y="181"/>
                      </a:cubicBezTo>
                      <a:cubicBezTo>
                        <a:pt x="48" y="189"/>
                        <a:pt x="52" y="195"/>
                        <a:pt x="55" y="200"/>
                      </a:cubicBezTo>
                      <a:cubicBezTo>
                        <a:pt x="59" y="206"/>
                        <a:pt x="64" y="210"/>
                        <a:pt x="71" y="213"/>
                      </a:cubicBezTo>
                      <a:cubicBezTo>
                        <a:pt x="77" y="217"/>
                        <a:pt x="86" y="219"/>
                        <a:pt x="97" y="219"/>
                      </a:cubicBezTo>
                      <a:cubicBezTo>
                        <a:pt x="112" y="219"/>
                        <a:pt x="124" y="215"/>
                        <a:pt x="133" y="208"/>
                      </a:cubicBezTo>
                      <a:cubicBezTo>
                        <a:pt x="142" y="201"/>
                        <a:pt x="147" y="193"/>
                        <a:pt x="147" y="182"/>
                      </a:cubicBezTo>
                      <a:cubicBezTo>
                        <a:pt x="147" y="174"/>
                        <a:pt x="144" y="168"/>
                        <a:pt x="139" y="162"/>
                      </a:cubicBezTo>
                      <a:cubicBezTo>
                        <a:pt x="134" y="157"/>
                        <a:pt x="128" y="153"/>
                        <a:pt x="120" y="151"/>
                      </a:cubicBezTo>
                      <a:cubicBezTo>
                        <a:pt x="112" y="148"/>
                        <a:pt x="102" y="145"/>
                        <a:pt x="88" y="142"/>
                      </a:cubicBezTo>
                      <a:cubicBezTo>
                        <a:pt x="71" y="138"/>
                        <a:pt x="56" y="133"/>
                        <a:pt x="44" y="128"/>
                      </a:cubicBezTo>
                      <a:cubicBezTo>
                        <a:pt x="32" y="122"/>
                        <a:pt x="22" y="114"/>
                        <a:pt x="15" y="105"/>
                      </a:cubicBezTo>
                      <a:cubicBezTo>
                        <a:pt x="8" y="95"/>
                        <a:pt x="5" y="83"/>
                        <a:pt x="5" y="69"/>
                      </a:cubicBezTo>
                      <a:cubicBezTo>
                        <a:pt x="5" y="55"/>
                        <a:pt x="8" y="43"/>
                        <a:pt x="16" y="33"/>
                      </a:cubicBezTo>
                      <a:cubicBezTo>
                        <a:pt x="23" y="22"/>
                        <a:pt x="34" y="14"/>
                        <a:pt x="48" y="8"/>
                      </a:cubicBezTo>
                      <a:cubicBezTo>
                        <a:pt x="62" y="3"/>
                        <a:pt x="79" y="0"/>
                        <a:pt x="98" y="0"/>
                      </a:cubicBezTo>
                      <a:cubicBezTo>
                        <a:pt x="113" y="0"/>
                        <a:pt x="126" y="2"/>
                        <a:pt x="137" y="6"/>
                      </a:cubicBezTo>
                      <a:cubicBezTo>
                        <a:pt x="148" y="9"/>
                        <a:pt x="157" y="14"/>
                        <a:pt x="164" y="21"/>
                      </a:cubicBezTo>
                      <a:cubicBezTo>
                        <a:pt x="172" y="27"/>
                        <a:pt x="177" y="33"/>
                        <a:pt x="180" y="40"/>
                      </a:cubicBezTo>
                      <a:cubicBezTo>
                        <a:pt x="184" y="47"/>
                        <a:pt x="186" y="54"/>
                        <a:pt x="186" y="60"/>
                      </a:cubicBezTo>
                      <a:cubicBezTo>
                        <a:pt x="186" y="66"/>
                        <a:pt x="183" y="72"/>
                        <a:pt x="179" y="76"/>
                      </a:cubicBezTo>
                      <a:cubicBezTo>
                        <a:pt x="175" y="81"/>
                        <a:pt x="170" y="84"/>
                        <a:pt x="163" y="84"/>
                      </a:cubicBezTo>
                      <a:cubicBezTo>
                        <a:pt x="158" y="84"/>
                        <a:pt x="153" y="82"/>
                        <a:pt x="150" y="79"/>
                      </a:cubicBezTo>
                      <a:cubicBezTo>
                        <a:pt x="147" y="76"/>
                        <a:pt x="144" y="72"/>
                        <a:pt x="141" y="65"/>
                      </a:cubicBezTo>
                      <a:cubicBezTo>
                        <a:pt x="136" y="56"/>
                        <a:pt x="131" y="49"/>
                        <a:pt x="125" y="43"/>
                      </a:cubicBezTo>
                      <a:cubicBezTo>
                        <a:pt x="118" y="38"/>
                        <a:pt x="108" y="36"/>
                        <a:pt x="94" y="36"/>
                      </a:cubicBezTo>
                      <a:cubicBezTo>
                        <a:pt x="81" y="36"/>
                        <a:pt x="71" y="38"/>
                        <a:pt x="63" y="44"/>
                      </a:cubicBezTo>
                      <a:cubicBezTo>
                        <a:pt x="55" y="50"/>
                        <a:pt x="51" y="57"/>
                        <a:pt x="51" y="65"/>
                      </a:cubicBezTo>
                      <a:cubicBezTo>
                        <a:pt x="51" y="69"/>
                        <a:pt x="52" y="74"/>
                        <a:pt x="55" y="77"/>
                      </a:cubicBezTo>
                      <a:cubicBezTo>
                        <a:pt x="58" y="81"/>
                        <a:pt x="62" y="84"/>
                        <a:pt x="66" y="87"/>
                      </a:cubicBezTo>
                      <a:cubicBezTo>
                        <a:pt x="71" y="89"/>
                        <a:pt x="76" y="91"/>
                        <a:pt x="81" y="93"/>
                      </a:cubicBezTo>
                      <a:cubicBezTo>
                        <a:pt x="85" y="94"/>
                        <a:pt x="93" y="96"/>
                        <a:pt x="104" y="99"/>
                      </a:cubicBezTo>
                      <a:cubicBezTo>
                        <a:pt x="118" y="102"/>
                        <a:pt x="131" y="106"/>
                        <a:pt x="142" y="110"/>
                      </a:cubicBezTo>
                      <a:cubicBezTo>
                        <a:pt x="154" y="114"/>
                        <a:pt x="163" y="119"/>
                        <a:pt x="171" y="124"/>
                      </a:cubicBezTo>
                      <a:cubicBezTo>
                        <a:pt x="179" y="130"/>
                        <a:pt x="185" y="137"/>
                        <a:pt x="190" y="145"/>
                      </a:cubicBezTo>
                      <a:cubicBezTo>
                        <a:pt x="194" y="154"/>
                        <a:pt x="196" y="165"/>
                        <a:pt x="196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7">
                  <a:extLst>
                    <a:ext uri="{FF2B5EF4-FFF2-40B4-BE49-F238E27FC236}">
                      <a16:creationId xmlns:a16="http://schemas.microsoft.com/office/drawing/2014/main" id="{9BDA9DA4-FA31-4832-9C84-10FF83841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7" y="4319"/>
                  <a:ext cx="84" cy="109"/>
                </a:xfrm>
                <a:custGeom>
                  <a:avLst/>
                  <a:gdLst>
                    <a:gd name="T0" fmla="*/ 162 w 190"/>
                    <a:gd name="T1" fmla="*/ 39 h 247"/>
                    <a:gd name="T2" fmla="*/ 50 w 190"/>
                    <a:gd name="T3" fmla="*/ 39 h 247"/>
                    <a:gd name="T4" fmla="*/ 50 w 190"/>
                    <a:gd name="T5" fmla="*/ 99 h 247"/>
                    <a:gd name="T6" fmla="*/ 154 w 190"/>
                    <a:gd name="T7" fmla="*/ 99 h 247"/>
                    <a:gd name="T8" fmla="*/ 171 w 190"/>
                    <a:gd name="T9" fmla="*/ 105 h 247"/>
                    <a:gd name="T10" fmla="*/ 176 w 190"/>
                    <a:gd name="T11" fmla="*/ 118 h 247"/>
                    <a:gd name="T12" fmla="*/ 171 w 190"/>
                    <a:gd name="T13" fmla="*/ 132 h 247"/>
                    <a:gd name="T14" fmla="*/ 154 w 190"/>
                    <a:gd name="T15" fmla="*/ 137 h 247"/>
                    <a:gd name="T16" fmla="*/ 50 w 190"/>
                    <a:gd name="T17" fmla="*/ 137 h 247"/>
                    <a:gd name="T18" fmla="*/ 50 w 190"/>
                    <a:gd name="T19" fmla="*/ 207 h 247"/>
                    <a:gd name="T20" fmla="*/ 166 w 190"/>
                    <a:gd name="T21" fmla="*/ 207 h 247"/>
                    <a:gd name="T22" fmla="*/ 184 w 190"/>
                    <a:gd name="T23" fmla="*/ 213 h 247"/>
                    <a:gd name="T24" fmla="*/ 190 w 190"/>
                    <a:gd name="T25" fmla="*/ 227 h 247"/>
                    <a:gd name="T26" fmla="*/ 184 w 190"/>
                    <a:gd name="T27" fmla="*/ 242 h 247"/>
                    <a:gd name="T28" fmla="*/ 166 w 190"/>
                    <a:gd name="T29" fmla="*/ 247 h 247"/>
                    <a:gd name="T30" fmla="*/ 30 w 190"/>
                    <a:gd name="T31" fmla="*/ 247 h 247"/>
                    <a:gd name="T32" fmla="*/ 7 w 190"/>
                    <a:gd name="T33" fmla="*/ 240 h 247"/>
                    <a:gd name="T34" fmla="*/ 0 w 190"/>
                    <a:gd name="T35" fmla="*/ 216 h 247"/>
                    <a:gd name="T36" fmla="*/ 0 w 190"/>
                    <a:gd name="T37" fmla="*/ 31 h 247"/>
                    <a:gd name="T38" fmla="*/ 3 w 190"/>
                    <a:gd name="T39" fmla="*/ 13 h 247"/>
                    <a:gd name="T40" fmla="*/ 13 w 190"/>
                    <a:gd name="T41" fmla="*/ 3 h 247"/>
                    <a:gd name="T42" fmla="*/ 30 w 190"/>
                    <a:gd name="T43" fmla="*/ 0 h 247"/>
                    <a:gd name="T44" fmla="*/ 162 w 190"/>
                    <a:gd name="T45" fmla="*/ 0 h 247"/>
                    <a:gd name="T46" fmla="*/ 180 w 190"/>
                    <a:gd name="T47" fmla="*/ 6 h 247"/>
                    <a:gd name="T48" fmla="*/ 186 w 190"/>
                    <a:gd name="T49" fmla="*/ 19 h 247"/>
                    <a:gd name="T50" fmla="*/ 180 w 190"/>
                    <a:gd name="T51" fmla="*/ 33 h 247"/>
                    <a:gd name="T52" fmla="*/ 162 w 190"/>
                    <a:gd name="T53" fmla="*/ 39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90" h="247">
                      <a:moveTo>
                        <a:pt x="162" y="39"/>
                      </a:moveTo>
                      <a:cubicBezTo>
                        <a:pt x="50" y="39"/>
                        <a:pt x="50" y="39"/>
                        <a:pt x="50" y="39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154" y="99"/>
                        <a:pt x="154" y="99"/>
                        <a:pt x="154" y="99"/>
                      </a:cubicBezTo>
                      <a:cubicBezTo>
                        <a:pt x="161" y="99"/>
                        <a:pt x="167" y="101"/>
                        <a:pt x="171" y="105"/>
                      </a:cubicBezTo>
                      <a:cubicBezTo>
                        <a:pt x="174" y="108"/>
                        <a:pt x="176" y="112"/>
                        <a:pt x="176" y="118"/>
                      </a:cubicBezTo>
                      <a:cubicBezTo>
                        <a:pt x="176" y="124"/>
                        <a:pt x="174" y="128"/>
                        <a:pt x="171" y="132"/>
                      </a:cubicBezTo>
                      <a:cubicBezTo>
                        <a:pt x="167" y="135"/>
                        <a:pt x="161" y="137"/>
                        <a:pt x="154" y="137"/>
                      </a:cubicBezTo>
                      <a:cubicBezTo>
                        <a:pt x="50" y="137"/>
                        <a:pt x="50" y="137"/>
                        <a:pt x="50" y="137"/>
                      </a:cubicBezTo>
                      <a:cubicBezTo>
                        <a:pt x="50" y="207"/>
                        <a:pt x="50" y="207"/>
                        <a:pt x="50" y="207"/>
                      </a:cubicBezTo>
                      <a:cubicBezTo>
                        <a:pt x="166" y="207"/>
                        <a:pt x="166" y="207"/>
                        <a:pt x="166" y="207"/>
                      </a:cubicBezTo>
                      <a:cubicBezTo>
                        <a:pt x="174" y="207"/>
                        <a:pt x="180" y="209"/>
                        <a:pt x="184" y="213"/>
                      </a:cubicBezTo>
                      <a:cubicBezTo>
                        <a:pt x="188" y="217"/>
                        <a:pt x="190" y="221"/>
                        <a:pt x="190" y="227"/>
                      </a:cubicBezTo>
                      <a:cubicBezTo>
                        <a:pt x="190" y="233"/>
                        <a:pt x="188" y="238"/>
                        <a:pt x="184" y="242"/>
                      </a:cubicBezTo>
                      <a:cubicBezTo>
                        <a:pt x="180" y="245"/>
                        <a:pt x="174" y="247"/>
                        <a:pt x="166" y="247"/>
                      </a:cubicBezTo>
                      <a:cubicBezTo>
                        <a:pt x="30" y="247"/>
                        <a:pt x="30" y="247"/>
                        <a:pt x="30" y="247"/>
                      </a:cubicBezTo>
                      <a:cubicBezTo>
                        <a:pt x="20" y="247"/>
                        <a:pt x="12" y="245"/>
                        <a:pt x="7" y="240"/>
                      </a:cubicBezTo>
                      <a:cubicBezTo>
                        <a:pt x="2" y="235"/>
                        <a:pt x="0" y="227"/>
                        <a:pt x="0" y="216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24"/>
                        <a:pt x="1" y="18"/>
                        <a:pt x="3" y="13"/>
                      </a:cubicBezTo>
                      <a:cubicBezTo>
                        <a:pt x="5" y="9"/>
                        <a:pt x="8" y="5"/>
                        <a:pt x="13" y="3"/>
                      </a:cubicBezTo>
                      <a:cubicBezTo>
                        <a:pt x="18" y="1"/>
                        <a:pt x="23" y="0"/>
                        <a:pt x="30" y="0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70" y="0"/>
                        <a:pt x="176" y="2"/>
                        <a:pt x="180" y="6"/>
                      </a:cubicBezTo>
                      <a:cubicBezTo>
                        <a:pt x="184" y="9"/>
                        <a:pt x="186" y="14"/>
                        <a:pt x="186" y="19"/>
                      </a:cubicBezTo>
                      <a:cubicBezTo>
                        <a:pt x="186" y="25"/>
                        <a:pt x="184" y="30"/>
                        <a:pt x="180" y="33"/>
                      </a:cubicBezTo>
                      <a:cubicBezTo>
                        <a:pt x="176" y="37"/>
                        <a:pt x="170" y="39"/>
                        <a:pt x="162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8">
                  <a:extLst>
                    <a:ext uri="{FF2B5EF4-FFF2-40B4-BE49-F238E27FC236}">
                      <a16:creationId xmlns:a16="http://schemas.microsoft.com/office/drawing/2014/main" id="{31B198F6-B2B9-4C6D-BE2C-E45FF5155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" y="4319"/>
                  <a:ext cx="93" cy="111"/>
                </a:xfrm>
                <a:custGeom>
                  <a:avLst/>
                  <a:gdLst>
                    <a:gd name="T0" fmla="*/ 184 w 210"/>
                    <a:gd name="T1" fmla="*/ 41 h 251"/>
                    <a:gd name="T2" fmla="*/ 130 w 210"/>
                    <a:gd name="T3" fmla="*/ 41 h 251"/>
                    <a:gd name="T4" fmla="*/ 130 w 210"/>
                    <a:gd name="T5" fmla="*/ 221 h 251"/>
                    <a:gd name="T6" fmla="*/ 123 w 210"/>
                    <a:gd name="T7" fmla="*/ 244 h 251"/>
                    <a:gd name="T8" fmla="*/ 105 w 210"/>
                    <a:gd name="T9" fmla="*/ 251 h 251"/>
                    <a:gd name="T10" fmla="*/ 87 w 210"/>
                    <a:gd name="T11" fmla="*/ 244 h 251"/>
                    <a:gd name="T12" fmla="*/ 80 w 210"/>
                    <a:gd name="T13" fmla="*/ 221 h 251"/>
                    <a:gd name="T14" fmla="*/ 80 w 210"/>
                    <a:gd name="T15" fmla="*/ 41 h 251"/>
                    <a:gd name="T16" fmla="*/ 25 w 210"/>
                    <a:gd name="T17" fmla="*/ 41 h 251"/>
                    <a:gd name="T18" fmla="*/ 6 w 210"/>
                    <a:gd name="T19" fmla="*/ 36 h 251"/>
                    <a:gd name="T20" fmla="*/ 0 w 210"/>
                    <a:gd name="T21" fmla="*/ 21 h 251"/>
                    <a:gd name="T22" fmla="*/ 6 w 210"/>
                    <a:gd name="T23" fmla="*/ 6 h 251"/>
                    <a:gd name="T24" fmla="*/ 25 w 210"/>
                    <a:gd name="T25" fmla="*/ 0 h 251"/>
                    <a:gd name="T26" fmla="*/ 184 w 210"/>
                    <a:gd name="T27" fmla="*/ 0 h 251"/>
                    <a:gd name="T28" fmla="*/ 203 w 210"/>
                    <a:gd name="T29" fmla="*/ 6 h 251"/>
                    <a:gd name="T30" fmla="*/ 210 w 210"/>
                    <a:gd name="T31" fmla="*/ 21 h 251"/>
                    <a:gd name="T32" fmla="*/ 203 w 210"/>
                    <a:gd name="T33" fmla="*/ 36 h 251"/>
                    <a:gd name="T34" fmla="*/ 184 w 210"/>
                    <a:gd name="T35" fmla="*/ 41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10" h="251">
                      <a:moveTo>
                        <a:pt x="184" y="41"/>
                      </a:moveTo>
                      <a:cubicBezTo>
                        <a:pt x="130" y="41"/>
                        <a:pt x="130" y="41"/>
                        <a:pt x="130" y="41"/>
                      </a:cubicBezTo>
                      <a:cubicBezTo>
                        <a:pt x="130" y="221"/>
                        <a:pt x="130" y="221"/>
                        <a:pt x="130" y="221"/>
                      </a:cubicBezTo>
                      <a:cubicBezTo>
                        <a:pt x="130" y="231"/>
                        <a:pt x="127" y="239"/>
                        <a:pt x="123" y="244"/>
                      </a:cubicBezTo>
                      <a:cubicBezTo>
                        <a:pt x="118" y="249"/>
                        <a:pt x="112" y="251"/>
                        <a:pt x="105" y="251"/>
                      </a:cubicBezTo>
                      <a:cubicBezTo>
                        <a:pt x="97" y="251"/>
                        <a:pt x="91" y="249"/>
                        <a:pt x="87" y="244"/>
                      </a:cubicBezTo>
                      <a:cubicBezTo>
                        <a:pt x="82" y="239"/>
                        <a:pt x="80" y="231"/>
                        <a:pt x="80" y="221"/>
                      </a:cubicBezTo>
                      <a:cubicBezTo>
                        <a:pt x="80" y="41"/>
                        <a:pt x="80" y="41"/>
                        <a:pt x="80" y="41"/>
                      </a:cubicBezTo>
                      <a:cubicBezTo>
                        <a:pt x="25" y="41"/>
                        <a:pt x="25" y="41"/>
                        <a:pt x="25" y="41"/>
                      </a:cubicBezTo>
                      <a:cubicBezTo>
                        <a:pt x="17" y="41"/>
                        <a:pt x="10" y="40"/>
                        <a:pt x="6" y="36"/>
                      </a:cubicBezTo>
                      <a:cubicBezTo>
                        <a:pt x="2" y="32"/>
                        <a:pt x="0" y="27"/>
                        <a:pt x="0" y="21"/>
                      </a:cubicBezTo>
                      <a:cubicBezTo>
                        <a:pt x="0" y="15"/>
                        <a:pt x="2" y="9"/>
                        <a:pt x="6" y="6"/>
                      </a:cubicBezTo>
                      <a:cubicBezTo>
                        <a:pt x="11" y="2"/>
                        <a:pt x="17" y="0"/>
                        <a:pt x="25" y="0"/>
                      </a:cubicBezTo>
                      <a:cubicBezTo>
                        <a:pt x="184" y="0"/>
                        <a:pt x="184" y="0"/>
                        <a:pt x="184" y="0"/>
                      </a:cubicBezTo>
                      <a:cubicBezTo>
                        <a:pt x="193" y="0"/>
                        <a:pt x="199" y="2"/>
                        <a:pt x="203" y="6"/>
                      </a:cubicBezTo>
                      <a:cubicBezTo>
                        <a:pt x="208" y="10"/>
                        <a:pt x="210" y="15"/>
                        <a:pt x="210" y="21"/>
                      </a:cubicBezTo>
                      <a:cubicBezTo>
                        <a:pt x="210" y="27"/>
                        <a:pt x="208" y="32"/>
                        <a:pt x="203" y="36"/>
                      </a:cubicBezTo>
                      <a:cubicBezTo>
                        <a:pt x="199" y="40"/>
                        <a:pt x="193" y="41"/>
                        <a:pt x="18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9">
                  <a:extLst>
                    <a:ext uri="{FF2B5EF4-FFF2-40B4-BE49-F238E27FC236}">
                      <a16:creationId xmlns:a16="http://schemas.microsoft.com/office/drawing/2014/main" id="{3BC6D7D1-DC26-483F-82CE-A3ACC6FD9F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73" y="3852"/>
                  <a:ext cx="440" cy="440"/>
                </a:xfrm>
                <a:custGeom>
                  <a:avLst/>
                  <a:gdLst>
                    <a:gd name="T0" fmla="*/ 500 w 1000"/>
                    <a:gd name="T1" fmla="*/ 0 h 1000"/>
                    <a:gd name="T2" fmla="*/ 0 w 1000"/>
                    <a:gd name="T3" fmla="*/ 500 h 1000"/>
                    <a:gd name="T4" fmla="*/ 500 w 1000"/>
                    <a:gd name="T5" fmla="*/ 1000 h 1000"/>
                    <a:gd name="T6" fmla="*/ 1000 w 1000"/>
                    <a:gd name="T7" fmla="*/ 500 h 1000"/>
                    <a:gd name="T8" fmla="*/ 500 w 1000"/>
                    <a:gd name="T9" fmla="*/ 0 h 1000"/>
                    <a:gd name="T10" fmla="*/ 371 w 1000"/>
                    <a:gd name="T11" fmla="*/ 849 h 1000"/>
                    <a:gd name="T12" fmla="*/ 194 w 1000"/>
                    <a:gd name="T13" fmla="*/ 673 h 1000"/>
                    <a:gd name="T14" fmla="*/ 371 w 1000"/>
                    <a:gd name="T15" fmla="*/ 496 h 1000"/>
                    <a:gd name="T16" fmla="*/ 416 w 1000"/>
                    <a:gd name="T17" fmla="*/ 502 h 1000"/>
                    <a:gd name="T18" fmla="*/ 409 w 1000"/>
                    <a:gd name="T19" fmla="*/ 527 h 1000"/>
                    <a:gd name="T20" fmla="*/ 371 w 1000"/>
                    <a:gd name="T21" fmla="*/ 522 h 1000"/>
                    <a:gd name="T22" fmla="*/ 220 w 1000"/>
                    <a:gd name="T23" fmla="*/ 673 h 1000"/>
                    <a:gd name="T24" fmla="*/ 371 w 1000"/>
                    <a:gd name="T25" fmla="*/ 823 h 1000"/>
                    <a:gd name="T26" fmla="*/ 522 w 1000"/>
                    <a:gd name="T27" fmla="*/ 673 h 1000"/>
                    <a:gd name="T28" fmla="*/ 516 w 1000"/>
                    <a:gd name="T29" fmla="*/ 631 h 1000"/>
                    <a:gd name="T30" fmla="*/ 541 w 1000"/>
                    <a:gd name="T31" fmla="*/ 625 h 1000"/>
                    <a:gd name="T32" fmla="*/ 548 w 1000"/>
                    <a:gd name="T33" fmla="*/ 673 h 1000"/>
                    <a:gd name="T34" fmla="*/ 371 w 1000"/>
                    <a:gd name="T35" fmla="*/ 849 h 1000"/>
                    <a:gd name="T36" fmla="*/ 442 w 1000"/>
                    <a:gd name="T37" fmla="*/ 635 h 1000"/>
                    <a:gd name="T38" fmla="*/ 472 w 1000"/>
                    <a:gd name="T39" fmla="*/ 667 h 1000"/>
                    <a:gd name="T40" fmla="*/ 339 w 1000"/>
                    <a:gd name="T41" fmla="*/ 698 h 1000"/>
                    <a:gd name="T42" fmla="*/ 376 w 1000"/>
                    <a:gd name="T43" fmla="*/ 566 h 1000"/>
                    <a:gd name="T44" fmla="*/ 407 w 1000"/>
                    <a:gd name="T45" fmla="*/ 599 h 1000"/>
                    <a:gd name="T46" fmla="*/ 621 w 1000"/>
                    <a:gd name="T47" fmla="*/ 399 h 1000"/>
                    <a:gd name="T48" fmla="*/ 656 w 1000"/>
                    <a:gd name="T49" fmla="*/ 436 h 1000"/>
                    <a:gd name="T50" fmla="*/ 442 w 1000"/>
                    <a:gd name="T51" fmla="*/ 635 h 1000"/>
                    <a:gd name="T52" fmla="*/ 747 w 1000"/>
                    <a:gd name="T53" fmla="*/ 429 h 1000"/>
                    <a:gd name="T54" fmla="*/ 636 w 1000"/>
                    <a:gd name="T55" fmla="*/ 318 h 1000"/>
                    <a:gd name="T56" fmla="*/ 747 w 1000"/>
                    <a:gd name="T57" fmla="*/ 207 h 1000"/>
                    <a:gd name="T58" fmla="*/ 858 w 1000"/>
                    <a:gd name="T59" fmla="*/ 318 h 1000"/>
                    <a:gd name="T60" fmla="*/ 747 w 1000"/>
                    <a:gd name="T61" fmla="*/ 429 h 10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00" h="1000">
                      <a:moveTo>
                        <a:pt x="500" y="0"/>
                      </a:moveTo>
                      <a:cubicBezTo>
                        <a:pt x="224" y="0"/>
                        <a:pt x="0" y="224"/>
                        <a:pt x="0" y="500"/>
                      </a:cubicBezTo>
                      <a:cubicBezTo>
                        <a:pt x="0" y="776"/>
                        <a:pt x="224" y="1000"/>
                        <a:pt x="500" y="1000"/>
                      </a:cubicBezTo>
                      <a:cubicBezTo>
                        <a:pt x="776" y="1000"/>
                        <a:pt x="1000" y="776"/>
                        <a:pt x="1000" y="500"/>
                      </a:cubicBezTo>
                      <a:cubicBezTo>
                        <a:pt x="1000" y="224"/>
                        <a:pt x="776" y="0"/>
                        <a:pt x="500" y="0"/>
                      </a:cubicBezTo>
                      <a:close/>
                      <a:moveTo>
                        <a:pt x="371" y="849"/>
                      </a:moveTo>
                      <a:cubicBezTo>
                        <a:pt x="274" y="849"/>
                        <a:pt x="194" y="770"/>
                        <a:pt x="194" y="673"/>
                      </a:cubicBezTo>
                      <a:cubicBezTo>
                        <a:pt x="194" y="575"/>
                        <a:pt x="274" y="496"/>
                        <a:pt x="371" y="496"/>
                      </a:cubicBezTo>
                      <a:cubicBezTo>
                        <a:pt x="387" y="496"/>
                        <a:pt x="402" y="498"/>
                        <a:pt x="416" y="502"/>
                      </a:cubicBezTo>
                      <a:cubicBezTo>
                        <a:pt x="409" y="527"/>
                        <a:pt x="409" y="527"/>
                        <a:pt x="409" y="527"/>
                      </a:cubicBezTo>
                      <a:cubicBezTo>
                        <a:pt x="397" y="524"/>
                        <a:pt x="384" y="522"/>
                        <a:pt x="371" y="522"/>
                      </a:cubicBezTo>
                      <a:cubicBezTo>
                        <a:pt x="288" y="522"/>
                        <a:pt x="220" y="590"/>
                        <a:pt x="220" y="673"/>
                      </a:cubicBezTo>
                      <a:cubicBezTo>
                        <a:pt x="220" y="756"/>
                        <a:pt x="288" y="823"/>
                        <a:pt x="371" y="823"/>
                      </a:cubicBezTo>
                      <a:cubicBezTo>
                        <a:pt x="454" y="823"/>
                        <a:pt x="522" y="756"/>
                        <a:pt x="522" y="673"/>
                      </a:cubicBezTo>
                      <a:cubicBezTo>
                        <a:pt x="522" y="658"/>
                        <a:pt x="520" y="644"/>
                        <a:pt x="516" y="631"/>
                      </a:cubicBezTo>
                      <a:cubicBezTo>
                        <a:pt x="541" y="625"/>
                        <a:pt x="541" y="625"/>
                        <a:pt x="541" y="625"/>
                      </a:cubicBezTo>
                      <a:cubicBezTo>
                        <a:pt x="545" y="640"/>
                        <a:pt x="548" y="656"/>
                        <a:pt x="548" y="673"/>
                      </a:cubicBezTo>
                      <a:cubicBezTo>
                        <a:pt x="548" y="770"/>
                        <a:pt x="468" y="849"/>
                        <a:pt x="371" y="849"/>
                      </a:cubicBezTo>
                      <a:close/>
                      <a:moveTo>
                        <a:pt x="442" y="635"/>
                      </a:moveTo>
                      <a:cubicBezTo>
                        <a:pt x="472" y="667"/>
                        <a:pt x="472" y="667"/>
                        <a:pt x="472" y="667"/>
                      </a:cubicBezTo>
                      <a:cubicBezTo>
                        <a:pt x="339" y="698"/>
                        <a:pt x="339" y="698"/>
                        <a:pt x="339" y="698"/>
                      </a:cubicBezTo>
                      <a:cubicBezTo>
                        <a:pt x="376" y="566"/>
                        <a:pt x="376" y="566"/>
                        <a:pt x="376" y="566"/>
                      </a:cubicBezTo>
                      <a:cubicBezTo>
                        <a:pt x="407" y="599"/>
                        <a:pt x="407" y="599"/>
                        <a:pt x="407" y="599"/>
                      </a:cubicBezTo>
                      <a:cubicBezTo>
                        <a:pt x="621" y="399"/>
                        <a:pt x="621" y="399"/>
                        <a:pt x="621" y="399"/>
                      </a:cubicBezTo>
                      <a:cubicBezTo>
                        <a:pt x="656" y="436"/>
                        <a:pt x="656" y="436"/>
                        <a:pt x="656" y="436"/>
                      </a:cubicBezTo>
                      <a:lnTo>
                        <a:pt x="442" y="635"/>
                      </a:lnTo>
                      <a:close/>
                      <a:moveTo>
                        <a:pt x="747" y="429"/>
                      </a:moveTo>
                      <a:cubicBezTo>
                        <a:pt x="686" y="429"/>
                        <a:pt x="636" y="379"/>
                        <a:pt x="636" y="318"/>
                      </a:cubicBezTo>
                      <a:cubicBezTo>
                        <a:pt x="636" y="256"/>
                        <a:pt x="686" y="207"/>
                        <a:pt x="747" y="207"/>
                      </a:cubicBezTo>
                      <a:cubicBezTo>
                        <a:pt x="809" y="207"/>
                        <a:pt x="858" y="256"/>
                        <a:pt x="858" y="318"/>
                      </a:cubicBezTo>
                      <a:cubicBezTo>
                        <a:pt x="858" y="379"/>
                        <a:pt x="809" y="429"/>
                        <a:pt x="747" y="4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839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67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516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353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191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030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39986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2707" algn="l" defTabSz="685676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64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uppe 24">
              <a:extLst>
                <a:ext uri="{FF2B5EF4-FFF2-40B4-BE49-F238E27FC236}">
                  <a16:creationId xmlns:a16="http://schemas.microsoft.com/office/drawing/2014/main" id="{967339EE-6AA3-4DA4-BBF8-FF5095BA9D34}"/>
                </a:ext>
              </a:extLst>
            </p:cNvPr>
            <p:cNvGrpSpPr/>
            <p:nvPr/>
          </p:nvGrpSpPr>
          <p:grpSpPr>
            <a:xfrm>
              <a:off x="444698" y="1826410"/>
              <a:ext cx="924321" cy="924321"/>
              <a:chOff x="401563" y="3754160"/>
              <a:chExt cx="924321" cy="924321"/>
            </a:xfrm>
          </p:grpSpPr>
          <p:sp>
            <p:nvSpPr>
              <p:cNvPr id="64" name="Oval 35">
                <a:extLst>
                  <a:ext uri="{FF2B5EF4-FFF2-40B4-BE49-F238E27FC236}">
                    <a16:creationId xmlns:a16="http://schemas.microsoft.com/office/drawing/2014/main" id="{1BDA36A9-0F56-40E5-ADA8-8DBF1C56A363}"/>
                  </a:ext>
                </a:extLst>
              </p:cNvPr>
              <p:cNvSpPr/>
              <p:nvPr/>
            </p:nvSpPr>
            <p:spPr>
              <a:xfrm>
                <a:off x="401563" y="3754160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PoljeZBesedilom 40">
                <a:extLst>
                  <a:ext uri="{FF2B5EF4-FFF2-40B4-BE49-F238E27FC236}">
                    <a16:creationId xmlns:a16="http://schemas.microsoft.com/office/drawing/2014/main" id="{6293D73A-9BB0-4C52-82DF-9777AD1D5A43}"/>
                  </a:ext>
                </a:extLst>
              </p:cNvPr>
              <p:cNvSpPr txBox="1"/>
              <p:nvPr/>
            </p:nvSpPr>
            <p:spPr>
              <a:xfrm>
                <a:off x="446631" y="3845215"/>
                <a:ext cx="828572" cy="3116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H</a:t>
                </a: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eat </a:t>
                </a:r>
                <a:endParaRPr kumimoji="0" lang="sl-SI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exchangers</a:t>
                </a:r>
                <a:r>
                  <a:rPr kumimoji="0" lang="sl-SI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, line 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components</a:t>
                </a:r>
              </a:p>
            </p:txBody>
          </p:sp>
          <p:pic>
            <p:nvPicPr>
              <p:cNvPr id="66" name="Picture 4" descr="XG-HEX-family_4_group (2)">
                <a:extLst>
                  <a:ext uri="{FF2B5EF4-FFF2-40B4-BE49-F238E27FC236}">
                    <a16:creationId xmlns:a16="http://schemas.microsoft.com/office/drawing/2014/main" id="{063E4AB2-05D5-44E8-956C-7F728B9C89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078" y="4153284"/>
                <a:ext cx="349763" cy="266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3" descr="XB-HEX-family_4_group (2)">
                <a:extLst>
                  <a:ext uri="{FF2B5EF4-FFF2-40B4-BE49-F238E27FC236}">
                    <a16:creationId xmlns:a16="http://schemas.microsoft.com/office/drawing/2014/main" id="{947F7CE6-BFFD-42F0-A74E-B07A3A1FC9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47" y="4170682"/>
                <a:ext cx="349763" cy="249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Billede 20">
                <a:extLst>
                  <a:ext uri="{FF2B5EF4-FFF2-40B4-BE49-F238E27FC236}">
                    <a16:creationId xmlns:a16="http://schemas.microsoft.com/office/drawing/2014/main" id="{E42B23F7-B66F-4509-8AE2-7661582C4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38" y="4392032"/>
                <a:ext cx="491814" cy="249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" name="Gruppe 11">
              <a:extLst>
                <a:ext uri="{FF2B5EF4-FFF2-40B4-BE49-F238E27FC236}">
                  <a16:creationId xmlns:a16="http://schemas.microsoft.com/office/drawing/2014/main" id="{BFBE54D4-B625-4208-8FE7-E9A09CE13DDA}"/>
                </a:ext>
              </a:extLst>
            </p:cNvPr>
            <p:cNvGrpSpPr/>
            <p:nvPr/>
          </p:nvGrpSpPr>
          <p:grpSpPr>
            <a:xfrm>
              <a:off x="4639672" y="1823517"/>
              <a:ext cx="924321" cy="924321"/>
              <a:chOff x="4634665" y="3068311"/>
              <a:chExt cx="924321" cy="924321"/>
            </a:xfrm>
          </p:grpSpPr>
          <p:sp>
            <p:nvSpPr>
              <p:cNvPr id="70" name="Oval 40">
                <a:extLst>
                  <a:ext uri="{FF2B5EF4-FFF2-40B4-BE49-F238E27FC236}">
                    <a16:creationId xmlns:a16="http://schemas.microsoft.com/office/drawing/2014/main" id="{0DAADE18-A566-47B1-876F-1486EF350925}"/>
                  </a:ext>
                </a:extLst>
              </p:cNvPr>
              <p:cNvSpPr/>
              <p:nvPr/>
            </p:nvSpPr>
            <p:spPr>
              <a:xfrm>
                <a:off x="4634665" y="3068311"/>
                <a:ext cx="924321" cy="924321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accent2"/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1" b="0" i="0" u="none" strike="noStrike" kern="1200" cap="none" spc="0" normalizeH="0" baseline="0" noProof="0" err="1">
                  <a:ln>
                    <a:noFill/>
                  </a:ln>
                  <a:solidFill>
                    <a:srgbClr val="575756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1" name="PoljeZBesedilom 40">
                <a:extLst>
                  <a:ext uri="{FF2B5EF4-FFF2-40B4-BE49-F238E27FC236}">
                    <a16:creationId xmlns:a16="http://schemas.microsoft.com/office/drawing/2014/main" id="{324DC6B6-3FAA-4902-9AAF-3F7130A183BB}"/>
                  </a:ext>
                </a:extLst>
              </p:cNvPr>
              <p:cNvSpPr txBox="1"/>
              <p:nvPr/>
            </p:nvSpPr>
            <p:spPr>
              <a:xfrm>
                <a:off x="4729103" y="3190518"/>
                <a:ext cx="737408" cy="207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39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67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516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353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191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030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986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2707" algn="l" defTabSz="685676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6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899" b="1" i="0" u="none" strike="noStrike" kern="1200" cap="none" spc="0" normalizeH="0" baseline="0" noProof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Intelligent controllers</a:t>
                </a:r>
                <a:endParaRPr kumimoji="0" lang="en-GB" sz="899" b="1" i="0" u="none" strike="noStrike" kern="1200" cap="none" spc="0" normalizeH="0" baseline="0" noProof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72" name="Picture 6" descr="210">
                <a:extLst>
                  <a:ext uri="{FF2B5EF4-FFF2-40B4-BE49-F238E27FC236}">
                    <a16:creationId xmlns:a16="http://schemas.microsoft.com/office/drawing/2014/main" id="{D0E24E82-2714-4CDE-96D5-D130E2C72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/>
              <a:stretch/>
            </p:blipFill>
            <p:spPr bwMode="auto">
              <a:xfrm>
                <a:off x="4811889" y="3483678"/>
                <a:ext cx="559103" cy="275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" name="Group 4">
            <a:extLst>
              <a:ext uri="{FF2B5EF4-FFF2-40B4-BE49-F238E27FC236}">
                <a16:creationId xmlns:a16="http://schemas.microsoft.com/office/drawing/2014/main" id="{7AC57D7D-1A7A-4AD4-8BE4-1F38BFABD8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7562" y="1175828"/>
            <a:ext cx="272983" cy="290949"/>
            <a:chOff x="2725" y="757"/>
            <a:chExt cx="152" cy="151"/>
          </a:xfrm>
        </p:grpSpPr>
        <p:sp>
          <p:nvSpPr>
            <p:cNvPr id="80" name="AutoShape 3">
              <a:extLst>
                <a:ext uri="{FF2B5EF4-FFF2-40B4-BE49-F238E27FC236}">
                  <a16:creationId xmlns:a16="http://schemas.microsoft.com/office/drawing/2014/main" id="{0493E0FD-72A4-4C98-AFDA-3F07FF21334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25" y="757"/>
              <a:ext cx="15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Rectangle 39">
              <a:extLst>
                <a:ext uri="{FF2B5EF4-FFF2-40B4-BE49-F238E27FC236}">
                  <a16:creationId xmlns:a16="http://schemas.microsoft.com/office/drawing/2014/main" id="{6D73D474-7AAE-47CA-8D76-55EF6B3B0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758"/>
              <a:ext cx="150" cy="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97D119BF-2730-4F33-BBC6-16059898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" y="789"/>
              <a:ext cx="43" cy="87"/>
            </a:xfrm>
            <a:custGeom>
              <a:avLst/>
              <a:gdLst>
                <a:gd name="T0" fmla="*/ 0 w 43"/>
                <a:gd name="T1" fmla="*/ 0 h 87"/>
                <a:gd name="T2" fmla="*/ 43 w 43"/>
                <a:gd name="T3" fmla="*/ 43 h 87"/>
                <a:gd name="T4" fmla="*/ 0 w 43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87">
                  <a:moveTo>
                    <a:pt x="0" y="0"/>
                  </a:moveTo>
                  <a:lnTo>
                    <a:pt x="43" y="43"/>
                  </a:lnTo>
                  <a:lnTo>
                    <a:pt x="0" y="87"/>
                  </a:lnTo>
                </a:path>
              </a:pathLst>
            </a:custGeom>
            <a:noFill/>
            <a:ln w="34925" cap="rnd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>
                <a:ln>
                  <a:noFill/>
                </a:ln>
                <a:solidFill>
                  <a:srgbClr val="B10A11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71E2E54-E619-433D-AF33-F55B784902D8}"/>
              </a:ext>
            </a:extLst>
          </p:cNvPr>
          <p:cNvGrpSpPr/>
          <p:nvPr/>
        </p:nvGrpSpPr>
        <p:grpSpPr>
          <a:xfrm>
            <a:off x="1" y="1774736"/>
            <a:ext cx="12204967" cy="1865997"/>
            <a:chOff x="0" y="3008522"/>
            <a:chExt cx="9153725" cy="1399498"/>
          </a:xfrm>
        </p:grpSpPr>
        <p:cxnSp>
          <p:nvCxnSpPr>
            <p:cNvPr id="75" name="Raven povezovalnik 74">
              <a:extLst>
                <a:ext uri="{FF2B5EF4-FFF2-40B4-BE49-F238E27FC236}">
                  <a16:creationId xmlns:a16="http://schemas.microsoft.com/office/drawing/2014/main" id="{C1D34B1E-79ED-4F96-B50D-1E8DD35F644C}"/>
                </a:ext>
              </a:extLst>
            </p:cNvPr>
            <p:cNvCxnSpPr/>
            <p:nvPr/>
          </p:nvCxnSpPr>
          <p:spPr>
            <a:xfrm>
              <a:off x="0" y="3177521"/>
              <a:ext cx="9153725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F319F36-819C-4207-863C-FCDEEE9DA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121" y="3351110"/>
              <a:ext cx="1622028" cy="105184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7" name="Pravokotnik 76">
              <a:extLst>
                <a:ext uri="{FF2B5EF4-FFF2-40B4-BE49-F238E27FC236}">
                  <a16:creationId xmlns:a16="http://schemas.microsoft.com/office/drawing/2014/main" id="{26007E22-1EA5-48A0-8430-C7A0120FF8DB}"/>
                </a:ext>
              </a:extLst>
            </p:cNvPr>
            <p:cNvSpPr/>
            <p:nvPr/>
          </p:nvSpPr>
          <p:spPr>
            <a:xfrm>
              <a:off x="539472" y="3008522"/>
              <a:ext cx="1627328" cy="33800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Pravokotnik 83">
              <a:extLst>
                <a:ext uri="{FF2B5EF4-FFF2-40B4-BE49-F238E27FC236}">
                  <a16:creationId xmlns:a16="http://schemas.microsoft.com/office/drawing/2014/main" id="{9A643B7D-F2B5-47ED-B188-BDC89F9AE72F}"/>
                </a:ext>
              </a:extLst>
            </p:cNvPr>
            <p:cNvSpPr/>
            <p:nvPr/>
          </p:nvSpPr>
          <p:spPr>
            <a:xfrm>
              <a:off x="490070" y="3062329"/>
              <a:ext cx="1726130" cy="242374"/>
            </a:xfrm>
            <a:prstGeom prst="rect">
              <a:avLst/>
            </a:prstGeom>
          </p:spPr>
          <p:txBody>
            <a:bodyPr wrap="square" lIns="120000" bIns="91440" anchor="b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</a:t>
              </a:r>
              <a:r>
                <a:rPr kumimoji="0" lang="en-GB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Production</a:t>
              </a:r>
              <a:endPara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2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167ABB4A-EC0B-41F2-95FD-CF2E48A83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25"/>
            <a:stretch/>
          </p:blipFill>
          <p:spPr>
            <a:xfrm>
              <a:off x="2691150" y="3351110"/>
              <a:ext cx="1617744" cy="105659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9" name="Pravokotnik 88">
              <a:extLst>
                <a:ext uri="{FF2B5EF4-FFF2-40B4-BE49-F238E27FC236}">
                  <a16:creationId xmlns:a16="http://schemas.microsoft.com/office/drawing/2014/main" id="{05C20A1D-797E-4CCC-ADCB-FCEBD6AA1D29}"/>
                </a:ext>
              </a:extLst>
            </p:cNvPr>
            <p:cNvSpPr/>
            <p:nvPr/>
          </p:nvSpPr>
          <p:spPr>
            <a:xfrm>
              <a:off x="2685382" y="3008522"/>
              <a:ext cx="1627328" cy="33840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Pravokotnik 89">
              <a:extLst>
                <a:ext uri="{FF2B5EF4-FFF2-40B4-BE49-F238E27FC236}">
                  <a16:creationId xmlns:a16="http://schemas.microsoft.com/office/drawing/2014/main" id="{C40F5C18-52D6-4F97-B363-B1A2F8F32820}"/>
                </a:ext>
              </a:extLst>
            </p:cNvPr>
            <p:cNvSpPr/>
            <p:nvPr/>
          </p:nvSpPr>
          <p:spPr>
            <a:xfrm>
              <a:off x="2635980" y="3062329"/>
              <a:ext cx="1726130" cy="242374"/>
            </a:xfrm>
            <a:prstGeom prst="rect">
              <a:avLst/>
            </a:prstGeom>
          </p:spPr>
          <p:txBody>
            <a:bodyPr wrap="square" lIns="120000" bIns="91440" anchor="b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</a:t>
              </a:r>
              <a:r>
                <a:rPr kumimoji="0" lang="en-GB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Network</a:t>
              </a:r>
              <a:endPara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4" name="Content Placeholder 2" descr="Diagram&#10;&#10;Description automatically generated">
              <a:extLst>
                <a:ext uri="{FF2B5EF4-FFF2-40B4-BE49-F238E27FC236}">
                  <a16:creationId xmlns:a16="http://schemas.microsoft.com/office/drawing/2014/main" id="{B20D1B5B-A694-46B1-8F5C-742EFF924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5481" y="3351110"/>
              <a:ext cx="1618949" cy="105691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5" name="Pravokotnik 94">
              <a:extLst>
                <a:ext uri="{FF2B5EF4-FFF2-40B4-BE49-F238E27FC236}">
                  <a16:creationId xmlns:a16="http://schemas.microsoft.com/office/drawing/2014/main" id="{FD89B812-8432-4E66-9AC8-A8120F5EFF74}"/>
                </a:ext>
              </a:extLst>
            </p:cNvPr>
            <p:cNvSpPr/>
            <p:nvPr/>
          </p:nvSpPr>
          <p:spPr>
            <a:xfrm>
              <a:off x="4831292" y="3008522"/>
              <a:ext cx="1627328" cy="33840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6" name="Pravokotnik 95">
              <a:extLst>
                <a:ext uri="{FF2B5EF4-FFF2-40B4-BE49-F238E27FC236}">
                  <a16:creationId xmlns:a16="http://schemas.microsoft.com/office/drawing/2014/main" id="{F095D7BF-FD41-486A-8A66-D7BB52B41227}"/>
                </a:ext>
              </a:extLst>
            </p:cNvPr>
            <p:cNvSpPr/>
            <p:nvPr/>
          </p:nvSpPr>
          <p:spPr>
            <a:xfrm>
              <a:off x="4781890" y="3062329"/>
              <a:ext cx="1726130" cy="242374"/>
            </a:xfrm>
            <a:prstGeom prst="rect">
              <a:avLst/>
            </a:prstGeom>
          </p:spPr>
          <p:txBody>
            <a:bodyPr wrap="square" lIns="120000" bIns="91440" anchor="b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</a:t>
              </a:r>
              <a:r>
                <a:rPr kumimoji="0" lang="en-GB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Monitor</a:t>
              </a:r>
              <a:endPara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907B44CB-CC8F-4301-A2EE-6159BA920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8735" y="3351110"/>
              <a:ext cx="1620920" cy="105659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1" name="Pravokotnik 100">
              <a:extLst>
                <a:ext uri="{FF2B5EF4-FFF2-40B4-BE49-F238E27FC236}">
                  <a16:creationId xmlns:a16="http://schemas.microsoft.com/office/drawing/2014/main" id="{D2D23B94-7E35-421B-99AF-42769108B8A8}"/>
                </a:ext>
              </a:extLst>
            </p:cNvPr>
            <p:cNvSpPr/>
            <p:nvPr/>
          </p:nvSpPr>
          <p:spPr>
            <a:xfrm>
              <a:off x="6977203" y="3008522"/>
              <a:ext cx="1627328" cy="33840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2" name="Pravokotnik 101">
              <a:extLst>
                <a:ext uri="{FF2B5EF4-FFF2-40B4-BE49-F238E27FC236}">
                  <a16:creationId xmlns:a16="http://schemas.microsoft.com/office/drawing/2014/main" id="{4B97A7C8-9805-4C20-8136-74DA5758F66A}"/>
                </a:ext>
              </a:extLst>
            </p:cNvPr>
            <p:cNvSpPr/>
            <p:nvPr/>
          </p:nvSpPr>
          <p:spPr>
            <a:xfrm>
              <a:off x="6927801" y="3062329"/>
              <a:ext cx="1726130" cy="242374"/>
            </a:xfrm>
            <a:prstGeom prst="rect">
              <a:avLst/>
            </a:prstGeom>
          </p:spPr>
          <p:txBody>
            <a:bodyPr wrap="square" lIns="120000" bIns="91440" anchor="b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Leanheat</a:t>
              </a:r>
              <a:r>
                <a:rPr kumimoji="0" lang="en-GB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Building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79ED461-AB83-4C53-8BFB-3017909E284C}"/>
              </a:ext>
            </a:extLst>
          </p:cNvPr>
          <p:cNvGrpSpPr/>
          <p:nvPr/>
        </p:nvGrpSpPr>
        <p:grpSpPr>
          <a:xfrm>
            <a:off x="-21687" y="5643834"/>
            <a:ext cx="12237339" cy="0"/>
            <a:chOff x="-16265" y="2286058"/>
            <a:chExt cx="9178004" cy="0"/>
          </a:xfrm>
        </p:grpSpPr>
        <p:cxnSp>
          <p:nvCxnSpPr>
            <p:cNvPr id="4" name="Raven povezovalnik 3">
              <a:extLst>
                <a:ext uri="{FF2B5EF4-FFF2-40B4-BE49-F238E27FC236}">
                  <a16:creationId xmlns:a16="http://schemas.microsoft.com/office/drawing/2014/main" id="{7EB63261-F6CA-4675-AC00-5DF9E5108AE1}"/>
                </a:ext>
              </a:extLst>
            </p:cNvPr>
            <p:cNvCxnSpPr>
              <a:cxnSpLocks/>
            </p:cNvCxnSpPr>
            <p:nvPr/>
          </p:nvCxnSpPr>
          <p:spPr>
            <a:xfrm>
              <a:off x="-16265" y="2286058"/>
              <a:ext cx="45924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aven povezovalnik 118">
              <a:extLst>
                <a:ext uri="{FF2B5EF4-FFF2-40B4-BE49-F238E27FC236}">
                  <a16:creationId xmlns:a16="http://schemas.microsoft.com/office/drawing/2014/main" id="{B7F42715-5ABC-4DCA-B375-4352F7A92E28}"/>
                </a:ext>
              </a:extLst>
            </p:cNvPr>
            <p:cNvCxnSpPr>
              <a:cxnSpLocks/>
            </p:cNvCxnSpPr>
            <p:nvPr/>
          </p:nvCxnSpPr>
          <p:spPr>
            <a:xfrm>
              <a:off x="8702498" y="2286058"/>
              <a:ext cx="45924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aven povezovalnik 119">
              <a:extLst>
                <a:ext uri="{FF2B5EF4-FFF2-40B4-BE49-F238E27FC236}">
                  <a16:creationId xmlns:a16="http://schemas.microsoft.com/office/drawing/2014/main" id="{887BDCD6-CB41-4300-864A-85553843A0C9}"/>
                </a:ext>
              </a:extLst>
            </p:cNvPr>
            <p:cNvCxnSpPr>
              <a:cxnSpLocks/>
            </p:cNvCxnSpPr>
            <p:nvPr/>
          </p:nvCxnSpPr>
          <p:spPr>
            <a:xfrm>
              <a:off x="1369019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aven povezovalnik 120">
              <a:extLst>
                <a:ext uri="{FF2B5EF4-FFF2-40B4-BE49-F238E27FC236}">
                  <a16:creationId xmlns:a16="http://schemas.microsoft.com/office/drawing/2014/main" id="{12EAA4E3-F176-4B61-A4AA-9F7E7C1C14D7}"/>
                </a:ext>
              </a:extLst>
            </p:cNvPr>
            <p:cNvCxnSpPr>
              <a:cxnSpLocks/>
            </p:cNvCxnSpPr>
            <p:nvPr/>
          </p:nvCxnSpPr>
          <p:spPr>
            <a:xfrm>
              <a:off x="2415187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aven povezovalnik 121">
              <a:extLst>
                <a:ext uri="{FF2B5EF4-FFF2-40B4-BE49-F238E27FC236}">
                  <a16:creationId xmlns:a16="http://schemas.microsoft.com/office/drawing/2014/main" id="{DA384801-8F3C-423E-A15E-F641BDF092D4}"/>
                </a:ext>
              </a:extLst>
            </p:cNvPr>
            <p:cNvCxnSpPr>
              <a:cxnSpLocks/>
            </p:cNvCxnSpPr>
            <p:nvPr/>
          </p:nvCxnSpPr>
          <p:spPr>
            <a:xfrm>
              <a:off x="3461355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aven povezovalnik 122">
              <a:extLst>
                <a:ext uri="{FF2B5EF4-FFF2-40B4-BE49-F238E27FC236}">
                  <a16:creationId xmlns:a16="http://schemas.microsoft.com/office/drawing/2014/main" id="{278F3EA0-3440-4F11-843F-53466A91BB98}"/>
                </a:ext>
              </a:extLst>
            </p:cNvPr>
            <p:cNvCxnSpPr>
              <a:cxnSpLocks/>
            </p:cNvCxnSpPr>
            <p:nvPr/>
          </p:nvCxnSpPr>
          <p:spPr>
            <a:xfrm>
              <a:off x="4515260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aven povezovalnik 123">
              <a:extLst>
                <a:ext uri="{FF2B5EF4-FFF2-40B4-BE49-F238E27FC236}">
                  <a16:creationId xmlns:a16="http://schemas.microsoft.com/office/drawing/2014/main" id="{58CF95A6-93EE-4F61-8CAD-012F76CA728E}"/>
                </a:ext>
              </a:extLst>
            </p:cNvPr>
            <p:cNvCxnSpPr>
              <a:cxnSpLocks/>
            </p:cNvCxnSpPr>
            <p:nvPr/>
          </p:nvCxnSpPr>
          <p:spPr>
            <a:xfrm>
              <a:off x="5563993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aven povezovalnik 124">
              <a:extLst>
                <a:ext uri="{FF2B5EF4-FFF2-40B4-BE49-F238E27FC236}">
                  <a16:creationId xmlns:a16="http://schemas.microsoft.com/office/drawing/2014/main" id="{186600E4-3594-492D-B2AD-11A8ED4F00C7}"/>
                </a:ext>
              </a:extLst>
            </p:cNvPr>
            <p:cNvCxnSpPr>
              <a:cxnSpLocks/>
            </p:cNvCxnSpPr>
            <p:nvPr/>
          </p:nvCxnSpPr>
          <p:spPr>
            <a:xfrm>
              <a:off x="6610161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aven povezovalnik 125">
              <a:extLst>
                <a:ext uri="{FF2B5EF4-FFF2-40B4-BE49-F238E27FC236}">
                  <a16:creationId xmlns:a16="http://schemas.microsoft.com/office/drawing/2014/main" id="{D1336DE5-B6C1-4A9C-B628-947E6B812991}"/>
                </a:ext>
              </a:extLst>
            </p:cNvPr>
            <p:cNvCxnSpPr>
              <a:cxnSpLocks/>
            </p:cNvCxnSpPr>
            <p:nvPr/>
          </p:nvCxnSpPr>
          <p:spPr>
            <a:xfrm>
              <a:off x="7656329" y="2286058"/>
              <a:ext cx="121847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Skupina 112">
            <a:extLst>
              <a:ext uri="{FF2B5EF4-FFF2-40B4-BE49-F238E27FC236}">
                <a16:creationId xmlns:a16="http://schemas.microsoft.com/office/drawing/2014/main" id="{AFD5175C-6E87-B695-406A-87588332159B}"/>
              </a:ext>
            </a:extLst>
          </p:cNvPr>
          <p:cNvGrpSpPr/>
          <p:nvPr/>
        </p:nvGrpSpPr>
        <p:grpSpPr>
          <a:xfrm>
            <a:off x="352793" y="4090846"/>
            <a:ext cx="11540282" cy="334817"/>
            <a:chOff x="352793" y="4409843"/>
            <a:chExt cx="11540282" cy="334817"/>
          </a:xfrm>
        </p:grpSpPr>
        <p:sp>
          <p:nvSpPr>
            <p:cNvPr id="99" name="Pravokotnik 44">
              <a:extLst>
                <a:ext uri="{FF2B5EF4-FFF2-40B4-BE49-F238E27FC236}">
                  <a16:creationId xmlns:a16="http://schemas.microsoft.com/office/drawing/2014/main" id="{A282A414-5FE1-204B-3EC8-ECF118E00FF7}"/>
                </a:ext>
              </a:extLst>
            </p:cNvPr>
            <p:cNvSpPr/>
            <p:nvPr/>
          </p:nvSpPr>
          <p:spPr>
            <a:xfrm>
              <a:off x="352793" y="4415858"/>
              <a:ext cx="11540282" cy="291600"/>
            </a:xfrm>
            <a:prstGeom prst="rect">
              <a:avLst/>
            </a:prstGeom>
            <a:gradFill>
              <a:gsLst>
                <a:gs pos="100000">
                  <a:schemeClr val="bg2">
                    <a:lumMod val="75000"/>
                    <a:alpha val="0"/>
                  </a:schemeClr>
                </a:gs>
                <a:gs pos="0">
                  <a:schemeClr val="bg2">
                    <a:lumMod val="75000"/>
                    <a:alpha val="0"/>
                  </a:schemeClr>
                </a:gs>
                <a:gs pos="20000">
                  <a:schemeClr val="bg2">
                    <a:lumMod val="75000"/>
                    <a:alpha val="60000"/>
                  </a:schemeClr>
                </a:gs>
                <a:gs pos="80000">
                  <a:schemeClr val="bg2">
                    <a:lumMod val="75000"/>
                    <a:alpha val="60000"/>
                  </a:schemeClr>
                </a:gs>
              </a:gsLst>
              <a:lin ang="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254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Poppins" panose="00000500000000000000" pitchFamily="2" charset="-18"/>
                </a:rPr>
                <a:t>AI Engine</a:t>
              </a:r>
            </a:p>
          </p:txBody>
        </p:sp>
        <p:pic>
          <p:nvPicPr>
            <p:cNvPr id="103" name="Graphic 57" descr="Research">
              <a:extLst>
                <a:ext uri="{FF2B5EF4-FFF2-40B4-BE49-F238E27FC236}">
                  <a16:creationId xmlns:a16="http://schemas.microsoft.com/office/drawing/2014/main" id="{9C257A0C-9905-108F-533C-94CE453C0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19397491">
              <a:off x="6754594" y="4409843"/>
              <a:ext cx="338068" cy="334817"/>
            </a:xfrm>
            <a:prstGeom prst="rect">
              <a:avLst/>
            </a:prstGeom>
          </p:spPr>
        </p:pic>
      </p:grp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D59D9248-FA44-C345-10CE-908AA0740A7A}"/>
              </a:ext>
            </a:extLst>
          </p:cNvPr>
          <p:cNvGrpSpPr/>
          <p:nvPr/>
        </p:nvGrpSpPr>
        <p:grpSpPr>
          <a:xfrm>
            <a:off x="1" y="4426317"/>
            <a:ext cx="12191999" cy="389850"/>
            <a:chOff x="1" y="1725635"/>
            <a:chExt cx="12191999" cy="389850"/>
          </a:xfrm>
        </p:grpSpPr>
        <p:sp>
          <p:nvSpPr>
            <p:cNvPr id="127" name="TextBox 39">
              <a:extLst>
                <a:ext uri="{FF2B5EF4-FFF2-40B4-BE49-F238E27FC236}">
                  <a16:creationId xmlns:a16="http://schemas.microsoft.com/office/drawing/2014/main" id="{9B1F3F90-BECD-0B55-DEEE-751CDCF7285E}"/>
                </a:ext>
              </a:extLst>
            </p:cNvPr>
            <p:cNvSpPr txBox="1"/>
            <p:nvPr/>
          </p:nvSpPr>
          <p:spPr>
            <a:xfrm>
              <a:off x="1" y="1725635"/>
              <a:ext cx="8969428" cy="3898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Primary Side</a:t>
              </a:r>
            </a:p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(Planning, Network operation, Production) </a:t>
              </a:r>
            </a:p>
          </p:txBody>
        </p:sp>
        <p:sp>
          <p:nvSpPr>
            <p:cNvPr id="116" name="TextBox 38">
              <a:extLst>
                <a:ext uri="{FF2B5EF4-FFF2-40B4-BE49-F238E27FC236}">
                  <a16:creationId xmlns:a16="http://schemas.microsoft.com/office/drawing/2014/main" id="{262CA184-BCB5-27EB-A7D5-DD000B32D07B}"/>
                </a:ext>
              </a:extLst>
            </p:cNvPr>
            <p:cNvSpPr txBox="1"/>
            <p:nvPr/>
          </p:nvSpPr>
          <p:spPr>
            <a:xfrm>
              <a:off x="7722707" y="1725635"/>
              <a:ext cx="4469293" cy="3898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Secondary Side</a:t>
              </a:r>
            </a:p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(Buildings) </a:t>
              </a:r>
            </a:p>
          </p:txBody>
        </p:sp>
      </p:grpSp>
      <p:sp>
        <p:nvSpPr>
          <p:cNvPr id="106" name="Pravokotnik 14">
            <a:extLst>
              <a:ext uri="{FF2B5EF4-FFF2-40B4-BE49-F238E27FC236}">
                <a16:creationId xmlns:a16="http://schemas.microsoft.com/office/drawing/2014/main" id="{F57ED2F7-E77B-624F-42E5-BA05C8A20598}"/>
              </a:ext>
            </a:extLst>
          </p:cNvPr>
          <p:cNvSpPr/>
          <p:nvPr/>
        </p:nvSpPr>
        <p:spPr>
          <a:xfrm>
            <a:off x="352794" y="3760547"/>
            <a:ext cx="11540281" cy="2918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Poppins" panose="00000500000000000000" pitchFamily="2" charset="-18"/>
              </a:rPr>
              <a:t> Data API HUB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6" name="Skupina 85">
            <a:extLst>
              <a:ext uri="{FF2B5EF4-FFF2-40B4-BE49-F238E27FC236}">
                <a16:creationId xmlns:a16="http://schemas.microsoft.com/office/drawing/2014/main" id="{5CCEE37C-8A1E-0354-952F-79BE999F395B}"/>
              </a:ext>
            </a:extLst>
          </p:cNvPr>
          <p:cNvGrpSpPr/>
          <p:nvPr/>
        </p:nvGrpSpPr>
        <p:grpSpPr>
          <a:xfrm>
            <a:off x="1073079" y="4769832"/>
            <a:ext cx="10082129" cy="397707"/>
            <a:chOff x="1073079" y="4750350"/>
            <a:chExt cx="10082129" cy="397707"/>
          </a:xfrm>
        </p:grpSpPr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40AA8C92-CAAE-290C-95CE-B2861FA2C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1073079" y="4775283"/>
              <a:ext cx="336184" cy="360000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FAB25048-51E4-A211-348B-D88101B66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2435731" y="4757248"/>
              <a:ext cx="336184" cy="360000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2401ABBC-E3B9-EE10-D314-15D751C4C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3845355" y="4756179"/>
              <a:ext cx="336184" cy="360000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8775B963-D60A-223C-0476-F1837979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5242076" y="4756179"/>
              <a:ext cx="336184" cy="360000"/>
            </a:xfrm>
            <a:prstGeom prst="rect">
              <a:avLst/>
            </a:prstGeom>
          </p:spPr>
        </p:pic>
        <p:pic>
          <p:nvPicPr>
            <p:cNvPr id="73" name="Grafika 72">
              <a:extLst>
                <a:ext uri="{FF2B5EF4-FFF2-40B4-BE49-F238E27FC236}">
                  <a16:creationId xmlns:a16="http://schemas.microsoft.com/office/drawing/2014/main" id="{E321E6A2-D80C-7948-4256-E3B7B2A4A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10819024" y="4765223"/>
              <a:ext cx="336184" cy="360000"/>
            </a:xfrm>
            <a:prstGeom prst="rect">
              <a:avLst/>
            </a:prstGeom>
          </p:spPr>
        </p:pic>
        <p:pic>
          <p:nvPicPr>
            <p:cNvPr id="74" name="Grafika 73">
              <a:extLst>
                <a:ext uri="{FF2B5EF4-FFF2-40B4-BE49-F238E27FC236}">
                  <a16:creationId xmlns:a16="http://schemas.microsoft.com/office/drawing/2014/main" id="{DAE5AF86-D008-AF74-932E-D0346B515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9480102" y="4750350"/>
              <a:ext cx="336184" cy="360000"/>
            </a:xfrm>
            <a:prstGeom prst="rect">
              <a:avLst/>
            </a:prstGeom>
          </p:spPr>
        </p:pic>
        <p:pic>
          <p:nvPicPr>
            <p:cNvPr id="76" name="Grafika 75">
              <a:extLst>
                <a:ext uri="{FF2B5EF4-FFF2-40B4-BE49-F238E27FC236}">
                  <a16:creationId xmlns:a16="http://schemas.microsoft.com/office/drawing/2014/main" id="{F1E0E13A-0AE4-972E-7E10-CBD237DB7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8059979" y="4788057"/>
              <a:ext cx="336184" cy="360000"/>
            </a:xfrm>
            <a:prstGeom prst="rect">
              <a:avLst/>
            </a:prstGeom>
          </p:spPr>
        </p:pic>
        <p:pic>
          <p:nvPicPr>
            <p:cNvPr id="85" name="Grafika 84">
              <a:extLst>
                <a:ext uri="{FF2B5EF4-FFF2-40B4-BE49-F238E27FC236}">
                  <a16:creationId xmlns:a16="http://schemas.microsoft.com/office/drawing/2014/main" id="{40F60F1A-51CF-A691-CB5B-10AA6C3D2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14182" r="12172" b="21137"/>
            <a:stretch/>
          </p:blipFill>
          <p:spPr>
            <a:xfrm>
              <a:off x="6660036" y="4750350"/>
              <a:ext cx="33618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10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07188 -2.59259E-6 " pathEditMode="relative" rAng="0" ptsTypes="AA">
                                      <p:cBhvr>
                                        <p:cTn id="13" dur="2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anfoss Template 1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Danfoss Template 1" id="{70D41886-251D-4B0E-AF81-AEE1E007E710}" vid="{131A4D57-3457-43B5-A28D-F84A853CB088}"/>
    </a:ext>
  </a:extLst>
</a:theme>
</file>

<file path=ppt/theme/theme2.xml><?xml version="1.0" encoding="utf-8"?>
<a:theme xmlns:a="http://schemas.openxmlformats.org/drawingml/2006/main" name="2_Danfoss 4_3_template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nfoss 16_9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FED64CCAE9E45A5327713A23FE9AD" ma:contentTypeVersion="" ma:contentTypeDescription="Create a new document." ma:contentTypeScope="" ma:versionID="e291a873e7357cd35727f476d0793f5c">
  <xsd:schema xmlns:xsd="http://www.w3.org/2001/XMLSchema" xmlns:xs="http://www.w3.org/2001/XMLSchema" xmlns:p="http://schemas.microsoft.com/office/2006/metadata/properties" xmlns:ns2="b00f693a-d229-4692-8947-e7c7028602b5" xmlns:ns3="baa76f3a-de4c-4ed9-94a3-21bece57cf18" xmlns:ns4="a98ba0a5-16ed-4b7e-bd40-2c2f8c7118b4" targetNamespace="http://schemas.microsoft.com/office/2006/metadata/properties" ma:root="true" ma:fieldsID="26ca8f9103b975459a44409d1ab8f1fa" ns2:_="" ns3:_="" ns4:_="">
    <xsd:import namespace="b00f693a-d229-4692-8947-e7c7028602b5"/>
    <xsd:import namespace="baa76f3a-de4c-4ed9-94a3-21bece57cf18"/>
    <xsd:import namespace="a98ba0a5-16ed-4b7e-bd40-2c2f8c7118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f693a-d229-4692-8947-e7c7028602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6db8463-fa12-4a25-9f52-256a0efd236f}" ma:internalName="TaxCatchAll" ma:showField="CatchAllData" ma:web="b00f693a-d229-4692-8947-e7c7028602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76f3a-de4c-4ed9-94a3-21bece57cf18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0a5-16ed-4b7e-bd40-2c2f8c711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ledmærker" ma:readOnly="false" ma:fieldId="{5cf76f15-5ced-4ddc-b409-7134ff3c332f}" ma:taxonomyMulti="true" ma:sspId="f7229231-3c6d-4648-bd25-6cc8a4879a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ba0a5-16ed-4b7e-bd40-2c2f8c7118b4">
      <Terms xmlns="http://schemas.microsoft.com/office/infopath/2007/PartnerControls"/>
    </lcf76f155ced4ddcb4097134ff3c332f>
    <TaxCatchAll xmlns="b00f693a-d229-4692-8947-e7c7028602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A97E6-57F4-4216-B942-5B4D65FA1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f693a-d229-4692-8947-e7c7028602b5"/>
    <ds:schemaRef ds:uri="baa76f3a-de4c-4ed9-94a3-21bece57cf18"/>
    <ds:schemaRef ds:uri="a98ba0a5-16ed-4b7e-bd40-2c2f8c7118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417F69-FC8E-46EB-A9DE-767DC10CF9A9}">
  <ds:schemaRefs>
    <ds:schemaRef ds:uri="http://purl.org/dc/terms/"/>
    <ds:schemaRef ds:uri="baa76f3a-de4c-4ed9-94a3-21bece57cf18"/>
    <ds:schemaRef ds:uri="http://schemas.microsoft.com/office/2006/documentManagement/types"/>
    <ds:schemaRef ds:uri="a98ba0a5-16ed-4b7e-bd40-2c2f8c7118b4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b00f693a-d229-4692-8947-e7c7028602b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8EA153-E38E-4E18-8DE0-761D54E922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d6a82de-332f-43b8-a8a7-1928fd67507f}" enabled="1" method="Standard" siteId="{097464b8-069c-453e-9254-c17ec707310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2136</Words>
  <Application>Microsoft Office PowerPoint</Application>
  <PresentationFormat>Widescreen</PresentationFormat>
  <Paragraphs>308</Paragraphs>
  <Slides>19</Slides>
  <Notes>16</Notes>
  <HiddenSlides>0</HiddenSlides>
  <MMClips>1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3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32" baseType="lpstr">
      <vt:lpstr>Arial</vt:lpstr>
      <vt:lpstr>Calibri</vt:lpstr>
      <vt:lpstr>Consolas</vt:lpstr>
      <vt:lpstr>Myriad Pro</vt:lpstr>
      <vt:lpstr>Myriad Pro Light</vt:lpstr>
      <vt:lpstr>Open Sans</vt:lpstr>
      <vt:lpstr>Poppins</vt:lpstr>
      <vt:lpstr>Verdana</vt:lpstr>
      <vt:lpstr>Wingdings</vt:lpstr>
      <vt:lpstr>Danfoss Template 1</vt:lpstr>
      <vt:lpstr>2_Danfoss 4_3_template</vt:lpstr>
      <vt:lpstr>Danfoss 16_9_template</vt:lpstr>
      <vt:lpstr>think-cell Slide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Why Danfoss HydronicS Machine?</vt:lpstr>
      <vt:lpstr>PowerPoint-præsentation</vt:lpstr>
      <vt:lpstr>PowerPoint-præsentation</vt:lpstr>
      <vt:lpstr>PowerPoint-præsentation</vt:lpstr>
      <vt:lpstr>Danfoss Leanheat® Building in a nutshell </vt:lpstr>
      <vt:lpstr>PowerPoint-præsentation</vt:lpstr>
      <vt:lpstr>Enter a new dimension  of district energy with  Titan™ by Danfoss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Amer Karabegovic</dc:creator>
  <cp:lastModifiedBy>Pia Zimmermann</cp:lastModifiedBy>
  <cp:revision>3</cp:revision>
  <dcterms:created xsi:type="dcterms:W3CDTF">2023-04-17T04:51:59Z</dcterms:created>
  <dcterms:modified xsi:type="dcterms:W3CDTF">2023-04-18T15:09:35Z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Officeova tema:8</vt:lpwstr>
  </property>
  <property fmtid="{D5CDD505-2E9C-101B-9397-08002B2CF9AE}" pid="3" name="ClassificationContentMarkingFooterText">
    <vt:lpwstr>Classified as Business</vt:lpwstr>
  </property>
  <property fmtid="{D5CDD505-2E9C-101B-9397-08002B2CF9AE}" pid="4" name="ContentTypeId">
    <vt:lpwstr>0x010100502FED64CCAE9E45A5327713A23FE9AD</vt:lpwstr>
  </property>
  <property fmtid="{D5CDD505-2E9C-101B-9397-08002B2CF9AE}" pid="5" name="MediaServiceImageTags">
    <vt:lpwstr/>
  </property>
</Properties>
</file>