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76" r:id="rId5"/>
    <p:sldId id="257" r:id="rId6"/>
    <p:sldId id="3440" r:id="rId7"/>
    <p:sldId id="300" r:id="rId8"/>
    <p:sldId id="280" r:id="rId9"/>
    <p:sldId id="3465" r:id="rId10"/>
    <p:sldId id="3491" r:id="rId11"/>
    <p:sldId id="3476" r:id="rId12"/>
    <p:sldId id="3492" r:id="rId13"/>
    <p:sldId id="260" r:id="rId14"/>
    <p:sldId id="3489" r:id="rId15"/>
    <p:sldId id="3477" r:id="rId16"/>
    <p:sldId id="3478" r:id="rId17"/>
    <p:sldId id="3488" r:id="rId18"/>
    <p:sldId id="288" r:id="rId19"/>
    <p:sldId id="3482" r:id="rId20"/>
    <p:sldId id="3479" r:id="rId21"/>
    <p:sldId id="3480" r:id="rId22"/>
    <p:sldId id="3484" r:id="rId23"/>
    <p:sldId id="3490" r:id="rId24"/>
    <p:sldId id="3487" r:id="rId25"/>
    <p:sldId id="3486" r:id="rId26"/>
    <p:sldId id="3483" r:id="rId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59F872-15C3-EDF3-BF7C-72ECBF7E8435}" name="Crélida Mata" initials="CM" userId="S::cm@euroheat.org::754ebf84-89da-4e15-af92-129076e0390e" providerId="AD"/>
  <p188:author id="{0827D885-46AA-F1B2-97BC-5701CDF52A9E}" name="Eloi Piel" initials="" userId="S::EP@euroheat.org::bb7dea63-d8d8-4b47-b2de-bc1ba041db4e" providerId="AD"/>
  <p188:author id="{4E5466A0-87AB-5C0E-76C8-F7B87CDDE0E6}" name="Antoine Maréchal" initials="" userId="S::am@euroheat.org::c37f2945-3cdc-48ce-90d3-fb65e2b847bc" providerId="AD"/>
  <p188:author id="{4EC084AE-E779-5269-5BD2-58F934120C86}" name="Eloi Piel" initials="EP" userId="S::ep@euroheat.org::bb7dea63-d8d8-4b47-b2de-bc1ba041db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44F"/>
    <a:srgbClr val="C8FA64"/>
    <a:srgbClr val="03534E"/>
    <a:srgbClr val="FFC000"/>
    <a:srgbClr val="CBD9E4"/>
    <a:srgbClr val="FF9999"/>
    <a:srgbClr val="AFABAB"/>
    <a:srgbClr val="407B26"/>
    <a:srgbClr val="EFA00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43EBB-05F9-402D-860A-067C17C8CCFD}" v="282" dt="2025-05-29T08:35:16.360"/>
    <p1510:client id="{DFAFD570-CB49-453D-9CC8-37417FAFE160}" v="127" dt="2025-05-29T10:28:06.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7" autoAdjust="0"/>
  </p:normalViewPr>
  <p:slideViewPr>
    <p:cSldViewPr snapToGrid="0">
      <p:cViewPr>
        <p:scale>
          <a:sx n="113" d="100"/>
          <a:sy n="113" d="100"/>
        </p:scale>
        <p:origin x="-474" y="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élida Mata" userId="754ebf84-89da-4e15-af92-129076e0390e" providerId="ADAL" clId="{DFAFD570-CB49-453D-9CC8-37417FAFE160}"/>
    <pc:docChg chg="undo redo custSel addSld delSld modSld sldOrd delMainMaster modMainMaster">
      <pc:chgData name="Crélida Mata" userId="754ebf84-89da-4e15-af92-129076e0390e" providerId="ADAL" clId="{DFAFD570-CB49-453D-9CC8-37417FAFE160}" dt="2025-05-29T10:31:04.566" v="1265" actId="20577"/>
      <pc:docMkLst>
        <pc:docMk/>
      </pc:docMkLst>
      <pc:sldChg chg="addSp modSp del">
        <pc:chgData name="Crélida Mata" userId="754ebf84-89da-4e15-af92-129076e0390e" providerId="ADAL" clId="{DFAFD570-CB49-453D-9CC8-37417FAFE160}" dt="2025-05-29T09:42:53.252" v="752" actId="47"/>
        <pc:sldMkLst>
          <pc:docMk/>
          <pc:sldMk cId="0" sldId="256"/>
        </pc:sldMkLst>
        <pc:spChg chg="mod">
          <ac:chgData name="Crélida Mata" userId="754ebf84-89da-4e15-af92-129076e0390e" providerId="ADAL" clId="{DFAFD570-CB49-453D-9CC8-37417FAFE160}" dt="2025-05-29T09:41:59.349" v="740" actId="164"/>
          <ac:spMkLst>
            <pc:docMk/>
            <pc:sldMk cId="0" sldId="256"/>
            <ac:spMk id="23" creationId="{00000000-0000-0000-0000-000000000000}"/>
          </ac:spMkLst>
        </pc:spChg>
        <pc:spChg chg="mod">
          <ac:chgData name="Crélida Mata" userId="754ebf84-89da-4e15-af92-129076e0390e" providerId="ADAL" clId="{DFAFD570-CB49-453D-9CC8-37417FAFE160}" dt="2025-05-29T09:41:59.349" v="740" actId="164"/>
          <ac:spMkLst>
            <pc:docMk/>
            <pc:sldMk cId="0" sldId="256"/>
            <ac:spMk id="27" creationId="{00000000-0000-0000-0000-000000000000}"/>
          </ac:spMkLst>
        </pc:spChg>
        <pc:spChg chg="mod">
          <ac:chgData name="Crélida Mata" userId="754ebf84-89da-4e15-af92-129076e0390e" providerId="ADAL" clId="{DFAFD570-CB49-453D-9CC8-37417FAFE160}" dt="2025-05-29T09:41:59.349" v="740" actId="164"/>
          <ac:spMkLst>
            <pc:docMk/>
            <pc:sldMk cId="0" sldId="256"/>
            <ac:spMk id="28" creationId="{00000000-0000-0000-0000-000000000000}"/>
          </ac:spMkLst>
        </pc:spChg>
        <pc:spChg chg="mod">
          <ac:chgData name="Crélida Mata" userId="754ebf84-89da-4e15-af92-129076e0390e" providerId="ADAL" clId="{DFAFD570-CB49-453D-9CC8-37417FAFE160}" dt="2025-05-29T09:41:59.349" v="740" actId="164"/>
          <ac:spMkLst>
            <pc:docMk/>
            <pc:sldMk cId="0" sldId="256"/>
            <ac:spMk id="29" creationId="{00000000-0000-0000-0000-000000000000}"/>
          </ac:spMkLst>
        </pc:spChg>
        <pc:spChg chg="mod">
          <ac:chgData name="Crélida Mata" userId="754ebf84-89da-4e15-af92-129076e0390e" providerId="ADAL" clId="{DFAFD570-CB49-453D-9CC8-37417FAFE160}" dt="2025-05-29T09:41:59.349" v="740" actId="164"/>
          <ac:spMkLst>
            <pc:docMk/>
            <pc:sldMk cId="0" sldId="256"/>
            <ac:spMk id="30" creationId="{00000000-0000-0000-0000-000000000000}"/>
          </ac:spMkLst>
        </pc:spChg>
        <pc:spChg chg="mod">
          <ac:chgData name="Crélida Mata" userId="754ebf84-89da-4e15-af92-129076e0390e" providerId="ADAL" clId="{DFAFD570-CB49-453D-9CC8-37417FAFE160}" dt="2025-05-29T09:41:59.349" v="740" actId="164"/>
          <ac:spMkLst>
            <pc:docMk/>
            <pc:sldMk cId="0" sldId="256"/>
            <ac:spMk id="31" creationId="{00000000-0000-0000-0000-000000000000}"/>
          </ac:spMkLst>
        </pc:spChg>
        <pc:spChg chg="mod">
          <ac:chgData name="Crélida Mata" userId="754ebf84-89da-4e15-af92-129076e0390e" providerId="ADAL" clId="{DFAFD570-CB49-453D-9CC8-37417FAFE160}" dt="2025-05-29T09:41:59.349" v="740" actId="164"/>
          <ac:spMkLst>
            <pc:docMk/>
            <pc:sldMk cId="0" sldId="256"/>
            <ac:spMk id="32" creationId="{00000000-0000-0000-0000-000000000000}"/>
          </ac:spMkLst>
        </pc:spChg>
        <pc:spChg chg="mod">
          <ac:chgData name="Crélida Mata" userId="754ebf84-89da-4e15-af92-129076e0390e" providerId="ADAL" clId="{DFAFD570-CB49-453D-9CC8-37417FAFE160}" dt="2025-05-29T09:41:59.349" v="740" actId="164"/>
          <ac:spMkLst>
            <pc:docMk/>
            <pc:sldMk cId="0" sldId="256"/>
            <ac:spMk id="34" creationId="{00000000-0000-0000-0000-000000000000}"/>
          </ac:spMkLst>
        </pc:spChg>
        <pc:grpChg chg="mod">
          <ac:chgData name="Crélida Mata" userId="754ebf84-89da-4e15-af92-129076e0390e" providerId="ADAL" clId="{DFAFD570-CB49-453D-9CC8-37417FAFE160}" dt="2025-05-29T09:41:59.349" v="740" actId="164"/>
          <ac:grpSpMkLst>
            <pc:docMk/>
            <pc:sldMk cId="0" sldId="256"/>
            <ac:grpSpMk id="8" creationId="{00000000-0000-0000-0000-000000000000}"/>
          </ac:grpSpMkLst>
        </pc:grpChg>
        <pc:grpChg chg="mod">
          <ac:chgData name="Crélida Mata" userId="754ebf84-89da-4e15-af92-129076e0390e" providerId="ADAL" clId="{DFAFD570-CB49-453D-9CC8-37417FAFE160}" dt="2025-05-29T09:41:59.349" v="740" actId="164"/>
          <ac:grpSpMkLst>
            <pc:docMk/>
            <pc:sldMk cId="0" sldId="256"/>
            <ac:grpSpMk id="24" creationId="{00000000-0000-0000-0000-000000000000}"/>
          </ac:grpSpMkLst>
        </pc:grpChg>
      </pc:sldChg>
      <pc:sldChg chg="add del setBg">
        <pc:chgData name="Crélida Mata" userId="754ebf84-89da-4e15-af92-129076e0390e" providerId="ADAL" clId="{DFAFD570-CB49-453D-9CC8-37417FAFE160}" dt="2025-05-29T10:22:36.463" v="1174" actId="47"/>
        <pc:sldMkLst>
          <pc:docMk/>
          <pc:sldMk cId="0" sldId="259"/>
        </pc:sldMkLst>
      </pc:sldChg>
      <pc:sldChg chg="add setBg">
        <pc:chgData name="Crélida Mata" userId="754ebf84-89da-4e15-af92-129076e0390e" providerId="ADAL" clId="{DFAFD570-CB49-453D-9CC8-37417FAFE160}" dt="2025-05-29T10:21:28.513" v="1160"/>
        <pc:sldMkLst>
          <pc:docMk/>
          <pc:sldMk cId="0" sldId="260"/>
        </pc:sldMkLst>
      </pc:sldChg>
      <pc:sldChg chg="modSp add del mod setBg modNotes">
        <pc:chgData name="Crélida Mata" userId="754ebf84-89da-4e15-af92-129076e0390e" providerId="ADAL" clId="{DFAFD570-CB49-453D-9CC8-37417FAFE160}" dt="2025-05-29T10:10:58.904" v="885" actId="47"/>
        <pc:sldMkLst>
          <pc:docMk/>
          <pc:sldMk cId="0" sldId="262"/>
        </pc:sldMkLst>
        <pc:spChg chg="mod">
          <ac:chgData name="Crélida Mata" userId="754ebf84-89da-4e15-af92-129076e0390e" providerId="ADAL" clId="{DFAFD570-CB49-453D-9CC8-37417FAFE160}" dt="2025-05-29T10:08:19.791" v="867" actId="20577"/>
          <ac:spMkLst>
            <pc:docMk/>
            <pc:sldMk cId="0" sldId="262"/>
            <ac:spMk id="30" creationId="{00000000-0000-0000-0000-000000000000}"/>
          </ac:spMkLst>
        </pc:spChg>
      </pc:sldChg>
      <pc:sldChg chg="del">
        <pc:chgData name="Crélida Mata" userId="754ebf84-89da-4e15-af92-129076e0390e" providerId="ADAL" clId="{DFAFD570-CB49-453D-9CC8-37417FAFE160}" dt="2025-05-29T09:54:38.349" v="777" actId="47"/>
        <pc:sldMkLst>
          <pc:docMk/>
          <pc:sldMk cId="0" sldId="268"/>
        </pc:sldMkLst>
      </pc:sldChg>
      <pc:sldChg chg="addSp delSp modSp mod">
        <pc:chgData name="Crélida Mata" userId="754ebf84-89da-4e15-af92-129076e0390e" providerId="ADAL" clId="{DFAFD570-CB49-453D-9CC8-37417FAFE160}" dt="2025-05-29T08:41:45.039" v="88" actId="164"/>
        <pc:sldMkLst>
          <pc:docMk/>
          <pc:sldMk cId="3284977196" sldId="276"/>
        </pc:sldMkLst>
        <pc:spChg chg="mod">
          <ac:chgData name="Crélida Mata" userId="754ebf84-89da-4e15-af92-129076e0390e" providerId="ADAL" clId="{DFAFD570-CB49-453D-9CC8-37417FAFE160}" dt="2025-05-29T08:40:37.212" v="65" actId="1076"/>
          <ac:spMkLst>
            <pc:docMk/>
            <pc:sldMk cId="3284977196" sldId="276"/>
            <ac:spMk id="2" creationId="{BE82B57E-E203-9809-285D-FAB98197E188}"/>
          </ac:spMkLst>
        </pc:spChg>
        <pc:spChg chg="mod">
          <ac:chgData name="Crélida Mata" userId="754ebf84-89da-4e15-af92-129076e0390e" providerId="ADAL" clId="{DFAFD570-CB49-453D-9CC8-37417FAFE160}" dt="2025-05-29T08:41:00.626" v="70" actId="404"/>
          <ac:spMkLst>
            <pc:docMk/>
            <pc:sldMk cId="3284977196" sldId="276"/>
            <ac:spMk id="4" creationId="{01D333D0-4B48-1783-0B96-674BF4201BC5}"/>
          </ac:spMkLst>
        </pc:spChg>
        <pc:spChg chg="mod">
          <ac:chgData name="Crélida Mata" userId="754ebf84-89da-4e15-af92-129076e0390e" providerId="ADAL" clId="{DFAFD570-CB49-453D-9CC8-37417FAFE160}" dt="2025-05-29T08:40:23.796" v="63" actId="1076"/>
          <ac:spMkLst>
            <pc:docMk/>
            <pc:sldMk cId="3284977196" sldId="276"/>
            <ac:spMk id="5" creationId="{F8C9AE26-FC38-A2EF-86E7-9DE2D21EA2D1}"/>
          </ac:spMkLst>
        </pc:spChg>
        <pc:spChg chg="add del mod">
          <ac:chgData name="Crélida Mata" userId="754ebf84-89da-4e15-af92-129076e0390e" providerId="ADAL" clId="{DFAFD570-CB49-453D-9CC8-37417FAFE160}" dt="2025-05-29T08:39:05.943" v="10" actId="478"/>
          <ac:spMkLst>
            <pc:docMk/>
            <pc:sldMk cId="3284977196" sldId="276"/>
            <ac:spMk id="6" creationId="{F6A7DDFC-02C7-439C-C8FC-355C4193EAF5}"/>
          </ac:spMkLst>
        </pc:spChg>
        <pc:spChg chg="mod">
          <ac:chgData name="Crélida Mata" userId="754ebf84-89da-4e15-af92-129076e0390e" providerId="ADAL" clId="{DFAFD570-CB49-453D-9CC8-37417FAFE160}" dt="2025-05-29T08:41:45.039" v="88" actId="164"/>
          <ac:spMkLst>
            <pc:docMk/>
            <pc:sldMk cId="3284977196" sldId="276"/>
            <ac:spMk id="8" creationId="{3FEC2AD4-54EE-4C50-D8AC-1DA7318D2F50}"/>
          </ac:spMkLst>
        </pc:spChg>
        <pc:spChg chg="del mod">
          <ac:chgData name="Crélida Mata" userId="754ebf84-89da-4e15-af92-129076e0390e" providerId="ADAL" clId="{DFAFD570-CB49-453D-9CC8-37417FAFE160}" dt="2025-05-29T08:38:28.359" v="8" actId="478"/>
          <ac:spMkLst>
            <pc:docMk/>
            <pc:sldMk cId="3284977196" sldId="276"/>
            <ac:spMk id="9" creationId="{F798BC86-F316-AAA3-6B95-C2F665227C74}"/>
          </ac:spMkLst>
        </pc:spChg>
        <pc:spChg chg="mod">
          <ac:chgData name="Crélida Mata" userId="754ebf84-89da-4e15-af92-129076e0390e" providerId="ADAL" clId="{DFAFD570-CB49-453D-9CC8-37417FAFE160}" dt="2025-05-29T08:39:06.444" v="11"/>
          <ac:spMkLst>
            <pc:docMk/>
            <pc:sldMk cId="3284977196" sldId="276"/>
            <ac:spMk id="10" creationId="{7A673CEA-A6BD-82A3-A42E-8642496535C5}"/>
          </ac:spMkLst>
        </pc:spChg>
        <pc:spChg chg="del mod">
          <ac:chgData name="Crélida Mata" userId="754ebf84-89da-4e15-af92-129076e0390e" providerId="ADAL" clId="{DFAFD570-CB49-453D-9CC8-37417FAFE160}" dt="2025-05-29T08:39:12.131" v="12" actId="478"/>
          <ac:spMkLst>
            <pc:docMk/>
            <pc:sldMk cId="3284977196" sldId="276"/>
            <ac:spMk id="12" creationId="{F3C5D505-68BE-C850-BA1B-1A6F58C62823}"/>
          </ac:spMkLst>
        </pc:spChg>
        <pc:spChg chg="mod">
          <ac:chgData name="Crélida Mata" userId="754ebf84-89da-4e15-af92-129076e0390e" providerId="ADAL" clId="{DFAFD570-CB49-453D-9CC8-37417FAFE160}" dt="2025-05-29T08:39:06.444" v="11"/>
          <ac:spMkLst>
            <pc:docMk/>
            <pc:sldMk cId="3284977196" sldId="276"/>
            <ac:spMk id="13" creationId="{C1D91925-BBBF-7D76-F418-B9F7B7734FFD}"/>
          </ac:spMkLst>
        </pc:spChg>
        <pc:grpChg chg="add mod">
          <ac:chgData name="Crélida Mata" userId="754ebf84-89da-4e15-af92-129076e0390e" providerId="ADAL" clId="{DFAFD570-CB49-453D-9CC8-37417FAFE160}" dt="2025-05-29T08:41:45.039" v="88" actId="164"/>
          <ac:grpSpMkLst>
            <pc:docMk/>
            <pc:sldMk cId="3284977196" sldId="276"/>
            <ac:grpSpMk id="7" creationId="{65AEC11B-EE5C-F9F0-C966-89418BC0F456}"/>
          </ac:grpSpMkLst>
        </pc:grpChg>
        <pc:grpChg chg="del mod">
          <ac:chgData name="Crélida Mata" userId="754ebf84-89da-4e15-af92-129076e0390e" providerId="ADAL" clId="{DFAFD570-CB49-453D-9CC8-37417FAFE160}" dt="2025-05-29T08:39:12.131" v="12" actId="478"/>
          <ac:grpSpMkLst>
            <pc:docMk/>
            <pc:sldMk cId="3284977196" sldId="276"/>
            <ac:grpSpMk id="11" creationId="{86A09AF8-1633-3464-B539-F1AC12797C49}"/>
          </ac:grpSpMkLst>
        </pc:grpChg>
        <pc:grpChg chg="add mod">
          <ac:chgData name="Crélida Mata" userId="754ebf84-89da-4e15-af92-129076e0390e" providerId="ADAL" clId="{DFAFD570-CB49-453D-9CC8-37417FAFE160}" dt="2025-05-29T08:41:08.601" v="86" actId="14100"/>
          <ac:grpSpMkLst>
            <pc:docMk/>
            <pc:sldMk cId="3284977196" sldId="276"/>
            <ac:grpSpMk id="14" creationId="{760270D3-D278-E316-9855-38F3D3F9F69F}"/>
          </ac:grpSpMkLst>
        </pc:grpChg>
        <pc:grpChg chg="add mod">
          <ac:chgData name="Crélida Mata" userId="754ebf84-89da-4e15-af92-129076e0390e" providerId="ADAL" clId="{DFAFD570-CB49-453D-9CC8-37417FAFE160}" dt="2025-05-29T08:41:45.039" v="88" actId="164"/>
          <ac:grpSpMkLst>
            <pc:docMk/>
            <pc:sldMk cId="3284977196" sldId="276"/>
            <ac:grpSpMk id="15" creationId="{C5E8BEB5-5F8A-89B9-E058-599178448635}"/>
          </ac:grpSpMkLst>
        </pc:grpChg>
        <pc:cxnChg chg="mod">
          <ac:chgData name="Crélida Mata" userId="754ebf84-89da-4e15-af92-129076e0390e" providerId="ADAL" clId="{DFAFD570-CB49-453D-9CC8-37417FAFE160}" dt="2025-05-29T08:39:39.270" v="16" actId="164"/>
          <ac:cxnSpMkLst>
            <pc:docMk/>
            <pc:sldMk cId="3284977196" sldId="276"/>
            <ac:cxnSpMk id="3" creationId="{CEAFE7FC-4B01-0CA9-376F-8C89F54B5824}"/>
          </ac:cxnSpMkLst>
        </pc:cxnChg>
      </pc:sldChg>
      <pc:sldChg chg="del">
        <pc:chgData name="Crélida Mata" userId="754ebf84-89da-4e15-af92-129076e0390e" providerId="ADAL" clId="{DFAFD570-CB49-453D-9CC8-37417FAFE160}" dt="2025-05-29T09:44:20.035" v="765" actId="47"/>
        <pc:sldMkLst>
          <pc:docMk/>
          <pc:sldMk cId="0" sldId="278"/>
        </pc:sldMkLst>
      </pc:sldChg>
      <pc:sldChg chg="addSp modSp del mod">
        <pc:chgData name="Crélida Mata" userId="754ebf84-89da-4e15-af92-129076e0390e" providerId="ADAL" clId="{DFAFD570-CB49-453D-9CC8-37417FAFE160}" dt="2025-05-29T09:43:36.661" v="758" actId="47"/>
        <pc:sldMkLst>
          <pc:docMk/>
          <pc:sldMk cId="0" sldId="279"/>
        </pc:sldMkLst>
        <pc:spChg chg="mod">
          <ac:chgData name="Crélida Mata" userId="754ebf84-89da-4e15-af92-129076e0390e" providerId="ADAL" clId="{DFAFD570-CB49-453D-9CC8-37417FAFE160}" dt="2025-05-29T09:35:55.597" v="690" actId="164"/>
          <ac:spMkLst>
            <pc:docMk/>
            <pc:sldMk cId="0" sldId="279"/>
            <ac:spMk id="17" creationId="{00000000-0000-0000-0000-000000000000}"/>
          </ac:spMkLst>
        </pc:spChg>
        <pc:spChg chg="mod">
          <ac:chgData name="Crélida Mata" userId="754ebf84-89da-4e15-af92-129076e0390e" providerId="ADAL" clId="{DFAFD570-CB49-453D-9CC8-37417FAFE160}" dt="2025-05-29T09:35:55.597" v="690" actId="164"/>
          <ac:spMkLst>
            <pc:docMk/>
            <pc:sldMk cId="0" sldId="279"/>
            <ac:spMk id="18" creationId="{00000000-0000-0000-0000-000000000000}"/>
          </ac:spMkLst>
        </pc:spChg>
        <pc:spChg chg="mod">
          <ac:chgData name="Crélida Mata" userId="754ebf84-89da-4e15-af92-129076e0390e" providerId="ADAL" clId="{DFAFD570-CB49-453D-9CC8-37417FAFE160}" dt="2025-05-29T09:35:55.597" v="690" actId="164"/>
          <ac:spMkLst>
            <pc:docMk/>
            <pc:sldMk cId="0" sldId="279"/>
            <ac:spMk id="19" creationId="{00000000-0000-0000-0000-000000000000}"/>
          </ac:spMkLst>
        </pc:spChg>
        <pc:spChg chg="mod">
          <ac:chgData name="Crélida Mata" userId="754ebf84-89da-4e15-af92-129076e0390e" providerId="ADAL" clId="{DFAFD570-CB49-453D-9CC8-37417FAFE160}" dt="2025-05-29T09:35:55.597" v="690" actId="164"/>
          <ac:spMkLst>
            <pc:docMk/>
            <pc:sldMk cId="0" sldId="279"/>
            <ac:spMk id="20" creationId="{00000000-0000-0000-0000-000000000000}"/>
          </ac:spMkLst>
        </pc:spChg>
        <pc:spChg chg="mod">
          <ac:chgData name="Crélida Mata" userId="754ebf84-89da-4e15-af92-129076e0390e" providerId="ADAL" clId="{DFAFD570-CB49-453D-9CC8-37417FAFE160}" dt="2025-05-29T09:38:21.589" v="710" actId="404"/>
          <ac:spMkLst>
            <pc:docMk/>
            <pc:sldMk cId="0" sldId="279"/>
            <ac:spMk id="21" creationId="{00000000-0000-0000-0000-000000000000}"/>
          </ac:spMkLst>
        </pc:spChg>
        <pc:spChg chg="mod">
          <ac:chgData name="Crélida Mata" userId="754ebf84-89da-4e15-af92-129076e0390e" providerId="ADAL" clId="{DFAFD570-CB49-453D-9CC8-37417FAFE160}" dt="2025-05-29T09:38:29.970" v="711" actId="14100"/>
          <ac:spMkLst>
            <pc:docMk/>
            <pc:sldMk cId="0" sldId="279"/>
            <ac:spMk id="22" creationId="{00000000-0000-0000-0000-000000000000}"/>
          </ac:spMkLst>
        </pc:spChg>
        <pc:spChg chg="mod">
          <ac:chgData name="Crélida Mata" userId="754ebf84-89da-4e15-af92-129076e0390e" providerId="ADAL" clId="{DFAFD570-CB49-453D-9CC8-37417FAFE160}" dt="2025-05-29T09:35:20.184" v="679" actId="164"/>
          <ac:spMkLst>
            <pc:docMk/>
            <pc:sldMk cId="0" sldId="279"/>
            <ac:spMk id="23" creationId="{00000000-0000-0000-0000-000000000000}"/>
          </ac:spMkLst>
        </pc:spChg>
        <pc:spChg chg="mod">
          <ac:chgData name="Crélida Mata" userId="754ebf84-89da-4e15-af92-129076e0390e" providerId="ADAL" clId="{DFAFD570-CB49-453D-9CC8-37417FAFE160}" dt="2025-05-29T09:35:20.184" v="679" actId="164"/>
          <ac:spMkLst>
            <pc:docMk/>
            <pc:sldMk cId="0" sldId="279"/>
            <ac:spMk id="24" creationId="{00000000-0000-0000-0000-000000000000}"/>
          </ac:spMkLst>
        </pc:spChg>
        <pc:spChg chg="mod">
          <ac:chgData name="Crélida Mata" userId="754ebf84-89da-4e15-af92-129076e0390e" providerId="ADAL" clId="{DFAFD570-CB49-453D-9CC8-37417FAFE160}" dt="2025-05-29T09:38:40.114" v="712" actId="14100"/>
          <ac:spMkLst>
            <pc:docMk/>
            <pc:sldMk cId="0" sldId="279"/>
            <ac:spMk id="25" creationId="{00000000-0000-0000-0000-000000000000}"/>
          </ac:spMkLst>
        </pc:spChg>
        <pc:grpChg chg="mod">
          <ac:chgData name="Crélida Mata" userId="754ebf84-89da-4e15-af92-129076e0390e" providerId="ADAL" clId="{DFAFD570-CB49-453D-9CC8-37417FAFE160}" dt="2025-05-29T09:35:59.194" v="691" actId="164"/>
          <ac:grpSpMkLst>
            <pc:docMk/>
            <pc:sldMk cId="0" sldId="279"/>
            <ac:grpSpMk id="14" creationId="{00000000-0000-0000-0000-000000000000}"/>
          </ac:grpSpMkLst>
        </pc:grpChg>
        <pc:grpChg chg="mod">
          <ac:chgData name="Crélida Mata" userId="754ebf84-89da-4e15-af92-129076e0390e" providerId="ADAL" clId="{DFAFD570-CB49-453D-9CC8-37417FAFE160}" dt="2025-05-29T09:43:22.385" v="755" actId="164"/>
          <ac:grpSpMkLst>
            <pc:docMk/>
            <pc:sldMk cId="0" sldId="279"/>
            <ac:grpSpMk id="26" creationId="{00000000-0000-0000-0000-000000000000}"/>
          </ac:grpSpMkLst>
        </pc:grpChg>
        <pc:grpChg chg="add mod">
          <ac:chgData name="Crélida Mata" userId="754ebf84-89da-4e15-af92-129076e0390e" providerId="ADAL" clId="{DFAFD570-CB49-453D-9CC8-37417FAFE160}" dt="2025-05-29T09:43:22.385" v="755" actId="164"/>
          <ac:grpSpMkLst>
            <pc:docMk/>
            <pc:sldMk cId="0" sldId="279"/>
            <ac:grpSpMk id="29" creationId="{AF8E806E-34C9-A509-D102-CD79C613523C}"/>
          </ac:grpSpMkLst>
        </pc:grpChg>
        <pc:grpChg chg="add mod">
          <ac:chgData name="Crélida Mata" userId="754ebf84-89da-4e15-af92-129076e0390e" providerId="ADAL" clId="{DFAFD570-CB49-453D-9CC8-37417FAFE160}" dt="2025-05-29T09:35:59.194" v="691" actId="164"/>
          <ac:grpSpMkLst>
            <pc:docMk/>
            <pc:sldMk cId="0" sldId="279"/>
            <ac:grpSpMk id="30" creationId="{B7768C55-B303-2BAD-A068-3004E96ACDAC}"/>
          </ac:grpSpMkLst>
        </pc:grpChg>
        <pc:grpChg chg="add mod">
          <ac:chgData name="Crélida Mata" userId="754ebf84-89da-4e15-af92-129076e0390e" providerId="ADAL" clId="{DFAFD570-CB49-453D-9CC8-37417FAFE160}" dt="2025-05-29T09:43:22.385" v="755" actId="164"/>
          <ac:grpSpMkLst>
            <pc:docMk/>
            <pc:sldMk cId="0" sldId="279"/>
            <ac:grpSpMk id="31" creationId="{BB3E3751-A694-EA1E-D69B-B7754B9181EF}"/>
          </ac:grpSpMkLst>
        </pc:grpChg>
        <pc:grpChg chg="add mod">
          <ac:chgData name="Crélida Mata" userId="754ebf84-89da-4e15-af92-129076e0390e" providerId="ADAL" clId="{DFAFD570-CB49-453D-9CC8-37417FAFE160}" dt="2025-05-29T09:43:22.385" v="755" actId="164"/>
          <ac:grpSpMkLst>
            <pc:docMk/>
            <pc:sldMk cId="0" sldId="279"/>
            <ac:grpSpMk id="32" creationId="{013FAF63-2007-A7E2-7BA9-A98219E74821}"/>
          </ac:grpSpMkLst>
        </pc:grpChg>
      </pc:sldChg>
      <pc:sldChg chg="addSp delSp modSp mod ord modNotesTx">
        <pc:chgData name="Crélida Mata" userId="754ebf84-89da-4e15-af92-129076e0390e" providerId="ADAL" clId="{DFAFD570-CB49-453D-9CC8-37417FAFE160}" dt="2025-05-29T09:20:58.887" v="453" actId="478"/>
        <pc:sldMkLst>
          <pc:docMk/>
          <pc:sldMk cId="285534628" sldId="280"/>
        </pc:sldMkLst>
        <pc:spChg chg="mod">
          <ac:chgData name="Crélida Mata" userId="754ebf84-89da-4e15-af92-129076e0390e" providerId="ADAL" clId="{DFAFD570-CB49-453D-9CC8-37417FAFE160}" dt="2025-05-29T08:45:18.589" v="144" actId="1076"/>
          <ac:spMkLst>
            <pc:docMk/>
            <pc:sldMk cId="285534628" sldId="280"/>
            <ac:spMk id="2" creationId="{9486EB80-21C3-A0FE-0E9B-062273EC0F14}"/>
          </ac:spMkLst>
        </pc:spChg>
        <pc:spChg chg="mod">
          <ac:chgData name="Crélida Mata" userId="754ebf84-89da-4e15-af92-129076e0390e" providerId="ADAL" clId="{DFAFD570-CB49-453D-9CC8-37417FAFE160}" dt="2025-05-29T08:45:18.589" v="144" actId="1076"/>
          <ac:spMkLst>
            <pc:docMk/>
            <pc:sldMk cId="285534628" sldId="280"/>
            <ac:spMk id="3" creationId="{5043867F-9A73-6A32-D5CD-4338FB595EA5}"/>
          </ac:spMkLst>
        </pc:spChg>
        <pc:spChg chg="del">
          <ac:chgData name="Crélida Mata" userId="754ebf84-89da-4e15-af92-129076e0390e" providerId="ADAL" clId="{DFAFD570-CB49-453D-9CC8-37417FAFE160}" dt="2025-05-29T09:20:58.887" v="453" actId="478"/>
          <ac:spMkLst>
            <pc:docMk/>
            <pc:sldMk cId="285534628" sldId="280"/>
            <ac:spMk id="5" creationId="{A92EB188-6CBC-2DA2-9D03-A0ABA2D2401C}"/>
          </ac:spMkLst>
        </pc:spChg>
        <pc:spChg chg="mod">
          <ac:chgData name="Crélida Mata" userId="754ebf84-89da-4e15-af92-129076e0390e" providerId="ADAL" clId="{DFAFD570-CB49-453D-9CC8-37417FAFE160}" dt="2025-05-29T09:20:05.775" v="447" actId="12788"/>
          <ac:spMkLst>
            <pc:docMk/>
            <pc:sldMk cId="285534628" sldId="280"/>
            <ac:spMk id="7" creationId="{CB46201D-C26D-94E0-5475-EE14C22AFDFE}"/>
          </ac:spMkLst>
        </pc:spChg>
        <pc:spChg chg="mod">
          <ac:chgData name="Crélida Mata" userId="754ebf84-89da-4e15-af92-129076e0390e" providerId="ADAL" clId="{DFAFD570-CB49-453D-9CC8-37417FAFE160}" dt="2025-05-29T08:45:18.589" v="144" actId="1076"/>
          <ac:spMkLst>
            <pc:docMk/>
            <pc:sldMk cId="285534628" sldId="280"/>
            <ac:spMk id="9" creationId="{BA2D3697-514B-0915-33D3-DAD08A696C5A}"/>
          </ac:spMkLst>
        </pc:spChg>
        <pc:spChg chg="mod">
          <ac:chgData name="Crélida Mata" userId="754ebf84-89da-4e15-af92-129076e0390e" providerId="ADAL" clId="{DFAFD570-CB49-453D-9CC8-37417FAFE160}" dt="2025-05-29T08:45:18.589" v="144" actId="1076"/>
          <ac:spMkLst>
            <pc:docMk/>
            <pc:sldMk cId="285534628" sldId="280"/>
            <ac:spMk id="10" creationId="{5ABD4812-367F-2746-7992-AE35DCFBD85A}"/>
          </ac:spMkLst>
        </pc:spChg>
        <pc:spChg chg="add mod">
          <ac:chgData name="Crélida Mata" userId="754ebf84-89da-4e15-af92-129076e0390e" providerId="ADAL" clId="{DFAFD570-CB49-453D-9CC8-37417FAFE160}" dt="2025-05-29T08:46:23.504" v="152" actId="21"/>
          <ac:spMkLst>
            <pc:docMk/>
            <pc:sldMk cId="285534628" sldId="280"/>
            <ac:spMk id="14" creationId="{BE7C376F-A2DE-4772-75FF-DEBB7B851ADC}"/>
          </ac:spMkLst>
        </pc:spChg>
        <pc:spChg chg="mod">
          <ac:chgData name="Crélida Mata" userId="754ebf84-89da-4e15-af92-129076e0390e" providerId="ADAL" clId="{DFAFD570-CB49-453D-9CC8-37417FAFE160}" dt="2025-05-29T08:45:18.589" v="144" actId="1076"/>
          <ac:spMkLst>
            <pc:docMk/>
            <pc:sldMk cId="285534628" sldId="280"/>
            <ac:spMk id="21" creationId="{08C91509-FC7E-1F71-831F-4F4DED3C770B}"/>
          </ac:spMkLst>
        </pc:spChg>
        <pc:grpChg chg="mod">
          <ac:chgData name="Crélida Mata" userId="754ebf84-89da-4e15-af92-129076e0390e" providerId="ADAL" clId="{DFAFD570-CB49-453D-9CC8-37417FAFE160}" dt="2025-05-29T08:45:18.589" v="144" actId="1076"/>
          <ac:grpSpMkLst>
            <pc:docMk/>
            <pc:sldMk cId="285534628" sldId="280"/>
            <ac:grpSpMk id="6" creationId="{6B5666AB-31A3-BEC5-875D-6AD98DB4F697}"/>
          </ac:grpSpMkLst>
        </pc:grpChg>
        <pc:grpChg chg="mod">
          <ac:chgData name="Crélida Mata" userId="754ebf84-89da-4e15-af92-129076e0390e" providerId="ADAL" clId="{DFAFD570-CB49-453D-9CC8-37417FAFE160}" dt="2025-05-29T08:45:18.589" v="144" actId="1076"/>
          <ac:grpSpMkLst>
            <pc:docMk/>
            <pc:sldMk cId="285534628" sldId="280"/>
            <ac:grpSpMk id="11" creationId="{3DBC60DE-8207-58BA-CE4D-31FFC3D3B6F7}"/>
          </ac:grpSpMkLst>
        </pc:grpChg>
        <pc:grpChg chg="mod">
          <ac:chgData name="Crélida Mata" userId="754ebf84-89da-4e15-af92-129076e0390e" providerId="ADAL" clId="{DFAFD570-CB49-453D-9CC8-37417FAFE160}" dt="2025-05-29T08:45:18.589" v="144" actId="1076"/>
          <ac:grpSpMkLst>
            <pc:docMk/>
            <pc:sldMk cId="285534628" sldId="280"/>
            <ac:grpSpMk id="12" creationId="{CC4F16E2-6847-0C01-4EF1-12A4A2E3E0B4}"/>
          </ac:grpSpMkLst>
        </pc:grpChg>
        <pc:grpChg chg="add mod">
          <ac:chgData name="Crélida Mata" userId="754ebf84-89da-4e15-af92-129076e0390e" providerId="ADAL" clId="{DFAFD570-CB49-453D-9CC8-37417FAFE160}" dt="2025-05-29T08:45:18.589" v="144" actId="1076"/>
          <ac:grpSpMkLst>
            <pc:docMk/>
            <pc:sldMk cId="285534628" sldId="280"/>
            <ac:grpSpMk id="13" creationId="{75786F1D-169C-76D8-A610-9418BA494F6A}"/>
          </ac:grpSpMkLst>
        </pc:grpChg>
        <pc:graphicFrameChg chg="del mod">
          <ac:chgData name="Crélida Mata" userId="754ebf84-89da-4e15-af92-129076e0390e" providerId="ADAL" clId="{DFAFD570-CB49-453D-9CC8-37417FAFE160}" dt="2025-05-29T08:44:52.647" v="140" actId="478"/>
          <ac:graphicFrameMkLst>
            <pc:docMk/>
            <pc:sldMk cId="285534628" sldId="280"/>
            <ac:graphicFrameMk id="4" creationId="{AEA169B2-47FE-80B1-E922-354A29205537}"/>
          </ac:graphicFrameMkLst>
        </pc:graphicFrameChg>
        <pc:graphicFrameChg chg="add mod">
          <ac:chgData name="Crélida Mata" userId="754ebf84-89da-4e15-af92-129076e0390e" providerId="ADAL" clId="{DFAFD570-CB49-453D-9CC8-37417FAFE160}" dt="2025-05-29T08:47:44.199" v="161" actId="20577"/>
          <ac:graphicFrameMkLst>
            <pc:docMk/>
            <pc:sldMk cId="285534628" sldId="280"/>
            <ac:graphicFrameMk id="8" creationId="{965DB9B3-F22D-C9C7-C7E0-8AFB610A352B}"/>
          </ac:graphicFrameMkLst>
        </pc:graphicFrameChg>
      </pc:sldChg>
      <pc:sldChg chg="delSp modSp mod">
        <pc:chgData name="Crélida Mata" userId="754ebf84-89da-4e15-af92-129076e0390e" providerId="ADAL" clId="{DFAFD570-CB49-453D-9CC8-37417FAFE160}" dt="2025-05-29T10:26:24.338" v="1212" actId="2711"/>
        <pc:sldMkLst>
          <pc:docMk/>
          <pc:sldMk cId="3707195394" sldId="288"/>
        </pc:sldMkLst>
        <pc:spChg chg="del">
          <ac:chgData name="Crélida Mata" userId="754ebf84-89da-4e15-af92-129076e0390e" providerId="ADAL" clId="{DFAFD570-CB49-453D-9CC8-37417FAFE160}" dt="2025-05-29T10:15:11.300" v="1123" actId="478"/>
          <ac:spMkLst>
            <pc:docMk/>
            <pc:sldMk cId="3707195394" sldId="288"/>
            <ac:spMk id="6" creationId="{D3D0AE6E-8284-D44F-120B-02FE365B2546}"/>
          </ac:spMkLst>
        </pc:spChg>
        <pc:spChg chg="mod">
          <ac:chgData name="Crélida Mata" userId="754ebf84-89da-4e15-af92-129076e0390e" providerId="ADAL" clId="{DFAFD570-CB49-453D-9CC8-37417FAFE160}" dt="2025-05-29T10:15:06.005" v="1122" actId="20577"/>
          <ac:spMkLst>
            <pc:docMk/>
            <pc:sldMk cId="3707195394" sldId="288"/>
            <ac:spMk id="7" creationId="{62D56897-6EBB-DD71-B755-07E04F56C06F}"/>
          </ac:spMkLst>
        </pc:spChg>
        <pc:spChg chg="mod">
          <ac:chgData name="Crélida Mata" userId="754ebf84-89da-4e15-af92-129076e0390e" providerId="ADAL" clId="{DFAFD570-CB49-453D-9CC8-37417FAFE160}" dt="2025-05-29T10:26:24.338" v="1212" actId="2711"/>
          <ac:spMkLst>
            <pc:docMk/>
            <pc:sldMk cId="3707195394" sldId="288"/>
            <ac:spMk id="12" creationId="{8351338E-DAA6-66F0-B622-3034817EDD9B}"/>
          </ac:spMkLst>
        </pc:spChg>
        <pc:graphicFrameChg chg="mod">
          <ac:chgData name="Crélida Mata" userId="754ebf84-89da-4e15-af92-129076e0390e" providerId="ADAL" clId="{DFAFD570-CB49-453D-9CC8-37417FAFE160}" dt="2025-05-29T10:26:19.387" v="1211" actId="2711"/>
          <ac:graphicFrameMkLst>
            <pc:docMk/>
            <pc:sldMk cId="3707195394" sldId="288"/>
            <ac:graphicFrameMk id="8" creationId="{ED39BB1B-909A-F45E-8E3D-3FDC8F17F9BB}"/>
          </ac:graphicFrameMkLst>
        </pc:graphicFrameChg>
      </pc:sldChg>
      <pc:sldChg chg="modSp mod">
        <pc:chgData name="Crélida Mata" userId="754ebf84-89da-4e15-af92-129076e0390e" providerId="ADAL" clId="{DFAFD570-CB49-453D-9CC8-37417FAFE160}" dt="2025-05-29T09:20:26.487" v="452" actId="404"/>
        <pc:sldMkLst>
          <pc:docMk/>
          <pc:sldMk cId="4263538007" sldId="300"/>
        </pc:sldMkLst>
        <pc:spChg chg="mod">
          <ac:chgData name="Crélida Mata" userId="754ebf84-89da-4e15-af92-129076e0390e" providerId="ADAL" clId="{DFAFD570-CB49-453D-9CC8-37417FAFE160}" dt="2025-05-29T09:20:26.487" v="452" actId="404"/>
          <ac:spMkLst>
            <pc:docMk/>
            <pc:sldMk cId="4263538007" sldId="300"/>
            <ac:spMk id="2" creationId="{1C4ECD2F-66EB-4B7C-2F47-1230E208E861}"/>
          </ac:spMkLst>
        </pc:spChg>
      </pc:sldChg>
      <pc:sldChg chg="add del setBg">
        <pc:chgData name="Crélida Mata" userId="754ebf84-89da-4e15-af92-129076e0390e" providerId="ADAL" clId="{DFAFD570-CB49-453D-9CC8-37417FAFE160}" dt="2025-05-29T09:15:06.928" v="358" actId="47"/>
        <pc:sldMkLst>
          <pc:docMk/>
          <pc:sldMk cId="0" sldId="303"/>
        </pc:sldMkLst>
      </pc:sldChg>
      <pc:sldChg chg="modSp mod">
        <pc:chgData name="Crélida Mata" userId="754ebf84-89da-4e15-af92-129076e0390e" providerId="ADAL" clId="{DFAFD570-CB49-453D-9CC8-37417FAFE160}" dt="2025-05-29T09:57:36.508" v="802" actId="403"/>
        <pc:sldMkLst>
          <pc:docMk/>
          <pc:sldMk cId="2443963398" sldId="3440"/>
        </pc:sldMkLst>
        <pc:spChg chg="mod">
          <ac:chgData name="Crélida Mata" userId="754ebf84-89da-4e15-af92-129076e0390e" providerId="ADAL" clId="{DFAFD570-CB49-453D-9CC8-37417FAFE160}" dt="2025-05-29T09:57:36.508" v="802" actId="403"/>
          <ac:spMkLst>
            <pc:docMk/>
            <pc:sldMk cId="2443963398" sldId="3440"/>
            <ac:spMk id="2" creationId="{467C09D1-D45C-E0B9-6047-CB4087DC984E}"/>
          </ac:spMkLst>
        </pc:spChg>
      </pc:sldChg>
      <pc:sldChg chg="del ord">
        <pc:chgData name="Crélida Mata" userId="754ebf84-89da-4e15-af92-129076e0390e" providerId="ADAL" clId="{DFAFD570-CB49-453D-9CC8-37417FAFE160}" dt="2025-05-29T09:25:58.162" v="630" actId="47"/>
        <pc:sldMkLst>
          <pc:docMk/>
          <pc:sldMk cId="4097342204" sldId="3464"/>
        </pc:sldMkLst>
      </pc:sldChg>
      <pc:sldChg chg="addSp delSp modSp mod ord modNotesTx">
        <pc:chgData name="Crélida Mata" userId="754ebf84-89da-4e15-af92-129076e0390e" providerId="ADAL" clId="{DFAFD570-CB49-453D-9CC8-37417FAFE160}" dt="2025-05-29T10:05:22.752" v="864" actId="1076"/>
        <pc:sldMkLst>
          <pc:docMk/>
          <pc:sldMk cId="662877251" sldId="3465"/>
        </pc:sldMkLst>
        <pc:spChg chg="mod">
          <ac:chgData name="Crélida Mata" userId="754ebf84-89da-4e15-af92-129076e0390e" providerId="ADAL" clId="{DFAFD570-CB49-453D-9CC8-37417FAFE160}" dt="2025-05-29T10:05:07.398" v="862" actId="1076"/>
          <ac:spMkLst>
            <pc:docMk/>
            <pc:sldMk cId="662877251" sldId="3465"/>
            <ac:spMk id="7" creationId="{EC6262D5-39B2-574C-731B-891EE1816133}"/>
          </ac:spMkLst>
        </pc:spChg>
        <pc:spChg chg="mod">
          <ac:chgData name="Crélida Mata" userId="754ebf84-89da-4e15-af92-129076e0390e" providerId="ADAL" clId="{DFAFD570-CB49-453D-9CC8-37417FAFE160}" dt="2025-05-29T10:04:27.497" v="857" actId="14100"/>
          <ac:spMkLst>
            <pc:docMk/>
            <pc:sldMk cId="662877251" sldId="3465"/>
            <ac:spMk id="12" creationId="{B587C4A1-D7F7-7389-4055-11481689229D}"/>
          </ac:spMkLst>
        </pc:spChg>
        <pc:spChg chg="mod">
          <ac:chgData name="Crélida Mata" userId="754ebf84-89da-4e15-af92-129076e0390e" providerId="ADAL" clId="{DFAFD570-CB49-453D-9CC8-37417FAFE160}" dt="2025-05-29T10:04:11.788" v="854" actId="404"/>
          <ac:spMkLst>
            <pc:docMk/>
            <pc:sldMk cId="662877251" sldId="3465"/>
            <ac:spMk id="18" creationId="{A4B6CD26-F941-43A3-CAC8-746B36908916}"/>
          </ac:spMkLst>
        </pc:spChg>
        <pc:grpChg chg="mod">
          <ac:chgData name="Crélida Mata" userId="754ebf84-89da-4e15-af92-129076e0390e" providerId="ADAL" clId="{DFAFD570-CB49-453D-9CC8-37417FAFE160}" dt="2025-05-29T10:05:14.721" v="863" actId="1076"/>
          <ac:grpSpMkLst>
            <pc:docMk/>
            <pc:sldMk cId="662877251" sldId="3465"/>
            <ac:grpSpMk id="6" creationId="{2C45D48B-4643-4359-F3FF-FAAC2AB22391}"/>
          </ac:grpSpMkLst>
        </pc:grpChg>
        <pc:grpChg chg="mod">
          <ac:chgData name="Crélida Mata" userId="754ebf84-89da-4e15-af92-129076e0390e" providerId="ADAL" clId="{DFAFD570-CB49-453D-9CC8-37417FAFE160}" dt="2025-05-29T10:05:22.752" v="864" actId="1076"/>
          <ac:grpSpMkLst>
            <pc:docMk/>
            <pc:sldMk cId="662877251" sldId="3465"/>
            <ac:grpSpMk id="17" creationId="{DACF0B31-8F0C-934B-7B0A-A4C44A4EC1F2}"/>
          </ac:grpSpMkLst>
        </pc:grpChg>
        <pc:graphicFrameChg chg="add mod ord">
          <ac:chgData name="Crélida Mata" userId="754ebf84-89da-4e15-af92-129076e0390e" providerId="ADAL" clId="{DFAFD570-CB49-453D-9CC8-37417FAFE160}" dt="2025-05-29T10:04:29.344" v="858"/>
          <ac:graphicFrameMkLst>
            <pc:docMk/>
            <pc:sldMk cId="662877251" sldId="3465"/>
            <ac:graphicFrameMk id="2" creationId="{F249B2C5-9DCE-3080-C6B1-F12F9D544945}"/>
          </ac:graphicFrameMkLst>
        </pc:graphicFrameChg>
        <pc:graphicFrameChg chg="del">
          <ac:chgData name="Crélida Mata" userId="754ebf84-89da-4e15-af92-129076e0390e" providerId="ADAL" clId="{DFAFD570-CB49-453D-9CC8-37417FAFE160}" dt="2025-05-29T08:57:57.120" v="179" actId="478"/>
          <ac:graphicFrameMkLst>
            <pc:docMk/>
            <pc:sldMk cId="662877251" sldId="3465"/>
            <ac:graphicFrameMk id="5" creationId="{05785F29-428B-4A74-B83C-E15A56B34DDD}"/>
          </ac:graphicFrameMkLst>
        </pc:graphicFrameChg>
        <pc:picChg chg="mod">
          <ac:chgData name="Crélida Mata" userId="754ebf84-89da-4e15-af92-129076e0390e" providerId="ADAL" clId="{DFAFD570-CB49-453D-9CC8-37417FAFE160}" dt="2025-05-29T10:04:23.638" v="856" actId="1076"/>
          <ac:picMkLst>
            <pc:docMk/>
            <pc:sldMk cId="662877251" sldId="3465"/>
            <ac:picMk id="13" creationId="{E0B01C60-4CFD-B7DC-DC82-5B6ED8EA275F}"/>
          </ac:picMkLst>
        </pc:picChg>
        <pc:picChg chg="mod">
          <ac:chgData name="Crélida Mata" userId="754ebf84-89da-4e15-af92-129076e0390e" providerId="ADAL" clId="{DFAFD570-CB49-453D-9CC8-37417FAFE160}" dt="2025-05-29T10:03:59.953" v="852" actId="1076"/>
          <ac:picMkLst>
            <pc:docMk/>
            <pc:sldMk cId="662877251" sldId="3465"/>
            <ac:picMk id="19" creationId="{E4FF14E9-DBFB-163E-D520-849B4D939532}"/>
          </ac:picMkLst>
        </pc:picChg>
      </pc:sldChg>
      <pc:sldChg chg="del ord modNotesTx">
        <pc:chgData name="Crélida Mata" userId="754ebf84-89da-4e15-af92-129076e0390e" providerId="ADAL" clId="{DFAFD570-CB49-453D-9CC8-37417FAFE160}" dt="2025-05-29T09:04:14.558" v="204" actId="47"/>
        <pc:sldMkLst>
          <pc:docMk/>
          <pc:sldMk cId="246408288" sldId="3470"/>
        </pc:sldMkLst>
      </pc:sldChg>
      <pc:sldChg chg="del">
        <pc:chgData name="Crélida Mata" userId="754ebf84-89da-4e15-af92-129076e0390e" providerId="ADAL" clId="{DFAFD570-CB49-453D-9CC8-37417FAFE160}" dt="2025-05-29T09:15:30.058" v="359" actId="47"/>
        <pc:sldMkLst>
          <pc:docMk/>
          <pc:sldMk cId="3517416352" sldId="3471"/>
        </pc:sldMkLst>
      </pc:sldChg>
      <pc:sldChg chg="delSp del mod ord">
        <pc:chgData name="Crélida Mata" userId="754ebf84-89da-4e15-af92-129076e0390e" providerId="ADAL" clId="{DFAFD570-CB49-453D-9CC8-37417FAFE160}" dt="2025-05-29T09:00:59.946" v="200" actId="47"/>
        <pc:sldMkLst>
          <pc:docMk/>
          <pc:sldMk cId="2159722617" sldId="3473"/>
        </pc:sldMkLst>
        <pc:graphicFrameChg chg="del">
          <ac:chgData name="Crélida Mata" userId="754ebf84-89da-4e15-af92-129076e0390e" providerId="ADAL" clId="{DFAFD570-CB49-453D-9CC8-37417FAFE160}" dt="2025-05-29T08:58:05.333" v="180" actId="21"/>
          <ac:graphicFrameMkLst>
            <pc:docMk/>
            <pc:sldMk cId="2159722617" sldId="3473"/>
            <ac:graphicFrameMk id="2" creationId="{F249B2C5-9DCE-3080-C6B1-F12F9D544945}"/>
          </ac:graphicFrameMkLst>
        </pc:graphicFrameChg>
      </pc:sldChg>
      <pc:sldChg chg="del ord">
        <pc:chgData name="Crélida Mata" userId="754ebf84-89da-4e15-af92-129076e0390e" providerId="ADAL" clId="{DFAFD570-CB49-453D-9CC8-37417FAFE160}" dt="2025-05-29T09:40:34.585" v="731" actId="47"/>
        <pc:sldMkLst>
          <pc:docMk/>
          <pc:sldMk cId="0" sldId="3474"/>
        </pc:sldMkLst>
      </pc:sldChg>
      <pc:sldChg chg="modNotesTx">
        <pc:chgData name="Crélida Mata" userId="754ebf84-89da-4e15-af92-129076e0390e" providerId="ADAL" clId="{DFAFD570-CB49-453D-9CC8-37417FAFE160}" dt="2025-05-29T10:30:33.726" v="1226" actId="20577"/>
        <pc:sldMkLst>
          <pc:docMk/>
          <pc:sldMk cId="4243567904" sldId="3476"/>
        </pc:sldMkLst>
      </pc:sldChg>
      <pc:sldChg chg="addSp modSp mod ord">
        <pc:chgData name="Crélida Mata" userId="754ebf84-89da-4e15-af92-129076e0390e" providerId="ADAL" clId="{DFAFD570-CB49-453D-9CC8-37417FAFE160}" dt="2025-05-29T10:13:08.205" v="1084"/>
        <pc:sldMkLst>
          <pc:docMk/>
          <pc:sldMk cId="2097484399" sldId="3477"/>
        </pc:sldMkLst>
        <pc:spChg chg="add mod">
          <ac:chgData name="Crélida Mata" userId="754ebf84-89da-4e15-af92-129076e0390e" providerId="ADAL" clId="{DFAFD570-CB49-453D-9CC8-37417FAFE160}" dt="2025-05-29T10:12:58.163" v="1082" actId="12788"/>
          <ac:spMkLst>
            <pc:docMk/>
            <pc:sldMk cId="2097484399" sldId="3477"/>
            <ac:spMk id="2" creationId="{0F18256E-9990-DCF2-C3D8-50761CBD7CFC}"/>
          </ac:spMkLst>
        </pc:spChg>
      </pc:sldChg>
      <pc:sldChg chg="modSp mod ord">
        <pc:chgData name="Crélida Mata" userId="754ebf84-89da-4e15-af92-129076e0390e" providerId="ADAL" clId="{DFAFD570-CB49-453D-9CC8-37417FAFE160}" dt="2025-05-29T10:25:31.679" v="1205" actId="1076"/>
        <pc:sldMkLst>
          <pc:docMk/>
          <pc:sldMk cId="2117415687" sldId="3478"/>
        </pc:sldMkLst>
        <pc:spChg chg="mod">
          <ac:chgData name="Crélida Mata" userId="754ebf84-89da-4e15-af92-129076e0390e" providerId="ADAL" clId="{DFAFD570-CB49-453D-9CC8-37417FAFE160}" dt="2025-05-29T10:25:02.370" v="1196" actId="14100"/>
          <ac:spMkLst>
            <pc:docMk/>
            <pc:sldMk cId="2117415687" sldId="3478"/>
            <ac:spMk id="5" creationId="{48B83C29-6C32-9165-FCF0-5C5AA225C640}"/>
          </ac:spMkLst>
        </pc:spChg>
        <pc:spChg chg="mod">
          <ac:chgData name="Crélida Mata" userId="754ebf84-89da-4e15-af92-129076e0390e" providerId="ADAL" clId="{DFAFD570-CB49-453D-9CC8-37417FAFE160}" dt="2025-05-29T10:23:39.287" v="1178" actId="403"/>
          <ac:spMkLst>
            <pc:docMk/>
            <pc:sldMk cId="2117415687" sldId="3478"/>
            <ac:spMk id="7" creationId="{F58971F1-0FD1-6CC8-C906-EB47FEB445B9}"/>
          </ac:spMkLst>
        </pc:spChg>
        <pc:grpChg chg="mod">
          <ac:chgData name="Crélida Mata" userId="754ebf84-89da-4e15-af92-129076e0390e" providerId="ADAL" clId="{DFAFD570-CB49-453D-9CC8-37417FAFE160}" dt="2025-05-29T10:25:31.679" v="1205" actId="1076"/>
          <ac:grpSpMkLst>
            <pc:docMk/>
            <pc:sldMk cId="2117415687" sldId="3478"/>
            <ac:grpSpMk id="2" creationId="{D5609E75-7B0B-A790-2E6F-0C5F368870EF}"/>
          </ac:grpSpMkLst>
        </pc:grpChg>
      </pc:sldChg>
      <pc:sldChg chg="modSp mod">
        <pc:chgData name="Crélida Mata" userId="754ebf84-89da-4e15-af92-129076e0390e" providerId="ADAL" clId="{DFAFD570-CB49-453D-9CC8-37417FAFE160}" dt="2025-05-29T09:59:27.404" v="809" actId="403"/>
        <pc:sldMkLst>
          <pc:docMk/>
          <pc:sldMk cId="2716728482" sldId="3479"/>
        </pc:sldMkLst>
        <pc:spChg chg="mod">
          <ac:chgData name="Crélida Mata" userId="754ebf84-89da-4e15-af92-129076e0390e" providerId="ADAL" clId="{DFAFD570-CB49-453D-9CC8-37417FAFE160}" dt="2025-05-29T09:59:27.404" v="809" actId="403"/>
          <ac:spMkLst>
            <pc:docMk/>
            <pc:sldMk cId="2716728482" sldId="3479"/>
            <ac:spMk id="2" creationId="{A10587BF-E78A-EDA6-D144-1FED24EA38F6}"/>
          </ac:spMkLst>
        </pc:spChg>
      </pc:sldChg>
      <pc:sldChg chg="modSp del mod">
        <pc:chgData name="Crélida Mata" userId="754ebf84-89da-4e15-af92-129076e0390e" providerId="ADAL" clId="{DFAFD570-CB49-453D-9CC8-37417FAFE160}" dt="2025-05-29T09:59:47.611" v="810" actId="47"/>
        <pc:sldMkLst>
          <pc:docMk/>
          <pc:sldMk cId="333887235" sldId="3481"/>
        </pc:sldMkLst>
        <pc:spChg chg="mod">
          <ac:chgData name="Crélida Mata" userId="754ebf84-89da-4e15-af92-129076e0390e" providerId="ADAL" clId="{DFAFD570-CB49-453D-9CC8-37417FAFE160}" dt="2025-05-29T09:04:40.043" v="205" actId="20577"/>
          <ac:spMkLst>
            <pc:docMk/>
            <pc:sldMk cId="333887235" sldId="3481"/>
            <ac:spMk id="14" creationId="{74CE9BDB-9ECB-F426-A164-A1BCF9145D98}"/>
          </ac:spMkLst>
        </pc:spChg>
      </pc:sldChg>
      <pc:sldChg chg="addSp delSp modSp mod ord">
        <pc:chgData name="Crélida Mata" userId="754ebf84-89da-4e15-af92-129076e0390e" providerId="ADAL" clId="{DFAFD570-CB49-453D-9CC8-37417FAFE160}" dt="2025-05-29T10:28:06.615" v="1222" actId="164"/>
        <pc:sldMkLst>
          <pc:docMk/>
          <pc:sldMk cId="3469891531" sldId="3482"/>
        </pc:sldMkLst>
        <pc:spChg chg="mod">
          <ac:chgData name="Crélida Mata" userId="754ebf84-89da-4e15-af92-129076e0390e" providerId="ADAL" clId="{DFAFD570-CB49-453D-9CC8-37417FAFE160}" dt="2025-05-29T10:27:49.870" v="1216" actId="165"/>
          <ac:spMkLst>
            <pc:docMk/>
            <pc:sldMk cId="3469891531" sldId="3482"/>
            <ac:spMk id="24" creationId="{C02B18B7-CE9F-66AE-F029-E39F472176CA}"/>
          </ac:spMkLst>
        </pc:spChg>
        <pc:spChg chg="mod">
          <ac:chgData name="Crélida Mata" userId="754ebf84-89da-4e15-af92-129076e0390e" providerId="ADAL" clId="{DFAFD570-CB49-453D-9CC8-37417FAFE160}" dt="2025-05-29T10:27:49.870" v="1216" actId="165"/>
          <ac:spMkLst>
            <pc:docMk/>
            <pc:sldMk cId="3469891531" sldId="3482"/>
            <ac:spMk id="27" creationId="{55BEB9E7-7647-0A5B-BACF-B12027B2BCD3}"/>
          </ac:spMkLst>
        </pc:spChg>
        <pc:spChg chg="mod">
          <ac:chgData name="Crélida Mata" userId="754ebf84-89da-4e15-af92-129076e0390e" providerId="ADAL" clId="{DFAFD570-CB49-453D-9CC8-37417FAFE160}" dt="2025-05-29T10:27:49.870" v="1216" actId="165"/>
          <ac:spMkLst>
            <pc:docMk/>
            <pc:sldMk cId="3469891531" sldId="3482"/>
            <ac:spMk id="34" creationId="{8AD81649-B23C-A97B-C513-1C6569D10BF1}"/>
          </ac:spMkLst>
        </pc:spChg>
        <pc:spChg chg="mod">
          <ac:chgData name="Crélida Mata" userId="754ebf84-89da-4e15-af92-129076e0390e" providerId="ADAL" clId="{DFAFD570-CB49-453D-9CC8-37417FAFE160}" dt="2025-05-29T10:27:49.870" v="1216" actId="165"/>
          <ac:spMkLst>
            <pc:docMk/>
            <pc:sldMk cId="3469891531" sldId="3482"/>
            <ac:spMk id="38" creationId="{6C64AB31-6607-0291-D069-DCF3071E0044}"/>
          </ac:spMkLst>
        </pc:spChg>
        <pc:spChg chg="mod">
          <ac:chgData name="Crélida Mata" userId="754ebf84-89da-4e15-af92-129076e0390e" providerId="ADAL" clId="{DFAFD570-CB49-453D-9CC8-37417FAFE160}" dt="2025-05-29T10:27:49.870" v="1216" actId="165"/>
          <ac:spMkLst>
            <pc:docMk/>
            <pc:sldMk cId="3469891531" sldId="3482"/>
            <ac:spMk id="42" creationId="{2F7100AB-2BCA-ACDE-49E0-917DFC210BD1}"/>
          </ac:spMkLst>
        </pc:spChg>
        <pc:spChg chg="mod">
          <ac:chgData name="Crélida Mata" userId="754ebf84-89da-4e15-af92-129076e0390e" providerId="ADAL" clId="{DFAFD570-CB49-453D-9CC8-37417FAFE160}" dt="2025-05-29T10:27:49.870" v="1216" actId="165"/>
          <ac:spMkLst>
            <pc:docMk/>
            <pc:sldMk cId="3469891531" sldId="3482"/>
            <ac:spMk id="50" creationId="{4F070BC3-5AED-6640-3E5A-27F89DFAAF58}"/>
          </ac:spMkLst>
        </pc:spChg>
        <pc:spChg chg="mod">
          <ac:chgData name="Crélida Mata" userId="754ebf84-89da-4e15-af92-129076e0390e" providerId="ADAL" clId="{DFAFD570-CB49-453D-9CC8-37417FAFE160}" dt="2025-05-29T10:27:49.870" v="1216" actId="165"/>
          <ac:spMkLst>
            <pc:docMk/>
            <pc:sldMk cId="3469891531" sldId="3482"/>
            <ac:spMk id="56" creationId="{AE375217-4468-DCFF-75F7-9E68850048E3}"/>
          </ac:spMkLst>
        </pc:spChg>
        <pc:spChg chg="mod">
          <ac:chgData name="Crélida Mata" userId="754ebf84-89da-4e15-af92-129076e0390e" providerId="ADAL" clId="{DFAFD570-CB49-453D-9CC8-37417FAFE160}" dt="2025-05-29T10:27:49.870" v="1216" actId="165"/>
          <ac:spMkLst>
            <pc:docMk/>
            <pc:sldMk cId="3469891531" sldId="3482"/>
            <ac:spMk id="62" creationId="{1124A33F-A461-0D6F-42F2-3FC2B19CB728}"/>
          </ac:spMkLst>
        </pc:spChg>
        <pc:spChg chg="mod">
          <ac:chgData name="Crélida Mata" userId="754ebf84-89da-4e15-af92-129076e0390e" providerId="ADAL" clId="{DFAFD570-CB49-453D-9CC8-37417FAFE160}" dt="2025-05-29T10:27:49.870" v="1216" actId="165"/>
          <ac:spMkLst>
            <pc:docMk/>
            <pc:sldMk cId="3469891531" sldId="3482"/>
            <ac:spMk id="63" creationId="{18B74E3B-50C8-F480-F38E-F8236E284D92}"/>
          </ac:spMkLst>
        </pc:spChg>
        <pc:spChg chg="mod">
          <ac:chgData name="Crélida Mata" userId="754ebf84-89da-4e15-af92-129076e0390e" providerId="ADAL" clId="{DFAFD570-CB49-453D-9CC8-37417FAFE160}" dt="2025-05-29T10:27:49.870" v="1216" actId="165"/>
          <ac:spMkLst>
            <pc:docMk/>
            <pc:sldMk cId="3469891531" sldId="3482"/>
            <ac:spMk id="70" creationId="{EF3C2F95-9585-ADBC-51DA-1D2C4760FF46}"/>
          </ac:spMkLst>
        </pc:spChg>
        <pc:spChg chg="mod">
          <ac:chgData name="Crélida Mata" userId="754ebf84-89da-4e15-af92-129076e0390e" providerId="ADAL" clId="{DFAFD570-CB49-453D-9CC8-37417FAFE160}" dt="2025-05-29T09:26:27.554" v="633" actId="12788"/>
          <ac:spMkLst>
            <pc:docMk/>
            <pc:sldMk cId="3469891531" sldId="3482"/>
            <ac:spMk id="81" creationId="{0EC3CA73-B3AE-1DD7-72FF-0472933E9578}"/>
          </ac:spMkLst>
        </pc:spChg>
        <pc:grpChg chg="add mod">
          <ac:chgData name="Crélida Mata" userId="754ebf84-89da-4e15-af92-129076e0390e" providerId="ADAL" clId="{DFAFD570-CB49-453D-9CC8-37417FAFE160}" dt="2025-05-29T10:28:06.615" v="1222" actId="164"/>
          <ac:grpSpMkLst>
            <pc:docMk/>
            <pc:sldMk cId="3469891531" sldId="3482"/>
            <ac:grpSpMk id="2" creationId="{A6DE71C2-4802-0086-8379-4B35B5C26E54}"/>
          </ac:grpSpMkLst>
        </pc:grpChg>
        <pc:grpChg chg="mod">
          <ac:chgData name="Crélida Mata" userId="754ebf84-89da-4e15-af92-129076e0390e" providerId="ADAL" clId="{DFAFD570-CB49-453D-9CC8-37417FAFE160}" dt="2025-05-29T10:28:06.615" v="1222" actId="164"/>
          <ac:grpSpMkLst>
            <pc:docMk/>
            <pc:sldMk cId="3469891531" sldId="3482"/>
            <ac:grpSpMk id="71" creationId="{45809DC8-4215-6FFE-2BD3-F4111B5FEB6E}"/>
          </ac:grpSpMkLst>
        </pc:grpChg>
        <pc:grpChg chg="mod">
          <ac:chgData name="Crélida Mata" userId="754ebf84-89da-4e15-af92-129076e0390e" providerId="ADAL" clId="{DFAFD570-CB49-453D-9CC8-37417FAFE160}" dt="2025-05-29T10:28:06.615" v="1222" actId="164"/>
          <ac:grpSpMkLst>
            <pc:docMk/>
            <pc:sldMk cId="3469891531" sldId="3482"/>
            <ac:grpSpMk id="72" creationId="{EB4BAB41-C2CB-E9CC-DD18-55BD3490C231}"/>
          </ac:grpSpMkLst>
        </pc:grpChg>
        <pc:grpChg chg="mod">
          <ac:chgData name="Crélida Mata" userId="754ebf84-89da-4e15-af92-129076e0390e" providerId="ADAL" clId="{DFAFD570-CB49-453D-9CC8-37417FAFE160}" dt="2025-05-29T09:26:34.774" v="634" actId="12788"/>
          <ac:grpSpMkLst>
            <pc:docMk/>
            <pc:sldMk cId="3469891531" sldId="3482"/>
            <ac:grpSpMk id="80" creationId="{1A5B0A1C-7BA2-47DD-00E6-AFDF302CEFE2}"/>
          </ac:grpSpMkLst>
        </pc:grpChg>
        <pc:graphicFrameChg chg="mod">
          <ac:chgData name="Crélida Mata" userId="754ebf84-89da-4e15-af92-129076e0390e" providerId="ADAL" clId="{DFAFD570-CB49-453D-9CC8-37417FAFE160}" dt="2025-05-29T10:27:01.368" v="1213" actId="208"/>
          <ac:graphicFrameMkLst>
            <pc:docMk/>
            <pc:sldMk cId="3469891531" sldId="3482"/>
            <ac:graphicFrameMk id="3" creationId="{9EAD55E2-F394-4D66-AD22-1BADA0EC535D}"/>
          </ac:graphicFrameMkLst>
        </pc:graphicFrameChg>
        <pc:graphicFrameChg chg="mod">
          <ac:chgData name="Crélida Mata" userId="754ebf84-89da-4e15-af92-129076e0390e" providerId="ADAL" clId="{DFAFD570-CB49-453D-9CC8-37417FAFE160}" dt="2025-05-29T10:27:04.935" v="1214" actId="208"/>
          <ac:graphicFrameMkLst>
            <pc:docMk/>
            <pc:sldMk cId="3469891531" sldId="3482"/>
            <ac:graphicFrameMk id="5" creationId="{9A5A7B02-1C4F-4CF4-B073-6640DE5AF4E7}"/>
          </ac:graphicFrameMkLst>
        </pc:graphicFrameChg>
        <pc:graphicFrameChg chg="mod">
          <ac:chgData name="Crélida Mata" userId="754ebf84-89da-4e15-af92-129076e0390e" providerId="ADAL" clId="{DFAFD570-CB49-453D-9CC8-37417FAFE160}" dt="2025-05-29T10:27:08.980" v="1215" actId="208"/>
          <ac:graphicFrameMkLst>
            <pc:docMk/>
            <pc:sldMk cId="3469891531" sldId="3482"/>
            <ac:graphicFrameMk id="6" creationId="{D36AA57B-624D-4C7F-B847-B6E61299811F}"/>
          </ac:graphicFrameMkLst>
        </pc:graphicFrameChg>
      </pc:sldChg>
      <pc:sldChg chg="addSp modSp new mod">
        <pc:chgData name="Crélida Mata" userId="754ebf84-89da-4e15-af92-129076e0390e" providerId="ADAL" clId="{DFAFD570-CB49-453D-9CC8-37417FAFE160}" dt="2025-05-29T09:14:28.377" v="357" actId="12789"/>
        <pc:sldMkLst>
          <pc:docMk/>
          <pc:sldMk cId="1774918363" sldId="3483"/>
        </pc:sldMkLst>
        <pc:spChg chg="add mod">
          <ac:chgData name="Crélida Mata" userId="754ebf84-89da-4e15-af92-129076e0390e" providerId="ADAL" clId="{DFAFD570-CB49-453D-9CC8-37417FAFE160}" dt="2025-05-29T09:14:28.377" v="357" actId="12789"/>
          <ac:spMkLst>
            <pc:docMk/>
            <pc:sldMk cId="1774918363" sldId="3483"/>
            <ac:spMk id="2" creationId="{73F25A28-DA54-1886-8CCB-DE45543D7613}"/>
          </ac:spMkLst>
        </pc:spChg>
        <pc:spChg chg="mod">
          <ac:chgData name="Crélida Mata" userId="754ebf84-89da-4e15-af92-129076e0390e" providerId="ADAL" clId="{DFAFD570-CB49-453D-9CC8-37417FAFE160}" dt="2025-05-29T09:14:10.491" v="353" actId="403"/>
          <ac:spMkLst>
            <pc:docMk/>
            <pc:sldMk cId="1774918363" sldId="3483"/>
            <ac:spMk id="4" creationId="{0AE69D95-A6B8-9279-F3E9-E99D5940934E}"/>
          </ac:spMkLst>
        </pc:spChg>
        <pc:spChg chg="mod">
          <ac:chgData name="Crélida Mata" userId="754ebf84-89da-4e15-af92-129076e0390e" providerId="ADAL" clId="{DFAFD570-CB49-453D-9CC8-37417FAFE160}" dt="2025-05-29T09:14:10.491" v="353" actId="403"/>
          <ac:spMkLst>
            <pc:docMk/>
            <pc:sldMk cId="1774918363" sldId="3483"/>
            <ac:spMk id="6" creationId="{6D64BEEB-940D-655B-A276-A2C13F2C616C}"/>
          </ac:spMkLst>
        </pc:spChg>
        <pc:spChg chg="mod">
          <ac:chgData name="Crélida Mata" userId="754ebf84-89da-4e15-af92-129076e0390e" providerId="ADAL" clId="{DFAFD570-CB49-453D-9CC8-37417FAFE160}" dt="2025-05-29T09:14:10.491" v="353" actId="403"/>
          <ac:spMkLst>
            <pc:docMk/>
            <pc:sldMk cId="1774918363" sldId="3483"/>
            <ac:spMk id="7" creationId="{7C78BDA0-12FA-FB86-23C6-265A9C80FDA5}"/>
          </ac:spMkLst>
        </pc:spChg>
        <pc:grpChg chg="add mod">
          <ac:chgData name="Crélida Mata" userId="754ebf84-89da-4e15-af92-129076e0390e" providerId="ADAL" clId="{DFAFD570-CB49-453D-9CC8-37417FAFE160}" dt="2025-05-29T09:14:13.815" v="354" actId="14100"/>
          <ac:grpSpMkLst>
            <pc:docMk/>
            <pc:sldMk cId="1774918363" sldId="3483"/>
            <ac:grpSpMk id="3" creationId="{0A0C41B4-FBA3-2302-A2CF-FE0F68B76647}"/>
          </ac:grpSpMkLst>
        </pc:grpChg>
        <pc:grpChg chg="mod">
          <ac:chgData name="Crélida Mata" userId="754ebf84-89da-4e15-af92-129076e0390e" providerId="ADAL" clId="{DFAFD570-CB49-453D-9CC8-37417FAFE160}" dt="2025-05-29T09:14:03.053" v="350"/>
          <ac:grpSpMkLst>
            <pc:docMk/>
            <pc:sldMk cId="1774918363" sldId="3483"/>
            <ac:grpSpMk id="5" creationId="{BBC5AFBF-32E8-14B2-52A4-429CB38D84E5}"/>
          </ac:grpSpMkLst>
        </pc:grpChg>
      </pc:sldChg>
      <pc:sldChg chg="delSp modSp del mod">
        <pc:chgData name="Crélida Mata" userId="754ebf84-89da-4e15-af92-129076e0390e" providerId="ADAL" clId="{DFAFD570-CB49-453D-9CC8-37417FAFE160}" dt="2025-05-29T08:48:00.711" v="162" actId="47"/>
        <pc:sldMkLst>
          <pc:docMk/>
          <pc:sldMk cId="2567351035" sldId="3483"/>
        </pc:sldMkLst>
        <pc:spChg chg="del mod">
          <ac:chgData name="Crélida Mata" userId="754ebf84-89da-4e15-af92-129076e0390e" providerId="ADAL" clId="{DFAFD570-CB49-453D-9CC8-37417FAFE160}" dt="2025-05-29T08:45:35.343" v="149" actId="21"/>
          <ac:spMkLst>
            <pc:docMk/>
            <pc:sldMk cId="2567351035" sldId="3483"/>
            <ac:spMk id="3" creationId="{BE7C376F-A2DE-4772-75FF-DEBB7B851ADC}"/>
          </ac:spMkLst>
        </pc:spChg>
        <pc:graphicFrameChg chg="del">
          <ac:chgData name="Crélida Mata" userId="754ebf84-89da-4e15-af92-129076e0390e" providerId="ADAL" clId="{DFAFD570-CB49-453D-9CC8-37417FAFE160}" dt="2025-05-29T08:44:58.162" v="141" actId="21"/>
          <ac:graphicFrameMkLst>
            <pc:docMk/>
            <pc:sldMk cId="2567351035" sldId="3483"/>
            <ac:graphicFrameMk id="2" creationId="{965DB9B3-F22D-C9C7-C7E0-8AFB610A352B}"/>
          </ac:graphicFrameMkLst>
        </pc:graphicFrameChg>
      </pc:sldChg>
      <pc:sldChg chg="addSp modSp new mod ord">
        <pc:chgData name="Crélida Mata" userId="754ebf84-89da-4e15-af92-129076e0390e" providerId="ADAL" clId="{DFAFD570-CB49-453D-9CC8-37417FAFE160}" dt="2025-05-29T09:59:58.279" v="812"/>
        <pc:sldMkLst>
          <pc:docMk/>
          <pc:sldMk cId="157960383" sldId="3484"/>
        </pc:sldMkLst>
        <pc:spChg chg="add mod">
          <ac:chgData name="Crélida Mata" userId="754ebf84-89da-4e15-af92-129076e0390e" providerId="ADAL" clId="{DFAFD570-CB49-453D-9CC8-37417FAFE160}" dt="2025-05-29T09:39:54.229" v="726" actId="20577"/>
          <ac:spMkLst>
            <pc:docMk/>
            <pc:sldMk cId="157960383" sldId="3484"/>
            <ac:spMk id="2" creationId="{BDB66A21-E765-A339-00EE-3A207DE3D202}"/>
          </ac:spMkLst>
        </pc:spChg>
        <pc:spChg chg="mod">
          <ac:chgData name="Crélida Mata" userId="754ebf84-89da-4e15-af92-129076e0390e" providerId="ADAL" clId="{DFAFD570-CB49-453D-9CC8-37417FAFE160}" dt="2025-05-29T09:40:06.344" v="727"/>
          <ac:spMkLst>
            <pc:docMk/>
            <pc:sldMk cId="157960383" sldId="3484"/>
            <ac:spMk id="13" creationId="{441527F4-64AC-D390-C834-1FAEBCDB3E9F}"/>
          </ac:spMkLst>
        </pc:spChg>
        <pc:spChg chg="mod">
          <ac:chgData name="Crélida Mata" userId="754ebf84-89da-4e15-af92-129076e0390e" providerId="ADAL" clId="{DFAFD570-CB49-453D-9CC8-37417FAFE160}" dt="2025-05-29T09:40:10.910" v="728" actId="164"/>
          <ac:spMkLst>
            <pc:docMk/>
            <pc:sldMk cId="157960383" sldId="3484"/>
            <ac:spMk id="18" creationId="{0EEECB2C-CC01-A1EB-E402-59C87B8188F5}"/>
          </ac:spMkLst>
        </pc:spChg>
        <pc:spChg chg="mod">
          <ac:chgData name="Crélida Mata" userId="754ebf84-89da-4e15-af92-129076e0390e" providerId="ADAL" clId="{DFAFD570-CB49-453D-9CC8-37417FAFE160}" dt="2025-05-29T09:40:06.344" v="727"/>
          <ac:spMkLst>
            <pc:docMk/>
            <pc:sldMk cId="157960383" sldId="3484"/>
            <ac:spMk id="28" creationId="{6A52809D-446A-972C-4FAD-20DCF7374C8E}"/>
          </ac:spMkLst>
        </pc:spChg>
        <pc:spChg chg="mod">
          <ac:chgData name="Crélida Mata" userId="754ebf84-89da-4e15-af92-129076e0390e" providerId="ADAL" clId="{DFAFD570-CB49-453D-9CC8-37417FAFE160}" dt="2025-05-29T09:40:06.344" v="727"/>
          <ac:spMkLst>
            <pc:docMk/>
            <pc:sldMk cId="157960383" sldId="3484"/>
            <ac:spMk id="29" creationId="{F6BD2739-2619-3E57-6E10-57B927378FB1}"/>
          </ac:spMkLst>
        </pc:spChg>
        <pc:spChg chg="mod">
          <ac:chgData name="Crélida Mata" userId="754ebf84-89da-4e15-af92-129076e0390e" providerId="ADAL" clId="{DFAFD570-CB49-453D-9CC8-37417FAFE160}" dt="2025-05-29T09:40:06.344" v="727"/>
          <ac:spMkLst>
            <pc:docMk/>
            <pc:sldMk cId="157960383" sldId="3484"/>
            <ac:spMk id="31" creationId="{9FE26E04-F82B-84E3-82BE-890E371F7042}"/>
          </ac:spMkLst>
        </pc:spChg>
        <pc:spChg chg="mod">
          <ac:chgData name="Crélida Mata" userId="754ebf84-89da-4e15-af92-129076e0390e" providerId="ADAL" clId="{DFAFD570-CB49-453D-9CC8-37417FAFE160}" dt="2025-05-29T09:40:06.344" v="727"/>
          <ac:spMkLst>
            <pc:docMk/>
            <pc:sldMk cId="157960383" sldId="3484"/>
            <ac:spMk id="36" creationId="{8C8C5EE6-C97F-520B-24C7-7963DB7C1C18}"/>
          </ac:spMkLst>
        </pc:spChg>
        <pc:spChg chg="mod">
          <ac:chgData name="Crélida Mata" userId="754ebf84-89da-4e15-af92-129076e0390e" providerId="ADAL" clId="{DFAFD570-CB49-453D-9CC8-37417FAFE160}" dt="2025-05-29T09:40:06.344" v="727"/>
          <ac:spMkLst>
            <pc:docMk/>
            <pc:sldMk cId="157960383" sldId="3484"/>
            <ac:spMk id="39" creationId="{B6FD4A5D-2CC0-53AC-115D-DB1C9E84402B}"/>
          </ac:spMkLst>
        </pc:spChg>
        <pc:spChg chg="mod">
          <ac:chgData name="Crélida Mata" userId="754ebf84-89da-4e15-af92-129076e0390e" providerId="ADAL" clId="{DFAFD570-CB49-453D-9CC8-37417FAFE160}" dt="2025-05-29T09:40:10.910" v="728" actId="164"/>
          <ac:spMkLst>
            <pc:docMk/>
            <pc:sldMk cId="157960383" sldId="3484"/>
            <ac:spMk id="47" creationId="{AACDCFC1-9012-E347-4C59-38DD871B181B}"/>
          </ac:spMkLst>
        </pc:spChg>
        <pc:spChg chg="mod">
          <ac:chgData name="Crélida Mata" userId="754ebf84-89da-4e15-af92-129076e0390e" providerId="ADAL" clId="{DFAFD570-CB49-453D-9CC8-37417FAFE160}" dt="2025-05-29T09:40:10.910" v="728" actId="164"/>
          <ac:spMkLst>
            <pc:docMk/>
            <pc:sldMk cId="157960383" sldId="3484"/>
            <ac:spMk id="50" creationId="{24D29D85-8F26-16EF-E27F-9A5C808A0215}"/>
          </ac:spMkLst>
        </pc:spChg>
        <pc:spChg chg="add mod">
          <ac:chgData name="Crélida Mata" userId="754ebf84-89da-4e15-af92-129076e0390e" providerId="ADAL" clId="{DFAFD570-CB49-453D-9CC8-37417FAFE160}" dt="2025-05-29T09:40:10.910" v="728" actId="164"/>
          <ac:spMkLst>
            <pc:docMk/>
            <pc:sldMk cId="157960383" sldId="3484"/>
            <ac:spMk id="51" creationId="{44FCBB9E-E809-49CD-F0BB-8A4E17DBB79A}"/>
          </ac:spMkLst>
        </pc:spChg>
        <pc:spChg chg="mod">
          <ac:chgData name="Crélida Mata" userId="754ebf84-89da-4e15-af92-129076e0390e" providerId="ADAL" clId="{DFAFD570-CB49-453D-9CC8-37417FAFE160}" dt="2025-05-29T09:40:10.910" v="728" actId="164"/>
          <ac:spMkLst>
            <pc:docMk/>
            <pc:sldMk cId="157960383" sldId="3484"/>
            <ac:spMk id="53" creationId="{14BD6AFD-B659-AA4C-6D3A-AC8C46AD4A5B}"/>
          </ac:spMkLst>
        </pc:spChg>
        <pc:spChg chg="add mod">
          <ac:chgData name="Crélida Mata" userId="754ebf84-89da-4e15-af92-129076e0390e" providerId="ADAL" clId="{DFAFD570-CB49-453D-9CC8-37417FAFE160}" dt="2025-05-29T09:40:10.910" v="728" actId="164"/>
          <ac:spMkLst>
            <pc:docMk/>
            <pc:sldMk cId="157960383" sldId="3484"/>
            <ac:spMk id="58" creationId="{16BE5B55-646E-635E-98C9-C639396472D3}"/>
          </ac:spMkLst>
        </pc:spChg>
        <pc:spChg chg="add mod">
          <ac:chgData name="Crélida Mata" userId="754ebf84-89da-4e15-af92-129076e0390e" providerId="ADAL" clId="{DFAFD570-CB49-453D-9CC8-37417FAFE160}" dt="2025-05-29T09:40:06.344" v="727"/>
          <ac:spMkLst>
            <pc:docMk/>
            <pc:sldMk cId="157960383" sldId="3484"/>
            <ac:spMk id="59" creationId="{1B713FD5-8344-6A44-147A-D41FC31E4773}"/>
          </ac:spMkLst>
        </pc:spChg>
        <pc:spChg chg="mod">
          <ac:chgData name="Crélida Mata" userId="754ebf84-89da-4e15-af92-129076e0390e" providerId="ADAL" clId="{DFAFD570-CB49-453D-9CC8-37417FAFE160}" dt="2025-05-29T09:40:10.910" v="728" actId="164"/>
          <ac:spMkLst>
            <pc:docMk/>
            <pc:sldMk cId="157960383" sldId="3484"/>
            <ac:spMk id="60" creationId="{8C82AA53-A8DB-D667-E3DA-9ABC0838B871}"/>
          </ac:spMkLst>
        </pc:spChg>
        <pc:spChg chg="mod">
          <ac:chgData name="Crélida Mata" userId="754ebf84-89da-4e15-af92-129076e0390e" providerId="ADAL" clId="{DFAFD570-CB49-453D-9CC8-37417FAFE160}" dt="2025-05-29T09:40:10.910" v="728" actId="164"/>
          <ac:spMkLst>
            <pc:docMk/>
            <pc:sldMk cId="157960383" sldId="3484"/>
            <ac:spMk id="61" creationId="{1ED3F64D-76DD-64A6-015F-4AF5185EF0FB}"/>
          </ac:spMkLst>
        </pc:spChg>
        <pc:spChg chg="mod">
          <ac:chgData name="Crélida Mata" userId="754ebf84-89da-4e15-af92-129076e0390e" providerId="ADAL" clId="{DFAFD570-CB49-453D-9CC8-37417FAFE160}" dt="2025-05-29T09:40:06.344" v="727"/>
          <ac:spMkLst>
            <pc:docMk/>
            <pc:sldMk cId="157960383" sldId="3484"/>
            <ac:spMk id="64" creationId="{39802690-9508-4036-53AD-B545A697FD72}"/>
          </ac:spMkLst>
        </pc:spChg>
        <pc:spChg chg="mod">
          <ac:chgData name="Crélida Mata" userId="754ebf84-89da-4e15-af92-129076e0390e" providerId="ADAL" clId="{DFAFD570-CB49-453D-9CC8-37417FAFE160}" dt="2025-05-29T09:40:10.910" v="728" actId="164"/>
          <ac:spMkLst>
            <pc:docMk/>
            <pc:sldMk cId="157960383" sldId="3484"/>
            <ac:spMk id="67" creationId="{55E5B70B-ED61-0504-9B1B-F8EC0921329E}"/>
          </ac:spMkLst>
        </pc:spChg>
        <pc:spChg chg="mod">
          <ac:chgData name="Crélida Mata" userId="754ebf84-89da-4e15-af92-129076e0390e" providerId="ADAL" clId="{DFAFD570-CB49-453D-9CC8-37417FAFE160}" dt="2025-05-29T09:40:10.910" v="728" actId="164"/>
          <ac:spMkLst>
            <pc:docMk/>
            <pc:sldMk cId="157960383" sldId="3484"/>
            <ac:spMk id="72" creationId="{DB0FA46F-14C4-D73E-044E-4D6EBC089836}"/>
          </ac:spMkLst>
        </pc:spChg>
        <pc:grpChg chg="mod">
          <ac:chgData name="Crélida Mata" userId="754ebf84-89da-4e15-af92-129076e0390e" providerId="ADAL" clId="{DFAFD570-CB49-453D-9CC8-37417FAFE160}" dt="2025-05-29T09:40:18.501" v="730" actId="12789"/>
          <ac:grpSpMkLst>
            <pc:docMk/>
            <pc:sldMk cId="157960383" sldId="3484"/>
            <ac:grpSpMk id="74" creationId="{14BE0575-792B-1F6D-B825-BCB5AA482AE4}"/>
          </ac:grpSpMkLst>
        </pc:grpChg>
      </pc:sldChg>
      <pc:sldChg chg="addSp modSp new del mod">
        <pc:chgData name="Crélida Mata" userId="754ebf84-89da-4e15-af92-129076e0390e" providerId="ADAL" clId="{DFAFD570-CB49-453D-9CC8-37417FAFE160}" dt="2025-05-29T10:18:56.128" v="1139" actId="47"/>
        <pc:sldMkLst>
          <pc:docMk/>
          <pc:sldMk cId="3709083532" sldId="3485"/>
        </pc:sldMkLst>
        <pc:spChg chg="add mod">
          <ac:chgData name="Crélida Mata" userId="754ebf84-89da-4e15-af92-129076e0390e" providerId="ADAL" clId="{DFAFD570-CB49-453D-9CC8-37417FAFE160}" dt="2025-05-29T09:41:36.360" v="739" actId="255"/>
          <ac:spMkLst>
            <pc:docMk/>
            <pc:sldMk cId="3709083532" sldId="3485"/>
            <ac:spMk id="2" creationId="{2EC1BA1D-2F80-ED44-148A-F921E869A549}"/>
          </ac:spMkLst>
        </pc:spChg>
        <pc:spChg chg="mod">
          <ac:chgData name="Crélida Mata" userId="754ebf84-89da-4e15-af92-129076e0390e" providerId="ADAL" clId="{DFAFD570-CB49-453D-9CC8-37417FAFE160}" dt="2025-05-29T09:42:02.814" v="741"/>
          <ac:spMkLst>
            <pc:docMk/>
            <pc:sldMk cId="3709083532" sldId="3485"/>
            <ac:spMk id="11" creationId="{BF4F40FB-D7D0-D9CD-60C5-61E7E6EF1B2D}"/>
          </ac:spMkLst>
        </pc:spChg>
        <pc:spChg chg="mod">
          <ac:chgData name="Crélida Mata" userId="754ebf84-89da-4e15-af92-129076e0390e" providerId="ADAL" clId="{DFAFD570-CB49-453D-9CC8-37417FAFE160}" dt="2025-05-29T09:42:02.814" v="741"/>
          <ac:spMkLst>
            <pc:docMk/>
            <pc:sldMk cId="3709083532" sldId="3485"/>
            <ac:spMk id="12" creationId="{7D6713AC-8452-1688-BA3C-B0519D18F2FB}"/>
          </ac:spMkLst>
        </pc:spChg>
        <pc:spChg chg="mod">
          <ac:chgData name="Crélida Mata" userId="754ebf84-89da-4e15-af92-129076e0390e" providerId="ADAL" clId="{DFAFD570-CB49-453D-9CC8-37417FAFE160}" dt="2025-05-29T09:42:02.814" v="741"/>
          <ac:spMkLst>
            <pc:docMk/>
            <pc:sldMk cId="3709083532" sldId="3485"/>
            <ac:spMk id="14" creationId="{6E857590-FF5E-6D56-665A-181353CEFA66}"/>
          </ac:spMkLst>
        </pc:spChg>
        <pc:spChg chg="mod">
          <ac:chgData name="Crélida Mata" userId="754ebf84-89da-4e15-af92-129076e0390e" providerId="ADAL" clId="{DFAFD570-CB49-453D-9CC8-37417FAFE160}" dt="2025-05-29T09:42:02.814" v="741"/>
          <ac:spMkLst>
            <pc:docMk/>
            <pc:sldMk cId="3709083532" sldId="3485"/>
            <ac:spMk id="15" creationId="{B12F519A-3266-98B1-4A39-189822D7CBF6}"/>
          </ac:spMkLst>
        </pc:spChg>
        <pc:spChg chg="mod">
          <ac:chgData name="Crélida Mata" userId="754ebf84-89da-4e15-af92-129076e0390e" providerId="ADAL" clId="{DFAFD570-CB49-453D-9CC8-37417FAFE160}" dt="2025-05-29T09:42:02.814" v="741"/>
          <ac:spMkLst>
            <pc:docMk/>
            <pc:sldMk cId="3709083532" sldId="3485"/>
            <ac:spMk id="18" creationId="{C3E70ACB-4F34-A952-11BC-281F8A7DD70A}"/>
          </ac:spMkLst>
        </pc:spChg>
        <pc:spChg chg="mod">
          <ac:chgData name="Crélida Mata" userId="754ebf84-89da-4e15-af92-129076e0390e" providerId="ADAL" clId="{DFAFD570-CB49-453D-9CC8-37417FAFE160}" dt="2025-05-29T09:42:02.814" v="741"/>
          <ac:spMkLst>
            <pc:docMk/>
            <pc:sldMk cId="3709083532" sldId="3485"/>
            <ac:spMk id="19" creationId="{9C9D8D24-F6A6-9A4B-8BBB-F3E70ED07397}"/>
          </ac:spMkLst>
        </pc:spChg>
        <pc:spChg chg="mod">
          <ac:chgData name="Crélida Mata" userId="754ebf84-89da-4e15-af92-129076e0390e" providerId="ADAL" clId="{DFAFD570-CB49-453D-9CC8-37417FAFE160}" dt="2025-05-29T09:42:02.814" v="741"/>
          <ac:spMkLst>
            <pc:docMk/>
            <pc:sldMk cId="3709083532" sldId="3485"/>
            <ac:spMk id="21" creationId="{90BB216D-7E7E-46F6-EC39-D527C140D370}"/>
          </ac:spMkLst>
        </pc:spChg>
        <pc:spChg chg="mod">
          <ac:chgData name="Crélida Mata" userId="754ebf84-89da-4e15-af92-129076e0390e" providerId="ADAL" clId="{DFAFD570-CB49-453D-9CC8-37417FAFE160}" dt="2025-05-29T09:42:02.814" v="741"/>
          <ac:spMkLst>
            <pc:docMk/>
            <pc:sldMk cId="3709083532" sldId="3485"/>
            <ac:spMk id="24" creationId="{F2072C1F-16A7-6983-85F8-1E54F1F376BB}"/>
          </ac:spMkLst>
        </pc:spChg>
        <pc:spChg chg="mod">
          <ac:chgData name="Crélida Mata" userId="754ebf84-89da-4e15-af92-129076e0390e" providerId="ADAL" clId="{DFAFD570-CB49-453D-9CC8-37417FAFE160}" dt="2025-05-29T09:42:02.814" v="741"/>
          <ac:spMkLst>
            <pc:docMk/>
            <pc:sldMk cId="3709083532" sldId="3485"/>
            <ac:spMk id="26" creationId="{1292FB2A-6254-9352-34EA-4AF731A21958}"/>
          </ac:spMkLst>
        </pc:spChg>
        <pc:spChg chg="mod">
          <ac:chgData name="Crélida Mata" userId="754ebf84-89da-4e15-af92-129076e0390e" providerId="ADAL" clId="{DFAFD570-CB49-453D-9CC8-37417FAFE160}" dt="2025-05-29T09:42:02.814" v="741"/>
          <ac:spMkLst>
            <pc:docMk/>
            <pc:sldMk cId="3709083532" sldId="3485"/>
            <ac:spMk id="28" creationId="{C30A8848-9CA5-499E-2F69-7E7D9D0746AC}"/>
          </ac:spMkLst>
        </pc:spChg>
        <pc:grpChg chg="mod">
          <ac:chgData name="Crélida Mata" userId="754ebf84-89da-4e15-af92-129076e0390e" providerId="ADAL" clId="{DFAFD570-CB49-453D-9CC8-37417FAFE160}" dt="2025-05-29T09:42:41.240" v="751" actId="1036"/>
          <ac:grpSpMkLst>
            <pc:docMk/>
            <pc:sldMk cId="3709083532" sldId="3485"/>
            <ac:grpSpMk id="3" creationId="{A07B7980-34A5-A5B3-2BAB-9D6110F6FEF0}"/>
          </ac:grpSpMkLst>
        </pc:grpChg>
      </pc:sldChg>
      <pc:sldChg chg="addSp modSp new mod">
        <pc:chgData name="Crélida Mata" userId="754ebf84-89da-4e15-af92-129076e0390e" providerId="ADAL" clId="{DFAFD570-CB49-453D-9CC8-37417FAFE160}" dt="2025-05-29T09:43:30.356" v="757" actId="12788"/>
        <pc:sldMkLst>
          <pc:docMk/>
          <pc:sldMk cId="3534914918" sldId="3486"/>
        </pc:sldMkLst>
        <pc:spChg chg="add mod">
          <ac:chgData name="Crélida Mata" userId="754ebf84-89da-4e15-af92-129076e0390e" providerId="ADAL" clId="{DFAFD570-CB49-453D-9CC8-37417FAFE160}" dt="2025-05-29T09:43:12.218" v="754"/>
          <ac:spMkLst>
            <pc:docMk/>
            <pc:sldMk cId="3534914918" sldId="3486"/>
            <ac:spMk id="2" creationId="{99BEF89B-FE17-2885-B06D-21DC1110F31A}"/>
          </ac:spMkLst>
        </pc:spChg>
        <pc:spChg chg="mod">
          <ac:chgData name="Crélida Mata" userId="754ebf84-89da-4e15-af92-129076e0390e" providerId="ADAL" clId="{DFAFD570-CB49-453D-9CC8-37417FAFE160}" dt="2025-05-29T09:43:25.291" v="756"/>
          <ac:spMkLst>
            <pc:docMk/>
            <pc:sldMk cId="3534914918" sldId="3486"/>
            <ac:spMk id="7" creationId="{5FDCE9B2-657C-629D-A462-C1FF7605CB4B}"/>
          </ac:spMkLst>
        </pc:spChg>
        <pc:spChg chg="mod">
          <ac:chgData name="Crélida Mata" userId="754ebf84-89da-4e15-af92-129076e0390e" providerId="ADAL" clId="{DFAFD570-CB49-453D-9CC8-37417FAFE160}" dt="2025-05-29T09:43:25.291" v="756"/>
          <ac:spMkLst>
            <pc:docMk/>
            <pc:sldMk cId="3534914918" sldId="3486"/>
            <ac:spMk id="8" creationId="{350E7D4C-6A7F-3F92-A784-A697D197AB8D}"/>
          </ac:spMkLst>
        </pc:spChg>
        <pc:spChg chg="mod">
          <ac:chgData name="Crélida Mata" userId="754ebf84-89da-4e15-af92-129076e0390e" providerId="ADAL" clId="{DFAFD570-CB49-453D-9CC8-37417FAFE160}" dt="2025-05-29T09:43:25.291" v="756"/>
          <ac:spMkLst>
            <pc:docMk/>
            <pc:sldMk cId="3534914918" sldId="3486"/>
            <ac:spMk id="9" creationId="{B87FC50C-4167-7491-CF50-066977652270}"/>
          </ac:spMkLst>
        </pc:spChg>
        <pc:spChg chg="mod">
          <ac:chgData name="Crélida Mata" userId="754ebf84-89da-4e15-af92-129076e0390e" providerId="ADAL" clId="{DFAFD570-CB49-453D-9CC8-37417FAFE160}" dt="2025-05-29T09:43:25.291" v="756"/>
          <ac:spMkLst>
            <pc:docMk/>
            <pc:sldMk cId="3534914918" sldId="3486"/>
            <ac:spMk id="10" creationId="{45C03EBF-0475-AA88-F9C6-8513BD35A85D}"/>
          </ac:spMkLst>
        </pc:spChg>
        <pc:spChg chg="mod">
          <ac:chgData name="Crélida Mata" userId="754ebf84-89da-4e15-af92-129076e0390e" providerId="ADAL" clId="{DFAFD570-CB49-453D-9CC8-37417FAFE160}" dt="2025-05-29T09:43:25.291" v="756"/>
          <ac:spMkLst>
            <pc:docMk/>
            <pc:sldMk cId="3534914918" sldId="3486"/>
            <ac:spMk id="12" creationId="{BCD2DC09-7B38-2DE6-8FC0-6E3BCB02F886}"/>
          </ac:spMkLst>
        </pc:spChg>
        <pc:spChg chg="mod">
          <ac:chgData name="Crélida Mata" userId="754ebf84-89da-4e15-af92-129076e0390e" providerId="ADAL" clId="{DFAFD570-CB49-453D-9CC8-37417FAFE160}" dt="2025-05-29T09:43:25.291" v="756"/>
          <ac:spMkLst>
            <pc:docMk/>
            <pc:sldMk cId="3534914918" sldId="3486"/>
            <ac:spMk id="15" creationId="{7977C014-5AD0-694E-9515-03BA2BBC330B}"/>
          </ac:spMkLst>
        </pc:spChg>
        <pc:spChg chg="mod">
          <ac:chgData name="Crélida Mata" userId="754ebf84-89da-4e15-af92-129076e0390e" providerId="ADAL" clId="{DFAFD570-CB49-453D-9CC8-37417FAFE160}" dt="2025-05-29T09:43:25.291" v="756"/>
          <ac:spMkLst>
            <pc:docMk/>
            <pc:sldMk cId="3534914918" sldId="3486"/>
            <ac:spMk id="16" creationId="{E750A834-8877-CD00-3900-006E00ADE280}"/>
          </ac:spMkLst>
        </pc:spChg>
        <pc:spChg chg="mod">
          <ac:chgData name="Crélida Mata" userId="754ebf84-89da-4e15-af92-129076e0390e" providerId="ADAL" clId="{DFAFD570-CB49-453D-9CC8-37417FAFE160}" dt="2025-05-29T09:43:25.291" v="756"/>
          <ac:spMkLst>
            <pc:docMk/>
            <pc:sldMk cId="3534914918" sldId="3486"/>
            <ac:spMk id="17" creationId="{FA7DE050-1207-6440-0A01-F1FF1D3E8AFF}"/>
          </ac:spMkLst>
        </pc:spChg>
        <pc:spChg chg="mod">
          <ac:chgData name="Crélida Mata" userId="754ebf84-89da-4e15-af92-129076e0390e" providerId="ADAL" clId="{DFAFD570-CB49-453D-9CC8-37417FAFE160}" dt="2025-05-29T09:43:25.291" v="756"/>
          <ac:spMkLst>
            <pc:docMk/>
            <pc:sldMk cId="3534914918" sldId="3486"/>
            <ac:spMk id="18" creationId="{1A72D05B-236C-CBDC-2B6E-4043A0854A47}"/>
          </ac:spMkLst>
        </pc:spChg>
        <pc:spChg chg="mod">
          <ac:chgData name="Crélida Mata" userId="754ebf84-89da-4e15-af92-129076e0390e" providerId="ADAL" clId="{DFAFD570-CB49-453D-9CC8-37417FAFE160}" dt="2025-05-29T09:43:25.291" v="756"/>
          <ac:spMkLst>
            <pc:docMk/>
            <pc:sldMk cId="3534914918" sldId="3486"/>
            <ac:spMk id="20" creationId="{D2EBF97D-2667-AA39-91BF-96E83A322BC8}"/>
          </ac:spMkLst>
        </pc:spChg>
        <pc:grpChg chg="mod">
          <ac:chgData name="Crélida Mata" userId="754ebf84-89da-4e15-af92-129076e0390e" providerId="ADAL" clId="{DFAFD570-CB49-453D-9CC8-37417FAFE160}" dt="2025-05-29T09:43:30.356" v="757" actId="12788"/>
          <ac:grpSpMkLst>
            <pc:docMk/>
            <pc:sldMk cId="3534914918" sldId="3486"/>
            <ac:grpSpMk id="3" creationId="{3594538D-6E87-9E69-DB75-5489898E88BA}"/>
          </ac:grpSpMkLst>
        </pc:grpChg>
      </pc:sldChg>
      <pc:sldChg chg="addSp modSp new mod ord">
        <pc:chgData name="Crélida Mata" userId="754ebf84-89da-4e15-af92-129076e0390e" providerId="ADAL" clId="{DFAFD570-CB49-453D-9CC8-37417FAFE160}" dt="2025-05-29T10:18:31.247" v="1138"/>
        <pc:sldMkLst>
          <pc:docMk/>
          <pc:sldMk cId="810114890" sldId="3487"/>
        </pc:sldMkLst>
        <pc:spChg chg="add mod">
          <ac:chgData name="Crélida Mata" userId="754ebf84-89da-4e15-af92-129076e0390e" providerId="ADAL" clId="{DFAFD570-CB49-453D-9CC8-37417FAFE160}" dt="2025-05-29T09:44:00.668" v="762" actId="12788"/>
          <ac:spMkLst>
            <pc:docMk/>
            <pc:sldMk cId="810114890" sldId="3487"/>
            <ac:spMk id="2" creationId="{C61AB849-D657-8374-42CA-55BC62126827}"/>
          </ac:spMkLst>
        </pc:spChg>
        <pc:spChg chg="add mod">
          <ac:chgData name="Crélida Mata" userId="754ebf84-89da-4e15-af92-129076e0390e" providerId="ADAL" clId="{DFAFD570-CB49-453D-9CC8-37417FAFE160}" dt="2025-05-29T09:44:09.490" v="763"/>
          <ac:spMkLst>
            <pc:docMk/>
            <pc:sldMk cId="810114890" sldId="3487"/>
            <ac:spMk id="3" creationId="{41A20E26-41F0-7FDA-00E0-B5335DD60B8B}"/>
          </ac:spMkLst>
        </pc:spChg>
        <pc:spChg chg="add mod">
          <ac:chgData name="Crélida Mata" userId="754ebf84-89da-4e15-af92-129076e0390e" providerId="ADAL" clId="{DFAFD570-CB49-453D-9CC8-37417FAFE160}" dt="2025-05-29T09:44:15.930" v="764"/>
          <ac:spMkLst>
            <pc:docMk/>
            <pc:sldMk cId="810114890" sldId="3487"/>
            <ac:spMk id="4" creationId="{CCF79C8B-B42B-CA29-AE30-FB5079716F75}"/>
          </ac:spMkLst>
        </pc:spChg>
        <pc:spChg chg="add mod">
          <ac:chgData name="Crélida Mata" userId="754ebf84-89da-4e15-af92-129076e0390e" providerId="ADAL" clId="{DFAFD570-CB49-453D-9CC8-37417FAFE160}" dt="2025-05-29T09:45:00.186" v="767" actId="1076"/>
          <ac:spMkLst>
            <pc:docMk/>
            <pc:sldMk cId="810114890" sldId="3487"/>
            <ac:spMk id="5" creationId="{3277DCAA-D29B-AF78-6D6A-18DF99980DB4}"/>
          </ac:spMkLst>
        </pc:spChg>
      </pc:sldChg>
      <pc:sldChg chg="addSp modSp new mod">
        <pc:chgData name="Crélida Mata" userId="754ebf84-89da-4e15-af92-129076e0390e" providerId="ADAL" clId="{DFAFD570-CB49-453D-9CC8-37417FAFE160}" dt="2025-05-29T09:54:29.997" v="776" actId="12788"/>
        <pc:sldMkLst>
          <pc:docMk/>
          <pc:sldMk cId="1744285309" sldId="3488"/>
        </pc:sldMkLst>
        <pc:spChg chg="add mod">
          <ac:chgData name="Crélida Mata" userId="754ebf84-89da-4e15-af92-129076e0390e" providerId="ADAL" clId="{DFAFD570-CB49-453D-9CC8-37417FAFE160}" dt="2025-05-29T09:53:55.594" v="770" actId="2711"/>
          <ac:spMkLst>
            <pc:docMk/>
            <pc:sldMk cId="1744285309" sldId="3488"/>
            <ac:spMk id="2" creationId="{7C268A1C-AC06-D219-00C8-CD941C941D42}"/>
          </ac:spMkLst>
        </pc:spChg>
        <pc:spChg chg="add mod">
          <ac:chgData name="Crélida Mata" userId="754ebf84-89da-4e15-af92-129076e0390e" providerId="ADAL" clId="{DFAFD570-CB49-453D-9CC8-37417FAFE160}" dt="2025-05-29T09:54:04.702" v="773" actId="404"/>
          <ac:spMkLst>
            <pc:docMk/>
            <pc:sldMk cId="1744285309" sldId="3488"/>
            <ac:spMk id="3" creationId="{7FD4D723-DDA0-9A59-C6FD-A21AC2B9E330}"/>
          </ac:spMkLst>
        </pc:spChg>
        <pc:spChg chg="add mod">
          <ac:chgData name="Crélida Mata" userId="754ebf84-89da-4e15-af92-129076e0390e" providerId="ADAL" clId="{DFAFD570-CB49-453D-9CC8-37417FAFE160}" dt="2025-05-29T09:54:27.253" v="775" actId="164"/>
          <ac:spMkLst>
            <pc:docMk/>
            <pc:sldMk cId="1744285309" sldId="3488"/>
            <ac:spMk id="4" creationId="{816AC7AD-38F7-F185-8C2D-B5A2501B0902}"/>
          </ac:spMkLst>
        </pc:spChg>
        <pc:spChg chg="mod">
          <ac:chgData name="Crélida Mata" userId="754ebf84-89da-4e15-af92-129076e0390e" providerId="ADAL" clId="{DFAFD570-CB49-453D-9CC8-37417FAFE160}" dt="2025-05-29T09:54:14.578" v="774"/>
          <ac:spMkLst>
            <pc:docMk/>
            <pc:sldMk cId="1744285309" sldId="3488"/>
            <ac:spMk id="6" creationId="{954FB2A4-6D94-17DA-CD1D-B8E0A2E11622}"/>
          </ac:spMkLst>
        </pc:spChg>
        <pc:spChg chg="mod">
          <ac:chgData name="Crélida Mata" userId="754ebf84-89da-4e15-af92-129076e0390e" providerId="ADAL" clId="{DFAFD570-CB49-453D-9CC8-37417FAFE160}" dt="2025-05-29T09:54:14.578" v="774"/>
          <ac:spMkLst>
            <pc:docMk/>
            <pc:sldMk cId="1744285309" sldId="3488"/>
            <ac:spMk id="7" creationId="{CFBB4474-2C1B-75B0-A84E-E4248980299C}"/>
          </ac:spMkLst>
        </pc:spChg>
        <pc:spChg chg="add mod">
          <ac:chgData name="Crélida Mata" userId="754ebf84-89da-4e15-af92-129076e0390e" providerId="ADAL" clId="{DFAFD570-CB49-453D-9CC8-37417FAFE160}" dt="2025-05-29T09:54:27.253" v="775" actId="164"/>
          <ac:spMkLst>
            <pc:docMk/>
            <pc:sldMk cId="1744285309" sldId="3488"/>
            <ac:spMk id="8" creationId="{B2EFE3A1-D1C8-6149-1623-263E4D228AF8}"/>
          </ac:spMkLst>
        </pc:spChg>
        <pc:spChg chg="mod">
          <ac:chgData name="Crélida Mata" userId="754ebf84-89da-4e15-af92-129076e0390e" providerId="ADAL" clId="{DFAFD570-CB49-453D-9CC8-37417FAFE160}" dt="2025-05-29T09:54:14.578" v="774"/>
          <ac:spMkLst>
            <pc:docMk/>
            <pc:sldMk cId="1744285309" sldId="3488"/>
            <ac:spMk id="13" creationId="{D25F0BCF-DFEA-C5BC-FE29-5537FE15D669}"/>
          </ac:spMkLst>
        </pc:spChg>
        <pc:spChg chg="mod">
          <ac:chgData name="Crélida Mata" userId="754ebf84-89da-4e15-af92-129076e0390e" providerId="ADAL" clId="{DFAFD570-CB49-453D-9CC8-37417FAFE160}" dt="2025-05-29T09:54:14.578" v="774"/>
          <ac:spMkLst>
            <pc:docMk/>
            <pc:sldMk cId="1744285309" sldId="3488"/>
            <ac:spMk id="14" creationId="{5BA60A3E-E3A1-89DE-CEBB-97208BEFD218}"/>
          </ac:spMkLst>
        </pc:spChg>
        <pc:spChg chg="mod">
          <ac:chgData name="Crélida Mata" userId="754ebf84-89da-4e15-af92-129076e0390e" providerId="ADAL" clId="{DFAFD570-CB49-453D-9CC8-37417FAFE160}" dt="2025-05-29T09:54:14.578" v="774"/>
          <ac:spMkLst>
            <pc:docMk/>
            <pc:sldMk cId="1744285309" sldId="3488"/>
            <ac:spMk id="15" creationId="{D5E40CCB-EF6C-A32D-7411-7360098EAF0E}"/>
          </ac:spMkLst>
        </pc:spChg>
        <pc:spChg chg="mod">
          <ac:chgData name="Crélida Mata" userId="754ebf84-89da-4e15-af92-129076e0390e" providerId="ADAL" clId="{DFAFD570-CB49-453D-9CC8-37417FAFE160}" dt="2025-05-29T09:54:14.578" v="774"/>
          <ac:spMkLst>
            <pc:docMk/>
            <pc:sldMk cId="1744285309" sldId="3488"/>
            <ac:spMk id="16" creationId="{AD6C90A3-A80C-3E8C-4E76-5CE6EBFA48C4}"/>
          </ac:spMkLst>
        </pc:spChg>
        <pc:spChg chg="mod">
          <ac:chgData name="Crélida Mata" userId="754ebf84-89da-4e15-af92-129076e0390e" providerId="ADAL" clId="{DFAFD570-CB49-453D-9CC8-37417FAFE160}" dt="2025-05-29T09:54:14.578" v="774"/>
          <ac:spMkLst>
            <pc:docMk/>
            <pc:sldMk cId="1744285309" sldId="3488"/>
            <ac:spMk id="17" creationId="{4EE5DEEE-69ED-7D86-B9F7-E534F6AB6AA3}"/>
          </ac:spMkLst>
        </pc:spChg>
        <pc:spChg chg="mod">
          <ac:chgData name="Crélida Mata" userId="754ebf84-89da-4e15-af92-129076e0390e" providerId="ADAL" clId="{DFAFD570-CB49-453D-9CC8-37417FAFE160}" dt="2025-05-29T09:54:14.578" v="774"/>
          <ac:spMkLst>
            <pc:docMk/>
            <pc:sldMk cId="1744285309" sldId="3488"/>
            <ac:spMk id="18" creationId="{E7EE50C6-E9AE-1723-F067-F004E6D02DC3}"/>
          </ac:spMkLst>
        </pc:spChg>
        <pc:grpChg chg="mod">
          <ac:chgData name="Crélida Mata" userId="754ebf84-89da-4e15-af92-129076e0390e" providerId="ADAL" clId="{DFAFD570-CB49-453D-9CC8-37417FAFE160}" dt="2025-05-29T09:54:27.253" v="775" actId="164"/>
          <ac:grpSpMkLst>
            <pc:docMk/>
            <pc:sldMk cId="1744285309" sldId="3488"/>
            <ac:grpSpMk id="5" creationId="{E43FA41C-67F4-2DBC-A221-D5FA5A00975A}"/>
          </ac:grpSpMkLst>
        </pc:grpChg>
        <pc:grpChg chg="mod">
          <ac:chgData name="Crélida Mata" userId="754ebf84-89da-4e15-af92-129076e0390e" providerId="ADAL" clId="{DFAFD570-CB49-453D-9CC8-37417FAFE160}" dt="2025-05-29T09:54:27.253" v="775" actId="164"/>
          <ac:grpSpMkLst>
            <pc:docMk/>
            <pc:sldMk cId="1744285309" sldId="3488"/>
            <ac:grpSpMk id="9" creationId="{AE9FA16D-9301-DBA9-0261-A62FE198A08E}"/>
          </ac:grpSpMkLst>
        </pc:grpChg>
        <pc:grpChg chg="add mod">
          <ac:chgData name="Crélida Mata" userId="754ebf84-89da-4e15-af92-129076e0390e" providerId="ADAL" clId="{DFAFD570-CB49-453D-9CC8-37417FAFE160}" dt="2025-05-29T09:54:29.997" v="776" actId="12788"/>
          <ac:grpSpMkLst>
            <pc:docMk/>
            <pc:sldMk cId="1744285309" sldId="3488"/>
            <ac:grpSpMk id="19" creationId="{ADC8073E-F64B-4B66-E23C-82D26C54619E}"/>
          </ac:grpSpMkLst>
        </pc:grpChg>
      </pc:sldChg>
      <pc:sldChg chg="addSp modSp new mod modNotesTx">
        <pc:chgData name="Crélida Mata" userId="754ebf84-89da-4e15-af92-129076e0390e" providerId="ADAL" clId="{DFAFD570-CB49-453D-9CC8-37417FAFE160}" dt="2025-05-29T10:10:39.839" v="884" actId="404"/>
        <pc:sldMkLst>
          <pc:docMk/>
          <pc:sldMk cId="1070672282" sldId="3489"/>
        </pc:sldMkLst>
        <pc:spChg chg="add mod">
          <ac:chgData name="Crélida Mata" userId="754ebf84-89da-4e15-af92-129076e0390e" providerId="ADAL" clId="{DFAFD570-CB49-453D-9CC8-37417FAFE160}" dt="2025-05-29T10:09:24.195" v="874" actId="404"/>
          <ac:spMkLst>
            <pc:docMk/>
            <pc:sldMk cId="1070672282" sldId="3489"/>
            <ac:spMk id="2" creationId="{A08EF92D-15E3-08B5-161A-405745829581}"/>
          </ac:spMkLst>
        </pc:spChg>
        <pc:spChg chg="mod">
          <ac:chgData name="Crélida Mata" userId="754ebf84-89da-4e15-af92-129076e0390e" providerId="ADAL" clId="{DFAFD570-CB49-453D-9CC8-37417FAFE160}" dt="2025-05-29T10:09:33" v="875"/>
          <ac:spMkLst>
            <pc:docMk/>
            <pc:sldMk cId="1070672282" sldId="3489"/>
            <ac:spMk id="8" creationId="{9E1C7B1A-6079-A9E8-FD10-EBA024398586}"/>
          </ac:spMkLst>
        </pc:spChg>
        <pc:spChg chg="mod">
          <ac:chgData name="Crélida Mata" userId="754ebf84-89da-4e15-af92-129076e0390e" providerId="ADAL" clId="{DFAFD570-CB49-453D-9CC8-37417FAFE160}" dt="2025-05-29T10:09:33" v="875"/>
          <ac:spMkLst>
            <pc:docMk/>
            <pc:sldMk cId="1070672282" sldId="3489"/>
            <ac:spMk id="9" creationId="{010FDF8E-BE4E-23F0-DB8B-0F3065600293}"/>
          </ac:spMkLst>
        </pc:spChg>
        <pc:spChg chg="mod">
          <ac:chgData name="Crélida Mata" userId="754ebf84-89da-4e15-af92-129076e0390e" providerId="ADAL" clId="{DFAFD570-CB49-453D-9CC8-37417FAFE160}" dt="2025-05-29T10:09:33" v="875"/>
          <ac:spMkLst>
            <pc:docMk/>
            <pc:sldMk cId="1070672282" sldId="3489"/>
            <ac:spMk id="10" creationId="{445E85FC-0C10-1D2A-E674-EE5F641FF23E}"/>
          </ac:spMkLst>
        </pc:spChg>
        <pc:spChg chg="mod">
          <ac:chgData name="Crélida Mata" userId="754ebf84-89da-4e15-af92-129076e0390e" providerId="ADAL" clId="{DFAFD570-CB49-453D-9CC8-37417FAFE160}" dt="2025-05-29T10:09:33" v="875"/>
          <ac:spMkLst>
            <pc:docMk/>
            <pc:sldMk cId="1070672282" sldId="3489"/>
            <ac:spMk id="11" creationId="{A9298F19-DCA8-A1F3-8CB1-8183BDEDB5F9}"/>
          </ac:spMkLst>
        </pc:spChg>
        <pc:spChg chg="mod">
          <ac:chgData name="Crélida Mata" userId="754ebf84-89da-4e15-af92-129076e0390e" providerId="ADAL" clId="{DFAFD570-CB49-453D-9CC8-37417FAFE160}" dt="2025-05-29T10:09:33" v="875"/>
          <ac:spMkLst>
            <pc:docMk/>
            <pc:sldMk cId="1070672282" sldId="3489"/>
            <ac:spMk id="13" creationId="{6330338B-868B-7895-0950-D4802DADEB6F}"/>
          </ac:spMkLst>
        </pc:spChg>
        <pc:spChg chg="mod">
          <ac:chgData name="Crélida Mata" userId="754ebf84-89da-4e15-af92-129076e0390e" providerId="ADAL" clId="{DFAFD570-CB49-453D-9CC8-37417FAFE160}" dt="2025-05-29T10:09:33" v="875"/>
          <ac:spMkLst>
            <pc:docMk/>
            <pc:sldMk cId="1070672282" sldId="3489"/>
            <ac:spMk id="14" creationId="{B1B69311-BEBC-3389-6EA9-49DAFD3D385C}"/>
          </ac:spMkLst>
        </pc:spChg>
        <pc:spChg chg="mod">
          <ac:chgData name="Crélida Mata" userId="754ebf84-89da-4e15-af92-129076e0390e" providerId="ADAL" clId="{DFAFD570-CB49-453D-9CC8-37417FAFE160}" dt="2025-05-29T10:09:33" v="875"/>
          <ac:spMkLst>
            <pc:docMk/>
            <pc:sldMk cId="1070672282" sldId="3489"/>
            <ac:spMk id="15" creationId="{9EDEBC2B-D300-0F92-8CE3-474D84C3A727}"/>
          </ac:spMkLst>
        </pc:spChg>
        <pc:spChg chg="mod">
          <ac:chgData name="Crélida Mata" userId="754ebf84-89da-4e15-af92-129076e0390e" providerId="ADAL" clId="{DFAFD570-CB49-453D-9CC8-37417FAFE160}" dt="2025-05-29T10:09:33" v="875"/>
          <ac:spMkLst>
            <pc:docMk/>
            <pc:sldMk cId="1070672282" sldId="3489"/>
            <ac:spMk id="17" creationId="{D6346544-F99A-EAB0-87C9-0C7D069A3894}"/>
          </ac:spMkLst>
        </pc:spChg>
        <pc:spChg chg="mod">
          <ac:chgData name="Crélida Mata" userId="754ebf84-89da-4e15-af92-129076e0390e" providerId="ADAL" clId="{DFAFD570-CB49-453D-9CC8-37417FAFE160}" dt="2025-05-29T10:09:33" v="875"/>
          <ac:spMkLst>
            <pc:docMk/>
            <pc:sldMk cId="1070672282" sldId="3489"/>
            <ac:spMk id="19" creationId="{AE13800B-C458-FBA4-D8DA-816E3603E692}"/>
          </ac:spMkLst>
        </pc:spChg>
        <pc:spChg chg="mod">
          <ac:chgData name="Crélida Mata" userId="754ebf84-89da-4e15-af92-129076e0390e" providerId="ADAL" clId="{DFAFD570-CB49-453D-9CC8-37417FAFE160}" dt="2025-05-29T10:09:33" v="875"/>
          <ac:spMkLst>
            <pc:docMk/>
            <pc:sldMk cId="1070672282" sldId="3489"/>
            <ac:spMk id="20" creationId="{6DCD82B7-AE85-A3A2-409B-F71A89DC6ED9}"/>
          </ac:spMkLst>
        </pc:spChg>
        <pc:spChg chg="add mod">
          <ac:chgData name="Crélida Mata" userId="754ebf84-89da-4e15-af92-129076e0390e" providerId="ADAL" clId="{DFAFD570-CB49-453D-9CC8-37417FAFE160}" dt="2025-05-29T10:10:21.107" v="882" actId="14100"/>
          <ac:spMkLst>
            <pc:docMk/>
            <pc:sldMk cId="1070672282" sldId="3489"/>
            <ac:spMk id="21" creationId="{238D5FB6-FB82-BB7D-86DD-C2D020A1BB9D}"/>
          </ac:spMkLst>
        </pc:spChg>
        <pc:spChg chg="add mod">
          <ac:chgData name="Crélida Mata" userId="754ebf84-89da-4e15-af92-129076e0390e" providerId="ADAL" clId="{DFAFD570-CB49-453D-9CC8-37417FAFE160}" dt="2025-05-29T10:10:08.887" v="880" actId="552"/>
          <ac:spMkLst>
            <pc:docMk/>
            <pc:sldMk cId="1070672282" sldId="3489"/>
            <ac:spMk id="22" creationId="{ECDBC1E6-29A2-7531-408A-8E02373AF378}"/>
          </ac:spMkLst>
        </pc:spChg>
        <pc:grpChg chg="mod">
          <ac:chgData name="Crélida Mata" userId="754ebf84-89da-4e15-af92-129076e0390e" providerId="ADAL" clId="{DFAFD570-CB49-453D-9CC8-37417FAFE160}" dt="2025-05-29T10:09:42.757" v="877" actId="14100"/>
          <ac:grpSpMkLst>
            <pc:docMk/>
            <pc:sldMk cId="1070672282" sldId="3489"/>
            <ac:grpSpMk id="3" creationId="{6ACCD535-6162-E647-2001-30BCCEB5C8BC}"/>
          </ac:grpSpMkLst>
        </pc:grpChg>
      </pc:sldChg>
      <pc:sldChg chg="modSp new mod modNotesTx">
        <pc:chgData name="Crélida Mata" userId="754ebf84-89da-4e15-af92-129076e0390e" providerId="ADAL" clId="{DFAFD570-CB49-453D-9CC8-37417FAFE160}" dt="2025-05-29T10:20:07.487" v="1158" actId="6549"/>
        <pc:sldMkLst>
          <pc:docMk/>
          <pc:sldMk cId="964025803" sldId="3490"/>
        </pc:sldMkLst>
        <pc:spChg chg="mod">
          <ac:chgData name="Crélida Mata" userId="754ebf84-89da-4e15-af92-129076e0390e" providerId="ADAL" clId="{DFAFD570-CB49-453D-9CC8-37417FAFE160}" dt="2025-05-29T10:18:13.530" v="1136" actId="5793"/>
          <ac:spMkLst>
            <pc:docMk/>
            <pc:sldMk cId="964025803" sldId="3490"/>
            <ac:spMk id="2" creationId="{78B2F587-C8B8-68E6-D19F-922DD0AF8305}"/>
          </ac:spMkLst>
        </pc:spChg>
      </pc:sldChg>
      <pc:sldChg chg="modSp new mod">
        <pc:chgData name="Crélida Mata" userId="754ebf84-89da-4e15-af92-129076e0390e" providerId="ADAL" clId="{DFAFD570-CB49-453D-9CC8-37417FAFE160}" dt="2025-05-29T10:31:04.566" v="1265" actId="20577"/>
        <pc:sldMkLst>
          <pc:docMk/>
          <pc:sldMk cId="4046192199" sldId="3491"/>
        </pc:sldMkLst>
        <pc:spChg chg="mod">
          <ac:chgData name="Crélida Mata" userId="754ebf84-89da-4e15-af92-129076e0390e" providerId="ADAL" clId="{DFAFD570-CB49-453D-9CC8-37417FAFE160}" dt="2025-05-29T10:31:04.566" v="1265" actId="20577"/>
          <ac:spMkLst>
            <pc:docMk/>
            <pc:sldMk cId="4046192199" sldId="3491"/>
            <ac:spMk id="2" creationId="{E2CD2058-E08C-86DE-BAE7-A22EB10A021F}"/>
          </ac:spMkLst>
        </pc:spChg>
      </pc:sldChg>
      <pc:sldChg chg="addSp modSp new mod">
        <pc:chgData name="Crélida Mata" userId="754ebf84-89da-4e15-af92-129076e0390e" providerId="ADAL" clId="{DFAFD570-CB49-453D-9CC8-37417FAFE160}" dt="2025-05-29T10:22:24.496" v="1173" actId="12789"/>
        <pc:sldMkLst>
          <pc:docMk/>
          <pc:sldMk cId="744204251" sldId="3492"/>
        </pc:sldMkLst>
        <pc:spChg chg="add mod">
          <ac:chgData name="Crélida Mata" userId="754ebf84-89da-4e15-af92-129076e0390e" providerId="ADAL" clId="{DFAFD570-CB49-453D-9CC8-37417FAFE160}" dt="2025-05-29T10:21:59.855" v="1169" actId="6549"/>
          <ac:spMkLst>
            <pc:docMk/>
            <pc:sldMk cId="744204251" sldId="3492"/>
            <ac:spMk id="2" creationId="{35E9B6EF-9F12-0A91-5861-7420CCDCC28D}"/>
          </ac:spMkLst>
        </pc:spChg>
        <pc:spChg chg="add mod">
          <ac:chgData name="Crélida Mata" userId="754ebf84-89da-4e15-af92-129076e0390e" providerId="ADAL" clId="{DFAFD570-CB49-453D-9CC8-37417FAFE160}" dt="2025-05-29T10:22:18.318" v="1171" actId="164"/>
          <ac:spMkLst>
            <pc:docMk/>
            <pc:sldMk cId="744204251" sldId="3492"/>
            <ac:spMk id="3" creationId="{6150D6EB-98BC-E7BA-FD38-B4C755639199}"/>
          </ac:spMkLst>
        </pc:spChg>
        <pc:spChg chg="mod">
          <ac:chgData name="Crélida Mata" userId="754ebf84-89da-4e15-af92-129076e0390e" providerId="ADAL" clId="{DFAFD570-CB49-453D-9CC8-37417FAFE160}" dt="2025-05-29T10:22:12.065" v="1170"/>
          <ac:spMkLst>
            <pc:docMk/>
            <pc:sldMk cId="744204251" sldId="3492"/>
            <ac:spMk id="8" creationId="{95B69110-D129-B4B0-FD30-EF5DEAC96345}"/>
          </ac:spMkLst>
        </pc:spChg>
        <pc:spChg chg="mod">
          <ac:chgData name="Crélida Mata" userId="754ebf84-89da-4e15-af92-129076e0390e" providerId="ADAL" clId="{DFAFD570-CB49-453D-9CC8-37417FAFE160}" dt="2025-05-29T10:22:12.065" v="1170"/>
          <ac:spMkLst>
            <pc:docMk/>
            <pc:sldMk cId="744204251" sldId="3492"/>
            <ac:spMk id="9" creationId="{AE101B98-483B-B85C-94A3-D052EB596B22}"/>
          </ac:spMkLst>
        </pc:spChg>
        <pc:spChg chg="mod">
          <ac:chgData name="Crélida Mata" userId="754ebf84-89da-4e15-af92-129076e0390e" providerId="ADAL" clId="{DFAFD570-CB49-453D-9CC8-37417FAFE160}" dt="2025-05-29T10:22:12.065" v="1170"/>
          <ac:spMkLst>
            <pc:docMk/>
            <pc:sldMk cId="744204251" sldId="3492"/>
            <ac:spMk id="12" creationId="{57E89BE7-96A8-4AD0-E455-12D2294C9879}"/>
          </ac:spMkLst>
        </pc:spChg>
        <pc:spChg chg="mod">
          <ac:chgData name="Crélida Mata" userId="754ebf84-89da-4e15-af92-129076e0390e" providerId="ADAL" clId="{DFAFD570-CB49-453D-9CC8-37417FAFE160}" dt="2025-05-29T10:22:12.065" v="1170"/>
          <ac:spMkLst>
            <pc:docMk/>
            <pc:sldMk cId="744204251" sldId="3492"/>
            <ac:spMk id="13" creationId="{F85E4B69-0F76-B785-822B-9382B75978BC}"/>
          </ac:spMkLst>
        </pc:spChg>
        <pc:spChg chg="mod">
          <ac:chgData name="Crélida Mata" userId="754ebf84-89da-4e15-af92-129076e0390e" providerId="ADAL" clId="{DFAFD570-CB49-453D-9CC8-37417FAFE160}" dt="2025-05-29T10:22:12.065" v="1170"/>
          <ac:spMkLst>
            <pc:docMk/>
            <pc:sldMk cId="744204251" sldId="3492"/>
            <ac:spMk id="14" creationId="{89988038-24B5-5E21-86CF-B60A6740F564}"/>
          </ac:spMkLst>
        </pc:spChg>
        <pc:spChg chg="add mod">
          <ac:chgData name="Crélida Mata" userId="754ebf84-89da-4e15-af92-129076e0390e" providerId="ADAL" clId="{DFAFD570-CB49-453D-9CC8-37417FAFE160}" dt="2025-05-29T10:22:18.318" v="1171" actId="164"/>
          <ac:spMkLst>
            <pc:docMk/>
            <pc:sldMk cId="744204251" sldId="3492"/>
            <ac:spMk id="15" creationId="{664E4A38-2438-C5AC-36E2-4AFE5CCD140B}"/>
          </ac:spMkLst>
        </pc:spChg>
        <pc:spChg chg="add mod">
          <ac:chgData name="Crélida Mata" userId="754ebf84-89da-4e15-af92-129076e0390e" providerId="ADAL" clId="{DFAFD570-CB49-453D-9CC8-37417FAFE160}" dt="2025-05-29T10:22:18.318" v="1171" actId="164"/>
          <ac:spMkLst>
            <pc:docMk/>
            <pc:sldMk cId="744204251" sldId="3492"/>
            <ac:spMk id="16" creationId="{7B3CD5AE-F3C3-C987-211D-74AC67474FA8}"/>
          </ac:spMkLst>
        </pc:spChg>
        <pc:spChg chg="mod">
          <ac:chgData name="Crélida Mata" userId="754ebf84-89da-4e15-af92-129076e0390e" providerId="ADAL" clId="{DFAFD570-CB49-453D-9CC8-37417FAFE160}" dt="2025-05-29T10:22:18.318" v="1171" actId="164"/>
          <ac:spMkLst>
            <pc:docMk/>
            <pc:sldMk cId="744204251" sldId="3492"/>
            <ac:spMk id="17" creationId="{2A345BAF-77D7-C30F-2E6C-5D6107D2DA16}"/>
          </ac:spMkLst>
        </pc:spChg>
        <pc:spChg chg="add mod">
          <ac:chgData name="Crélida Mata" userId="754ebf84-89da-4e15-af92-129076e0390e" providerId="ADAL" clId="{DFAFD570-CB49-453D-9CC8-37417FAFE160}" dt="2025-05-29T10:22:18.318" v="1171" actId="164"/>
          <ac:spMkLst>
            <pc:docMk/>
            <pc:sldMk cId="744204251" sldId="3492"/>
            <ac:spMk id="18" creationId="{1C17BF4C-0CB7-0E4F-D835-5808E270B5EE}"/>
          </ac:spMkLst>
        </pc:spChg>
        <pc:spChg chg="add mod">
          <ac:chgData name="Crélida Mata" userId="754ebf84-89da-4e15-af92-129076e0390e" providerId="ADAL" clId="{DFAFD570-CB49-453D-9CC8-37417FAFE160}" dt="2025-05-29T10:22:18.318" v="1171" actId="164"/>
          <ac:spMkLst>
            <pc:docMk/>
            <pc:sldMk cId="744204251" sldId="3492"/>
            <ac:spMk id="19" creationId="{0D1ED20D-F3C0-8B23-B632-BEBB9CC0915B}"/>
          </ac:spMkLst>
        </pc:spChg>
        <pc:grpChg chg="mod">
          <ac:chgData name="Crélida Mata" userId="754ebf84-89da-4e15-af92-129076e0390e" providerId="ADAL" clId="{DFAFD570-CB49-453D-9CC8-37417FAFE160}" dt="2025-05-29T10:22:18.318" v="1171" actId="164"/>
          <ac:grpSpMkLst>
            <pc:docMk/>
            <pc:sldMk cId="744204251" sldId="3492"/>
            <ac:grpSpMk id="4" creationId="{BB83501F-D998-6913-FB60-CB13B56A8C6A}"/>
          </ac:grpSpMkLst>
        </pc:grpChg>
        <pc:grpChg chg="mod">
          <ac:chgData name="Crélida Mata" userId="754ebf84-89da-4e15-af92-129076e0390e" providerId="ADAL" clId="{DFAFD570-CB49-453D-9CC8-37417FAFE160}" dt="2025-05-29T10:22:18.318" v="1171" actId="164"/>
          <ac:grpSpMkLst>
            <pc:docMk/>
            <pc:sldMk cId="744204251" sldId="3492"/>
            <ac:grpSpMk id="7" creationId="{498D7266-6A5A-E945-4EB8-E1A0037147AD}"/>
          </ac:grpSpMkLst>
        </pc:grpChg>
        <pc:grpChg chg="mod">
          <ac:chgData name="Crélida Mata" userId="754ebf84-89da-4e15-af92-129076e0390e" providerId="ADAL" clId="{DFAFD570-CB49-453D-9CC8-37417FAFE160}" dt="2025-05-29T10:22:18.318" v="1171" actId="164"/>
          <ac:grpSpMkLst>
            <pc:docMk/>
            <pc:sldMk cId="744204251" sldId="3492"/>
            <ac:grpSpMk id="10" creationId="{149BDA4F-DA4A-D7E4-E622-0183572F8058}"/>
          </ac:grpSpMkLst>
        </pc:grpChg>
        <pc:grpChg chg="add mod">
          <ac:chgData name="Crélida Mata" userId="754ebf84-89da-4e15-af92-129076e0390e" providerId="ADAL" clId="{DFAFD570-CB49-453D-9CC8-37417FAFE160}" dt="2025-05-29T10:22:24.496" v="1173" actId="12789"/>
          <ac:grpSpMkLst>
            <pc:docMk/>
            <pc:sldMk cId="744204251" sldId="3492"/>
            <ac:grpSpMk id="20" creationId="{FC538802-E37D-7A02-F6A9-F6D0279EF7F4}"/>
          </ac:grpSpMkLst>
        </pc:grpChg>
      </pc:sldChg>
      <pc:sldMasterChg chg="addSldLayout modSldLayout">
        <pc:chgData name="Crélida Mata" userId="754ebf84-89da-4e15-af92-129076e0390e" providerId="ADAL" clId="{DFAFD570-CB49-453D-9CC8-37417FAFE160}" dt="2025-05-29T09:58:54.581" v="807" actId="2711"/>
        <pc:sldMasterMkLst>
          <pc:docMk/>
          <pc:sldMasterMk cId="2033921047" sldId="2147483648"/>
        </pc:sldMasterMkLst>
        <pc:sldLayoutChg chg="modSp">
          <pc:chgData name="Crélida Mata" userId="754ebf84-89da-4e15-af92-129076e0390e" providerId="ADAL" clId="{DFAFD570-CB49-453D-9CC8-37417FAFE160}" dt="2025-05-29T09:58:54.581" v="807" actId="2711"/>
          <pc:sldLayoutMkLst>
            <pc:docMk/>
            <pc:sldMasterMk cId="2033921047" sldId="2147483648"/>
            <pc:sldLayoutMk cId="2257331059" sldId="2147483660"/>
          </pc:sldLayoutMkLst>
          <pc:spChg chg="mod">
            <ac:chgData name="Crélida Mata" userId="754ebf84-89da-4e15-af92-129076e0390e" providerId="ADAL" clId="{DFAFD570-CB49-453D-9CC8-37417FAFE160}" dt="2025-05-29T09:58:54.581" v="807" actId="2711"/>
            <ac:spMkLst>
              <pc:docMk/>
              <pc:sldMasterMk cId="2033921047" sldId="2147483648"/>
              <pc:sldLayoutMk cId="2257331059" sldId="2147483660"/>
              <ac:spMk id="4" creationId="{00000000-0000-0000-0000-000000000000}"/>
            </ac:spMkLst>
          </pc:spChg>
        </pc:sldLayoutChg>
        <pc:sldLayoutChg chg="modSp mod">
          <pc:chgData name="Crélida Mata" userId="754ebf84-89da-4e15-af92-129076e0390e" providerId="ADAL" clId="{DFAFD570-CB49-453D-9CC8-37417FAFE160}" dt="2025-05-29T09:58:25.877" v="806" actId="255"/>
          <pc:sldLayoutMkLst>
            <pc:docMk/>
            <pc:sldMasterMk cId="2033921047" sldId="2147483648"/>
            <pc:sldLayoutMk cId="238330689" sldId="2147483661"/>
          </pc:sldLayoutMkLst>
          <pc:spChg chg="mod">
            <ac:chgData name="Crélida Mata" userId="754ebf84-89da-4e15-af92-129076e0390e" providerId="ADAL" clId="{DFAFD570-CB49-453D-9CC8-37417FAFE160}" dt="2025-05-29T09:58:25.877" v="806" actId="255"/>
            <ac:spMkLst>
              <pc:docMk/>
              <pc:sldMasterMk cId="2033921047" sldId="2147483648"/>
              <pc:sldLayoutMk cId="238330689" sldId="2147483661"/>
              <ac:spMk id="2" creationId="{00000000-0000-0000-0000-000000000000}"/>
            </ac:spMkLst>
          </pc:spChg>
          <pc:grpChg chg="mod">
            <ac:chgData name="Crélida Mata" userId="754ebf84-89da-4e15-af92-129076e0390e" providerId="ADAL" clId="{DFAFD570-CB49-453D-9CC8-37417FAFE160}" dt="2025-05-29T09:56:59.622" v="800" actId="14100"/>
            <ac:grpSpMkLst>
              <pc:docMk/>
              <pc:sldMasterMk cId="2033921047" sldId="2147483648"/>
              <pc:sldLayoutMk cId="238330689" sldId="2147483661"/>
              <ac:grpSpMk id="3" creationId="{5645608E-E059-2558-252F-8DBE1DC6FC44}"/>
            </ac:grpSpMkLst>
          </pc:grpChg>
        </pc:sldLayoutChg>
        <pc:sldLayoutChg chg="modSp">
          <pc:chgData name="Crélida Mata" userId="754ebf84-89da-4e15-af92-129076e0390e" providerId="ADAL" clId="{DFAFD570-CB49-453D-9CC8-37417FAFE160}" dt="2025-05-29T09:58:05.522" v="804" actId="255"/>
          <pc:sldLayoutMkLst>
            <pc:docMk/>
            <pc:sldMasterMk cId="2033921047" sldId="2147483648"/>
            <pc:sldLayoutMk cId="3545093977" sldId="2147483674"/>
          </pc:sldLayoutMkLst>
          <pc:spChg chg="mod">
            <ac:chgData name="Crélida Mata" userId="754ebf84-89da-4e15-af92-129076e0390e" providerId="ADAL" clId="{DFAFD570-CB49-453D-9CC8-37417FAFE160}" dt="2025-05-29T09:58:05.522" v="804" actId="255"/>
            <ac:spMkLst>
              <pc:docMk/>
              <pc:sldMasterMk cId="2033921047" sldId="2147483648"/>
              <pc:sldLayoutMk cId="3545093977" sldId="2147483674"/>
              <ac:spMk id="2" creationId="{00000000-0000-0000-0000-000000000000}"/>
            </ac:spMkLst>
          </pc:spChg>
        </pc:sldLayoutChg>
        <pc:sldLayoutChg chg="modSp mod">
          <pc:chgData name="Crélida Mata" userId="754ebf84-89da-4e15-af92-129076e0390e" providerId="ADAL" clId="{DFAFD570-CB49-453D-9CC8-37417FAFE160}" dt="2025-05-29T09:56:11.146" v="792" actId="14100"/>
          <pc:sldLayoutMkLst>
            <pc:docMk/>
            <pc:sldMasterMk cId="2033921047" sldId="2147483648"/>
            <pc:sldLayoutMk cId="3720544283" sldId="2147483675"/>
          </pc:sldLayoutMkLst>
          <pc:grpChg chg="mod">
            <ac:chgData name="Crélida Mata" userId="754ebf84-89da-4e15-af92-129076e0390e" providerId="ADAL" clId="{DFAFD570-CB49-453D-9CC8-37417FAFE160}" dt="2025-05-29T09:56:11.146" v="792" actId="14100"/>
            <ac:grpSpMkLst>
              <pc:docMk/>
              <pc:sldMasterMk cId="2033921047" sldId="2147483648"/>
              <pc:sldLayoutMk cId="3720544283" sldId="2147483675"/>
              <ac:grpSpMk id="9" creationId="{2A147955-9DF4-5B40-C899-43D6325949F2}"/>
            </ac:grpSpMkLst>
          </pc:grpChg>
        </pc:sldLayoutChg>
        <pc:sldLayoutChg chg="addSp delSp modSp add mod replId modTransition">
          <pc:chgData name="Crélida Mata" userId="754ebf84-89da-4e15-af92-129076e0390e" providerId="ADAL" clId="{DFAFD570-CB49-453D-9CC8-37417FAFE160}" dt="2025-05-29T09:13:04.778" v="345" actId="1076"/>
          <pc:sldLayoutMkLst>
            <pc:docMk/>
            <pc:sldMasterMk cId="2033921047" sldId="2147483648"/>
            <pc:sldLayoutMk cId="3215836184" sldId="2147483688"/>
          </pc:sldLayoutMkLst>
          <pc:spChg chg="add del">
            <ac:chgData name="Crélida Mata" userId="754ebf84-89da-4e15-af92-129076e0390e" providerId="ADAL" clId="{DFAFD570-CB49-453D-9CC8-37417FAFE160}" dt="2025-05-29T09:10:59.960" v="225" actId="478"/>
            <ac:spMkLst>
              <pc:docMk/>
              <pc:sldMasterMk cId="2033921047" sldId="2147483648"/>
              <pc:sldLayoutMk cId="3215836184" sldId="2147483688"/>
              <ac:spMk id="2" creationId="{00000000-0000-0000-0000-000000000000}"/>
            </ac:spMkLst>
          </pc:spChg>
          <pc:spChg chg="add mod">
            <ac:chgData name="Crélida Mata" userId="754ebf84-89da-4e15-af92-129076e0390e" providerId="ADAL" clId="{DFAFD570-CB49-453D-9CC8-37417FAFE160}" dt="2025-05-29T09:09:16.239" v="212"/>
            <ac:spMkLst>
              <pc:docMk/>
              <pc:sldMasterMk cId="2033921047" sldId="2147483648"/>
              <pc:sldLayoutMk cId="3215836184" sldId="2147483688"/>
              <ac:spMk id="3" creationId="{D9DD08CD-A815-6D44-05CB-5771F152484C}"/>
            </ac:spMkLst>
          </pc:spChg>
          <pc:spChg chg="mod">
            <ac:chgData name="Crélida Mata" userId="754ebf84-89da-4e15-af92-129076e0390e" providerId="ADAL" clId="{DFAFD570-CB49-453D-9CC8-37417FAFE160}" dt="2025-05-29T09:11:13.739" v="228" actId="1076"/>
            <ac:spMkLst>
              <pc:docMk/>
              <pc:sldMasterMk cId="2033921047" sldId="2147483648"/>
              <pc:sldLayoutMk cId="3215836184" sldId="2147483688"/>
              <ac:spMk id="8" creationId="{17FDDE96-F23A-7862-E485-DDAFB2372B10}"/>
            </ac:spMkLst>
          </pc:spChg>
          <pc:spChg chg="del mod">
            <ac:chgData name="Crélida Mata" userId="754ebf84-89da-4e15-af92-129076e0390e" providerId="ADAL" clId="{DFAFD570-CB49-453D-9CC8-37417FAFE160}" dt="2025-05-29T09:12:49.868" v="344" actId="478"/>
            <ac:spMkLst>
              <pc:docMk/>
              <pc:sldMasterMk cId="2033921047" sldId="2147483648"/>
              <pc:sldLayoutMk cId="3215836184" sldId="2147483688"/>
              <ac:spMk id="9" creationId="{6A3554A0-C4BE-DCC7-664A-D82A446FB278}"/>
            </ac:spMkLst>
          </pc:spChg>
          <pc:spChg chg="mod">
            <ac:chgData name="Crélida Mata" userId="754ebf84-89da-4e15-af92-129076e0390e" providerId="ADAL" clId="{DFAFD570-CB49-453D-9CC8-37417FAFE160}" dt="2025-05-29T09:10:16.192" v="220" actId="207"/>
            <ac:spMkLst>
              <pc:docMk/>
              <pc:sldMasterMk cId="2033921047" sldId="2147483648"/>
              <pc:sldLayoutMk cId="3215836184" sldId="2147483688"/>
              <ac:spMk id="10" creationId="{1F5AA9BF-DA62-6D81-1EC7-ADFDC3B56169}"/>
            </ac:spMkLst>
          </pc:spChg>
          <pc:spChg chg="add del mod">
            <ac:chgData name="Crélida Mata" userId="754ebf84-89da-4e15-af92-129076e0390e" providerId="ADAL" clId="{DFAFD570-CB49-453D-9CC8-37417FAFE160}" dt="2025-05-29T09:10:44.464" v="224" actId="207"/>
            <ac:spMkLst>
              <pc:docMk/>
              <pc:sldMasterMk cId="2033921047" sldId="2147483648"/>
              <pc:sldLayoutMk cId="3215836184" sldId="2147483688"/>
              <ac:spMk id="16" creationId="{00000000-0000-0000-0000-000000000000}"/>
            </ac:spMkLst>
          </pc:spChg>
          <pc:grpChg chg="mod">
            <ac:chgData name="Crélida Mata" userId="754ebf84-89da-4e15-af92-129076e0390e" providerId="ADAL" clId="{DFAFD570-CB49-453D-9CC8-37417FAFE160}" dt="2025-05-29T09:11:02.434" v="226" actId="1076"/>
            <ac:grpSpMkLst>
              <pc:docMk/>
              <pc:sldMasterMk cId="2033921047" sldId="2147483648"/>
              <pc:sldLayoutMk cId="3215836184" sldId="2147483688"/>
              <ac:grpSpMk id="4" creationId="{E0D0D6AC-371D-576D-2E7C-A8615B25018C}"/>
            </ac:grpSpMkLst>
          </pc:grpChg>
          <pc:picChg chg="add mod">
            <ac:chgData name="Crélida Mata" userId="754ebf84-89da-4e15-af92-129076e0390e" providerId="ADAL" clId="{DFAFD570-CB49-453D-9CC8-37417FAFE160}" dt="2025-05-29T09:11:57.010" v="235" actId="931"/>
            <ac:picMkLst>
              <pc:docMk/>
              <pc:sldMasterMk cId="2033921047" sldId="2147483648"/>
              <pc:sldLayoutMk cId="3215836184" sldId="2147483688"/>
              <ac:picMk id="6" creationId="{46C236C4-8407-F6AB-661B-868B5BB7C93F}"/>
            </ac:picMkLst>
          </pc:picChg>
          <pc:picChg chg="add mod">
            <ac:chgData name="Crélida Mata" userId="754ebf84-89da-4e15-af92-129076e0390e" providerId="ADAL" clId="{DFAFD570-CB49-453D-9CC8-37417FAFE160}" dt="2025-05-29T09:13:04.778" v="345" actId="1076"/>
            <ac:picMkLst>
              <pc:docMk/>
              <pc:sldMasterMk cId="2033921047" sldId="2147483648"/>
              <pc:sldLayoutMk cId="3215836184" sldId="2147483688"/>
              <ac:picMk id="11" creationId="{6F2F2108-3A4F-F891-DF59-31431C29F94C}"/>
            </ac:picMkLst>
          </pc:picChg>
        </pc:sldLayoutChg>
      </pc:sldMasterChg>
      <pc:sldMasterChg chg="del delSldLayout">
        <pc:chgData name="Crélida Mata" userId="754ebf84-89da-4e15-af92-129076e0390e" providerId="ADAL" clId="{DFAFD570-CB49-453D-9CC8-37417FAFE160}" dt="2025-05-29T09:15:06.928" v="358" actId="47"/>
        <pc:sldMasterMkLst>
          <pc:docMk/>
          <pc:sldMasterMk cId="3255537133" sldId="2147483676"/>
        </pc:sldMasterMkLst>
        <pc:sldLayoutChg chg="del">
          <pc:chgData name="Crélida Mata" userId="754ebf84-89da-4e15-af92-129076e0390e" providerId="ADAL" clId="{DFAFD570-CB49-453D-9CC8-37417FAFE160}" dt="2025-05-29T09:15:06.928" v="358" actId="47"/>
          <pc:sldLayoutMkLst>
            <pc:docMk/>
            <pc:sldMasterMk cId="3255537133" sldId="2147483676"/>
            <pc:sldLayoutMk cId="2585600639" sldId="2147483677"/>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681756215" sldId="2147483678"/>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1727520695" sldId="2147483679"/>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4192488414" sldId="2147483680"/>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4121198889" sldId="2147483681"/>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2896934453" sldId="2147483682"/>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997405189" sldId="2147483683"/>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3852582054" sldId="2147483684"/>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555697274" sldId="2147483685"/>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874746694" sldId="2147483686"/>
          </pc:sldLayoutMkLst>
        </pc:sldLayoutChg>
        <pc:sldLayoutChg chg="del">
          <pc:chgData name="Crélida Mata" userId="754ebf84-89da-4e15-af92-129076e0390e" providerId="ADAL" clId="{DFAFD570-CB49-453D-9CC8-37417FAFE160}" dt="2025-05-29T09:15:06.928" v="358" actId="47"/>
          <pc:sldLayoutMkLst>
            <pc:docMk/>
            <pc:sldMasterMk cId="3255537133" sldId="2147483676"/>
            <pc:sldLayoutMk cId="4106727294" sldId="2147483687"/>
          </pc:sldLayoutMkLst>
        </pc:sldLayoutChg>
      </pc:sldMaster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euroheat.sharepoint.com/sites/MarketIntelligenceDepartment/Documents%20partages/Market%20Intelligence%20Outlook/1.%202025%20Market%20Outlook/2025%20Country%20submissions/0.%20Database/DHC%20MO%202025_DATABAS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https://euroheat.sharepoint.com/sites/MarketIntelligenceDepartment/Documents%20partages/Market%20Intelligence%20Outlook/1.%202025%20Market%20Outlook/2025%20Country%20submissions/0.%20Database/DHC%20MO%202025_DATABASE.xlsx" TargetMode="External"/><Relationship Id="rId1" Type="http://schemas.openxmlformats.org/officeDocument/2006/relationships/themeOverride" Target="../theme/themeOverride3.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https://euroheat.sharepoint.com/sites/MarketIntelligenceDepartment/Documents%20partages/Market%20Intelligence%20Outlook/1.%202025%20Market%20Outlook/2025%20Country%20submissions/0.%20Database/DHC%20MO%202025_DATABASE.xlsx" TargetMode="External"/><Relationship Id="rId1" Type="http://schemas.openxmlformats.org/officeDocument/2006/relationships/themeOverride" Target="../theme/themeOverride4.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oleObject" Target="https://euroheat.sharepoint.com/sites/MarketIntelligenceDepartment/Documents%20partages/Market%20Intelligence%20Outlook/1.%202025%20Market%20Outlook/2025%20Country%20submissions/0.%20Database/DHC%20MO%202025_DATABASE.xlsx" TargetMode="External"/><Relationship Id="rId1" Type="http://schemas.openxmlformats.org/officeDocument/2006/relationships/themeOverride" Target="../theme/themeOverride5.xml"/><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GB" sz="1400" b="0" i="0" u="none" strike="noStrike" kern="1200" spc="0" baseline="0">
                <a:solidFill>
                  <a:srgbClr val="03544F"/>
                </a:solidFill>
                <a:latin typeface="+mn-lt"/>
                <a:ea typeface="+mn-ea"/>
                <a:cs typeface="+mn-cs"/>
              </a:defRPr>
            </a:pPr>
            <a:r>
              <a:rPr lang="en-GB" sz="1400" b="1" i="0" u="none" strike="noStrike" kern="1200" spc="0" baseline="0" dirty="0">
                <a:solidFill>
                  <a:srgbClr val="03544F"/>
                </a:solidFill>
                <a:latin typeface="+mn-lt"/>
                <a:ea typeface="+mn-ea"/>
                <a:cs typeface="+mn-cs"/>
              </a:rPr>
              <a:t>DH TRENCH LENGTH, IN KM</a:t>
            </a:r>
          </a:p>
        </c:rich>
      </c:tx>
      <c:layout>
        <c:manualLayout>
          <c:xMode val="edge"/>
          <c:yMode val="edge"/>
          <c:x val="0.33826086956521734"/>
          <c:y val="1.7511854974263087E-2"/>
        </c:manualLayout>
      </c:layout>
      <c:overlay val="0"/>
      <c:spPr>
        <a:noFill/>
        <a:ln>
          <a:noFill/>
        </a:ln>
        <a:effectLst/>
      </c:spPr>
    </c:title>
    <c:autoTitleDeleted val="0"/>
    <c:plotArea>
      <c:layout>
        <c:manualLayout>
          <c:layoutTarget val="inner"/>
          <c:xMode val="edge"/>
          <c:yMode val="edge"/>
          <c:x val="8.9268112319293422E-2"/>
          <c:y val="0.12858298558262854"/>
          <c:w val="0.91008796741832754"/>
          <c:h val="0.7720084192737342"/>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Tables!$B$79:$B$88</c:f>
              <c:strCache>
                <c:ptCount val="10"/>
                <c:pt idx="0">
                  <c:v>Germany</c:v>
                </c:pt>
                <c:pt idx="1">
                  <c:v>Denmark</c:v>
                </c:pt>
                <c:pt idx="2">
                  <c:v>Sweden</c:v>
                </c:pt>
                <c:pt idx="3">
                  <c:v>Poland</c:v>
                </c:pt>
                <c:pt idx="4">
                  <c:v>Finland</c:v>
                </c:pt>
                <c:pt idx="5">
                  <c:v>Austria</c:v>
                </c:pt>
                <c:pt idx="6">
                  <c:v>France</c:v>
                </c:pt>
                <c:pt idx="7">
                  <c:v>Czech Republic</c:v>
                </c:pt>
                <c:pt idx="8">
                  <c:v>Switzerland</c:v>
                </c:pt>
                <c:pt idx="9">
                  <c:v>Italy</c:v>
                </c:pt>
              </c:strCache>
            </c:strRef>
          </c:cat>
          <c:val>
            <c:numRef>
              <c:f>Tables!$C$79:$C$88</c:f>
              <c:numCache>
                <c:formatCode>#,##0</c:formatCode>
                <c:ptCount val="10"/>
                <c:pt idx="0">
                  <c:v>35383</c:v>
                </c:pt>
                <c:pt idx="1">
                  <c:v>33000</c:v>
                </c:pt>
                <c:pt idx="2">
                  <c:v>24440</c:v>
                </c:pt>
                <c:pt idx="3">
                  <c:v>22838</c:v>
                </c:pt>
                <c:pt idx="4">
                  <c:v>16465</c:v>
                </c:pt>
                <c:pt idx="5">
                  <c:v>10740</c:v>
                </c:pt>
                <c:pt idx="6">
                  <c:v>7515</c:v>
                </c:pt>
                <c:pt idx="7">
                  <c:v>7488</c:v>
                </c:pt>
                <c:pt idx="8">
                  <c:v>5550</c:v>
                </c:pt>
                <c:pt idx="9">
                  <c:v>5081.9838859948195</c:v>
                </c:pt>
              </c:numCache>
            </c:numRef>
          </c:val>
          <c:extLst xmlns:c16r2="http://schemas.microsoft.com/office/drawing/2015/06/chart">
            <c:ext xmlns:c16="http://schemas.microsoft.com/office/drawing/2014/chart" uri="{C3380CC4-5D6E-409C-BE32-E72D297353CC}">
              <c16:uniqueId val="{00000000-46B7-47A7-A274-BD3F0E4D1DB2}"/>
            </c:ext>
          </c:extLst>
        </c:ser>
        <c:dLbls>
          <c:dLblPos val="outEnd"/>
          <c:showLegendKey val="0"/>
          <c:showVal val="1"/>
          <c:showCatName val="0"/>
          <c:showSerName val="0"/>
          <c:showPercent val="0"/>
          <c:showBubbleSize val="0"/>
        </c:dLbls>
        <c:gapWidth val="100"/>
        <c:axId val="105316864"/>
        <c:axId val="64999936"/>
      </c:barChart>
      <c:catAx>
        <c:axId val="10531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mn-lt"/>
                <a:ea typeface="+mn-ea"/>
                <a:cs typeface="+mn-cs"/>
              </a:defRPr>
            </a:pPr>
            <a:endParaRPr lang="en-US"/>
          </a:p>
        </c:txPr>
        <c:crossAx val="64999936"/>
        <c:crosses val="autoZero"/>
        <c:auto val="1"/>
        <c:lblAlgn val="ctr"/>
        <c:lblOffset val="100"/>
        <c:noMultiLvlLbl val="0"/>
      </c:catAx>
      <c:valAx>
        <c:axId val="649999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en-US"/>
          </a:p>
        </c:txPr>
        <c:crossAx val="105316864"/>
        <c:crosses val="autoZero"/>
        <c:crossBetween val="between"/>
      </c:valAx>
      <c:spPr>
        <a:noFill/>
        <a:ln>
          <a:noFill/>
        </a:ln>
        <a:effectLst/>
      </c:spPr>
    </c:plotArea>
    <c:plotVisOnly val="1"/>
    <c:dispBlanksAs val="gap"/>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srgbClr val="03544F"/>
                </a:solidFill>
                <a:latin typeface="+mn-lt"/>
                <a:ea typeface="+mn-ea"/>
                <a:cs typeface="+mn-cs"/>
              </a:defRPr>
            </a:pPr>
            <a:r>
              <a:rPr lang="en-US" sz="1600" b="1" dirty="0">
                <a:solidFill>
                  <a:srgbClr val="03544F"/>
                </a:solidFill>
              </a:rPr>
              <a:t>Share of RES</a:t>
            </a:r>
            <a:r>
              <a:rPr lang="en-US" sz="1600" b="1" baseline="0" dirty="0">
                <a:solidFill>
                  <a:srgbClr val="03544F"/>
                </a:solidFill>
              </a:rPr>
              <a:t> and waste heat as total DH supply for largest markets (2019-2023)</a:t>
            </a:r>
            <a:endParaRPr lang="en-US" sz="1600" b="1" dirty="0">
              <a:solidFill>
                <a:srgbClr val="03544F"/>
              </a:solidFill>
            </a:endParaRPr>
          </a:p>
        </c:rich>
      </c:tx>
      <c:layout/>
      <c:overlay val="0"/>
      <c:spPr>
        <a:noFill/>
        <a:ln>
          <a:noFill/>
        </a:ln>
        <a:effectLst/>
      </c:spPr>
    </c:title>
    <c:autoTitleDeleted val="0"/>
    <c:plotArea>
      <c:layout/>
      <c:barChart>
        <c:barDir val="col"/>
        <c:grouping val="stacked"/>
        <c:varyColors val="0"/>
        <c:ser>
          <c:idx val="0"/>
          <c:order val="0"/>
          <c:tx>
            <c:strRef>
              <c:f>'5yearPerspective'!$U$12</c:f>
              <c:strCache>
                <c:ptCount val="1"/>
                <c:pt idx="0">
                  <c:v>2019</c:v>
                </c:pt>
              </c:strCache>
            </c:strRef>
          </c:tx>
          <c:spPr>
            <a:solidFill>
              <a:srgbClr val="03544F"/>
            </a:solidFill>
            <a:ln>
              <a:noFill/>
            </a:ln>
            <a:effectLst/>
          </c:spPr>
          <c:invertIfNegative val="0"/>
          <c:cat>
            <c:strRef>
              <c:f>'5yearPerspective'!$V$10:$AD$10</c:f>
              <c:strCache>
                <c:ptCount val="9"/>
                <c:pt idx="0">
                  <c:v>Finland</c:v>
                </c:pt>
                <c:pt idx="1">
                  <c:v>France</c:v>
                </c:pt>
                <c:pt idx="2">
                  <c:v>Germany</c:v>
                </c:pt>
                <c:pt idx="3">
                  <c:v>Austria</c:v>
                </c:pt>
                <c:pt idx="4">
                  <c:v>Sweden</c:v>
                </c:pt>
                <c:pt idx="5">
                  <c:v>Poland </c:v>
                </c:pt>
                <c:pt idx="6">
                  <c:v>Denmark </c:v>
                </c:pt>
                <c:pt idx="7">
                  <c:v>Czechia </c:v>
                </c:pt>
                <c:pt idx="8">
                  <c:v>Europe</c:v>
                </c:pt>
              </c:strCache>
            </c:strRef>
          </c:cat>
          <c:val>
            <c:numRef>
              <c:f>'5yearPerspective'!$V$12:$AD$12</c:f>
              <c:numCache>
                <c:formatCode>General</c:formatCode>
                <c:ptCount val="9"/>
                <c:pt idx="0">
                  <c:v>49</c:v>
                </c:pt>
                <c:pt idx="1">
                  <c:v>37.590000000000003</c:v>
                </c:pt>
                <c:pt idx="2">
                  <c:v>12</c:v>
                </c:pt>
                <c:pt idx="3">
                  <c:v>49</c:v>
                </c:pt>
                <c:pt idx="4">
                  <c:v>86.9</c:v>
                </c:pt>
                <c:pt idx="5">
                  <c:v>5.2</c:v>
                </c:pt>
                <c:pt idx="6">
                  <c:v>64</c:v>
                </c:pt>
                <c:pt idx="7">
                  <c:v>10.8</c:v>
                </c:pt>
                <c:pt idx="8">
                  <c:v>40</c:v>
                </c:pt>
              </c:numCache>
            </c:numRef>
          </c:val>
          <c:extLst xmlns:c16r2="http://schemas.microsoft.com/office/drawing/2015/06/chart">
            <c:ext xmlns:c16="http://schemas.microsoft.com/office/drawing/2014/chart" uri="{C3380CC4-5D6E-409C-BE32-E72D297353CC}">
              <c16:uniqueId val="{00000000-1CF0-4A46-8E84-2C99241A1ABF}"/>
            </c:ext>
          </c:extLst>
        </c:ser>
        <c:ser>
          <c:idx val="1"/>
          <c:order val="1"/>
          <c:tx>
            <c:strRef>
              <c:f>'5yearPerspective'!$U$13</c:f>
              <c:strCache>
                <c:ptCount val="1"/>
                <c:pt idx="0">
                  <c:v>2023</c:v>
                </c:pt>
              </c:strCache>
            </c:strRef>
          </c:tx>
          <c:spPr>
            <a:solidFill>
              <a:srgbClr val="7FC3B2"/>
            </a:solidFill>
            <a:ln>
              <a:noFill/>
            </a:ln>
            <a:effectLst/>
          </c:spPr>
          <c:invertIfNegative val="0"/>
          <c:cat>
            <c:strRef>
              <c:f>'5yearPerspective'!$V$10:$AD$10</c:f>
              <c:strCache>
                <c:ptCount val="9"/>
                <c:pt idx="0">
                  <c:v>Finland</c:v>
                </c:pt>
                <c:pt idx="1">
                  <c:v>France</c:v>
                </c:pt>
                <c:pt idx="2">
                  <c:v>Germany</c:v>
                </c:pt>
                <c:pt idx="3">
                  <c:v>Austria</c:v>
                </c:pt>
                <c:pt idx="4">
                  <c:v>Sweden</c:v>
                </c:pt>
                <c:pt idx="5">
                  <c:v>Poland </c:v>
                </c:pt>
                <c:pt idx="6">
                  <c:v>Denmark </c:v>
                </c:pt>
                <c:pt idx="7">
                  <c:v>Czechia </c:v>
                </c:pt>
                <c:pt idx="8">
                  <c:v>Europe</c:v>
                </c:pt>
              </c:strCache>
            </c:strRef>
          </c:cat>
          <c:val>
            <c:numRef>
              <c:f>'5yearPerspective'!$V$13:$AD$13</c:f>
              <c:numCache>
                <c:formatCode>General</c:formatCode>
                <c:ptCount val="9"/>
                <c:pt idx="0">
                  <c:v>22.569999999999993</c:v>
                </c:pt>
                <c:pt idx="1">
                  <c:v>6.5899999999999963</c:v>
                </c:pt>
                <c:pt idx="2">
                  <c:v>10.59</c:v>
                </c:pt>
                <c:pt idx="3">
                  <c:v>6.18</c:v>
                </c:pt>
                <c:pt idx="4">
                  <c:v>2.6299999999999955</c:v>
                </c:pt>
                <c:pt idx="5">
                  <c:v>4.21</c:v>
                </c:pt>
                <c:pt idx="6">
                  <c:v>14.519999999999996</c:v>
                </c:pt>
                <c:pt idx="7">
                  <c:v>5.0999999999999996</c:v>
                </c:pt>
                <c:pt idx="8">
                  <c:v>4.1000000000000014</c:v>
                </c:pt>
              </c:numCache>
            </c:numRef>
          </c:val>
          <c:extLst xmlns:c16r2="http://schemas.microsoft.com/office/drawing/2015/06/chart">
            <c:ext xmlns:c16="http://schemas.microsoft.com/office/drawing/2014/chart" uri="{C3380CC4-5D6E-409C-BE32-E72D297353CC}">
              <c16:uniqueId val="{00000001-1CF0-4A46-8E84-2C99241A1ABF}"/>
            </c:ext>
          </c:extLst>
        </c:ser>
        <c:dLbls>
          <c:showLegendKey val="0"/>
          <c:showVal val="0"/>
          <c:showCatName val="0"/>
          <c:showSerName val="0"/>
          <c:showPercent val="0"/>
          <c:showBubbleSize val="0"/>
        </c:dLbls>
        <c:gapWidth val="150"/>
        <c:overlap val="100"/>
        <c:axId val="106399232"/>
        <c:axId val="75319552"/>
      </c:barChart>
      <c:catAx>
        <c:axId val="10639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rgbClr val="03544F"/>
                </a:solidFill>
                <a:latin typeface="+mn-lt"/>
                <a:ea typeface="+mn-ea"/>
                <a:cs typeface="+mn-cs"/>
              </a:defRPr>
            </a:pPr>
            <a:endParaRPr lang="en-US"/>
          </a:p>
        </c:txPr>
        <c:crossAx val="75319552"/>
        <c:crosses val="autoZero"/>
        <c:auto val="1"/>
        <c:lblAlgn val="ctr"/>
        <c:lblOffset val="100"/>
        <c:noMultiLvlLbl val="0"/>
      </c:catAx>
      <c:valAx>
        <c:axId val="7531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1" i="0" u="none" strike="noStrike" kern="1200" baseline="0">
                <a:solidFill>
                  <a:srgbClr val="03544F"/>
                </a:solidFill>
                <a:latin typeface="+mn-lt"/>
                <a:ea typeface="+mn-ea"/>
                <a:cs typeface="+mn-cs"/>
              </a:defRPr>
            </a:pPr>
            <a:endParaRPr lang="en-US"/>
          </a:p>
        </c:txPr>
        <c:crossAx val="106399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[DHC MO 2025_DATABASE.xlsx]Draft!PivotTable15</c:name>
    <c:fmtId val="-1"/>
  </c:pivotSource>
  <c:chart>
    <c:autoTitleDeleted val="1"/>
    <c:pivotFmts>
      <c:pivotFmt>
        <c:idx val="0"/>
        <c:spPr>
          <a:solidFill>
            <a:schemeClr val="accent1"/>
          </a:solidFill>
          <a:ln w="19050">
            <a:solidFill>
              <a:schemeClr val="lt1"/>
            </a:solid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rgbClr val="407B26"/>
          </a:solidFill>
          <a:ln w="19050">
            <a:solidFill>
              <a:schemeClr val="lt1"/>
            </a:solidFill>
          </a:ln>
          <a:effectLst/>
        </c:spPr>
        <c:dLbl>
          <c:idx val="0"/>
          <c:layout>
            <c:manualLayout>
              <c:x val="-0.11649383122651771"/>
              <c:y val="8.665662169829142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rgbClr val="AFABAB"/>
          </a:solidFill>
          <a:ln w="19050">
            <a:solidFill>
              <a:schemeClr val="lt1"/>
            </a:solidFill>
          </a:ln>
          <a:effectLst/>
        </c:spPr>
        <c:dLbl>
          <c:idx val="0"/>
          <c:layout>
            <c:manualLayout>
              <c:x val="-4.4357648363261525E-2"/>
              <c:y val="-0.1604560094170816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
        <c:spPr>
          <a:solidFill>
            <a:srgbClr val="C00000"/>
          </a:solidFill>
          <a:ln w="19050">
            <a:solidFill>
              <a:schemeClr val="lt1"/>
            </a:solidFill>
          </a:ln>
          <a:effectLst/>
        </c:spPr>
        <c:dLbl>
          <c:idx val="0"/>
          <c:layout>
            <c:manualLayout>
              <c:x val="-2.3366715924405982E-2"/>
              <c:y val="3.043216457064169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4"/>
        <c:spPr>
          <a:solidFill>
            <a:srgbClr val="FF9999"/>
          </a:solidFill>
          <a:ln w="19050">
            <a:solidFill>
              <a:schemeClr val="lt1"/>
            </a:solidFill>
          </a:ln>
          <a:effectLst/>
        </c:spPr>
        <c:dLbl>
          <c:idx val="0"/>
          <c:layout>
            <c:manualLayout>
              <c:x val="-3.205543445759429E-2"/>
              <c:y val="-1.220106580023982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rgbClr val="3366FF"/>
          </a:solidFill>
          <a:ln w="19050">
            <a:solidFill>
              <a:schemeClr val="lt1"/>
            </a:solidFill>
          </a:ln>
          <a:effectLst/>
        </c:spPr>
        <c:dLbl>
          <c:idx val="0"/>
          <c:layout>
            <c:manualLayout>
              <c:x val="0.1199417574179122"/>
              <c:y val="-4.112801108710586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rgbClr val="CBD9E4"/>
          </a:solidFill>
          <a:ln w="19050">
            <a:solidFill>
              <a:schemeClr val="lt1"/>
            </a:solidFill>
          </a:ln>
          <a:effectLst/>
        </c:spPr>
        <c:dLbl>
          <c:idx val="0"/>
          <c:layout>
            <c:manualLayout>
              <c:x val="-5.8802646917346657E-2"/>
              <c:y val="4.06198622413056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7"/>
        <c:spPr>
          <a:solidFill>
            <a:srgbClr val="FFFF00"/>
          </a:solidFill>
          <a:ln w="19050">
            <a:solidFill>
              <a:schemeClr val="lt1"/>
            </a:solidFill>
          </a:ln>
          <a:effectLst/>
        </c:spPr>
        <c:dLbl>
          <c:idx val="0"/>
          <c:layout>
            <c:manualLayout>
              <c:x val="-7.8575830195138655E-2"/>
              <c:y val="-3.411830376558132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8"/>
        <c:spPr>
          <a:solidFill>
            <a:srgbClr val="FFC000"/>
          </a:solidFill>
          <a:ln w="19050">
            <a:solidFill>
              <a:schemeClr val="lt1"/>
            </a:solidFill>
          </a:ln>
          <a:effectLst/>
        </c:spPr>
        <c:dLbl>
          <c:idx val="0"/>
          <c:layout>
            <c:manualLayout>
              <c:x val="-4.4647966059828674E-2"/>
              <c:y val="-6.904232101639534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rgbClr val="EFA003"/>
          </a:solidFill>
          <a:ln w="19050">
            <a:solidFill>
              <a:schemeClr val="lt1"/>
            </a:solidFill>
          </a:ln>
          <a:effectLst/>
        </c:spPr>
        <c:dLbl>
          <c:idx val="0"/>
          <c:layout>
            <c:manualLayout>
              <c:x val="8.0384643719204882E-2"/>
              <c:y val="-7.949645348728971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rgbClr val="ED7D31"/>
          </a:solidFill>
          <a:ln w="19050">
            <a:solidFill>
              <a:schemeClr val="lt1"/>
            </a:solidFill>
          </a:ln>
          <a:effectLst/>
        </c:spPr>
        <c:dLbl>
          <c:idx val="0"/>
          <c:layout>
            <c:manualLayout>
              <c:x val="2.7352719523920897E-2"/>
              <c:y val="8.890682076140531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1"/>
        <c:spPr>
          <a:solidFill>
            <a:schemeClr val="accent1"/>
          </a:solidFill>
          <a:ln w="19050">
            <a:solidFill>
              <a:schemeClr val="lt1"/>
            </a:solid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2"/>
        <c:spPr>
          <a:solidFill>
            <a:srgbClr val="407B26"/>
          </a:solidFill>
          <a:ln w="19050">
            <a:solidFill>
              <a:schemeClr val="lt1"/>
            </a:solidFill>
          </a:ln>
          <a:effectLst/>
        </c:spPr>
        <c:dLbl>
          <c:idx val="0"/>
          <c:layout>
            <c:manualLayout>
              <c:x val="-0.11649383122651771"/>
              <c:y val="8.665662169829142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3"/>
        <c:spPr>
          <a:solidFill>
            <a:srgbClr val="AFABAB"/>
          </a:solidFill>
          <a:ln w="19050">
            <a:solidFill>
              <a:schemeClr val="lt1"/>
            </a:solidFill>
          </a:ln>
          <a:effectLst/>
        </c:spPr>
        <c:dLbl>
          <c:idx val="0"/>
          <c:layout>
            <c:manualLayout>
              <c:x val="-4.4357648363261525E-2"/>
              <c:y val="-0.1604560094170816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4"/>
        <c:spPr>
          <a:solidFill>
            <a:srgbClr val="C00000"/>
          </a:solidFill>
          <a:ln w="19050">
            <a:solidFill>
              <a:schemeClr val="lt1"/>
            </a:solidFill>
          </a:ln>
          <a:effectLst/>
        </c:spPr>
        <c:dLbl>
          <c:idx val="0"/>
          <c:layout>
            <c:manualLayout>
              <c:x val="-2.3366715924405982E-2"/>
              <c:y val="3.043216457064169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5"/>
        <c:spPr>
          <a:solidFill>
            <a:srgbClr val="FF9999"/>
          </a:solidFill>
          <a:ln w="19050">
            <a:solidFill>
              <a:schemeClr val="lt1"/>
            </a:solidFill>
          </a:ln>
          <a:effectLst/>
        </c:spPr>
        <c:dLbl>
          <c:idx val="0"/>
          <c:layout>
            <c:manualLayout>
              <c:x val="-3.205543445759429E-2"/>
              <c:y val="-1.220106580023982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6"/>
        <c:spPr>
          <a:solidFill>
            <a:srgbClr val="3366FF"/>
          </a:solidFill>
          <a:ln w="19050">
            <a:solidFill>
              <a:schemeClr val="lt1"/>
            </a:solidFill>
          </a:ln>
          <a:effectLst/>
        </c:spPr>
        <c:dLbl>
          <c:idx val="0"/>
          <c:layout>
            <c:manualLayout>
              <c:x val="0.1199417574179122"/>
              <c:y val="-4.112801108710586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7"/>
        <c:spPr>
          <a:solidFill>
            <a:srgbClr val="CBD9E4"/>
          </a:solidFill>
          <a:ln w="19050">
            <a:solidFill>
              <a:schemeClr val="lt1"/>
            </a:solidFill>
          </a:ln>
          <a:effectLst/>
        </c:spPr>
        <c:dLbl>
          <c:idx val="0"/>
          <c:layout>
            <c:manualLayout>
              <c:x val="-5.8802646917346657E-2"/>
              <c:y val="4.06198622413056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8"/>
        <c:spPr>
          <a:solidFill>
            <a:srgbClr val="FFFF00"/>
          </a:solidFill>
          <a:ln w="19050">
            <a:solidFill>
              <a:schemeClr val="lt1"/>
            </a:solidFill>
          </a:ln>
          <a:effectLst/>
        </c:spPr>
        <c:dLbl>
          <c:idx val="0"/>
          <c:layout>
            <c:manualLayout>
              <c:x val="-7.8575830195138655E-2"/>
              <c:y val="-3.411830376558132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9"/>
        <c:spPr>
          <a:solidFill>
            <a:srgbClr val="FFC000"/>
          </a:solidFill>
          <a:ln w="19050">
            <a:solidFill>
              <a:schemeClr val="lt1"/>
            </a:solidFill>
          </a:ln>
          <a:effectLst/>
        </c:spPr>
        <c:dLbl>
          <c:idx val="0"/>
          <c:layout>
            <c:manualLayout>
              <c:x val="-4.4647966059828674E-2"/>
              <c:y val="-6.904232101639534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0"/>
        <c:spPr>
          <a:solidFill>
            <a:srgbClr val="EFA003"/>
          </a:solidFill>
          <a:ln w="19050">
            <a:solidFill>
              <a:schemeClr val="lt1"/>
            </a:solidFill>
          </a:ln>
          <a:effectLst/>
        </c:spPr>
        <c:dLbl>
          <c:idx val="0"/>
          <c:layout>
            <c:manualLayout>
              <c:x val="8.0384643719204882E-2"/>
              <c:y val="-7.949645348728971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1"/>
        <c:spPr>
          <a:solidFill>
            <a:srgbClr val="ED7D31"/>
          </a:solidFill>
          <a:ln w="19050">
            <a:solidFill>
              <a:schemeClr val="lt1"/>
            </a:solidFill>
          </a:ln>
          <a:effectLst/>
        </c:spPr>
        <c:dLbl>
          <c:idx val="0"/>
          <c:layout>
            <c:manualLayout>
              <c:x val="2.7352719523920897E-2"/>
              <c:y val="8.890682076140531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2"/>
        <c:spPr>
          <a:solidFill>
            <a:schemeClr val="accent1"/>
          </a:solidFill>
          <a:ln w="19050">
            <a:solidFill>
              <a:schemeClr val="lt1"/>
            </a:solid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3"/>
        <c:spPr>
          <a:solidFill>
            <a:srgbClr val="407B26"/>
          </a:solidFill>
          <a:ln w="19050">
            <a:solidFill>
              <a:schemeClr val="lt1"/>
            </a:solidFill>
          </a:ln>
          <a:effectLst/>
        </c:spPr>
        <c:dLbl>
          <c:idx val="0"/>
          <c:layout>
            <c:manualLayout>
              <c:x val="-0.11649383122651771"/>
              <c:y val="8.665662169829142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4"/>
        <c:spPr>
          <a:solidFill>
            <a:srgbClr val="AFABAB"/>
          </a:solidFill>
          <a:ln w="19050">
            <a:solidFill>
              <a:schemeClr val="lt1"/>
            </a:solidFill>
          </a:ln>
          <a:effectLst/>
        </c:spPr>
        <c:dLbl>
          <c:idx val="0"/>
          <c:layout>
            <c:manualLayout>
              <c:x val="-4.4357648363261525E-2"/>
              <c:y val="-0.1604560094170816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5"/>
        <c:spPr>
          <a:solidFill>
            <a:srgbClr val="C00000"/>
          </a:solidFill>
          <a:ln w="19050">
            <a:solidFill>
              <a:schemeClr val="lt1"/>
            </a:solidFill>
          </a:ln>
          <a:effectLst/>
        </c:spPr>
        <c:dLbl>
          <c:idx val="0"/>
          <c:layout>
            <c:manualLayout>
              <c:x val="-2.3366715924405982E-2"/>
              <c:y val="3.043216457064169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6"/>
        <c:spPr>
          <a:solidFill>
            <a:srgbClr val="FF9999"/>
          </a:solidFill>
          <a:ln w="19050">
            <a:solidFill>
              <a:schemeClr val="lt1"/>
            </a:solidFill>
          </a:ln>
          <a:effectLst/>
        </c:spPr>
        <c:dLbl>
          <c:idx val="0"/>
          <c:layout>
            <c:manualLayout>
              <c:x val="-3.205543445759429E-2"/>
              <c:y val="-1.220106580023982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7"/>
        <c:spPr>
          <a:solidFill>
            <a:srgbClr val="3366FF"/>
          </a:solidFill>
          <a:ln w="19050">
            <a:solidFill>
              <a:schemeClr val="lt1"/>
            </a:solidFill>
          </a:ln>
          <a:effectLst/>
        </c:spPr>
        <c:dLbl>
          <c:idx val="0"/>
          <c:layout>
            <c:manualLayout>
              <c:x val="0.1199417574179122"/>
              <c:y val="-4.112801108710586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8"/>
        <c:spPr>
          <a:solidFill>
            <a:srgbClr val="CBD9E4"/>
          </a:solidFill>
          <a:ln w="19050">
            <a:solidFill>
              <a:schemeClr val="lt1"/>
            </a:solidFill>
          </a:ln>
          <a:effectLst/>
        </c:spPr>
        <c:dLbl>
          <c:idx val="0"/>
          <c:layout>
            <c:manualLayout>
              <c:x val="-5.8802646917346657E-2"/>
              <c:y val="4.06198622413056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9"/>
        <c:spPr>
          <a:solidFill>
            <a:srgbClr val="FFFF00"/>
          </a:solidFill>
          <a:ln w="19050">
            <a:solidFill>
              <a:schemeClr val="lt1"/>
            </a:solidFill>
          </a:ln>
          <a:effectLst/>
        </c:spPr>
        <c:dLbl>
          <c:idx val="0"/>
          <c:layout>
            <c:manualLayout>
              <c:x val="-7.8575830195138655E-2"/>
              <c:y val="-3.411830376558132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0"/>
        <c:spPr>
          <a:solidFill>
            <a:srgbClr val="FFC000"/>
          </a:solidFill>
          <a:ln w="19050">
            <a:solidFill>
              <a:schemeClr val="lt1"/>
            </a:solidFill>
          </a:ln>
          <a:effectLst/>
        </c:spPr>
        <c:dLbl>
          <c:idx val="0"/>
          <c:layout>
            <c:manualLayout>
              <c:x val="-4.4647966059828674E-2"/>
              <c:y val="-6.904232101639534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1"/>
        <c:spPr>
          <a:solidFill>
            <a:srgbClr val="EFA003"/>
          </a:solidFill>
          <a:ln w="19050">
            <a:solidFill>
              <a:schemeClr val="lt1"/>
            </a:solidFill>
          </a:ln>
          <a:effectLst/>
        </c:spPr>
        <c:dLbl>
          <c:idx val="0"/>
          <c:layout>
            <c:manualLayout>
              <c:x val="8.0384643719204882E-2"/>
              <c:y val="-7.949645348728971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2"/>
        <c:spPr>
          <a:solidFill>
            <a:srgbClr val="ED7D31"/>
          </a:solidFill>
          <a:ln w="19050">
            <a:solidFill>
              <a:schemeClr val="lt1"/>
            </a:solidFill>
          </a:ln>
          <a:effectLst/>
        </c:spPr>
        <c:dLbl>
          <c:idx val="0"/>
          <c:layout>
            <c:manualLayout>
              <c:x val="2.7352719523920897E-2"/>
              <c:y val="8.890682076140531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6.9701850746594338E-2"/>
          <c:y val="7.406273892834328E-2"/>
          <c:w val="0.4340782952669695"/>
          <c:h val="0.77255842125528595"/>
        </c:manualLayout>
      </c:layout>
      <c:pieChart>
        <c:varyColors val="1"/>
        <c:ser>
          <c:idx val="0"/>
          <c:order val="0"/>
          <c:tx>
            <c:strRef>
              <c:f>Draft!$C$25:$C$26</c:f>
              <c:strCache>
                <c:ptCount val="1"/>
                <c:pt idx="0">
                  <c:v>2023</c:v>
                </c:pt>
              </c:strCache>
            </c:strRef>
          </c:tx>
          <c:spPr>
            <a:ln>
              <a:noFill/>
            </a:ln>
          </c:spPr>
          <c:dPt>
            <c:idx val="0"/>
            <c:bubble3D val="0"/>
            <c:spPr>
              <a:solidFill>
                <a:srgbClr val="407B26"/>
              </a:solidFill>
              <a:ln w="19050">
                <a:noFill/>
              </a:ln>
              <a:effectLst/>
            </c:spPr>
            <c:extLst xmlns:c16r2="http://schemas.microsoft.com/office/drawing/2015/06/chart">
              <c:ext xmlns:c16="http://schemas.microsoft.com/office/drawing/2014/chart" uri="{C3380CC4-5D6E-409C-BE32-E72D297353CC}">
                <c16:uniqueId val="{00000001-2877-4DC1-8B98-10DCFC6B0602}"/>
              </c:ext>
            </c:extLst>
          </c:dPt>
          <c:dPt>
            <c:idx val="1"/>
            <c:bubble3D val="0"/>
            <c:spPr>
              <a:solidFill>
                <a:srgbClr val="AFABAB"/>
              </a:solidFill>
              <a:ln w="19050">
                <a:noFill/>
              </a:ln>
              <a:effectLst/>
            </c:spPr>
            <c:extLst xmlns:c16r2="http://schemas.microsoft.com/office/drawing/2015/06/chart">
              <c:ext xmlns:c16="http://schemas.microsoft.com/office/drawing/2014/chart" uri="{C3380CC4-5D6E-409C-BE32-E72D297353CC}">
                <c16:uniqueId val="{00000003-2877-4DC1-8B98-10DCFC6B0602}"/>
              </c:ext>
            </c:extLst>
          </c:dPt>
          <c:dPt>
            <c:idx val="2"/>
            <c:bubble3D val="0"/>
            <c:spPr>
              <a:solidFill>
                <a:srgbClr val="C00000"/>
              </a:solidFill>
              <a:ln w="19050">
                <a:noFill/>
              </a:ln>
              <a:effectLst/>
            </c:spPr>
            <c:extLst xmlns:c16r2="http://schemas.microsoft.com/office/drawing/2015/06/chart">
              <c:ext xmlns:c16="http://schemas.microsoft.com/office/drawing/2014/chart" uri="{C3380CC4-5D6E-409C-BE32-E72D297353CC}">
                <c16:uniqueId val="{00000005-2877-4DC1-8B98-10DCFC6B0602}"/>
              </c:ext>
            </c:extLst>
          </c:dPt>
          <c:dPt>
            <c:idx val="3"/>
            <c:bubble3D val="0"/>
            <c:spPr>
              <a:solidFill>
                <a:srgbClr val="FF9999"/>
              </a:solidFill>
              <a:ln w="19050">
                <a:noFill/>
              </a:ln>
              <a:effectLst/>
            </c:spPr>
            <c:extLst xmlns:c16r2="http://schemas.microsoft.com/office/drawing/2015/06/chart">
              <c:ext xmlns:c16="http://schemas.microsoft.com/office/drawing/2014/chart" uri="{C3380CC4-5D6E-409C-BE32-E72D297353CC}">
                <c16:uniqueId val="{00000007-2877-4DC1-8B98-10DCFC6B0602}"/>
              </c:ext>
            </c:extLst>
          </c:dPt>
          <c:dPt>
            <c:idx val="4"/>
            <c:bubble3D val="0"/>
            <c:spPr>
              <a:solidFill>
                <a:srgbClr val="3366FF"/>
              </a:solidFill>
              <a:ln w="19050">
                <a:noFill/>
              </a:ln>
              <a:effectLst/>
            </c:spPr>
            <c:extLst xmlns:c16r2="http://schemas.microsoft.com/office/drawing/2015/06/chart">
              <c:ext xmlns:c16="http://schemas.microsoft.com/office/drawing/2014/chart" uri="{C3380CC4-5D6E-409C-BE32-E72D297353CC}">
                <c16:uniqueId val="{00000009-2877-4DC1-8B98-10DCFC6B0602}"/>
              </c:ext>
            </c:extLst>
          </c:dPt>
          <c:dPt>
            <c:idx val="5"/>
            <c:bubble3D val="0"/>
            <c:spPr>
              <a:solidFill>
                <a:srgbClr val="CBD9E4"/>
              </a:solidFill>
              <a:ln w="19050">
                <a:noFill/>
              </a:ln>
              <a:effectLst/>
            </c:spPr>
            <c:extLst xmlns:c16r2="http://schemas.microsoft.com/office/drawing/2015/06/chart">
              <c:ext xmlns:c16="http://schemas.microsoft.com/office/drawing/2014/chart" uri="{C3380CC4-5D6E-409C-BE32-E72D297353CC}">
                <c16:uniqueId val="{0000000B-2877-4DC1-8B98-10DCFC6B0602}"/>
              </c:ext>
            </c:extLst>
          </c:dPt>
          <c:dPt>
            <c:idx val="6"/>
            <c:bubble3D val="0"/>
            <c:spPr>
              <a:solidFill>
                <a:srgbClr val="FFFF00"/>
              </a:solidFill>
              <a:ln w="19050">
                <a:noFill/>
              </a:ln>
              <a:effectLst/>
            </c:spPr>
            <c:extLst xmlns:c16r2="http://schemas.microsoft.com/office/drawing/2015/06/chart">
              <c:ext xmlns:c16="http://schemas.microsoft.com/office/drawing/2014/chart" uri="{C3380CC4-5D6E-409C-BE32-E72D297353CC}">
                <c16:uniqueId val="{0000000D-2877-4DC1-8B98-10DCFC6B0602}"/>
              </c:ext>
            </c:extLst>
          </c:dPt>
          <c:dPt>
            <c:idx val="7"/>
            <c:bubble3D val="0"/>
            <c:spPr>
              <a:solidFill>
                <a:srgbClr val="FFC000"/>
              </a:solidFill>
              <a:ln w="19050">
                <a:noFill/>
              </a:ln>
              <a:effectLst/>
            </c:spPr>
            <c:extLst xmlns:c16r2="http://schemas.microsoft.com/office/drawing/2015/06/chart">
              <c:ext xmlns:c16="http://schemas.microsoft.com/office/drawing/2014/chart" uri="{C3380CC4-5D6E-409C-BE32-E72D297353CC}">
                <c16:uniqueId val="{0000000F-2877-4DC1-8B98-10DCFC6B0602}"/>
              </c:ext>
            </c:extLst>
          </c:dPt>
          <c:dPt>
            <c:idx val="8"/>
            <c:bubble3D val="0"/>
            <c:spPr>
              <a:solidFill>
                <a:srgbClr val="EFA003"/>
              </a:solidFill>
              <a:ln w="19050">
                <a:noFill/>
              </a:ln>
              <a:effectLst/>
            </c:spPr>
            <c:extLst xmlns:c16r2="http://schemas.microsoft.com/office/drawing/2015/06/chart">
              <c:ext xmlns:c16="http://schemas.microsoft.com/office/drawing/2014/chart" uri="{C3380CC4-5D6E-409C-BE32-E72D297353CC}">
                <c16:uniqueId val="{00000011-2877-4DC1-8B98-10DCFC6B0602}"/>
              </c:ext>
            </c:extLst>
          </c:dPt>
          <c:dPt>
            <c:idx val="9"/>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13-2877-4DC1-8B98-10DCFC6B0602}"/>
              </c:ext>
            </c:extLst>
          </c:dPt>
          <c:dLbls>
            <c:dLbl>
              <c:idx val="0"/>
              <c:layout>
                <c:manualLayout>
                  <c:x val="-0.12265761745914182"/>
                  <c:y val="9.22612867956543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77-4DC1-8B98-10DCFC6B0602}"/>
                </c:ext>
              </c:extLst>
            </c:dLbl>
            <c:dLbl>
              <c:idx val="1"/>
              <c:layout>
                <c:manualLayout>
                  <c:x val="-5.0655816279696585E-2"/>
                  <c:y val="-0.1800721763565613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77-4DC1-8B98-10DCFC6B0602}"/>
                </c:ext>
              </c:extLst>
            </c:dLbl>
            <c:dLbl>
              <c:idx val="2"/>
              <c:layout>
                <c:manualLayout>
                  <c:x val="-2.3366715924405982E-2"/>
                  <c:y val="3.0432164570641691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77-4DC1-8B98-10DCFC6B0602}"/>
                </c:ext>
              </c:extLst>
            </c:dLbl>
            <c:dLbl>
              <c:idx val="3"/>
              <c:layout>
                <c:manualLayout>
                  <c:x val="-3.205543445759429E-2"/>
                  <c:y val="-1.2201065800239821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877-4DC1-8B98-10DCFC6B0602}"/>
                </c:ext>
              </c:extLst>
            </c:dLbl>
            <c:dLbl>
              <c:idx val="4"/>
              <c:layout>
                <c:manualLayout>
                  <c:x val="0.1199417574179122"/>
                  <c:y val="-4.112801108710586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77-4DC1-8B98-10DCFC6B0602}"/>
                </c:ext>
              </c:extLst>
            </c:dLbl>
            <c:dLbl>
              <c:idx val="5"/>
              <c:layout>
                <c:manualLayout>
                  <c:x val="-5.8802646917346657E-2"/>
                  <c:y val="4.06198622413056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877-4DC1-8B98-10DCFC6B0602}"/>
                </c:ext>
              </c:extLst>
            </c:dLbl>
            <c:dLbl>
              <c:idx val="6"/>
              <c:layout>
                <c:manualLayout>
                  <c:x val="-7.8575830195138655E-2"/>
                  <c:y val="-3.4118303765581323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877-4DC1-8B98-10DCFC6B0602}"/>
                </c:ext>
              </c:extLst>
            </c:dLbl>
            <c:dLbl>
              <c:idx val="7"/>
              <c:layout>
                <c:manualLayout>
                  <c:x val="-4.4647966059828674E-2"/>
                  <c:y val="-6.904232101639534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877-4DC1-8B98-10DCFC6B0602}"/>
                </c:ext>
              </c:extLst>
            </c:dLbl>
            <c:dLbl>
              <c:idx val="8"/>
              <c:layout>
                <c:manualLayout>
                  <c:x val="7.0082941806488996E-2"/>
                  <c:y val="-7.3891731052051504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877-4DC1-8B98-10DCFC6B0602}"/>
                </c:ext>
              </c:extLst>
            </c:dLbl>
            <c:dLbl>
              <c:idx val="9"/>
              <c:layout>
                <c:manualLayout>
                  <c:x val="2.9500884348360575E-2"/>
                  <c:y val="0.1085231428820453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877-4DC1-8B98-10DCFC6B060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Draft!$B$27:$B$37</c:f>
              <c:strCache>
                <c:ptCount val="10"/>
                <c:pt idx="0">
                  <c:v>Bioenergy</c:v>
                </c:pt>
                <c:pt idx="1">
                  <c:v>Coal, oil &amp; peat</c:v>
                </c:pt>
                <c:pt idx="2">
                  <c:v>Geothermal</c:v>
                </c:pt>
                <c:pt idx="3">
                  <c:v>Heat pumps &amp; e-boilers</c:v>
                </c:pt>
                <c:pt idx="4">
                  <c:v>Natural gas</c:v>
                </c:pt>
                <c:pt idx="5">
                  <c:v>Other </c:v>
                </c:pt>
                <c:pt idx="6">
                  <c:v>Solar Thermal</c:v>
                </c:pt>
                <c:pt idx="7">
                  <c:v>Waste (flue gas condensing)</c:v>
                </c:pt>
                <c:pt idx="8">
                  <c:v>Waste heat (industry &amp; tertiary)</c:v>
                </c:pt>
                <c:pt idx="9">
                  <c:v>Waste heat (non-bio waste)</c:v>
                </c:pt>
              </c:strCache>
            </c:strRef>
          </c:cat>
          <c:val>
            <c:numRef>
              <c:f>Draft!$C$27:$C$37</c:f>
              <c:numCache>
                <c:formatCode>#,##0</c:formatCode>
                <c:ptCount val="10"/>
                <c:pt idx="0">
                  <c:v>174793.54396408421</c:v>
                </c:pt>
                <c:pt idx="1">
                  <c:v>110949.93683340432</c:v>
                </c:pt>
                <c:pt idx="2">
                  <c:v>10008.657500000001</c:v>
                </c:pt>
                <c:pt idx="3">
                  <c:v>15143.888222222222</c:v>
                </c:pt>
                <c:pt idx="4">
                  <c:v>130439.46619198038</c:v>
                </c:pt>
                <c:pt idx="5">
                  <c:v>6205.0575073420323</c:v>
                </c:pt>
                <c:pt idx="6">
                  <c:v>932.31056722222229</c:v>
                </c:pt>
                <c:pt idx="7">
                  <c:v>10327.299999999999</c:v>
                </c:pt>
                <c:pt idx="8">
                  <c:v>10286.648388888887</c:v>
                </c:pt>
                <c:pt idx="9">
                  <c:v>33465.214970363464</c:v>
                </c:pt>
              </c:numCache>
            </c:numRef>
          </c:val>
          <c:extLst xmlns:c16r2="http://schemas.microsoft.com/office/drawing/2015/06/chart">
            <c:ext xmlns:c16="http://schemas.microsoft.com/office/drawing/2014/chart" uri="{C3380CC4-5D6E-409C-BE32-E72D297353CC}">
              <c16:uniqueId val="{00000014-2877-4DC1-8B98-10DCFC6B060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842851308719046"/>
          <c:y val="0.10930492469585422"/>
          <c:w val="0.34949049714487984"/>
          <c:h val="0.7843787063198995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a:solidFill>
                  <a:srgbClr val="03544F"/>
                </a:solidFill>
                <a:latin typeface="+mn-lt"/>
              </a:rPr>
              <a:t>+ 8.5 million</a:t>
            </a:r>
            <a:r>
              <a:rPr lang="en-US" sz="1100" b="1" baseline="0" dirty="0">
                <a:solidFill>
                  <a:srgbClr val="03544F"/>
                </a:solidFill>
                <a:latin typeface="+mn-lt"/>
              </a:rPr>
              <a:t> a</a:t>
            </a:r>
            <a:r>
              <a:rPr lang="en-US" sz="1100" b="1" dirty="0">
                <a:solidFill>
                  <a:srgbClr val="03544F"/>
                </a:solidFill>
                <a:latin typeface="+mn-lt"/>
              </a:rPr>
              <a:t>dditional</a:t>
            </a:r>
            <a:r>
              <a:rPr lang="en-US" sz="1100" b="1" baseline="0" dirty="0">
                <a:solidFill>
                  <a:srgbClr val="03544F"/>
                </a:solidFill>
                <a:latin typeface="+mn-lt"/>
              </a:rPr>
              <a:t> households connected to DH by 2030*</a:t>
            </a:r>
          </a:p>
        </c:rich>
      </c:tx>
      <c:layout>
        <c:manualLayout>
          <c:xMode val="edge"/>
          <c:yMode val="edge"/>
          <c:x val="0.25469525531086246"/>
          <c:y val="3.3896595260801205E-4"/>
        </c:manualLayout>
      </c:layout>
      <c:overlay val="0"/>
      <c:spPr>
        <a:noFill/>
        <a:ln>
          <a:noFill/>
        </a:ln>
        <a:effectLst/>
      </c:spPr>
    </c:title>
    <c:autoTitleDeleted val="0"/>
    <c:plotArea>
      <c:layout>
        <c:manualLayout>
          <c:layoutTarget val="inner"/>
          <c:xMode val="edge"/>
          <c:yMode val="edge"/>
          <c:x val="0.10969352515146133"/>
          <c:y val="0.13334636686948953"/>
          <c:w val="0.86524381820693463"/>
          <c:h val="0.75462943094240753"/>
        </c:manualLayout>
      </c:layout>
      <c:barChart>
        <c:barDir val="col"/>
        <c:grouping val="clustered"/>
        <c:varyColors val="0"/>
        <c:ser>
          <c:idx val="0"/>
          <c:order val="0"/>
          <c:spPr>
            <a:solidFill>
              <a:srgbClr val="03544F"/>
            </a:solidFill>
            <a:ln>
              <a:noFill/>
            </a:ln>
            <a:effectLst/>
          </c:spPr>
          <c:invertIfNegative val="0"/>
          <c:dLbls>
            <c:dLbl>
              <c:idx val="0"/>
              <c:layout>
                <c:manualLayout>
                  <c:x val="1.6098906604813619E-2"/>
                  <c:y val="-3.8681835506303164E-3"/>
                </c:manualLayout>
              </c:layout>
              <c:tx>
                <c:rich>
                  <a:bodyPr rot="0" spcFirstLastPara="1" vertOverflow="clip" horzOverflow="clip" vert="horz" wrap="square" lIns="38100" tIns="19050" rIns="38100" bIns="19050" anchor="ctr" anchorCtr="1">
                    <a:spAutoFit/>
                  </a:bodyPr>
                  <a:lstStyle/>
                  <a:p>
                    <a:pPr>
                      <a:defRPr sz="700" b="1" i="0" u="none" strike="noStrike" kern="1200" baseline="0">
                        <a:solidFill>
                          <a:srgbClr val="03544F"/>
                        </a:solidFill>
                        <a:latin typeface="+mn-lt"/>
                        <a:ea typeface="+mn-ea"/>
                        <a:cs typeface="+mn-cs"/>
                      </a:defRPr>
                    </a:pPr>
                    <a:fld id="{A1A3A542-BBC3-4F3A-A720-8DDB3E0AA59B}" type="CATEGORYNAME">
                      <a:rPr lang="en-US" sz="700">
                        <a:latin typeface="+mn-lt"/>
                      </a:rPr>
                      <a:pPr>
                        <a:defRPr sz="700" b="1" i="0" u="none" strike="noStrike" kern="1200" baseline="0">
                          <a:solidFill>
                            <a:srgbClr val="03544F"/>
                          </a:solidFill>
                          <a:latin typeface="+mn-lt"/>
                          <a:ea typeface="+mn-ea"/>
                          <a:cs typeface="+mn-cs"/>
                        </a:defRPr>
                      </a:pPr>
                      <a:t>[CATEGORY NAME]</a:t>
                    </a:fld>
                    <a:r>
                      <a:rPr lang="en-US" sz="700" baseline="0">
                        <a:latin typeface="+mn-lt"/>
                      </a:rPr>
                      <a:t>;+ </a:t>
                    </a:r>
                    <a:fld id="{A8E65E4B-04DF-4DC6-B7B5-C9F359D2FE3C}" type="VALUE">
                      <a:rPr lang="en-US" sz="700" baseline="0">
                        <a:latin typeface="+mn-lt"/>
                      </a:rPr>
                      <a:pPr>
                        <a:defRPr sz="700" b="1" i="0" u="none" strike="noStrike" kern="1200" baseline="0">
                          <a:solidFill>
                            <a:srgbClr val="03544F"/>
                          </a:solidFill>
                          <a:latin typeface="+mn-lt"/>
                          <a:ea typeface="+mn-ea"/>
                          <a:cs typeface="+mn-cs"/>
                        </a:defRPr>
                      </a:pPr>
                      <a:t>[VALUE]</a:t>
                    </a:fld>
                    <a:endParaRPr lang="en-US" sz="700" baseline="0">
                      <a:latin typeface="+mn-lt"/>
                    </a:endParaRPr>
                  </a:p>
                </c:rich>
              </c:tx>
              <c:spPr>
                <a:noFill/>
                <a:ln>
                  <a:solidFill>
                    <a:sysClr val="windowText" lastClr="000000">
                      <a:lumMod val="25000"/>
                      <a:lumOff val="75000"/>
                    </a:sysClr>
                  </a:solidFill>
                </a:ln>
                <a:effectLst/>
              </c:spPr>
              <c:showLegendKey val="0"/>
              <c:showVal val="1"/>
              <c:showCatName val="1"/>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11524309044470969"/>
                      <c:h val="0.12439557474091459"/>
                    </c:manualLayout>
                  </c15:layout>
                  <c15:dlblFieldTable/>
                  <c15:showDataLabelsRange val="0"/>
                </c:ext>
                <c:ext xmlns:c16="http://schemas.microsoft.com/office/drawing/2014/chart" uri="{C3380CC4-5D6E-409C-BE32-E72D297353CC}">
                  <c16:uniqueId val="{00000005-1231-40C3-BB2F-A3AE7E902CBD}"/>
                </c:ext>
              </c:extLst>
            </c:dLbl>
            <c:dLbl>
              <c:idx val="1"/>
              <c:layout>
                <c:manualLayout>
                  <c:x val="1.6663393970840584E-2"/>
                  <c:y val="-2.2595325698892398E-2"/>
                </c:manualLayout>
              </c:layout>
              <c:tx>
                <c:rich>
                  <a:bodyPr rot="0" spcFirstLastPara="1" vertOverflow="clip" horzOverflow="clip" vert="horz" wrap="square" lIns="38100" tIns="19050" rIns="38100" bIns="19050" anchor="ctr" anchorCtr="1">
                    <a:spAutoFit/>
                  </a:bodyPr>
                  <a:lstStyle/>
                  <a:p>
                    <a:pPr>
                      <a:defRPr sz="700" b="1" i="0" u="none" strike="noStrike" kern="1200" baseline="0">
                        <a:solidFill>
                          <a:srgbClr val="03544F"/>
                        </a:solidFill>
                        <a:latin typeface="+mn-lt"/>
                        <a:ea typeface="+mn-ea"/>
                        <a:cs typeface="+mn-cs"/>
                      </a:defRPr>
                    </a:pPr>
                    <a:fld id="{283840FB-A650-4459-8889-DB3FF10251B9}" type="CATEGORYNAME">
                      <a:rPr lang="en-US" sz="700">
                        <a:latin typeface="+mn-lt"/>
                      </a:rPr>
                      <a:pPr>
                        <a:defRPr sz="700" b="1" i="0" u="none" strike="noStrike" kern="1200" baseline="0">
                          <a:solidFill>
                            <a:srgbClr val="03544F"/>
                          </a:solidFill>
                          <a:latin typeface="+mn-lt"/>
                          <a:ea typeface="+mn-ea"/>
                          <a:cs typeface="+mn-cs"/>
                        </a:defRPr>
                      </a:pPr>
                      <a:t>[CATEGORY NAME]</a:t>
                    </a:fld>
                    <a:r>
                      <a:rPr lang="en-US" sz="700" baseline="0">
                        <a:latin typeface="+mn-lt"/>
                      </a:rPr>
                      <a:t>;+ </a:t>
                    </a:r>
                    <a:fld id="{0823A835-3C19-44FE-9AD3-C392D13EEECF}" type="VALUE">
                      <a:rPr lang="en-US" sz="700" baseline="0">
                        <a:latin typeface="+mn-lt"/>
                      </a:rPr>
                      <a:pPr>
                        <a:defRPr sz="700" b="1" i="0" u="none" strike="noStrike" kern="1200" baseline="0">
                          <a:solidFill>
                            <a:srgbClr val="03544F"/>
                          </a:solidFill>
                          <a:latin typeface="+mn-lt"/>
                          <a:ea typeface="+mn-ea"/>
                          <a:cs typeface="+mn-cs"/>
                        </a:defRPr>
                      </a:pPr>
                      <a:t>[VALUE]</a:t>
                    </a:fld>
                    <a:endParaRPr lang="en-US" sz="700" baseline="0">
                      <a:latin typeface="+mn-lt"/>
                    </a:endParaRPr>
                  </a:p>
                </c:rich>
              </c:tx>
              <c:spPr>
                <a:noFill/>
                <a:ln>
                  <a:solidFill>
                    <a:sysClr val="windowText" lastClr="000000">
                      <a:lumMod val="25000"/>
                      <a:lumOff val="75000"/>
                    </a:sysClr>
                  </a:solidFill>
                </a:ln>
                <a:effectLst/>
              </c:spPr>
              <c:showLegendKey val="0"/>
              <c:showVal val="1"/>
              <c:showCatName val="1"/>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9.8956041974371217E-2"/>
                      <c:h val="0.13494951864645355"/>
                    </c:manualLayout>
                  </c15:layout>
                  <c15:dlblFieldTable/>
                  <c15:showDataLabelsRange val="0"/>
                </c:ext>
                <c:ext xmlns:c16="http://schemas.microsoft.com/office/drawing/2014/chart" uri="{C3380CC4-5D6E-409C-BE32-E72D297353CC}">
                  <c16:uniqueId val="{00000004-1231-40C3-BB2F-A3AE7E902CBD}"/>
                </c:ext>
              </c:extLst>
            </c:dLbl>
            <c:dLbl>
              <c:idx val="2"/>
              <c:layout>
                <c:manualLayout>
                  <c:x val="9.1896407685881365E-3"/>
                  <c:y val="-1.6460902979178613E-2"/>
                </c:manualLayout>
              </c:layout>
              <c:tx>
                <c:rich>
                  <a:bodyPr/>
                  <a:lstStyle/>
                  <a:p>
                    <a:fld id="{58C827AC-7514-4C28-AD85-8CFFB8927DB5}" type="CATEGORYNAME">
                      <a:rPr lang="en-US" smtClean="0"/>
                      <a:pPr/>
                      <a:t>[CATEGORY NAME]</a:t>
                    </a:fld>
                    <a:r>
                      <a:rPr lang="en-US" baseline="0"/>
                      <a:t>;+ </a:t>
                    </a:r>
                    <a:fld id="{166F91EB-3814-41CD-B8DE-3B3F5AFE74C1}" type="VALUE">
                      <a:rPr lang="en-US" baseline="0"/>
                      <a:pPr/>
                      <a:t>[VALUE]</a:t>
                    </a:fld>
                    <a:endParaRPr lang="en-US" baseline="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11042580203790316"/>
                      <c:h val="0.10652609276345294"/>
                    </c:manualLayout>
                  </c15:layout>
                  <c15:dlblFieldTable/>
                  <c15:showDataLabelsRange val="0"/>
                </c:ext>
                <c:ext xmlns:c16="http://schemas.microsoft.com/office/drawing/2014/chart" uri="{C3380CC4-5D6E-409C-BE32-E72D297353CC}">
                  <c16:uniqueId val="{00000003-1231-40C3-BB2F-A3AE7E902CBD}"/>
                </c:ext>
              </c:extLst>
            </c:dLbl>
            <c:dLbl>
              <c:idx val="3"/>
              <c:layout>
                <c:manualLayout>
                  <c:x val="-5.8479532163742687E-3"/>
                  <c:y val="-1.4631913759269876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7.8061031844703629E-2"/>
                      <c:h val="0.11018407120327041"/>
                    </c:manualLayout>
                  </c15:layout>
                </c:ext>
                <c:ext xmlns:c16="http://schemas.microsoft.com/office/drawing/2014/chart" uri="{C3380CC4-5D6E-409C-BE32-E72D297353CC}">
                  <c16:uniqueId val="{00000000-1231-40C3-BB2F-A3AE7E902CBD}"/>
                </c:ext>
              </c:extLst>
            </c:dLbl>
            <c:dLbl>
              <c:idx val="4"/>
              <c:layout>
                <c:manualLayout>
                  <c:x val="-1.3366750208855471E-2"/>
                  <c:y val="-1.4631913759269879E-2"/>
                </c:manualLayout>
              </c:layout>
              <c:tx>
                <c:rich>
                  <a:bodyPr/>
                  <a:lstStyle/>
                  <a:p>
                    <a:fld id="{0F566F82-DB1B-4892-AF99-3CB33C1BBF65}" type="CATEGORYNAME">
                      <a:rPr lang="en-US" smtClean="0"/>
                      <a:pPr/>
                      <a:t>[CATEGORY NAME]</a:t>
                    </a:fld>
                    <a:r>
                      <a:rPr lang="en-US"/>
                      <a:t>:</a:t>
                    </a:r>
                    <a:r>
                      <a:rPr lang="en-US" baseline="0"/>
                      <a:t> +</a:t>
                    </a:r>
                    <a:fld id="{685FE556-630A-4E86-AC58-95225C521E48}" type="VALUE">
                      <a:rPr lang="en-US" baseline="0" smtClean="0"/>
                      <a:pPr/>
                      <a:t>[VALUE]</a:t>
                    </a:fld>
                    <a:endParaRPr lang="en-US" baseline="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9.6893283076457545E-2"/>
                      <c:h val="0.10286811432363546"/>
                    </c:manualLayout>
                  </c15:layout>
                  <c15:dlblFieldTable/>
                  <c15:showDataLabelsRange val="0"/>
                </c:ext>
                <c:ext xmlns:c16="http://schemas.microsoft.com/office/drawing/2014/chart" uri="{C3380CC4-5D6E-409C-BE32-E72D297353CC}">
                  <c16:uniqueId val="{00000001-1231-40C3-BB2F-A3AE7E902CBD}"/>
                </c:ext>
              </c:extLst>
            </c:dLbl>
            <c:dLbl>
              <c:idx val="5"/>
              <c:layout>
                <c:manualLayout>
                  <c:x val="-3.3416217709628404E-3"/>
                  <c:y val="-1.6460902979178613E-2"/>
                </c:manualLayout>
              </c:layout>
              <c:tx>
                <c:rich>
                  <a:bodyPr/>
                  <a:lstStyle/>
                  <a:p>
                    <a:fld id="{181CE57C-7466-451F-9500-5D705018089F}" type="CATEGORYNAME">
                      <a:rPr lang="en-US" smtClean="0"/>
                      <a:pPr/>
                      <a:t>[CATEGORY NAME]</a:t>
                    </a:fld>
                    <a:r>
                      <a:rPr lang="en-US" baseline="0"/>
                      <a:t>:+ </a:t>
                    </a:r>
                    <a:fld id="{D7B1AA94-F449-43BB-9E56-D4D1D734C57F}" type="VALUE">
                      <a:rPr lang="en-US" baseline="0"/>
                      <a:pPr/>
                      <a:t>[VALUE]</a:t>
                    </a:fld>
                    <a:endParaRPr lang="en-US" baseline="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7.5253488050835732E-2"/>
                      <c:h val="9.9210135883817996E-2"/>
                    </c:manualLayout>
                  </c15:layout>
                  <c15:dlblFieldTable/>
                  <c15:showDataLabelsRange val="0"/>
                </c:ext>
                <c:ext xmlns:c16="http://schemas.microsoft.com/office/drawing/2014/chart" uri="{C3380CC4-5D6E-409C-BE32-E72D297353CC}">
                  <c16:uniqueId val="{00000002-1231-40C3-BB2F-A3AE7E902CBD}"/>
                </c:ext>
              </c:extLst>
            </c:dLbl>
            <c:spPr>
              <a:no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800" b="1" i="0" u="none" strike="noStrike" kern="1200" baseline="0">
                    <a:solidFill>
                      <a:srgbClr val="03544F"/>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Sheet1!$E$9:$E$14</c:f>
              <c:strCache>
                <c:ptCount val="6"/>
                <c:pt idx="0">
                  <c:v>Germany </c:v>
                </c:pt>
                <c:pt idx="1">
                  <c:v>France</c:v>
                </c:pt>
                <c:pt idx="2">
                  <c:v>Poland</c:v>
                </c:pt>
                <c:pt idx="3">
                  <c:v>NL</c:v>
                </c:pt>
                <c:pt idx="4">
                  <c:v>Austria </c:v>
                </c:pt>
                <c:pt idx="5">
                  <c:v>CZ</c:v>
                </c:pt>
              </c:strCache>
            </c:strRef>
          </c:cat>
          <c:val>
            <c:numRef>
              <c:f>Sheet1!$F$9:$F$14</c:f>
              <c:numCache>
                <c:formatCode>#,##0</c:formatCode>
                <c:ptCount val="6"/>
                <c:pt idx="0">
                  <c:v>4000000</c:v>
                </c:pt>
                <c:pt idx="1">
                  <c:v>2021571</c:v>
                </c:pt>
                <c:pt idx="2">
                  <c:v>1500000</c:v>
                </c:pt>
                <c:pt idx="3">
                  <c:v>500000</c:v>
                </c:pt>
                <c:pt idx="4">
                  <c:v>460000</c:v>
                </c:pt>
                <c:pt idx="5">
                  <c:v>40000</c:v>
                </c:pt>
              </c:numCache>
            </c:numRef>
          </c:val>
          <c:extLst xmlns:c16r2="http://schemas.microsoft.com/office/drawing/2015/06/chart">
            <c:ext xmlns:c16="http://schemas.microsoft.com/office/drawing/2014/chart" uri="{C3380CC4-5D6E-409C-BE32-E72D297353CC}">
              <c16:uniqueId val="{00000000-5711-4523-89AA-B0AD9D1F2738}"/>
            </c:ext>
          </c:extLst>
        </c:ser>
        <c:dLbls>
          <c:showLegendKey val="0"/>
          <c:showVal val="0"/>
          <c:showCatName val="0"/>
          <c:showSerName val="0"/>
          <c:showPercent val="0"/>
          <c:showBubbleSize val="0"/>
        </c:dLbls>
        <c:gapWidth val="219"/>
        <c:overlap val="-27"/>
        <c:axId val="107280896"/>
        <c:axId val="64967744"/>
      </c:barChart>
      <c:catAx>
        <c:axId val="10728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3544F"/>
                </a:solidFill>
                <a:latin typeface="+mn-lt"/>
                <a:ea typeface="+mn-ea"/>
                <a:cs typeface="+mn-cs"/>
              </a:defRPr>
            </a:pPr>
            <a:endParaRPr lang="en-US"/>
          </a:p>
        </c:txPr>
        <c:crossAx val="64967744"/>
        <c:crosses val="autoZero"/>
        <c:auto val="1"/>
        <c:lblAlgn val="ctr"/>
        <c:lblOffset val="100"/>
        <c:noMultiLvlLbl val="0"/>
      </c:catAx>
      <c:valAx>
        <c:axId val="649677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rgbClr val="03544F"/>
                </a:solidFill>
                <a:latin typeface="+mn-lt"/>
                <a:ea typeface="+mn-ea"/>
                <a:cs typeface="+mn-cs"/>
              </a:defRPr>
            </a:pPr>
            <a:endParaRPr lang="en-US"/>
          </a:p>
        </c:txPr>
        <c:crossAx val="10728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GB" sz="1100" b="0" i="0" u="none" strike="noStrike" kern="1200" spc="0" baseline="0">
                <a:solidFill>
                  <a:schemeClr val="accent6"/>
                </a:solidFill>
                <a:latin typeface="+mn-lt"/>
                <a:ea typeface="+mn-ea"/>
                <a:cs typeface="+mn-cs"/>
              </a:defRPr>
            </a:pPr>
            <a:r>
              <a:rPr lang="en-GB" sz="1100" dirty="0"/>
              <a:t>Fuel mix projection - Denmark,</a:t>
            </a:r>
            <a:r>
              <a:rPr lang="en-GB" sz="1100" baseline="0" dirty="0"/>
              <a:t> in GWh</a:t>
            </a:r>
            <a:endParaRPr lang="en-GB" sz="1100" dirty="0"/>
          </a:p>
        </c:rich>
      </c:tx>
      <c:layout/>
      <c:overlay val="0"/>
      <c:spPr>
        <a:noFill/>
        <a:ln>
          <a:noFill/>
        </a:ln>
        <a:effectLst/>
      </c:spPr>
    </c:title>
    <c:autoTitleDeleted val="0"/>
    <c:plotArea>
      <c:layout>
        <c:manualLayout>
          <c:layoutTarget val="inner"/>
          <c:xMode val="edge"/>
          <c:yMode val="edge"/>
          <c:x val="7.4834457734594531E-2"/>
          <c:y val="0.11185183820910666"/>
          <c:w val="0.79154444444444449"/>
          <c:h val="0.80384832419955654"/>
        </c:manualLayout>
      </c:layout>
      <c:barChart>
        <c:barDir val="col"/>
        <c:grouping val="stacked"/>
        <c:varyColors val="0"/>
        <c:ser>
          <c:idx val="0"/>
          <c:order val="0"/>
          <c:tx>
            <c:strRef>
              <c:f>Tables!$B$168</c:f>
              <c:strCache>
                <c:ptCount val="1"/>
                <c:pt idx="0">
                  <c:v>Bioenergy</c:v>
                </c:pt>
              </c:strCache>
            </c:strRef>
          </c:tx>
          <c:spPr>
            <a:solidFill>
              <a:srgbClr val="407B26"/>
            </a:solidFill>
            <a:ln>
              <a:noFill/>
            </a:ln>
            <a:effectLst/>
          </c:spPr>
          <c:invertIfNegative val="0"/>
          <c:cat>
            <c:numRef>
              <c:f>Tables!$C$167:$E$167</c:f>
              <c:numCache>
                <c:formatCode>General</c:formatCode>
                <c:ptCount val="3"/>
                <c:pt idx="0">
                  <c:v>2019</c:v>
                </c:pt>
                <c:pt idx="1">
                  <c:v>2030</c:v>
                </c:pt>
                <c:pt idx="2">
                  <c:v>2040</c:v>
                </c:pt>
              </c:numCache>
            </c:numRef>
          </c:cat>
          <c:val>
            <c:numRef>
              <c:f>Tables!$C$168:$E$168</c:f>
              <c:numCache>
                <c:formatCode>#,##0</c:formatCode>
                <c:ptCount val="3"/>
                <c:pt idx="0">
                  <c:v>21572</c:v>
                </c:pt>
                <c:pt idx="1">
                  <c:v>20264.2</c:v>
                </c:pt>
                <c:pt idx="2">
                  <c:v>11994.826190476191</c:v>
                </c:pt>
              </c:numCache>
            </c:numRef>
          </c:val>
          <c:extLst xmlns:c16r2="http://schemas.microsoft.com/office/drawing/2015/06/chart">
            <c:ext xmlns:c16="http://schemas.microsoft.com/office/drawing/2014/chart" uri="{C3380CC4-5D6E-409C-BE32-E72D297353CC}">
              <c16:uniqueId val="{00000000-39F3-4D80-AD82-EF20873F4BCF}"/>
            </c:ext>
          </c:extLst>
        </c:ser>
        <c:ser>
          <c:idx val="1"/>
          <c:order val="1"/>
          <c:tx>
            <c:strRef>
              <c:f>Tables!$B$169</c:f>
              <c:strCache>
                <c:ptCount val="1"/>
                <c:pt idx="0">
                  <c:v>Geothermal</c:v>
                </c:pt>
              </c:strCache>
            </c:strRef>
          </c:tx>
          <c:spPr>
            <a:solidFill>
              <a:srgbClr val="C00000"/>
            </a:solidFill>
            <a:ln>
              <a:noFill/>
            </a:ln>
            <a:effectLst/>
          </c:spPr>
          <c:invertIfNegative val="0"/>
          <c:cat>
            <c:numRef>
              <c:f>Tables!$C$167:$E$167</c:f>
              <c:numCache>
                <c:formatCode>General</c:formatCode>
                <c:ptCount val="3"/>
                <c:pt idx="0">
                  <c:v>2019</c:v>
                </c:pt>
                <c:pt idx="1">
                  <c:v>2030</c:v>
                </c:pt>
                <c:pt idx="2">
                  <c:v>2040</c:v>
                </c:pt>
              </c:numCache>
            </c:numRef>
          </c:cat>
          <c:val>
            <c:numRef>
              <c:f>Tables!$C$169:$E$169</c:f>
              <c:numCache>
                <c:formatCode>#,##0</c:formatCode>
                <c:ptCount val="3"/>
                <c:pt idx="0">
                  <c:v>10</c:v>
                </c:pt>
                <c:pt idx="1">
                  <c:v>20</c:v>
                </c:pt>
                <c:pt idx="2">
                  <c:v>19.857142857142858</c:v>
                </c:pt>
              </c:numCache>
            </c:numRef>
          </c:val>
          <c:extLst xmlns:c16r2="http://schemas.microsoft.com/office/drawing/2015/06/chart">
            <c:ext xmlns:c16="http://schemas.microsoft.com/office/drawing/2014/chart" uri="{C3380CC4-5D6E-409C-BE32-E72D297353CC}">
              <c16:uniqueId val="{00000001-39F3-4D80-AD82-EF20873F4BCF}"/>
            </c:ext>
          </c:extLst>
        </c:ser>
        <c:ser>
          <c:idx val="2"/>
          <c:order val="2"/>
          <c:tx>
            <c:strRef>
              <c:f>Tables!$B$170</c:f>
              <c:strCache>
                <c:ptCount val="1"/>
                <c:pt idx="0">
                  <c:v>Heat pumps &amp; e-boilers</c:v>
                </c:pt>
              </c:strCache>
            </c:strRef>
          </c:tx>
          <c:spPr>
            <a:solidFill>
              <a:srgbClr val="FF9999"/>
            </a:solidFill>
            <a:ln>
              <a:noFill/>
            </a:ln>
            <a:effectLst/>
          </c:spPr>
          <c:invertIfNegative val="0"/>
          <c:cat>
            <c:numRef>
              <c:f>Tables!$C$167:$E$167</c:f>
              <c:numCache>
                <c:formatCode>General</c:formatCode>
                <c:ptCount val="3"/>
                <c:pt idx="0">
                  <c:v>2019</c:v>
                </c:pt>
                <c:pt idx="1">
                  <c:v>2030</c:v>
                </c:pt>
                <c:pt idx="2">
                  <c:v>2040</c:v>
                </c:pt>
              </c:numCache>
            </c:numRef>
          </c:cat>
          <c:val>
            <c:numRef>
              <c:f>Tables!$C$170:$E$170</c:f>
              <c:numCache>
                <c:formatCode>#,##0</c:formatCode>
                <c:ptCount val="3"/>
                <c:pt idx="0">
                  <c:v>565</c:v>
                </c:pt>
                <c:pt idx="1">
                  <c:v>13827</c:v>
                </c:pt>
                <c:pt idx="2">
                  <c:v>25996.238095238095</c:v>
                </c:pt>
              </c:numCache>
            </c:numRef>
          </c:val>
          <c:extLst xmlns:c16r2="http://schemas.microsoft.com/office/drawing/2015/06/chart">
            <c:ext xmlns:c16="http://schemas.microsoft.com/office/drawing/2014/chart" uri="{C3380CC4-5D6E-409C-BE32-E72D297353CC}">
              <c16:uniqueId val="{00000002-39F3-4D80-AD82-EF20873F4BCF}"/>
            </c:ext>
          </c:extLst>
        </c:ser>
        <c:ser>
          <c:idx val="3"/>
          <c:order val="3"/>
          <c:tx>
            <c:strRef>
              <c:f>Tables!$B$171</c:f>
              <c:strCache>
                <c:ptCount val="1"/>
                <c:pt idx="0">
                  <c:v>Solar thermal</c:v>
                </c:pt>
              </c:strCache>
            </c:strRef>
          </c:tx>
          <c:spPr>
            <a:solidFill>
              <a:srgbClr val="FFFF00"/>
            </a:solidFill>
            <a:ln>
              <a:noFill/>
            </a:ln>
            <a:effectLst/>
          </c:spPr>
          <c:invertIfNegative val="0"/>
          <c:cat>
            <c:numRef>
              <c:f>Tables!$C$167:$E$167</c:f>
              <c:numCache>
                <c:formatCode>General</c:formatCode>
                <c:ptCount val="3"/>
                <c:pt idx="0">
                  <c:v>2019</c:v>
                </c:pt>
                <c:pt idx="1">
                  <c:v>2030</c:v>
                </c:pt>
                <c:pt idx="2">
                  <c:v>2040</c:v>
                </c:pt>
              </c:numCache>
            </c:numRef>
          </c:cat>
          <c:val>
            <c:numRef>
              <c:f>Tables!$C$171:$E$171</c:f>
              <c:numCache>
                <c:formatCode>#,##0</c:formatCode>
                <c:ptCount val="3"/>
                <c:pt idx="0">
                  <c:v>648</c:v>
                </c:pt>
                <c:pt idx="1">
                  <c:v>751</c:v>
                </c:pt>
                <c:pt idx="2">
                  <c:v>768.57142857142867</c:v>
                </c:pt>
              </c:numCache>
            </c:numRef>
          </c:val>
          <c:extLst xmlns:c16r2="http://schemas.microsoft.com/office/drawing/2015/06/chart">
            <c:ext xmlns:c16="http://schemas.microsoft.com/office/drawing/2014/chart" uri="{C3380CC4-5D6E-409C-BE32-E72D297353CC}">
              <c16:uniqueId val="{00000003-39F3-4D80-AD82-EF20873F4BCF}"/>
            </c:ext>
          </c:extLst>
        </c:ser>
        <c:ser>
          <c:idx val="4"/>
          <c:order val="4"/>
          <c:tx>
            <c:strRef>
              <c:f>Tables!$B$172</c:f>
              <c:strCache>
                <c:ptCount val="1"/>
                <c:pt idx="0">
                  <c:v>Coal, oil &amp; peat</c:v>
                </c:pt>
              </c:strCache>
            </c:strRef>
          </c:tx>
          <c:spPr>
            <a:solidFill>
              <a:srgbClr val="AFABAB"/>
            </a:solidFill>
            <a:ln>
              <a:noFill/>
            </a:ln>
            <a:effectLst/>
          </c:spPr>
          <c:invertIfNegative val="0"/>
          <c:cat>
            <c:numRef>
              <c:f>Tables!$C$167:$E$167</c:f>
              <c:numCache>
                <c:formatCode>General</c:formatCode>
                <c:ptCount val="3"/>
                <c:pt idx="0">
                  <c:v>2019</c:v>
                </c:pt>
                <c:pt idx="1">
                  <c:v>2030</c:v>
                </c:pt>
                <c:pt idx="2">
                  <c:v>2040</c:v>
                </c:pt>
              </c:numCache>
            </c:numRef>
          </c:cat>
          <c:val>
            <c:numRef>
              <c:f>Tables!$C$172:$E$172</c:f>
              <c:numCache>
                <c:formatCode>#,##0</c:formatCode>
                <c:ptCount val="3"/>
                <c:pt idx="0">
                  <c:v>3828</c:v>
                </c:pt>
                <c:pt idx="1">
                  <c:v>137</c:v>
                </c:pt>
                <c:pt idx="2">
                  <c:v>116.33333333333334</c:v>
                </c:pt>
              </c:numCache>
            </c:numRef>
          </c:val>
          <c:extLst xmlns:c16r2="http://schemas.microsoft.com/office/drawing/2015/06/chart">
            <c:ext xmlns:c16="http://schemas.microsoft.com/office/drawing/2014/chart" uri="{C3380CC4-5D6E-409C-BE32-E72D297353CC}">
              <c16:uniqueId val="{00000004-39F3-4D80-AD82-EF20873F4BCF}"/>
            </c:ext>
          </c:extLst>
        </c:ser>
        <c:ser>
          <c:idx val="5"/>
          <c:order val="5"/>
          <c:tx>
            <c:strRef>
              <c:f>Tables!$B$173</c:f>
              <c:strCache>
                <c:ptCount val="1"/>
                <c:pt idx="0">
                  <c:v>Natural gas</c:v>
                </c:pt>
              </c:strCache>
            </c:strRef>
          </c:tx>
          <c:spPr>
            <a:solidFill>
              <a:srgbClr val="3366FF"/>
            </a:solidFill>
            <a:ln>
              <a:noFill/>
            </a:ln>
            <a:effectLst/>
          </c:spPr>
          <c:invertIfNegative val="0"/>
          <c:cat>
            <c:numRef>
              <c:f>Tables!$C$167:$E$167</c:f>
              <c:numCache>
                <c:formatCode>General</c:formatCode>
                <c:ptCount val="3"/>
                <c:pt idx="0">
                  <c:v>2019</c:v>
                </c:pt>
                <c:pt idx="1">
                  <c:v>2030</c:v>
                </c:pt>
                <c:pt idx="2">
                  <c:v>2040</c:v>
                </c:pt>
              </c:numCache>
            </c:numRef>
          </c:cat>
          <c:val>
            <c:numRef>
              <c:f>Tables!$C$173:$E$173</c:f>
              <c:numCache>
                <c:formatCode>#,##0</c:formatCode>
                <c:ptCount val="3"/>
                <c:pt idx="0">
                  <c:v>4679</c:v>
                </c:pt>
                <c:pt idx="1">
                  <c:v>275</c:v>
                </c:pt>
                <c:pt idx="2">
                  <c:v>494.47619047619048</c:v>
                </c:pt>
              </c:numCache>
            </c:numRef>
          </c:val>
          <c:extLst xmlns:c16r2="http://schemas.microsoft.com/office/drawing/2015/06/chart">
            <c:ext xmlns:c16="http://schemas.microsoft.com/office/drawing/2014/chart" uri="{C3380CC4-5D6E-409C-BE32-E72D297353CC}">
              <c16:uniqueId val="{00000005-39F3-4D80-AD82-EF20873F4BCF}"/>
            </c:ext>
          </c:extLst>
        </c:ser>
        <c:ser>
          <c:idx val="6"/>
          <c:order val="6"/>
          <c:tx>
            <c:strRef>
              <c:f>Tables!$B$174</c:f>
              <c:strCache>
                <c:ptCount val="1"/>
                <c:pt idx="0">
                  <c:v>Waste heat (industry &amp; tertiary)</c:v>
                </c:pt>
              </c:strCache>
            </c:strRef>
          </c:tx>
          <c:spPr>
            <a:solidFill>
              <a:srgbClr val="EFA003"/>
            </a:solidFill>
            <a:ln>
              <a:noFill/>
            </a:ln>
            <a:effectLst/>
          </c:spPr>
          <c:invertIfNegative val="0"/>
          <c:cat>
            <c:numRef>
              <c:f>Tables!$C$167:$E$167</c:f>
              <c:numCache>
                <c:formatCode>General</c:formatCode>
                <c:ptCount val="3"/>
                <c:pt idx="0">
                  <c:v>2019</c:v>
                </c:pt>
                <c:pt idx="1">
                  <c:v>2030</c:v>
                </c:pt>
                <c:pt idx="2">
                  <c:v>2040</c:v>
                </c:pt>
              </c:numCache>
            </c:numRef>
          </c:cat>
          <c:val>
            <c:numRef>
              <c:f>Tables!$C$174:$E$174</c:f>
              <c:numCache>
                <c:formatCode>#,##0</c:formatCode>
                <c:ptCount val="3"/>
                <c:pt idx="0">
                  <c:v>1213</c:v>
                </c:pt>
                <c:pt idx="1">
                  <c:v>1608</c:v>
                </c:pt>
                <c:pt idx="2">
                  <c:v>1791.0952380952381</c:v>
                </c:pt>
              </c:numCache>
            </c:numRef>
          </c:val>
          <c:extLst xmlns:c16r2="http://schemas.microsoft.com/office/drawing/2015/06/chart">
            <c:ext xmlns:c16="http://schemas.microsoft.com/office/drawing/2014/chart" uri="{C3380CC4-5D6E-409C-BE32-E72D297353CC}">
              <c16:uniqueId val="{00000006-39F3-4D80-AD82-EF20873F4BCF}"/>
            </c:ext>
          </c:extLst>
        </c:ser>
        <c:ser>
          <c:idx val="7"/>
          <c:order val="7"/>
          <c:tx>
            <c:strRef>
              <c:f>Tables!$B$175</c:f>
              <c:strCache>
                <c:ptCount val="1"/>
                <c:pt idx="0">
                  <c:v>Waste heat (non-bio waste)</c:v>
                </c:pt>
              </c:strCache>
            </c:strRef>
          </c:tx>
          <c:spPr>
            <a:solidFill>
              <a:srgbClr val="ED7D31"/>
            </a:solidFill>
            <a:ln>
              <a:noFill/>
            </a:ln>
            <a:effectLst/>
          </c:spPr>
          <c:invertIfNegative val="0"/>
          <c:cat>
            <c:numRef>
              <c:f>Tables!$C$167:$E$167</c:f>
              <c:numCache>
                <c:formatCode>General</c:formatCode>
                <c:ptCount val="3"/>
                <c:pt idx="0">
                  <c:v>2019</c:v>
                </c:pt>
                <c:pt idx="1">
                  <c:v>2030</c:v>
                </c:pt>
                <c:pt idx="2">
                  <c:v>2040</c:v>
                </c:pt>
              </c:numCache>
            </c:numRef>
          </c:cat>
          <c:val>
            <c:numRef>
              <c:f>Tables!$C$175:$E$175</c:f>
              <c:numCache>
                <c:formatCode>#,##0</c:formatCode>
                <c:ptCount val="3"/>
                <c:pt idx="0">
                  <c:v>3665</c:v>
                </c:pt>
                <c:pt idx="1">
                  <c:v>3142.8</c:v>
                </c:pt>
                <c:pt idx="2">
                  <c:v>1814.5928571428565</c:v>
                </c:pt>
              </c:numCache>
            </c:numRef>
          </c:val>
          <c:extLst xmlns:c16r2="http://schemas.microsoft.com/office/drawing/2015/06/chart">
            <c:ext xmlns:c16="http://schemas.microsoft.com/office/drawing/2014/chart" uri="{C3380CC4-5D6E-409C-BE32-E72D297353CC}">
              <c16:uniqueId val="{00000007-39F3-4D80-AD82-EF20873F4BCF}"/>
            </c:ext>
          </c:extLst>
        </c:ser>
        <c:ser>
          <c:idx val="8"/>
          <c:order val="8"/>
          <c:tx>
            <c:strRef>
              <c:f>Tables!$B$176</c:f>
              <c:strCache>
                <c:ptCount val="1"/>
                <c:pt idx="0">
                  <c:v>Other</c:v>
                </c:pt>
              </c:strCache>
            </c:strRef>
          </c:tx>
          <c:spPr>
            <a:solidFill>
              <a:srgbClr val="CBD9E4"/>
            </a:solidFill>
            <a:ln>
              <a:noFill/>
            </a:ln>
            <a:effectLst/>
          </c:spPr>
          <c:invertIfNegative val="0"/>
          <c:cat>
            <c:numRef>
              <c:f>Tables!$C$167:$E$167</c:f>
              <c:numCache>
                <c:formatCode>General</c:formatCode>
                <c:ptCount val="3"/>
                <c:pt idx="0">
                  <c:v>2019</c:v>
                </c:pt>
                <c:pt idx="1">
                  <c:v>2030</c:v>
                </c:pt>
                <c:pt idx="2">
                  <c:v>2040</c:v>
                </c:pt>
              </c:numCache>
            </c:numRef>
          </c:cat>
          <c:val>
            <c:numRef>
              <c:f>Tables!$C$176:$E$176</c:f>
              <c:numCache>
                <c:formatCode>#,##0</c:formatCode>
                <c:ptCount val="3"/>
                <c:pt idx="0">
                  <c:v>35.925000000000004</c:v>
                </c:pt>
                <c:pt idx="1">
                  <c:v>0</c:v>
                </c:pt>
                <c:pt idx="2">
                  <c:v>0</c:v>
                </c:pt>
              </c:numCache>
            </c:numRef>
          </c:val>
          <c:extLst xmlns:c16r2="http://schemas.microsoft.com/office/drawing/2015/06/chart">
            <c:ext xmlns:c16="http://schemas.microsoft.com/office/drawing/2014/chart" uri="{C3380CC4-5D6E-409C-BE32-E72D297353CC}">
              <c16:uniqueId val="{00000008-39F3-4D80-AD82-EF20873F4BCF}"/>
            </c:ext>
          </c:extLst>
        </c:ser>
        <c:dLbls>
          <c:showLegendKey val="0"/>
          <c:showVal val="0"/>
          <c:showCatName val="0"/>
          <c:showSerName val="0"/>
          <c:showPercent val="0"/>
          <c:showBubbleSize val="0"/>
        </c:dLbls>
        <c:gapWidth val="150"/>
        <c:overlap val="100"/>
        <c:axId val="107586048"/>
        <c:axId val="64978944"/>
      </c:barChart>
      <c:catAx>
        <c:axId val="1075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1" i="0" u="none" strike="noStrike" kern="1200" baseline="0">
                <a:solidFill>
                  <a:schemeClr val="accent6"/>
                </a:solidFill>
                <a:latin typeface="+mn-lt"/>
                <a:ea typeface="+mn-ea"/>
                <a:cs typeface="+mn-cs"/>
              </a:defRPr>
            </a:pPr>
            <a:endParaRPr lang="en-US"/>
          </a:p>
        </c:txPr>
        <c:crossAx val="64978944"/>
        <c:crosses val="autoZero"/>
        <c:auto val="1"/>
        <c:lblAlgn val="ctr"/>
        <c:lblOffset val="100"/>
        <c:noMultiLvlLbl val="0"/>
      </c:catAx>
      <c:valAx>
        <c:axId val="649789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accent6"/>
                </a:solidFill>
                <a:latin typeface="+mn-lt"/>
                <a:ea typeface="+mn-ea"/>
                <a:cs typeface="+mn-cs"/>
              </a:defRPr>
            </a:pPr>
            <a:endParaRPr lang="en-US"/>
          </a:p>
        </c:txPr>
        <c:crossAx val="107586048"/>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100" b="0" i="0" u="none" strike="noStrike" kern="1200" spc="0" baseline="0">
                <a:solidFill>
                  <a:schemeClr val="accent6"/>
                </a:solidFill>
                <a:latin typeface="+mn-lt"/>
                <a:ea typeface="+mn-ea"/>
                <a:cs typeface="+mn-cs"/>
              </a:defRPr>
            </a:pPr>
            <a:r>
              <a:rPr lang="en-GB" sz="1100"/>
              <a:t>Fuel mix projection in Germany, in GWh</a:t>
            </a:r>
          </a:p>
        </c:rich>
      </c:tx>
      <c:layout/>
      <c:overlay val="0"/>
      <c:spPr>
        <a:noFill/>
        <a:ln>
          <a:noFill/>
        </a:ln>
        <a:effectLst/>
      </c:spPr>
    </c:title>
    <c:autoTitleDeleted val="0"/>
    <c:plotArea>
      <c:layout/>
      <c:barChart>
        <c:barDir val="col"/>
        <c:grouping val="stacked"/>
        <c:varyColors val="0"/>
        <c:ser>
          <c:idx val="0"/>
          <c:order val="0"/>
          <c:tx>
            <c:strRef>
              <c:f>Tables!$B$140</c:f>
              <c:strCache>
                <c:ptCount val="1"/>
                <c:pt idx="0">
                  <c:v>Bioenergy</c:v>
                </c:pt>
              </c:strCache>
            </c:strRef>
          </c:tx>
          <c:spPr>
            <a:solidFill>
              <a:srgbClr val="407B26"/>
            </a:solidFill>
            <a:ln>
              <a:noFill/>
            </a:ln>
            <a:effectLst/>
          </c:spPr>
          <c:invertIfNegative val="0"/>
          <c:cat>
            <c:numRef>
              <c:f>Tables!$C$139:$E$139</c:f>
              <c:numCache>
                <c:formatCode>General</c:formatCode>
                <c:ptCount val="3"/>
                <c:pt idx="0">
                  <c:v>2019</c:v>
                </c:pt>
                <c:pt idx="1">
                  <c:v>2030</c:v>
                </c:pt>
                <c:pt idx="2">
                  <c:v>2045</c:v>
                </c:pt>
              </c:numCache>
            </c:numRef>
          </c:cat>
          <c:val>
            <c:numRef>
              <c:f>Tables!$C$140:$E$140</c:f>
              <c:numCache>
                <c:formatCode>#,##0</c:formatCode>
                <c:ptCount val="3"/>
                <c:pt idx="0">
                  <c:v>15770</c:v>
                </c:pt>
                <c:pt idx="1">
                  <c:v>24650</c:v>
                </c:pt>
                <c:pt idx="2">
                  <c:v>21350</c:v>
                </c:pt>
              </c:numCache>
            </c:numRef>
          </c:val>
          <c:extLst xmlns:c16r2="http://schemas.microsoft.com/office/drawing/2015/06/chart">
            <c:ext xmlns:c16="http://schemas.microsoft.com/office/drawing/2014/chart" uri="{C3380CC4-5D6E-409C-BE32-E72D297353CC}">
              <c16:uniqueId val="{00000000-25FE-498B-89DE-2EE7040D2786}"/>
            </c:ext>
          </c:extLst>
        </c:ser>
        <c:ser>
          <c:idx val="1"/>
          <c:order val="1"/>
          <c:tx>
            <c:strRef>
              <c:f>Tables!$B$141</c:f>
              <c:strCache>
                <c:ptCount val="1"/>
                <c:pt idx="0">
                  <c:v>Geothermal</c:v>
                </c:pt>
              </c:strCache>
            </c:strRef>
          </c:tx>
          <c:spPr>
            <a:solidFill>
              <a:srgbClr val="C00000"/>
            </a:solidFill>
            <a:ln>
              <a:noFill/>
            </a:ln>
            <a:effectLst/>
          </c:spPr>
          <c:invertIfNegative val="0"/>
          <c:cat>
            <c:numRef>
              <c:f>Tables!$C$139:$E$139</c:f>
              <c:numCache>
                <c:formatCode>General</c:formatCode>
                <c:ptCount val="3"/>
                <c:pt idx="0">
                  <c:v>2019</c:v>
                </c:pt>
                <c:pt idx="1">
                  <c:v>2030</c:v>
                </c:pt>
                <c:pt idx="2">
                  <c:v>2045</c:v>
                </c:pt>
              </c:numCache>
            </c:numRef>
          </c:cat>
          <c:val>
            <c:numRef>
              <c:f>Tables!$C$141:$E$141</c:f>
              <c:numCache>
                <c:formatCode>#,##0</c:formatCode>
                <c:ptCount val="3"/>
                <c:pt idx="0">
                  <c:v>0</c:v>
                </c:pt>
                <c:pt idx="1">
                  <c:v>10000</c:v>
                </c:pt>
                <c:pt idx="2">
                  <c:v>18200</c:v>
                </c:pt>
              </c:numCache>
            </c:numRef>
          </c:val>
          <c:extLst xmlns:c16r2="http://schemas.microsoft.com/office/drawing/2015/06/chart">
            <c:ext xmlns:c16="http://schemas.microsoft.com/office/drawing/2014/chart" uri="{C3380CC4-5D6E-409C-BE32-E72D297353CC}">
              <c16:uniqueId val="{00000001-25FE-498B-89DE-2EE7040D2786}"/>
            </c:ext>
          </c:extLst>
        </c:ser>
        <c:ser>
          <c:idx val="2"/>
          <c:order val="2"/>
          <c:tx>
            <c:strRef>
              <c:f>Tables!$B$142</c:f>
              <c:strCache>
                <c:ptCount val="1"/>
                <c:pt idx="0">
                  <c:v>Heat pumps &amp; e-boilers</c:v>
                </c:pt>
              </c:strCache>
            </c:strRef>
          </c:tx>
          <c:spPr>
            <a:solidFill>
              <a:srgbClr val="FF9999"/>
            </a:solidFill>
            <a:ln>
              <a:noFill/>
            </a:ln>
            <a:effectLst/>
          </c:spPr>
          <c:invertIfNegative val="0"/>
          <c:cat>
            <c:numRef>
              <c:f>Tables!$C$139:$E$139</c:f>
              <c:numCache>
                <c:formatCode>General</c:formatCode>
                <c:ptCount val="3"/>
                <c:pt idx="0">
                  <c:v>2019</c:v>
                </c:pt>
                <c:pt idx="1">
                  <c:v>2030</c:v>
                </c:pt>
                <c:pt idx="2">
                  <c:v>2045</c:v>
                </c:pt>
              </c:numCache>
            </c:numRef>
          </c:cat>
          <c:val>
            <c:numRef>
              <c:f>Tables!$C$142:$E$142</c:f>
              <c:numCache>
                <c:formatCode>#,##0</c:formatCode>
                <c:ptCount val="3"/>
                <c:pt idx="0">
                  <c:v>0</c:v>
                </c:pt>
                <c:pt idx="1">
                  <c:v>19900</c:v>
                </c:pt>
                <c:pt idx="2">
                  <c:v>78400</c:v>
                </c:pt>
              </c:numCache>
            </c:numRef>
          </c:val>
          <c:extLst xmlns:c16r2="http://schemas.microsoft.com/office/drawing/2015/06/chart">
            <c:ext xmlns:c16="http://schemas.microsoft.com/office/drawing/2014/chart" uri="{C3380CC4-5D6E-409C-BE32-E72D297353CC}">
              <c16:uniqueId val="{00000002-25FE-498B-89DE-2EE7040D2786}"/>
            </c:ext>
          </c:extLst>
        </c:ser>
        <c:ser>
          <c:idx val="3"/>
          <c:order val="3"/>
          <c:tx>
            <c:strRef>
              <c:f>Tables!$B$143</c:f>
              <c:strCache>
                <c:ptCount val="1"/>
                <c:pt idx="0">
                  <c:v>Solar thermal</c:v>
                </c:pt>
              </c:strCache>
            </c:strRef>
          </c:tx>
          <c:spPr>
            <a:solidFill>
              <a:srgbClr val="FFFF00"/>
            </a:solidFill>
            <a:ln>
              <a:noFill/>
            </a:ln>
            <a:effectLst/>
          </c:spPr>
          <c:invertIfNegative val="0"/>
          <c:cat>
            <c:numRef>
              <c:f>Tables!$C$139:$E$139</c:f>
              <c:numCache>
                <c:formatCode>General</c:formatCode>
                <c:ptCount val="3"/>
                <c:pt idx="0">
                  <c:v>2019</c:v>
                </c:pt>
                <c:pt idx="1">
                  <c:v>2030</c:v>
                </c:pt>
                <c:pt idx="2">
                  <c:v>2045</c:v>
                </c:pt>
              </c:numCache>
            </c:numRef>
          </c:cat>
          <c:val>
            <c:numRef>
              <c:f>Tables!$C$143:$E$143</c:f>
              <c:numCache>
                <c:formatCode>#,##0</c:formatCode>
                <c:ptCount val="3"/>
                <c:pt idx="0">
                  <c:v>0</c:v>
                </c:pt>
                <c:pt idx="1">
                  <c:v>1700</c:v>
                </c:pt>
                <c:pt idx="2">
                  <c:v>3800</c:v>
                </c:pt>
              </c:numCache>
            </c:numRef>
          </c:val>
          <c:extLst xmlns:c16r2="http://schemas.microsoft.com/office/drawing/2015/06/chart">
            <c:ext xmlns:c16="http://schemas.microsoft.com/office/drawing/2014/chart" uri="{C3380CC4-5D6E-409C-BE32-E72D297353CC}">
              <c16:uniqueId val="{00000003-25FE-498B-89DE-2EE7040D2786}"/>
            </c:ext>
          </c:extLst>
        </c:ser>
        <c:ser>
          <c:idx val="4"/>
          <c:order val="4"/>
          <c:tx>
            <c:strRef>
              <c:f>Tables!$B$144</c:f>
              <c:strCache>
                <c:ptCount val="1"/>
                <c:pt idx="0">
                  <c:v>Coal, oil &amp; peat</c:v>
                </c:pt>
              </c:strCache>
            </c:strRef>
          </c:tx>
          <c:spPr>
            <a:solidFill>
              <a:srgbClr val="AFABAB"/>
            </a:solidFill>
            <a:ln>
              <a:noFill/>
            </a:ln>
            <a:effectLst/>
          </c:spPr>
          <c:invertIfNegative val="0"/>
          <c:cat>
            <c:numRef>
              <c:f>Tables!$C$139:$E$139</c:f>
              <c:numCache>
                <c:formatCode>General</c:formatCode>
                <c:ptCount val="3"/>
                <c:pt idx="0">
                  <c:v>2019</c:v>
                </c:pt>
                <c:pt idx="1">
                  <c:v>2030</c:v>
                </c:pt>
                <c:pt idx="2">
                  <c:v>2045</c:v>
                </c:pt>
              </c:numCache>
            </c:numRef>
          </c:cat>
          <c:val>
            <c:numRef>
              <c:f>Tables!$C$144:$E$144</c:f>
              <c:numCache>
                <c:formatCode>#,##0</c:formatCode>
                <c:ptCount val="3"/>
                <c:pt idx="0">
                  <c:v>41270</c:v>
                </c:pt>
                <c:pt idx="1">
                  <c:v>0</c:v>
                </c:pt>
                <c:pt idx="2">
                  <c:v>0</c:v>
                </c:pt>
              </c:numCache>
            </c:numRef>
          </c:val>
          <c:extLst xmlns:c16r2="http://schemas.microsoft.com/office/drawing/2015/06/chart">
            <c:ext xmlns:c16="http://schemas.microsoft.com/office/drawing/2014/chart" uri="{C3380CC4-5D6E-409C-BE32-E72D297353CC}">
              <c16:uniqueId val="{00000004-25FE-498B-89DE-2EE7040D2786}"/>
            </c:ext>
          </c:extLst>
        </c:ser>
        <c:ser>
          <c:idx val="5"/>
          <c:order val="5"/>
          <c:tx>
            <c:strRef>
              <c:f>Tables!$B$145</c:f>
              <c:strCache>
                <c:ptCount val="1"/>
                <c:pt idx="0">
                  <c:v>Natural gas</c:v>
                </c:pt>
              </c:strCache>
            </c:strRef>
          </c:tx>
          <c:spPr>
            <a:solidFill>
              <a:srgbClr val="3366FF"/>
            </a:solidFill>
            <a:ln>
              <a:noFill/>
            </a:ln>
            <a:effectLst/>
          </c:spPr>
          <c:invertIfNegative val="0"/>
          <c:cat>
            <c:numRef>
              <c:f>Tables!$C$139:$E$139</c:f>
              <c:numCache>
                <c:formatCode>General</c:formatCode>
                <c:ptCount val="3"/>
                <c:pt idx="0">
                  <c:v>2019</c:v>
                </c:pt>
                <c:pt idx="1">
                  <c:v>2030</c:v>
                </c:pt>
                <c:pt idx="2">
                  <c:v>2045</c:v>
                </c:pt>
              </c:numCache>
            </c:numRef>
          </c:cat>
          <c:val>
            <c:numRef>
              <c:f>Tables!$C$145:$E$145</c:f>
              <c:numCache>
                <c:formatCode>#,##0</c:formatCode>
                <c:ptCount val="3"/>
                <c:pt idx="0">
                  <c:v>63349</c:v>
                </c:pt>
                <c:pt idx="1">
                  <c:v>79000</c:v>
                </c:pt>
                <c:pt idx="2">
                  <c:v>0</c:v>
                </c:pt>
              </c:numCache>
            </c:numRef>
          </c:val>
          <c:extLst xmlns:c16r2="http://schemas.microsoft.com/office/drawing/2015/06/chart">
            <c:ext xmlns:c16="http://schemas.microsoft.com/office/drawing/2014/chart" uri="{C3380CC4-5D6E-409C-BE32-E72D297353CC}">
              <c16:uniqueId val="{00000005-25FE-498B-89DE-2EE7040D2786}"/>
            </c:ext>
          </c:extLst>
        </c:ser>
        <c:ser>
          <c:idx val="6"/>
          <c:order val="6"/>
          <c:tx>
            <c:strRef>
              <c:f>Tables!$B$146</c:f>
              <c:strCache>
                <c:ptCount val="1"/>
                <c:pt idx="0">
                  <c:v>Waste heat (industry &amp; tertiary)</c:v>
                </c:pt>
              </c:strCache>
            </c:strRef>
          </c:tx>
          <c:spPr>
            <a:solidFill>
              <a:srgbClr val="EFA003"/>
            </a:solidFill>
            <a:ln>
              <a:noFill/>
            </a:ln>
            <a:effectLst/>
          </c:spPr>
          <c:invertIfNegative val="0"/>
          <c:cat>
            <c:numRef>
              <c:f>Tables!$C$139:$E$139</c:f>
              <c:numCache>
                <c:formatCode>General</c:formatCode>
                <c:ptCount val="3"/>
                <c:pt idx="0">
                  <c:v>2019</c:v>
                </c:pt>
                <c:pt idx="1">
                  <c:v>2030</c:v>
                </c:pt>
                <c:pt idx="2">
                  <c:v>2045</c:v>
                </c:pt>
              </c:numCache>
            </c:numRef>
          </c:cat>
          <c:val>
            <c:numRef>
              <c:f>Tables!$C$146:$E$146</c:f>
              <c:numCache>
                <c:formatCode>#,##0</c:formatCode>
                <c:ptCount val="3"/>
                <c:pt idx="0">
                  <c:v>0</c:v>
                </c:pt>
                <c:pt idx="1">
                  <c:v>11300</c:v>
                </c:pt>
                <c:pt idx="2">
                  <c:v>24000</c:v>
                </c:pt>
              </c:numCache>
            </c:numRef>
          </c:val>
          <c:extLst xmlns:c16r2="http://schemas.microsoft.com/office/drawing/2015/06/chart">
            <c:ext xmlns:c16="http://schemas.microsoft.com/office/drawing/2014/chart" uri="{C3380CC4-5D6E-409C-BE32-E72D297353CC}">
              <c16:uniqueId val="{00000006-25FE-498B-89DE-2EE7040D2786}"/>
            </c:ext>
          </c:extLst>
        </c:ser>
        <c:ser>
          <c:idx val="7"/>
          <c:order val="7"/>
          <c:tx>
            <c:strRef>
              <c:f>Tables!$B$147</c:f>
              <c:strCache>
                <c:ptCount val="1"/>
                <c:pt idx="0">
                  <c:v>Waste heat (non-bio waste)</c:v>
                </c:pt>
              </c:strCache>
            </c:strRef>
          </c:tx>
          <c:spPr>
            <a:solidFill>
              <a:srgbClr val="ED7D31"/>
            </a:solidFill>
            <a:ln>
              <a:noFill/>
            </a:ln>
            <a:effectLst/>
          </c:spPr>
          <c:invertIfNegative val="0"/>
          <c:cat>
            <c:numRef>
              <c:f>Tables!$C$139:$E$139</c:f>
              <c:numCache>
                <c:formatCode>General</c:formatCode>
                <c:ptCount val="3"/>
                <c:pt idx="0">
                  <c:v>2019</c:v>
                </c:pt>
                <c:pt idx="1">
                  <c:v>2030</c:v>
                </c:pt>
                <c:pt idx="2">
                  <c:v>2045</c:v>
                </c:pt>
              </c:numCache>
            </c:numRef>
          </c:cat>
          <c:val>
            <c:numRef>
              <c:f>Tables!$C$147:$E$147</c:f>
              <c:numCache>
                <c:formatCode>#,##0</c:formatCode>
                <c:ptCount val="3"/>
                <c:pt idx="0">
                  <c:v>9833</c:v>
                </c:pt>
                <c:pt idx="1">
                  <c:v>10450</c:v>
                </c:pt>
                <c:pt idx="2">
                  <c:v>10450</c:v>
                </c:pt>
              </c:numCache>
            </c:numRef>
          </c:val>
          <c:extLst xmlns:c16r2="http://schemas.microsoft.com/office/drawing/2015/06/chart">
            <c:ext xmlns:c16="http://schemas.microsoft.com/office/drawing/2014/chart" uri="{C3380CC4-5D6E-409C-BE32-E72D297353CC}">
              <c16:uniqueId val="{00000007-25FE-498B-89DE-2EE7040D2786}"/>
            </c:ext>
          </c:extLst>
        </c:ser>
        <c:ser>
          <c:idx val="8"/>
          <c:order val="8"/>
          <c:tx>
            <c:strRef>
              <c:f>Tables!$B$148</c:f>
              <c:strCache>
                <c:ptCount val="1"/>
                <c:pt idx="0">
                  <c:v>Other</c:v>
                </c:pt>
              </c:strCache>
            </c:strRef>
          </c:tx>
          <c:spPr>
            <a:solidFill>
              <a:srgbClr val="CBD9E4"/>
            </a:solidFill>
            <a:ln>
              <a:noFill/>
            </a:ln>
            <a:effectLst/>
          </c:spPr>
          <c:invertIfNegative val="0"/>
          <c:cat>
            <c:numRef>
              <c:f>Tables!$C$139:$E$139</c:f>
              <c:numCache>
                <c:formatCode>General</c:formatCode>
                <c:ptCount val="3"/>
                <c:pt idx="0">
                  <c:v>2019</c:v>
                </c:pt>
                <c:pt idx="1">
                  <c:v>2030</c:v>
                </c:pt>
                <c:pt idx="2">
                  <c:v>2045</c:v>
                </c:pt>
              </c:numCache>
            </c:numRef>
          </c:cat>
          <c:val>
            <c:numRef>
              <c:f>Tables!$C$148:$E$148</c:f>
              <c:numCache>
                <c:formatCode>#,##0</c:formatCode>
                <c:ptCount val="3"/>
                <c:pt idx="0">
                  <c:v>0</c:v>
                </c:pt>
                <c:pt idx="1">
                  <c:v>0</c:v>
                </c:pt>
                <c:pt idx="2">
                  <c:v>33000</c:v>
                </c:pt>
              </c:numCache>
            </c:numRef>
          </c:val>
          <c:extLst xmlns:c16r2="http://schemas.microsoft.com/office/drawing/2015/06/chart">
            <c:ext xmlns:c16="http://schemas.microsoft.com/office/drawing/2014/chart" uri="{C3380CC4-5D6E-409C-BE32-E72D297353CC}">
              <c16:uniqueId val="{00000008-25FE-498B-89DE-2EE7040D2786}"/>
            </c:ext>
          </c:extLst>
        </c:ser>
        <c:dLbls>
          <c:showLegendKey val="0"/>
          <c:showVal val="0"/>
          <c:showCatName val="0"/>
          <c:showSerName val="0"/>
          <c:showPercent val="0"/>
          <c:showBubbleSize val="0"/>
        </c:dLbls>
        <c:gapWidth val="150"/>
        <c:overlap val="100"/>
        <c:axId val="107587072"/>
        <c:axId val="64980672"/>
      </c:barChart>
      <c:catAx>
        <c:axId val="10758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1" i="0" u="none" strike="noStrike" kern="1200" spc="0" baseline="0">
                <a:solidFill>
                  <a:schemeClr val="accent6"/>
                </a:solidFill>
                <a:latin typeface="+mn-lt"/>
                <a:ea typeface="+mn-ea"/>
                <a:cs typeface="+mn-cs"/>
              </a:defRPr>
            </a:pPr>
            <a:endParaRPr lang="en-US"/>
          </a:p>
        </c:txPr>
        <c:crossAx val="64980672"/>
        <c:crosses val="autoZero"/>
        <c:auto val="1"/>
        <c:lblAlgn val="ctr"/>
        <c:lblOffset val="100"/>
        <c:noMultiLvlLbl val="0"/>
      </c:catAx>
      <c:valAx>
        <c:axId val="649806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spc="0" baseline="0">
                <a:solidFill>
                  <a:schemeClr val="accent6"/>
                </a:solidFill>
                <a:latin typeface="+mn-lt"/>
                <a:ea typeface="+mn-ea"/>
                <a:cs typeface="+mn-cs"/>
              </a:defRPr>
            </a:pPr>
            <a:endParaRPr lang="en-US"/>
          </a:p>
        </c:txPr>
        <c:crossAx val="107587072"/>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lgn="ctr" rtl="0">
        <a:defRPr lang="en-US" sz="1800" b="0" i="0" u="none" strike="noStrike" kern="1200" spc="0" baseline="0">
          <a:solidFill>
            <a:schemeClr val="accent6"/>
          </a:solidFill>
          <a:latin typeface="+mn-lt"/>
          <a:ea typeface="+mn-ea"/>
          <a:cs typeface="+mn-cs"/>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100" b="0" i="0" u="none" strike="noStrike" kern="1200" spc="0" baseline="0">
                <a:solidFill>
                  <a:schemeClr val="accent6"/>
                </a:solidFill>
                <a:latin typeface="+mn-lt"/>
                <a:ea typeface="+mn-ea"/>
                <a:cs typeface="+mn-cs"/>
              </a:defRPr>
            </a:pPr>
            <a:r>
              <a:rPr lang="en-GB" sz="1100"/>
              <a:t>Fuel mix projection in Czech Republic, in GWh</a:t>
            </a:r>
          </a:p>
        </c:rich>
      </c:tx>
      <c:layout/>
      <c:overlay val="0"/>
      <c:spPr>
        <a:noFill/>
        <a:ln>
          <a:noFill/>
        </a:ln>
        <a:effectLst/>
      </c:spPr>
    </c:title>
    <c:autoTitleDeleted val="0"/>
    <c:plotArea>
      <c:layout/>
      <c:barChart>
        <c:barDir val="col"/>
        <c:grouping val="stacked"/>
        <c:varyColors val="0"/>
        <c:ser>
          <c:idx val="0"/>
          <c:order val="0"/>
          <c:tx>
            <c:strRef>
              <c:f>Tables!$B$154</c:f>
              <c:strCache>
                <c:ptCount val="1"/>
                <c:pt idx="0">
                  <c:v>Bioenergy</c:v>
                </c:pt>
              </c:strCache>
            </c:strRef>
          </c:tx>
          <c:spPr>
            <a:solidFill>
              <a:srgbClr val="407B26"/>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Tables!$C$154:$F$154</c:f>
              <c:numCache>
                <c:formatCode>#,##0</c:formatCode>
                <c:ptCount val="4"/>
                <c:pt idx="0">
                  <c:v>2371</c:v>
                </c:pt>
                <c:pt idx="1">
                  <c:v>5590</c:v>
                </c:pt>
                <c:pt idx="2">
                  <c:v>6220</c:v>
                </c:pt>
                <c:pt idx="3">
                  <c:v>4559</c:v>
                </c:pt>
              </c:numCache>
            </c:numRef>
          </c:val>
          <c:extLst xmlns:c16r2="http://schemas.microsoft.com/office/drawing/2015/06/chart">
            <c:ext xmlns:c16="http://schemas.microsoft.com/office/drawing/2014/chart" uri="{C3380CC4-5D6E-409C-BE32-E72D297353CC}">
              <c16:uniqueId val="{00000000-5EC9-4CE7-BA8E-D9722B95DC1A}"/>
            </c:ext>
          </c:extLst>
        </c:ser>
        <c:ser>
          <c:idx val="1"/>
          <c:order val="1"/>
          <c:tx>
            <c:strRef>
              <c:f>Tables!$B$155</c:f>
              <c:strCache>
                <c:ptCount val="1"/>
                <c:pt idx="0">
                  <c:v>Geothermal</c:v>
                </c:pt>
              </c:strCache>
            </c:strRef>
          </c:tx>
          <c:spPr>
            <a:solidFill>
              <a:srgbClr val="C00000"/>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Tables!$C$155:$F$155</c:f>
              <c:numCache>
                <c:formatCode>#,##0</c:formatCode>
                <c:ptCount val="4"/>
                <c:pt idx="0">
                  <c:v>0</c:v>
                </c:pt>
                <c:pt idx="1">
                  <c:v>722</c:v>
                </c:pt>
                <c:pt idx="2">
                  <c:v>1910</c:v>
                </c:pt>
                <c:pt idx="3">
                  <c:v>2083</c:v>
                </c:pt>
              </c:numCache>
            </c:numRef>
          </c:val>
          <c:extLst xmlns:c16r2="http://schemas.microsoft.com/office/drawing/2015/06/chart">
            <c:ext xmlns:c16="http://schemas.microsoft.com/office/drawing/2014/chart" uri="{C3380CC4-5D6E-409C-BE32-E72D297353CC}">
              <c16:uniqueId val="{00000001-5EC9-4CE7-BA8E-D9722B95DC1A}"/>
            </c:ext>
          </c:extLst>
        </c:ser>
        <c:ser>
          <c:idx val="2"/>
          <c:order val="2"/>
          <c:tx>
            <c:strRef>
              <c:f>Tables!$B$156</c:f>
              <c:strCache>
                <c:ptCount val="1"/>
                <c:pt idx="0">
                  <c:v>Heat pumps &amp; e-boilers</c:v>
                </c:pt>
              </c:strCache>
            </c:strRef>
          </c:tx>
          <c:spPr>
            <a:solidFill>
              <a:srgbClr val="FF9999"/>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Tables!$C$156:$F$156</c:f>
              <c:numCache>
                <c:formatCode>#,##0</c:formatCode>
                <c:ptCount val="4"/>
                <c:pt idx="0">
                  <c:v>24</c:v>
                </c:pt>
                <c:pt idx="1">
                  <c:v>1483</c:v>
                </c:pt>
                <c:pt idx="2">
                  <c:v>5914</c:v>
                </c:pt>
                <c:pt idx="3">
                  <c:v>6460</c:v>
                </c:pt>
              </c:numCache>
            </c:numRef>
          </c:val>
          <c:extLst xmlns:c16r2="http://schemas.microsoft.com/office/drawing/2015/06/chart">
            <c:ext xmlns:c16="http://schemas.microsoft.com/office/drawing/2014/chart" uri="{C3380CC4-5D6E-409C-BE32-E72D297353CC}">
              <c16:uniqueId val="{00000002-5EC9-4CE7-BA8E-D9722B95DC1A}"/>
            </c:ext>
          </c:extLst>
        </c:ser>
        <c:ser>
          <c:idx val="3"/>
          <c:order val="3"/>
          <c:tx>
            <c:strRef>
              <c:f>Tables!$B$157</c:f>
              <c:strCache>
                <c:ptCount val="1"/>
                <c:pt idx="0">
                  <c:v>Solar thermal</c:v>
                </c:pt>
              </c:strCache>
            </c:strRef>
          </c:tx>
          <c:spPr>
            <a:solidFill>
              <a:srgbClr val="FFFF00"/>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Tables!$C$157:$F$157</c:f>
              <c:numCache>
                <c:formatCode>#,##0</c:formatCode>
                <c:ptCount val="4"/>
                <c:pt idx="0">
                  <c:v>0</c:v>
                </c:pt>
                <c:pt idx="1">
                  <c:v>56</c:v>
                </c:pt>
                <c:pt idx="2">
                  <c:v>361</c:v>
                </c:pt>
                <c:pt idx="3">
                  <c:v>417</c:v>
                </c:pt>
              </c:numCache>
            </c:numRef>
          </c:val>
          <c:extLst xmlns:c16r2="http://schemas.microsoft.com/office/drawing/2015/06/chart">
            <c:ext xmlns:c16="http://schemas.microsoft.com/office/drawing/2014/chart" uri="{C3380CC4-5D6E-409C-BE32-E72D297353CC}">
              <c16:uniqueId val="{00000003-5EC9-4CE7-BA8E-D9722B95DC1A}"/>
            </c:ext>
          </c:extLst>
        </c:ser>
        <c:ser>
          <c:idx val="4"/>
          <c:order val="4"/>
          <c:tx>
            <c:strRef>
              <c:f>Tables!$B$158</c:f>
              <c:strCache>
                <c:ptCount val="1"/>
                <c:pt idx="0">
                  <c:v>Coal, oil &amp; peat</c:v>
                </c:pt>
              </c:strCache>
            </c:strRef>
          </c:tx>
          <c:spPr>
            <a:solidFill>
              <a:srgbClr val="AFABAB"/>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Tables!$C$158:$F$158</c:f>
              <c:numCache>
                <c:formatCode>#,##0</c:formatCode>
                <c:ptCount val="4"/>
                <c:pt idx="0">
                  <c:v>13945.2</c:v>
                </c:pt>
                <c:pt idx="1">
                  <c:v>1305</c:v>
                </c:pt>
                <c:pt idx="2">
                  <c:v>0</c:v>
                </c:pt>
                <c:pt idx="3">
                  <c:v>0</c:v>
                </c:pt>
              </c:numCache>
            </c:numRef>
          </c:val>
          <c:extLst xmlns:c16r2="http://schemas.microsoft.com/office/drawing/2015/06/chart">
            <c:ext xmlns:c16="http://schemas.microsoft.com/office/drawing/2014/chart" uri="{C3380CC4-5D6E-409C-BE32-E72D297353CC}">
              <c16:uniqueId val="{00000004-5EC9-4CE7-BA8E-D9722B95DC1A}"/>
            </c:ext>
          </c:extLst>
        </c:ser>
        <c:ser>
          <c:idx val="5"/>
          <c:order val="5"/>
          <c:tx>
            <c:strRef>
              <c:f>Tables!$B$159</c:f>
              <c:strCache>
                <c:ptCount val="1"/>
                <c:pt idx="0">
                  <c:v>Natural gas</c:v>
                </c:pt>
              </c:strCache>
            </c:strRef>
          </c:tx>
          <c:spPr>
            <a:solidFill>
              <a:srgbClr val="3366FF"/>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Tables!$C$159:$F$159</c:f>
              <c:numCache>
                <c:formatCode>#,##0</c:formatCode>
                <c:ptCount val="4"/>
                <c:pt idx="0">
                  <c:v>6223.7</c:v>
                </c:pt>
                <c:pt idx="1">
                  <c:v>7559</c:v>
                </c:pt>
                <c:pt idx="2">
                  <c:v>2136</c:v>
                </c:pt>
                <c:pt idx="3">
                  <c:v>0</c:v>
                </c:pt>
              </c:numCache>
            </c:numRef>
          </c:val>
          <c:extLst xmlns:c16r2="http://schemas.microsoft.com/office/drawing/2015/06/chart">
            <c:ext xmlns:c16="http://schemas.microsoft.com/office/drawing/2014/chart" uri="{C3380CC4-5D6E-409C-BE32-E72D297353CC}">
              <c16:uniqueId val="{00000005-5EC9-4CE7-BA8E-D9722B95DC1A}"/>
            </c:ext>
          </c:extLst>
        </c:ser>
        <c:ser>
          <c:idx val="6"/>
          <c:order val="6"/>
          <c:tx>
            <c:strRef>
              <c:f>Tables!$B$160</c:f>
              <c:strCache>
                <c:ptCount val="1"/>
                <c:pt idx="0">
                  <c:v>Waste heat (industry &amp; tertiary)</c:v>
                </c:pt>
              </c:strCache>
            </c:strRef>
          </c:tx>
          <c:spPr>
            <a:solidFill>
              <a:srgbClr val="EFA003"/>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Tables!$C$160:$F$160</c:f>
              <c:numCache>
                <c:formatCode>#,##0</c:formatCode>
                <c:ptCount val="4"/>
                <c:pt idx="0">
                  <c:v>272</c:v>
                </c:pt>
                <c:pt idx="1">
                  <c:v>83</c:v>
                </c:pt>
                <c:pt idx="2">
                  <c:v>416.7</c:v>
                </c:pt>
                <c:pt idx="3">
                  <c:v>556</c:v>
                </c:pt>
              </c:numCache>
            </c:numRef>
          </c:val>
          <c:extLst xmlns:c16r2="http://schemas.microsoft.com/office/drawing/2015/06/chart">
            <c:ext xmlns:c16="http://schemas.microsoft.com/office/drawing/2014/chart" uri="{C3380CC4-5D6E-409C-BE32-E72D297353CC}">
              <c16:uniqueId val="{00000006-5EC9-4CE7-BA8E-D9722B95DC1A}"/>
            </c:ext>
          </c:extLst>
        </c:ser>
        <c:ser>
          <c:idx val="7"/>
          <c:order val="7"/>
          <c:tx>
            <c:strRef>
              <c:f>Tables!$B$161</c:f>
              <c:strCache>
                <c:ptCount val="1"/>
                <c:pt idx="0">
                  <c:v>Waste heat (non-bio waste)</c:v>
                </c:pt>
              </c:strCache>
            </c:strRef>
          </c:tx>
          <c:spPr>
            <a:solidFill>
              <a:srgbClr val="ED7D31"/>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Tables!$C$161:$F$161</c:f>
              <c:numCache>
                <c:formatCode>#,##0</c:formatCode>
                <c:ptCount val="4"/>
                <c:pt idx="0">
                  <c:v>307</c:v>
                </c:pt>
                <c:pt idx="1">
                  <c:v>793</c:v>
                </c:pt>
                <c:pt idx="2">
                  <c:v>793</c:v>
                </c:pt>
                <c:pt idx="3">
                  <c:v>714</c:v>
                </c:pt>
              </c:numCache>
            </c:numRef>
          </c:val>
          <c:extLst xmlns:c16r2="http://schemas.microsoft.com/office/drawing/2015/06/chart">
            <c:ext xmlns:c16="http://schemas.microsoft.com/office/drawing/2014/chart" uri="{C3380CC4-5D6E-409C-BE32-E72D297353CC}">
              <c16:uniqueId val="{00000007-5EC9-4CE7-BA8E-D9722B95DC1A}"/>
            </c:ext>
          </c:extLst>
        </c:ser>
        <c:ser>
          <c:idx val="8"/>
          <c:order val="8"/>
          <c:tx>
            <c:strRef>
              <c:f>Tables!$B$162</c:f>
              <c:strCache>
                <c:ptCount val="1"/>
                <c:pt idx="0">
                  <c:v>Other</c:v>
                </c:pt>
              </c:strCache>
            </c:strRef>
          </c:tx>
          <c:spPr>
            <a:solidFill>
              <a:srgbClr val="CBD9E4"/>
            </a:solidFill>
            <a:ln>
              <a:noFill/>
            </a:ln>
            <a:effectLst/>
          </c:spPr>
          <c:invertIfNegative val="0"/>
          <c:cat>
            <c:numRef>
              <c:f>Tables!$C$153:$F$153</c:f>
              <c:numCache>
                <c:formatCode>General</c:formatCode>
                <c:ptCount val="4"/>
                <c:pt idx="0">
                  <c:v>2019</c:v>
                </c:pt>
                <c:pt idx="1">
                  <c:v>2030</c:v>
                </c:pt>
                <c:pt idx="2">
                  <c:v>2040</c:v>
                </c:pt>
                <c:pt idx="3">
                  <c:v>2050</c:v>
                </c:pt>
              </c:numCache>
            </c:numRef>
          </c:cat>
          <c:val>
            <c:numRef>
              <c:f>Tables!$C$162:$F$162</c:f>
              <c:numCache>
                <c:formatCode>#,##0</c:formatCode>
                <c:ptCount val="4"/>
                <c:pt idx="0">
                  <c:v>65</c:v>
                </c:pt>
                <c:pt idx="1">
                  <c:v>750</c:v>
                </c:pt>
                <c:pt idx="2">
                  <c:v>1556</c:v>
                </c:pt>
                <c:pt idx="3">
                  <c:v>3884</c:v>
                </c:pt>
              </c:numCache>
            </c:numRef>
          </c:val>
          <c:extLst xmlns:c16r2="http://schemas.microsoft.com/office/drawing/2015/06/chart">
            <c:ext xmlns:c16="http://schemas.microsoft.com/office/drawing/2014/chart" uri="{C3380CC4-5D6E-409C-BE32-E72D297353CC}">
              <c16:uniqueId val="{00000008-5EC9-4CE7-BA8E-D9722B95DC1A}"/>
            </c:ext>
          </c:extLst>
        </c:ser>
        <c:dLbls>
          <c:showLegendKey val="0"/>
          <c:showVal val="0"/>
          <c:showCatName val="0"/>
          <c:showSerName val="0"/>
          <c:showPercent val="0"/>
          <c:showBubbleSize val="0"/>
        </c:dLbls>
        <c:gapWidth val="150"/>
        <c:overlap val="100"/>
        <c:axId val="107589120"/>
        <c:axId val="64982400"/>
      </c:barChart>
      <c:catAx>
        <c:axId val="10758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1" i="0" u="none" strike="noStrike" kern="1200" spc="0" baseline="0">
                <a:solidFill>
                  <a:schemeClr val="accent6"/>
                </a:solidFill>
                <a:latin typeface="+mn-lt"/>
                <a:ea typeface="+mn-ea"/>
                <a:cs typeface="+mn-cs"/>
              </a:defRPr>
            </a:pPr>
            <a:endParaRPr lang="en-US"/>
          </a:p>
        </c:txPr>
        <c:crossAx val="64982400"/>
        <c:crosses val="autoZero"/>
        <c:auto val="1"/>
        <c:lblAlgn val="ctr"/>
        <c:lblOffset val="100"/>
        <c:noMultiLvlLbl val="0"/>
      </c:catAx>
      <c:valAx>
        <c:axId val="649824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spc="0" baseline="0">
                <a:solidFill>
                  <a:schemeClr val="accent6"/>
                </a:solidFill>
                <a:latin typeface="+mn-lt"/>
                <a:ea typeface="+mn-ea"/>
                <a:cs typeface="+mn-cs"/>
              </a:defRPr>
            </a:pPr>
            <a:endParaRPr lang="en-US"/>
          </a:p>
        </c:txPr>
        <c:crossAx val="107589120"/>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lgn="ctr" rtl="0">
        <a:defRPr lang="en-US" sz="1000" b="0" i="0" u="none" strike="noStrike" kern="1200" spc="0" baseline="0">
          <a:solidFill>
            <a:schemeClr val="accent6"/>
          </a:solidFill>
          <a:latin typeface="+mn-lt"/>
          <a:ea typeface="+mn-ea"/>
          <a:cs typeface="+mn-cs"/>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55A8B95-8434-08DD-2F64-60C4DAF329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308D692A-57F9-CA02-757C-2D67FAE999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D5D449-7065-4B1A-83AC-F24BF1F04397}" type="datetimeFigureOut">
              <a:rPr lang="en-GB" smtClean="0"/>
              <a:t>29/05/2025</a:t>
            </a:fld>
            <a:endParaRPr lang="en-GB"/>
          </a:p>
        </p:txBody>
      </p:sp>
      <p:sp>
        <p:nvSpPr>
          <p:cNvPr id="4" name="Footer Placeholder 3">
            <a:extLst>
              <a:ext uri="{FF2B5EF4-FFF2-40B4-BE49-F238E27FC236}">
                <a16:creationId xmlns:a16="http://schemas.microsoft.com/office/drawing/2014/main" xmlns="" id="{EB96F90A-5F37-CA2F-4AFA-B3D032C022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18F68DA0-5AFE-F832-4577-11FC8AC483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431B0B-3E48-431F-B017-1BEC7EE1EF4A}" type="slidenum">
              <a:rPr lang="en-GB" smtClean="0"/>
              <a:t>‹#›</a:t>
            </a:fld>
            <a:endParaRPr lang="en-GB"/>
          </a:p>
        </p:txBody>
      </p:sp>
    </p:spTree>
    <p:extLst>
      <p:ext uri="{BB962C8B-B14F-4D97-AF65-F5344CB8AC3E}">
        <p14:creationId xmlns:p14="http://schemas.microsoft.com/office/powerpoint/2010/main" val="729733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8CF4-0F2B-4D30-A92A-F24E055490F6}" type="datetimeFigureOut">
              <a:rPr lang="x-none" smtClean="0"/>
              <a:t>29/05/2025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3EE04-3AD1-49A9-AE9F-42BD925CC722}" type="slidenum">
              <a:rPr lang="x-none" smtClean="0"/>
              <a:t>‹#›</a:t>
            </a:fld>
            <a:endParaRPr lang="x-none"/>
          </a:p>
        </p:txBody>
      </p:sp>
    </p:spTree>
    <p:extLst>
      <p:ext uri="{BB962C8B-B14F-4D97-AF65-F5344CB8AC3E}">
        <p14:creationId xmlns:p14="http://schemas.microsoft.com/office/powerpoint/2010/main" val="40140385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0720EF-D544-F992-E00F-083FB5747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9F41CDD-0DF8-FCC1-1165-037FBE192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6C45E05-D2AE-6ED1-8887-0B3CB7E76DE1}"/>
              </a:ext>
            </a:extLst>
          </p:cNvPr>
          <p:cNvSpPr>
            <a:spLocks noGrp="1"/>
          </p:cNvSpPr>
          <p:nvPr>
            <p:ph type="body" idx="1"/>
          </p:nvPr>
        </p:nvSpPr>
        <p:spPr/>
        <p:txBody>
          <a:bodyPr/>
          <a:lstStyle/>
          <a:p>
            <a:endParaRPr lang="x-none"/>
          </a:p>
        </p:txBody>
      </p:sp>
      <p:sp>
        <p:nvSpPr>
          <p:cNvPr id="4" name="Slide Number Placeholder 3">
            <a:extLst>
              <a:ext uri="{FF2B5EF4-FFF2-40B4-BE49-F238E27FC236}">
                <a16:creationId xmlns:a16="http://schemas.microsoft.com/office/drawing/2014/main" xmlns="" id="{8C255B83-77E0-3B2B-5E03-E276A14727A8}"/>
              </a:ext>
            </a:extLst>
          </p:cNvPr>
          <p:cNvSpPr>
            <a:spLocks noGrp="1"/>
          </p:cNvSpPr>
          <p:nvPr>
            <p:ph type="sldNum" sz="quarter" idx="5"/>
          </p:nvPr>
        </p:nvSpPr>
        <p:spPr/>
        <p:txBody>
          <a:bodyPr/>
          <a:lstStyle/>
          <a:p>
            <a:fld id="{5B43EE04-3AD1-49A9-AE9F-42BD925CC722}" type="slidenum">
              <a:rPr lang="x-none" smtClean="0"/>
              <a:t>4</a:t>
            </a:fld>
            <a:endParaRPr lang="x-none"/>
          </a:p>
        </p:txBody>
      </p:sp>
    </p:spTree>
    <p:extLst>
      <p:ext uri="{BB962C8B-B14F-4D97-AF65-F5344CB8AC3E}">
        <p14:creationId xmlns:p14="http://schemas.microsoft.com/office/powerpoint/2010/main" val="265014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5D7755-6CEC-7C53-754B-E02E66D75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A26E2C6-36CC-72AF-D01A-7436BD2D3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D584BB6-6AAA-808D-3C72-0EEFA03324B0}"/>
              </a:ext>
            </a:extLst>
          </p:cNvPr>
          <p:cNvSpPr>
            <a:spLocks noGrp="1"/>
          </p:cNvSpPr>
          <p:nvPr>
            <p:ph type="body" idx="1"/>
          </p:nvPr>
        </p:nvSpPr>
        <p:spPr/>
        <p:txBody>
          <a:bodyPr/>
          <a:lstStyle/>
          <a:p>
            <a:pPr marL="0" indent="0">
              <a:lnSpc>
                <a:spcPct val="150000"/>
              </a:lnSpc>
              <a:spcAft>
                <a:spcPts val="533"/>
              </a:spcAft>
              <a:buNone/>
            </a:pPr>
            <a:r>
              <a:rPr lang="en-GB" sz="1000" b="1" spc="73" dirty="0">
                <a:latin typeface="+mn-lt"/>
              </a:rPr>
              <a:t>2019-2023</a:t>
            </a:r>
          </a:p>
          <a:p>
            <a:pPr marL="190510" indent="-190510"/>
            <a:r>
              <a:rPr lang="en-US" sz="1000" dirty="0">
                <a:latin typeface="+mn-lt"/>
              </a:rPr>
              <a:t>+9,7% on largest markets I + 14,040 km added</a:t>
            </a:r>
          </a:p>
          <a:p>
            <a:pPr marL="190510" indent="-190510"/>
            <a:r>
              <a:rPr lang="en-US" sz="1000" dirty="0">
                <a:latin typeface="+mn-lt"/>
              </a:rPr>
              <a:t>Deployment driven by large markets with high potential: DE (+6,754 km) and F (+1,551 km) reporting </a:t>
            </a:r>
            <a:r>
              <a:rPr lang="en" sz="1000" dirty="0">
                <a:latin typeface="+mn-lt"/>
              </a:rPr>
              <a:t>≈ 20% growth</a:t>
            </a:r>
          </a:p>
          <a:p>
            <a:pPr marL="190510" indent="-190510"/>
            <a:r>
              <a:rPr lang="en-US" sz="1000" dirty="0">
                <a:latin typeface="+mn-lt"/>
              </a:rPr>
              <a:t>Growth also visible on mature markets I DK + 10% (3,000 km) FIN: + 6.7% (1,006 km)</a:t>
            </a:r>
          </a:p>
        </p:txBody>
      </p:sp>
      <p:sp>
        <p:nvSpPr>
          <p:cNvPr id="4" name="Slide Number Placeholder 3">
            <a:extLst>
              <a:ext uri="{FF2B5EF4-FFF2-40B4-BE49-F238E27FC236}">
                <a16:creationId xmlns:a16="http://schemas.microsoft.com/office/drawing/2014/main" xmlns="" id="{62B03E30-C4AF-E39E-4920-F7232C152287}"/>
              </a:ext>
            </a:extLst>
          </p:cNvPr>
          <p:cNvSpPr>
            <a:spLocks noGrp="1"/>
          </p:cNvSpPr>
          <p:nvPr>
            <p:ph type="sldNum" sz="quarter" idx="5"/>
          </p:nvPr>
        </p:nvSpPr>
        <p:spPr/>
        <p:txBody>
          <a:bodyPr/>
          <a:lstStyle/>
          <a:p>
            <a:fld id="{4B952BEB-339E-46A8-A2AC-AFC60CAD9CC6}" type="slidenum">
              <a:rPr lang="x-none" smtClean="0"/>
              <a:t>5</a:t>
            </a:fld>
            <a:endParaRPr lang="x-none"/>
          </a:p>
        </p:txBody>
      </p:sp>
    </p:spTree>
    <p:extLst>
      <p:ext uri="{BB962C8B-B14F-4D97-AF65-F5344CB8AC3E}">
        <p14:creationId xmlns:p14="http://schemas.microsoft.com/office/powerpoint/2010/main" val="408813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2E174D-96EE-AB45-8AB7-8F84981CF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A42E8B-BE35-AE39-ABD5-324E5A0A9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FE2CE2E-7D34-F281-5C15-1B8DB725D5AD}"/>
              </a:ext>
            </a:extLst>
          </p:cNvPr>
          <p:cNvSpPr>
            <a:spLocks noGrp="1"/>
          </p:cNvSpPr>
          <p:nvPr>
            <p:ph type="body" idx="1"/>
          </p:nvPr>
        </p:nvSpPr>
        <p:spPr/>
        <p:txBody>
          <a:bodyPr/>
          <a:lstStyle/>
          <a:p>
            <a:r>
              <a:rPr lang="en-US" dirty="0"/>
              <a:t>48% decrease in fossil fuel in 2023: coal -28%, natural gas -9%, oil &amp; petroleum -56%</a:t>
            </a:r>
          </a:p>
          <a:p>
            <a:r>
              <a:rPr lang="en-US" dirty="0"/>
              <a:t>Biggest decreases in Greece, Finland, Switzerland, Denmark , Estonia</a:t>
            </a:r>
            <a:endParaRPr lang="x-none" dirty="0"/>
          </a:p>
        </p:txBody>
      </p:sp>
      <p:sp>
        <p:nvSpPr>
          <p:cNvPr id="4" name="Slide Number Placeholder 3">
            <a:extLst>
              <a:ext uri="{FF2B5EF4-FFF2-40B4-BE49-F238E27FC236}">
                <a16:creationId xmlns:a16="http://schemas.microsoft.com/office/drawing/2014/main" xmlns="" id="{89620D30-4F90-10C4-D57E-E3E94E801E7F}"/>
              </a:ext>
            </a:extLst>
          </p:cNvPr>
          <p:cNvSpPr>
            <a:spLocks noGrp="1"/>
          </p:cNvSpPr>
          <p:nvPr>
            <p:ph type="sldNum" sz="quarter" idx="5"/>
          </p:nvPr>
        </p:nvSpPr>
        <p:spPr/>
        <p:txBody>
          <a:bodyPr/>
          <a:lstStyle/>
          <a:p>
            <a:fld id="{4B952BEB-339E-46A8-A2AC-AFC60CAD9CC6}" type="slidenum">
              <a:rPr lang="x-none" smtClean="0"/>
              <a:t>6</a:t>
            </a:fld>
            <a:endParaRPr lang="x-none"/>
          </a:p>
        </p:txBody>
      </p:sp>
    </p:spTree>
    <p:extLst>
      <p:ext uri="{BB962C8B-B14F-4D97-AF65-F5344CB8AC3E}">
        <p14:creationId xmlns:p14="http://schemas.microsoft.com/office/powerpoint/2010/main" val="226298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narrative has changed but the priority remains the same: phasing out fossil fuels use in Europe as soon as possible|</a:t>
            </a:r>
          </a:p>
          <a:p>
            <a:endParaRPr lang="en-GB" dirty="0"/>
          </a:p>
        </p:txBody>
      </p:sp>
      <p:sp>
        <p:nvSpPr>
          <p:cNvPr id="4" name="Slide Number Placeholder 3"/>
          <p:cNvSpPr>
            <a:spLocks noGrp="1"/>
          </p:cNvSpPr>
          <p:nvPr>
            <p:ph type="sldNum" sz="quarter" idx="5"/>
          </p:nvPr>
        </p:nvSpPr>
        <p:spPr/>
        <p:txBody>
          <a:bodyPr/>
          <a:lstStyle/>
          <a:p>
            <a:fld id="{5B43EE04-3AD1-49A9-AE9F-42BD925CC722}" type="slidenum">
              <a:rPr lang="x-none" smtClean="0"/>
              <a:t>8</a:t>
            </a:fld>
            <a:endParaRPr lang="x-none"/>
          </a:p>
        </p:txBody>
      </p:sp>
    </p:spTree>
    <p:extLst>
      <p:ext uri="{BB962C8B-B14F-4D97-AF65-F5344CB8AC3E}">
        <p14:creationId xmlns:p14="http://schemas.microsoft.com/office/powerpoint/2010/main" val="417719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Mario Draghi and long awaited in Brussels, is finally out. It is expected to significantly shape the work programme for the next five years of the European Commission, led by Ursula von der Leyen, who commissioned the report.</a:t>
            </a:r>
          </a:p>
          <a:p>
            <a:endParaRPr lang="en-US" sz="1100" dirty="0"/>
          </a:p>
          <a:p>
            <a:r>
              <a:rPr lang="en-US" sz="1100" dirty="0" err="1"/>
              <a:t>Decarbonisation</a:t>
            </a:r>
            <a:r>
              <a:rPr lang="en-US" sz="1100" dirty="0"/>
              <a:t> is indeed an opportunity for Europe to cut energy prices and to take the lead in clean technologies.</a:t>
            </a:r>
          </a:p>
          <a:p>
            <a:endParaRPr lang="en-US" sz="1100" dirty="0"/>
          </a:p>
          <a:p>
            <a:r>
              <a:rPr lang="en-US" sz="1100" dirty="0"/>
              <a:t>Draghi puts forward a “joint plan for </a:t>
            </a:r>
            <a:r>
              <a:rPr lang="en-US" sz="1100" dirty="0" err="1"/>
              <a:t>decarbonisation</a:t>
            </a:r>
            <a:r>
              <a:rPr lang="en-US" sz="1100" dirty="0"/>
              <a:t> and competitiveness” that matches a new flagship initiative proposed by von der Leyen for 2024-2029 – the ‘Clean Industrial Deal’. This is aimed at further developing the under-addressed industrial aspects of the flagship initiative for the last five years, the European Green Deal.</a:t>
            </a:r>
          </a:p>
          <a:p>
            <a:endParaRPr lang="en-GB" sz="1100" dirty="0"/>
          </a:p>
        </p:txBody>
      </p:sp>
      <p:sp>
        <p:nvSpPr>
          <p:cNvPr id="4" name="Slide Number Placeholder 3"/>
          <p:cNvSpPr>
            <a:spLocks noGrp="1"/>
          </p:cNvSpPr>
          <p:nvPr>
            <p:ph type="sldNum" sz="quarter" idx="5"/>
          </p:nvPr>
        </p:nvSpPr>
        <p:spPr/>
        <p:txBody>
          <a:bodyPr/>
          <a:lstStyle/>
          <a:p>
            <a:fld id="{5B43EE04-3AD1-49A9-AE9F-42BD925CC722}" type="slidenum">
              <a:rPr lang="x-none" smtClean="0"/>
              <a:t>11</a:t>
            </a:fld>
            <a:endParaRPr lang="x-none"/>
          </a:p>
        </p:txBody>
      </p:sp>
    </p:spTree>
    <p:extLst>
      <p:ext uri="{BB962C8B-B14F-4D97-AF65-F5344CB8AC3E}">
        <p14:creationId xmlns:p14="http://schemas.microsoft.com/office/powerpoint/2010/main" val="86615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FB63F8-656C-0380-E866-DB9CB78C3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851CAF7-2E47-8EC7-F4EB-003114D65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8F58578-A2B9-A3A3-B0AE-C63B99AF0600}"/>
              </a:ext>
            </a:extLst>
          </p:cNvPr>
          <p:cNvSpPr>
            <a:spLocks noGrp="1"/>
          </p:cNvSpPr>
          <p:nvPr>
            <p:ph type="body" idx="1"/>
          </p:nvPr>
        </p:nvSpPr>
        <p:spPr/>
        <p:txBody>
          <a:bodyPr/>
          <a:lstStyle/>
          <a:p>
            <a:endParaRPr lang="x-none"/>
          </a:p>
        </p:txBody>
      </p:sp>
      <p:sp>
        <p:nvSpPr>
          <p:cNvPr id="4" name="Slide Number Placeholder 3">
            <a:extLst>
              <a:ext uri="{FF2B5EF4-FFF2-40B4-BE49-F238E27FC236}">
                <a16:creationId xmlns:a16="http://schemas.microsoft.com/office/drawing/2014/main" xmlns="" id="{E5225600-39E4-8399-5B7E-2A7A882A4522}"/>
              </a:ext>
            </a:extLst>
          </p:cNvPr>
          <p:cNvSpPr>
            <a:spLocks noGrp="1"/>
          </p:cNvSpPr>
          <p:nvPr>
            <p:ph type="sldNum" sz="quarter" idx="5"/>
          </p:nvPr>
        </p:nvSpPr>
        <p:spPr/>
        <p:txBody>
          <a:bodyPr/>
          <a:lstStyle/>
          <a:p>
            <a:fld id="{4B952BEB-339E-46A8-A2AC-AFC60CAD9CC6}" type="slidenum">
              <a:rPr lang="x-none" smtClean="0"/>
              <a:t>15</a:t>
            </a:fld>
            <a:endParaRPr lang="x-none"/>
          </a:p>
        </p:txBody>
      </p:sp>
    </p:spTree>
    <p:extLst>
      <p:ext uri="{BB962C8B-B14F-4D97-AF65-F5344CB8AC3E}">
        <p14:creationId xmlns:p14="http://schemas.microsoft.com/office/powerpoint/2010/main" val="144451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3499"/>
              </a:lnSpc>
            </a:pPr>
            <a:r>
              <a:rPr lang="en-US" sz="1200" dirty="0">
                <a:solidFill>
                  <a:srgbClr val="03544F"/>
                </a:solidFill>
                <a:latin typeface="Neurial Grotesk 3"/>
                <a:ea typeface="Neurial Grotesk 3"/>
                <a:cs typeface="Neurial Grotesk 3"/>
                <a:sym typeface="Neurial Grotesk 3"/>
              </a:rPr>
              <a:t>Recommended levels (Aalborg study):</a:t>
            </a:r>
          </a:p>
          <a:p>
            <a:pPr algn="l">
              <a:lnSpc>
                <a:spcPts val="3499"/>
              </a:lnSpc>
            </a:pPr>
            <a:r>
              <a:rPr lang="en-US" sz="1200" dirty="0">
                <a:solidFill>
                  <a:srgbClr val="03544F"/>
                </a:solidFill>
                <a:latin typeface="Neurial Grotesk 8"/>
                <a:ea typeface="Neurial Grotesk 8"/>
                <a:cs typeface="Neurial Grotesk 8"/>
                <a:sym typeface="Neurial Grotesk 8"/>
              </a:rPr>
              <a:t>- 20% in 2030</a:t>
            </a:r>
          </a:p>
          <a:p>
            <a:pPr algn="l">
              <a:lnSpc>
                <a:spcPts val="3499"/>
              </a:lnSpc>
            </a:pPr>
            <a:r>
              <a:rPr lang="en-US" sz="1200" dirty="0">
                <a:solidFill>
                  <a:srgbClr val="03544F"/>
                </a:solidFill>
                <a:latin typeface="Neurial Grotesk 8"/>
                <a:ea typeface="Neurial Grotesk 8"/>
                <a:cs typeface="Neurial Grotesk 8"/>
                <a:sym typeface="Neurial Grotesk 8"/>
              </a:rPr>
              <a:t>- 33% in 2040</a:t>
            </a:r>
          </a:p>
          <a:p>
            <a:pPr algn="l">
              <a:lnSpc>
                <a:spcPts val="3499"/>
              </a:lnSpc>
            </a:pPr>
            <a:r>
              <a:rPr lang="en-US" sz="1200" dirty="0">
                <a:solidFill>
                  <a:srgbClr val="03544F"/>
                </a:solidFill>
                <a:latin typeface="Neurial Grotesk 8"/>
                <a:ea typeface="Neurial Grotesk 8"/>
                <a:cs typeface="Neurial Grotesk 8"/>
                <a:sym typeface="Neurial Grotesk 8"/>
              </a:rPr>
              <a:t>- 55% in 2050</a:t>
            </a:r>
          </a:p>
          <a:p>
            <a:pPr algn="l">
              <a:lnSpc>
                <a:spcPts val="3499"/>
              </a:lnSpc>
            </a:pPr>
            <a:r>
              <a:rPr lang="en-US" sz="1200" dirty="0">
                <a:solidFill>
                  <a:srgbClr val="03544F"/>
                </a:solidFill>
                <a:latin typeface="Neurial Grotesk 4"/>
                <a:ea typeface="Neurial Grotesk 4"/>
                <a:cs typeface="Neurial Grotesk 4"/>
                <a:sym typeface="Neurial Grotesk 4"/>
              </a:rPr>
              <a:t>EU annual increase: 5,2%</a:t>
            </a:r>
          </a:p>
          <a:p>
            <a:pPr algn="l">
              <a:lnSpc>
                <a:spcPts val="3499"/>
              </a:lnSpc>
            </a:pPr>
            <a:r>
              <a:rPr lang="en-US" sz="1200" dirty="0">
                <a:solidFill>
                  <a:srgbClr val="03544F"/>
                </a:solidFill>
                <a:latin typeface="Neurial Grotesk 4"/>
                <a:ea typeface="Neurial Grotesk 4"/>
                <a:cs typeface="Neurial Grotesk 4"/>
                <a:sym typeface="Neurial Grotesk 4"/>
              </a:rPr>
              <a:t>43% Heat savings</a:t>
            </a:r>
          </a:p>
          <a:p>
            <a:endParaRPr lang="en-GB" dirty="0"/>
          </a:p>
        </p:txBody>
      </p:sp>
      <p:sp>
        <p:nvSpPr>
          <p:cNvPr id="4" name="Slide Number Placeholder 3"/>
          <p:cNvSpPr>
            <a:spLocks noGrp="1"/>
          </p:cNvSpPr>
          <p:nvPr>
            <p:ph type="sldNum" sz="quarter" idx="5"/>
          </p:nvPr>
        </p:nvSpPr>
        <p:spPr/>
        <p:txBody>
          <a:bodyPr/>
          <a:lstStyle/>
          <a:p>
            <a:fld id="{5B43EE04-3AD1-49A9-AE9F-42BD925CC722}" type="slidenum">
              <a:rPr lang="x-none" smtClean="0"/>
              <a:t>20</a:t>
            </a:fld>
            <a:endParaRPr lang="x-none"/>
          </a:p>
        </p:txBody>
      </p:sp>
    </p:spTree>
    <p:extLst>
      <p:ext uri="{BB962C8B-B14F-4D97-AF65-F5344CB8AC3E}">
        <p14:creationId xmlns:p14="http://schemas.microsoft.com/office/powerpoint/2010/main" val="370129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6641E-C6E6-83BD-3436-628F31BDA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23B0C8D9-FB54-A33D-C636-C4572955A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61F7EFB5-7743-5325-E0A8-6DD92BB451B4}"/>
              </a:ext>
            </a:extLst>
          </p:cNvPr>
          <p:cNvSpPr>
            <a:spLocks noGrp="1"/>
          </p:cNvSpPr>
          <p:nvPr>
            <p:ph type="dt" sz="half" idx="10"/>
          </p:nvPr>
        </p:nvSpPr>
        <p:spPr/>
        <p:txBody>
          <a:bodyPr/>
          <a:lstStyle/>
          <a:p>
            <a:fld id="{E0C5600D-6C73-4275-A147-F5B1F94B8A37}" type="datetime1">
              <a:rPr lang="en-US" smtClean="0"/>
              <a:t>5/29/2025</a:t>
            </a:fld>
            <a:endParaRPr lang="x-none"/>
          </a:p>
        </p:txBody>
      </p:sp>
      <p:sp>
        <p:nvSpPr>
          <p:cNvPr id="5" name="Footer Placeholder 4">
            <a:extLst>
              <a:ext uri="{FF2B5EF4-FFF2-40B4-BE49-F238E27FC236}">
                <a16:creationId xmlns:a16="http://schemas.microsoft.com/office/drawing/2014/main" xmlns="" id="{0799F6D8-914C-9E47-0C47-7F5803CF6AF0}"/>
              </a:ext>
            </a:extLst>
          </p:cNvPr>
          <p:cNvSpPr>
            <a:spLocks noGrp="1"/>
          </p:cNvSpPr>
          <p:nvPr>
            <p:ph type="ftr" sz="quarter" idx="11"/>
          </p:nvPr>
        </p:nvSpPr>
        <p:spPr/>
        <p:txBody>
          <a:bodyPr/>
          <a:lstStyle/>
          <a:p>
            <a:r>
              <a:rPr lang="x-none"/>
              <a:t>The Heating &amp; Cooling Network</a:t>
            </a:r>
          </a:p>
        </p:txBody>
      </p:sp>
      <p:sp>
        <p:nvSpPr>
          <p:cNvPr id="6" name="Slide Number Placeholder 5">
            <a:extLst>
              <a:ext uri="{FF2B5EF4-FFF2-40B4-BE49-F238E27FC236}">
                <a16:creationId xmlns:a16="http://schemas.microsoft.com/office/drawing/2014/main" xmlns="" id="{D499E983-D117-1CBB-FB79-D77C27998878}"/>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421575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AC30B7-8B30-2A30-3FA1-6F62F122795C}"/>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8E07ECE9-26D8-5B7F-6130-F99D1C245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C780C10-5E93-FA26-A95A-49DCE4BF1C7D}"/>
              </a:ext>
            </a:extLst>
          </p:cNvPr>
          <p:cNvSpPr>
            <a:spLocks noGrp="1"/>
          </p:cNvSpPr>
          <p:nvPr>
            <p:ph type="dt" sz="half" idx="10"/>
          </p:nvPr>
        </p:nvSpPr>
        <p:spPr/>
        <p:txBody>
          <a:bodyPr/>
          <a:lstStyle/>
          <a:p>
            <a:fld id="{21E4DEBC-6764-47A2-9783-CBAF868FF0E8}" type="datetime1">
              <a:rPr lang="en-US" smtClean="0"/>
              <a:t>5/29/2025</a:t>
            </a:fld>
            <a:endParaRPr lang="x-none"/>
          </a:p>
        </p:txBody>
      </p:sp>
      <p:sp>
        <p:nvSpPr>
          <p:cNvPr id="5" name="Footer Placeholder 4">
            <a:extLst>
              <a:ext uri="{FF2B5EF4-FFF2-40B4-BE49-F238E27FC236}">
                <a16:creationId xmlns:a16="http://schemas.microsoft.com/office/drawing/2014/main" xmlns="" id="{B4348FB8-8686-3132-8E1A-C177A1B38C94}"/>
              </a:ext>
            </a:extLst>
          </p:cNvPr>
          <p:cNvSpPr>
            <a:spLocks noGrp="1"/>
          </p:cNvSpPr>
          <p:nvPr>
            <p:ph type="ftr" sz="quarter" idx="11"/>
          </p:nvPr>
        </p:nvSpPr>
        <p:spPr/>
        <p:txBody>
          <a:bodyPr/>
          <a:lstStyle/>
          <a:p>
            <a:r>
              <a:rPr lang="x-none"/>
              <a:t>The Heating &amp; Cooling Network</a:t>
            </a:r>
          </a:p>
        </p:txBody>
      </p:sp>
      <p:sp>
        <p:nvSpPr>
          <p:cNvPr id="6" name="Slide Number Placeholder 5">
            <a:extLst>
              <a:ext uri="{FF2B5EF4-FFF2-40B4-BE49-F238E27FC236}">
                <a16:creationId xmlns:a16="http://schemas.microsoft.com/office/drawing/2014/main" xmlns="" id="{17CF13DF-6787-AAF7-3334-EB17FD7CBBD0}"/>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226521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18C42B-A874-B008-F59A-8EAFBCF622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771EA84-5475-4E6D-ABD6-137314681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AA7863BD-887C-EBA8-B92B-9E0488620A84}"/>
              </a:ext>
            </a:extLst>
          </p:cNvPr>
          <p:cNvSpPr>
            <a:spLocks noGrp="1"/>
          </p:cNvSpPr>
          <p:nvPr>
            <p:ph type="dt" sz="half" idx="10"/>
          </p:nvPr>
        </p:nvSpPr>
        <p:spPr/>
        <p:txBody>
          <a:bodyPr/>
          <a:lstStyle/>
          <a:p>
            <a:fld id="{C565BB04-9987-4412-98F6-4A645E53E1AB}" type="datetime1">
              <a:rPr lang="en-US" smtClean="0"/>
              <a:t>5/29/2025</a:t>
            </a:fld>
            <a:endParaRPr lang="x-none"/>
          </a:p>
        </p:txBody>
      </p:sp>
      <p:sp>
        <p:nvSpPr>
          <p:cNvPr id="5" name="Footer Placeholder 4">
            <a:extLst>
              <a:ext uri="{FF2B5EF4-FFF2-40B4-BE49-F238E27FC236}">
                <a16:creationId xmlns:a16="http://schemas.microsoft.com/office/drawing/2014/main" xmlns="" id="{4793B6BE-96B8-7D9C-D135-EB06C0C42002}"/>
              </a:ext>
            </a:extLst>
          </p:cNvPr>
          <p:cNvSpPr>
            <a:spLocks noGrp="1"/>
          </p:cNvSpPr>
          <p:nvPr>
            <p:ph type="ftr" sz="quarter" idx="11"/>
          </p:nvPr>
        </p:nvSpPr>
        <p:spPr/>
        <p:txBody>
          <a:bodyPr/>
          <a:lstStyle/>
          <a:p>
            <a:r>
              <a:rPr lang="x-none"/>
              <a:t>The Heating &amp; Cooling Network</a:t>
            </a:r>
          </a:p>
        </p:txBody>
      </p:sp>
      <p:sp>
        <p:nvSpPr>
          <p:cNvPr id="6" name="Slide Number Placeholder 5">
            <a:extLst>
              <a:ext uri="{FF2B5EF4-FFF2-40B4-BE49-F238E27FC236}">
                <a16:creationId xmlns:a16="http://schemas.microsoft.com/office/drawing/2014/main" xmlns="" id="{89C45F09-35B6-0362-7294-D28D925F0D3A}"/>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2314310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655" y="-6767"/>
            <a:ext cx="11268000" cy="6876000"/>
          </a:xfrm>
          <a:custGeom>
            <a:avLst/>
            <a:gdLst/>
            <a:ahLst/>
            <a:cxnLst/>
            <a:rect l="l" t="t" r="r" b="b"/>
            <a:pathLst>
              <a:path w="16856710" h="10259695">
                <a:moveTo>
                  <a:pt x="16856581" y="10259245"/>
                </a:moveTo>
                <a:lnTo>
                  <a:pt x="106" y="10259245"/>
                </a:lnTo>
                <a:lnTo>
                  <a:pt x="0" y="0"/>
                </a:lnTo>
                <a:lnTo>
                  <a:pt x="16856707" y="0"/>
                </a:lnTo>
                <a:lnTo>
                  <a:pt x="16856581" y="10259245"/>
                </a:lnTo>
                <a:close/>
              </a:path>
            </a:pathLst>
          </a:custGeom>
          <a:solidFill>
            <a:srgbClr val="03534E"/>
          </a:solidFill>
        </p:spPr>
        <p:txBody>
          <a:bodyPr wrap="square" lIns="0" tIns="0" rIns="0" bIns="0" rtlCol="0"/>
          <a:lstStyle/>
          <a:p>
            <a:endParaRPr sz="1200" dirty="0"/>
          </a:p>
        </p:txBody>
      </p:sp>
      <p:pic>
        <p:nvPicPr>
          <p:cNvPr id="17" name="bg object 17"/>
          <p:cNvPicPr/>
          <p:nvPr/>
        </p:nvPicPr>
        <p:blipFill>
          <a:blip r:embed="rId2" cstate="print"/>
          <a:stretch>
            <a:fillRect/>
          </a:stretch>
        </p:blipFill>
        <p:spPr>
          <a:xfrm>
            <a:off x="7877683" y="0"/>
            <a:ext cx="4320000" cy="6858000"/>
          </a:xfrm>
          <a:prstGeom prst="rect">
            <a:avLst/>
          </a:prstGeom>
        </p:spPr>
      </p:pic>
      <p:pic>
        <p:nvPicPr>
          <p:cNvPr id="18" name="bg object 18"/>
          <p:cNvPicPr/>
          <p:nvPr/>
        </p:nvPicPr>
        <p:blipFill>
          <a:blip r:embed="rId3" cstate="print"/>
          <a:stretch>
            <a:fillRect/>
          </a:stretch>
        </p:blipFill>
        <p:spPr>
          <a:xfrm>
            <a:off x="6736420" y="0"/>
            <a:ext cx="1523939" cy="6851649"/>
          </a:xfrm>
          <a:prstGeom prst="rect">
            <a:avLst/>
          </a:prstGeom>
        </p:spPr>
      </p:pic>
      <p:sp>
        <p:nvSpPr>
          <p:cNvPr id="19" name="bg object 19"/>
          <p:cNvSpPr/>
          <p:nvPr userDrawn="1"/>
        </p:nvSpPr>
        <p:spPr>
          <a:xfrm>
            <a:off x="6736420" y="0"/>
            <a:ext cx="1935901" cy="6836833"/>
          </a:xfrm>
          <a:custGeom>
            <a:avLst/>
            <a:gdLst/>
            <a:ahLst/>
            <a:cxnLst/>
            <a:rect l="l" t="t" r="r" b="b"/>
            <a:pathLst>
              <a:path w="3589655" h="10255250">
                <a:moveTo>
                  <a:pt x="8280" y="0"/>
                </a:moveTo>
                <a:lnTo>
                  <a:pt x="0" y="0"/>
                </a:lnTo>
                <a:lnTo>
                  <a:pt x="0" y="10254767"/>
                </a:lnTo>
                <a:lnTo>
                  <a:pt x="8280" y="10254767"/>
                </a:lnTo>
                <a:lnTo>
                  <a:pt x="8280" y="0"/>
                </a:lnTo>
                <a:close/>
              </a:path>
              <a:path w="3589655" h="10255250">
                <a:moveTo>
                  <a:pt x="283794" y="0"/>
                </a:moveTo>
                <a:lnTo>
                  <a:pt x="274269" y="0"/>
                </a:lnTo>
                <a:lnTo>
                  <a:pt x="274269" y="10254767"/>
                </a:lnTo>
                <a:lnTo>
                  <a:pt x="283794" y="10254767"/>
                </a:lnTo>
                <a:lnTo>
                  <a:pt x="283794" y="0"/>
                </a:lnTo>
                <a:close/>
              </a:path>
              <a:path w="3589655" h="10255250">
                <a:moveTo>
                  <a:pt x="559219" y="0"/>
                </a:moveTo>
                <a:lnTo>
                  <a:pt x="549694" y="0"/>
                </a:lnTo>
                <a:lnTo>
                  <a:pt x="549694" y="10254767"/>
                </a:lnTo>
                <a:lnTo>
                  <a:pt x="559219" y="10254767"/>
                </a:lnTo>
                <a:lnTo>
                  <a:pt x="559219" y="0"/>
                </a:lnTo>
                <a:close/>
              </a:path>
              <a:path w="3589655" h="10255250">
                <a:moveTo>
                  <a:pt x="834732" y="0"/>
                </a:moveTo>
                <a:lnTo>
                  <a:pt x="825207" y="0"/>
                </a:lnTo>
                <a:lnTo>
                  <a:pt x="825207" y="10254767"/>
                </a:lnTo>
                <a:lnTo>
                  <a:pt x="834732" y="10254767"/>
                </a:lnTo>
                <a:lnTo>
                  <a:pt x="834732" y="0"/>
                </a:lnTo>
                <a:close/>
              </a:path>
              <a:path w="3589655" h="10255250">
                <a:moveTo>
                  <a:pt x="1110157" y="0"/>
                </a:moveTo>
                <a:lnTo>
                  <a:pt x="1100620" y="0"/>
                </a:lnTo>
                <a:lnTo>
                  <a:pt x="1100620" y="10254767"/>
                </a:lnTo>
                <a:lnTo>
                  <a:pt x="1110157" y="10254767"/>
                </a:lnTo>
                <a:lnTo>
                  <a:pt x="1110157" y="0"/>
                </a:lnTo>
                <a:close/>
              </a:path>
              <a:path w="3589655" h="10255250">
                <a:moveTo>
                  <a:pt x="1385671" y="0"/>
                </a:moveTo>
                <a:lnTo>
                  <a:pt x="1376133" y="0"/>
                </a:lnTo>
                <a:lnTo>
                  <a:pt x="1376133" y="10254767"/>
                </a:lnTo>
                <a:lnTo>
                  <a:pt x="1385671" y="10254767"/>
                </a:lnTo>
                <a:lnTo>
                  <a:pt x="1385671" y="0"/>
                </a:lnTo>
                <a:close/>
              </a:path>
              <a:path w="3589655" h="10255250">
                <a:moveTo>
                  <a:pt x="1661185" y="0"/>
                </a:moveTo>
                <a:lnTo>
                  <a:pt x="1651647" y="0"/>
                </a:lnTo>
                <a:lnTo>
                  <a:pt x="1651647" y="10254767"/>
                </a:lnTo>
                <a:lnTo>
                  <a:pt x="1661185" y="10254767"/>
                </a:lnTo>
                <a:lnTo>
                  <a:pt x="1661185" y="0"/>
                </a:lnTo>
                <a:close/>
              </a:path>
              <a:path w="3589655" h="10255250">
                <a:moveTo>
                  <a:pt x="1936597" y="0"/>
                </a:moveTo>
                <a:lnTo>
                  <a:pt x="1927072" y="0"/>
                </a:lnTo>
                <a:lnTo>
                  <a:pt x="1927072" y="10254767"/>
                </a:lnTo>
                <a:lnTo>
                  <a:pt x="1936597" y="10254767"/>
                </a:lnTo>
                <a:lnTo>
                  <a:pt x="1936597" y="0"/>
                </a:lnTo>
                <a:close/>
              </a:path>
              <a:path w="3589655" h="10255250">
                <a:moveTo>
                  <a:pt x="2212111" y="0"/>
                </a:moveTo>
                <a:lnTo>
                  <a:pt x="2202586" y="0"/>
                </a:lnTo>
                <a:lnTo>
                  <a:pt x="2202586" y="10254767"/>
                </a:lnTo>
                <a:lnTo>
                  <a:pt x="2212111" y="10254767"/>
                </a:lnTo>
                <a:lnTo>
                  <a:pt x="2212111" y="0"/>
                </a:lnTo>
                <a:close/>
              </a:path>
              <a:path w="3589655" h="10255250">
                <a:moveTo>
                  <a:pt x="2487536" y="0"/>
                </a:moveTo>
                <a:lnTo>
                  <a:pt x="2478011" y="0"/>
                </a:lnTo>
                <a:lnTo>
                  <a:pt x="2478011" y="10254767"/>
                </a:lnTo>
                <a:lnTo>
                  <a:pt x="2487536" y="10254767"/>
                </a:lnTo>
                <a:lnTo>
                  <a:pt x="2487536" y="0"/>
                </a:lnTo>
                <a:close/>
              </a:path>
              <a:path w="3589655" h="10255250">
                <a:moveTo>
                  <a:pt x="2763050" y="0"/>
                </a:moveTo>
                <a:lnTo>
                  <a:pt x="2753525" y="0"/>
                </a:lnTo>
                <a:lnTo>
                  <a:pt x="2753525" y="10254767"/>
                </a:lnTo>
                <a:lnTo>
                  <a:pt x="2763050" y="10254767"/>
                </a:lnTo>
                <a:lnTo>
                  <a:pt x="2763050" y="0"/>
                </a:lnTo>
                <a:close/>
              </a:path>
              <a:path w="3589655" h="10255250">
                <a:moveTo>
                  <a:pt x="3038462" y="0"/>
                </a:moveTo>
                <a:lnTo>
                  <a:pt x="3028937" y="0"/>
                </a:lnTo>
                <a:lnTo>
                  <a:pt x="3028937" y="10254767"/>
                </a:lnTo>
                <a:lnTo>
                  <a:pt x="3038462" y="10254767"/>
                </a:lnTo>
                <a:lnTo>
                  <a:pt x="3038462" y="0"/>
                </a:lnTo>
                <a:close/>
              </a:path>
              <a:path w="3589655" h="10255250">
                <a:moveTo>
                  <a:pt x="3130308" y="0"/>
                </a:moveTo>
                <a:lnTo>
                  <a:pt x="3120771" y="0"/>
                </a:lnTo>
                <a:lnTo>
                  <a:pt x="3120771" y="10254767"/>
                </a:lnTo>
                <a:lnTo>
                  <a:pt x="3130308" y="10254767"/>
                </a:lnTo>
                <a:lnTo>
                  <a:pt x="3130308" y="0"/>
                </a:lnTo>
                <a:close/>
              </a:path>
              <a:path w="3589655" h="10255250">
                <a:moveTo>
                  <a:pt x="3222142" y="0"/>
                </a:moveTo>
                <a:lnTo>
                  <a:pt x="3212617" y="0"/>
                </a:lnTo>
                <a:lnTo>
                  <a:pt x="3212617" y="10254767"/>
                </a:lnTo>
                <a:lnTo>
                  <a:pt x="3222142" y="10254767"/>
                </a:lnTo>
                <a:lnTo>
                  <a:pt x="3222142" y="0"/>
                </a:lnTo>
                <a:close/>
              </a:path>
              <a:path w="3589655" h="10255250">
                <a:moveTo>
                  <a:pt x="3313976" y="0"/>
                </a:moveTo>
                <a:lnTo>
                  <a:pt x="3304451" y="0"/>
                </a:lnTo>
                <a:lnTo>
                  <a:pt x="3304451" y="10254767"/>
                </a:lnTo>
                <a:lnTo>
                  <a:pt x="3313976" y="10254767"/>
                </a:lnTo>
                <a:lnTo>
                  <a:pt x="3313976" y="0"/>
                </a:lnTo>
                <a:close/>
              </a:path>
              <a:path w="3589655" h="10255250">
                <a:moveTo>
                  <a:pt x="3405822" y="0"/>
                </a:moveTo>
                <a:lnTo>
                  <a:pt x="3396284" y="0"/>
                </a:lnTo>
                <a:lnTo>
                  <a:pt x="3396284" y="10254767"/>
                </a:lnTo>
                <a:lnTo>
                  <a:pt x="3405822" y="10254767"/>
                </a:lnTo>
                <a:lnTo>
                  <a:pt x="3405822" y="0"/>
                </a:lnTo>
                <a:close/>
              </a:path>
              <a:path w="3589655" h="10255250">
                <a:moveTo>
                  <a:pt x="3497656" y="0"/>
                </a:moveTo>
                <a:lnTo>
                  <a:pt x="3488131" y="0"/>
                </a:lnTo>
                <a:lnTo>
                  <a:pt x="3488131" y="10254767"/>
                </a:lnTo>
                <a:lnTo>
                  <a:pt x="3497656" y="10254767"/>
                </a:lnTo>
                <a:lnTo>
                  <a:pt x="3497656" y="0"/>
                </a:lnTo>
                <a:close/>
              </a:path>
              <a:path w="3589655" h="10255250">
                <a:moveTo>
                  <a:pt x="3589490" y="0"/>
                </a:moveTo>
                <a:lnTo>
                  <a:pt x="3579965" y="0"/>
                </a:lnTo>
                <a:lnTo>
                  <a:pt x="3579965" y="10254767"/>
                </a:lnTo>
                <a:lnTo>
                  <a:pt x="3589490" y="10254767"/>
                </a:lnTo>
                <a:lnTo>
                  <a:pt x="3589490" y="0"/>
                </a:lnTo>
                <a:close/>
              </a:path>
            </a:pathLst>
          </a:custGeom>
          <a:solidFill>
            <a:srgbClr val="ABABFA"/>
          </a:solidFill>
        </p:spPr>
        <p:txBody>
          <a:bodyPr wrap="square" lIns="0" tIns="0" rIns="0" bIns="0" rtlCol="0"/>
          <a:lstStyle/>
          <a:p>
            <a:endParaRPr sz="1200"/>
          </a:p>
        </p:txBody>
      </p:sp>
      <p:sp>
        <p:nvSpPr>
          <p:cNvPr id="4" name="Holder 4"/>
          <p:cNvSpPr>
            <a:spLocks noGrp="1"/>
          </p:cNvSpPr>
          <p:nvPr>
            <p:ph type="ftr" sz="quarter" idx="5"/>
          </p:nvPr>
        </p:nvSpPr>
        <p:spPr/>
        <p:txBody>
          <a:bodyPr lIns="0" tIns="0" rIns="0" bIns="0"/>
          <a:lstStyle>
            <a:lvl1pPr>
              <a:defRPr sz="1333" b="0" i="0">
                <a:solidFill>
                  <a:srgbClr val="C7FA64"/>
                </a:solidFill>
                <a:latin typeface="+mj-lt"/>
                <a:cs typeface="Neurial Grotesk"/>
              </a:defRPr>
            </a:lvl1pPr>
          </a:lstStyle>
          <a:p>
            <a:pPr marL="8467">
              <a:spcBef>
                <a:spcPts val="67"/>
              </a:spcBef>
            </a:pPr>
            <a:r>
              <a:rPr lang="en-GB" dirty="0"/>
              <a:t>The</a:t>
            </a:r>
            <a:r>
              <a:rPr lang="en-GB" spc="-37" dirty="0"/>
              <a:t> </a:t>
            </a:r>
            <a:r>
              <a:rPr lang="en-GB" dirty="0"/>
              <a:t>Heating</a:t>
            </a:r>
            <a:r>
              <a:rPr lang="en-GB" spc="-37" dirty="0"/>
              <a:t> </a:t>
            </a:r>
            <a:r>
              <a:rPr lang="en-GB" dirty="0"/>
              <a:t>&amp;</a:t>
            </a:r>
            <a:r>
              <a:rPr lang="en-GB" spc="-33" dirty="0"/>
              <a:t> </a:t>
            </a:r>
            <a:r>
              <a:rPr lang="en-GB" dirty="0"/>
              <a:t>Cooling</a:t>
            </a:r>
            <a:r>
              <a:rPr lang="en-GB" spc="-37" dirty="0"/>
              <a:t> </a:t>
            </a:r>
            <a:r>
              <a:rPr lang="en-GB" spc="-7" dirty="0"/>
              <a:t>Network</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97724CC-ADD8-48A3-A255-BBC3C04FC238}" type="datetime1">
              <a:rPr lang="en-US" smtClean="0"/>
              <a:t>5/29/2025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57331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92000"/>
          </a:xfrm>
          <a:custGeom>
            <a:avLst/>
            <a:gdLst/>
            <a:ahLst/>
            <a:cxnLst/>
            <a:rect l="l" t="t" r="r" b="b"/>
            <a:pathLst>
              <a:path w="18288000" h="9258300">
                <a:moveTo>
                  <a:pt x="0" y="9258299"/>
                </a:moveTo>
                <a:lnTo>
                  <a:pt x="18287998" y="9258299"/>
                </a:lnTo>
                <a:lnTo>
                  <a:pt x="18287998" y="0"/>
                </a:lnTo>
                <a:lnTo>
                  <a:pt x="0" y="0"/>
                </a:lnTo>
                <a:lnTo>
                  <a:pt x="0" y="9258299"/>
                </a:lnTo>
                <a:close/>
              </a:path>
            </a:pathLst>
          </a:custGeom>
          <a:solidFill>
            <a:srgbClr val="F5F1F0"/>
          </a:solidFill>
        </p:spPr>
        <p:txBody>
          <a:bodyPr wrap="square" lIns="0" tIns="0" rIns="0" bIns="0" rtlCol="0"/>
          <a:lstStyle/>
          <a:p>
            <a:endParaRPr sz="1200"/>
          </a:p>
        </p:txBody>
      </p:sp>
      <p:sp>
        <p:nvSpPr>
          <p:cNvPr id="2" name="Holder 2"/>
          <p:cNvSpPr>
            <a:spLocks noGrp="1"/>
          </p:cNvSpPr>
          <p:nvPr>
            <p:ph type="title"/>
          </p:nvPr>
        </p:nvSpPr>
        <p:spPr/>
        <p:txBody>
          <a:bodyPr lIns="0" tIns="0" rIns="0" bIns="0">
            <a:normAutofit/>
          </a:bodyPr>
          <a:lstStyle>
            <a:lvl1pPr>
              <a:defRPr sz="2800" b="0" i="0">
                <a:solidFill>
                  <a:srgbClr val="03534E"/>
                </a:solidFill>
                <a:latin typeface="+mn-lt"/>
                <a:cs typeface="Neurial Grotesk Medium"/>
              </a:defRPr>
            </a:lvl1pPr>
          </a:lstStyle>
          <a:p>
            <a:endParaRPr/>
          </a:p>
        </p:txBody>
      </p:sp>
      <p:grpSp>
        <p:nvGrpSpPr>
          <p:cNvPr id="3" name="Group 2">
            <a:extLst>
              <a:ext uri="{FF2B5EF4-FFF2-40B4-BE49-F238E27FC236}">
                <a16:creationId xmlns:a16="http://schemas.microsoft.com/office/drawing/2014/main" xmlns="" id="{5645608E-E059-2558-252F-8DBE1DC6FC44}"/>
              </a:ext>
            </a:extLst>
          </p:cNvPr>
          <p:cNvGrpSpPr/>
          <p:nvPr userDrawn="1"/>
        </p:nvGrpSpPr>
        <p:grpSpPr>
          <a:xfrm>
            <a:off x="0" y="6185848"/>
            <a:ext cx="12207936" cy="685800"/>
            <a:chOff x="-4856" y="6185848"/>
            <a:chExt cx="12204000" cy="685800"/>
          </a:xfrm>
        </p:grpSpPr>
        <p:sp>
          <p:nvSpPr>
            <p:cNvPr id="4" name="bg object 26">
              <a:extLst>
                <a:ext uri="{FF2B5EF4-FFF2-40B4-BE49-F238E27FC236}">
                  <a16:creationId xmlns:a16="http://schemas.microsoft.com/office/drawing/2014/main" xmlns="" id="{38EA16A2-ECB5-B929-6B06-C8C933E6E861}"/>
                </a:ext>
              </a:extLst>
            </p:cNvPr>
            <p:cNvSpPr/>
            <p:nvPr userDrawn="1"/>
          </p:nvSpPr>
          <p:spPr>
            <a:xfrm>
              <a:off x="-4856" y="6185848"/>
              <a:ext cx="12204000" cy="685800"/>
            </a:xfrm>
            <a:custGeom>
              <a:avLst/>
              <a:gdLst/>
              <a:ahLst/>
              <a:cxnLst/>
              <a:rect l="l" t="t" r="r" b="b"/>
              <a:pathLst>
                <a:path w="18288000" h="1028700">
                  <a:moveTo>
                    <a:pt x="18287553" y="1028700"/>
                  </a:moveTo>
                  <a:lnTo>
                    <a:pt x="0" y="1028700"/>
                  </a:lnTo>
                  <a:lnTo>
                    <a:pt x="0" y="0"/>
                  </a:lnTo>
                  <a:lnTo>
                    <a:pt x="18287553" y="0"/>
                  </a:lnTo>
                  <a:lnTo>
                    <a:pt x="18287553" y="1028700"/>
                  </a:lnTo>
                  <a:close/>
                </a:path>
              </a:pathLst>
            </a:custGeom>
            <a:solidFill>
              <a:srgbClr val="03534E"/>
            </a:solidFill>
          </p:spPr>
          <p:txBody>
            <a:bodyPr wrap="square" lIns="0" tIns="0" rIns="0" bIns="0" rtlCol="0"/>
            <a:lstStyle/>
            <a:p>
              <a:endParaRPr sz="1200"/>
            </a:p>
          </p:txBody>
        </p:sp>
        <p:sp>
          <p:nvSpPr>
            <p:cNvPr id="8" name="bg object 27">
              <a:extLst>
                <a:ext uri="{FF2B5EF4-FFF2-40B4-BE49-F238E27FC236}">
                  <a16:creationId xmlns:a16="http://schemas.microsoft.com/office/drawing/2014/main" xmlns="" id="{28D9567B-B0E8-062E-5C91-D122F0E4961E}"/>
                </a:ext>
              </a:extLst>
            </p:cNvPr>
            <p:cNvSpPr/>
            <p:nvPr userDrawn="1"/>
          </p:nvSpPr>
          <p:spPr>
            <a:xfrm>
              <a:off x="209499" y="6318037"/>
              <a:ext cx="1245870" cy="396663"/>
            </a:xfrm>
            <a:custGeom>
              <a:avLst/>
              <a:gdLst/>
              <a:ahLst/>
              <a:cxnLst/>
              <a:rect l="l" t="t" r="r" b="b"/>
              <a:pathLst>
                <a:path w="1868805" h="594995">
                  <a:moveTo>
                    <a:pt x="295417" y="594619"/>
                  </a:moveTo>
                  <a:lnTo>
                    <a:pt x="247498" y="590728"/>
                  </a:lnTo>
                  <a:lnTo>
                    <a:pt x="202039" y="579461"/>
                  </a:lnTo>
                  <a:lnTo>
                    <a:pt x="159651" y="561433"/>
                  </a:lnTo>
                  <a:lnTo>
                    <a:pt x="120942" y="537254"/>
                  </a:lnTo>
                  <a:lnTo>
                    <a:pt x="86521" y="507537"/>
                  </a:lnTo>
                  <a:lnTo>
                    <a:pt x="56994" y="472894"/>
                  </a:lnTo>
                  <a:lnTo>
                    <a:pt x="32971" y="433938"/>
                  </a:lnTo>
                  <a:lnTo>
                    <a:pt x="15059" y="391280"/>
                  </a:lnTo>
                  <a:lnTo>
                    <a:pt x="3866" y="345533"/>
                  </a:lnTo>
                  <a:lnTo>
                    <a:pt x="0" y="297309"/>
                  </a:lnTo>
                  <a:lnTo>
                    <a:pt x="3866" y="249081"/>
                  </a:lnTo>
                  <a:lnTo>
                    <a:pt x="15060" y="203332"/>
                  </a:lnTo>
                  <a:lnTo>
                    <a:pt x="32974" y="160673"/>
                  </a:lnTo>
                  <a:lnTo>
                    <a:pt x="56999" y="121717"/>
                  </a:lnTo>
                  <a:lnTo>
                    <a:pt x="86527" y="87075"/>
                  </a:lnTo>
                  <a:lnTo>
                    <a:pt x="120949" y="57359"/>
                  </a:lnTo>
                  <a:lnTo>
                    <a:pt x="159657" y="33182"/>
                  </a:lnTo>
                  <a:lnTo>
                    <a:pt x="202044" y="15155"/>
                  </a:lnTo>
                  <a:lnTo>
                    <a:pt x="247500" y="3890"/>
                  </a:lnTo>
                  <a:lnTo>
                    <a:pt x="295417" y="0"/>
                  </a:lnTo>
                  <a:lnTo>
                    <a:pt x="343328" y="3890"/>
                  </a:lnTo>
                  <a:lnTo>
                    <a:pt x="388783" y="15155"/>
                  </a:lnTo>
                  <a:lnTo>
                    <a:pt x="431169" y="33182"/>
                  </a:lnTo>
                  <a:lnTo>
                    <a:pt x="469877" y="57359"/>
                  </a:lnTo>
                  <a:lnTo>
                    <a:pt x="504299" y="87075"/>
                  </a:lnTo>
                  <a:lnTo>
                    <a:pt x="533828" y="121717"/>
                  </a:lnTo>
                  <a:lnTo>
                    <a:pt x="554294" y="154898"/>
                  </a:lnTo>
                  <a:lnTo>
                    <a:pt x="295417" y="154898"/>
                  </a:lnTo>
                  <a:lnTo>
                    <a:pt x="250697" y="162159"/>
                  </a:lnTo>
                  <a:lnTo>
                    <a:pt x="211855" y="182378"/>
                  </a:lnTo>
                  <a:lnTo>
                    <a:pt x="181224" y="213207"/>
                  </a:lnTo>
                  <a:lnTo>
                    <a:pt x="161135" y="252300"/>
                  </a:lnTo>
                  <a:lnTo>
                    <a:pt x="153921" y="297309"/>
                  </a:lnTo>
                  <a:lnTo>
                    <a:pt x="161135" y="342318"/>
                  </a:lnTo>
                  <a:lnTo>
                    <a:pt x="181224" y="381411"/>
                  </a:lnTo>
                  <a:lnTo>
                    <a:pt x="211855" y="412241"/>
                  </a:lnTo>
                  <a:lnTo>
                    <a:pt x="250697" y="432459"/>
                  </a:lnTo>
                  <a:lnTo>
                    <a:pt x="295417" y="439721"/>
                  </a:lnTo>
                  <a:lnTo>
                    <a:pt x="554294" y="439721"/>
                  </a:lnTo>
                  <a:lnTo>
                    <a:pt x="533835" y="472894"/>
                  </a:lnTo>
                  <a:lnTo>
                    <a:pt x="504308" y="507537"/>
                  </a:lnTo>
                  <a:lnTo>
                    <a:pt x="469885" y="537254"/>
                  </a:lnTo>
                  <a:lnTo>
                    <a:pt x="431177" y="561433"/>
                  </a:lnTo>
                  <a:lnTo>
                    <a:pt x="388791" y="579461"/>
                  </a:lnTo>
                  <a:lnTo>
                    <a:pt x="343335" y="590728"/>
                  </a:lnTo>
                  <a:lnTo>
                    <a:pt x="295417" y="594619"/>
                  </a:lnTo>
                  <a:close/>
                </a:path>
                <a:path w="1868805" h="594995">
                  <a:moveTo>
                    <a:pt x="554294" y="439721"/>
                  </a:moveTo>
                  <a:lnTo>
                    <a:pt x="295417" y="439721"/>
                  </a:lnTo>
                  <a:lnTo>
                    <a:pt x="340138" y="432459"/>
                  </a:lnTo>
                  <a:lnTo>
                    <a:pt x="378979" y="412241"/>
                  </a:lnTo>
                  <a:lnTo>
                    <a:pt x="409610" y="381411"/>
                  </a:lnTo>
                  <a:lnTo>
                    <a:pt x="429699" y="342318"/>
                  </a:lnTo>
                  <a:lnTo>
                    <a:pt x="436913" y="297309"/>
                  </a:lnTo>
                  <a:lnTo>
                    <a:pt x="429699" y="252300"/>
                  </a:lnTo>
                  <a:lnTo>
                    <a:pt x="409610" y="213207"/>
                  </a:lnTo>
                  <a:lnTo>
                    <a:pt x="378979" y="182378"/>
                  </a:lnTo>
                  <a:lnTo>
                    <a:pt x="340138" y="162159"/>
                  </a:lnTo>
                  <a:lnTo>
                    <a:pt x="295417" y="154898"/>
                  </a:lnTo>
                  <a:lnTo>
                    <a:pt x="554294" y="154898"/>
                  </a:lnTo>
                  <a:lnTo>
                    <a:pt x="557855" y="160673"/>
                  </a:lnTo>
                  <a:lnTo>
                    <a:pt x="575771" y="203332"/>
                  </a:lnTo>
                  <a:lnTo>
                    <a:pt x="586967" y="249081"/>
                  </a:lnTo>
                  <a:lnTo>
                    <a:pt x="590835" y="297309"/>
                  </a:lnTo>
                  <a:lnTo>
                    <a:pt x="586968" y="345533"/>
                  </a:lnTo>
                  <a:lnTo>
                    <a:pt x="575774" y="391280"/>
                  </a:lnTo>
                  <a:lnTo>
                    <a:pt x="557860" y="433938"/>
                  </a:lnTo>
                  <a:lnTo>
                    <a:pt x="554294" y="439721"/>
                  </a:lnTo>
                  <a:close/>
                </a:path>
                <a:path w="1868805" h="594995">
                  <a:moveTo>
                    <a:pt x="794905" y="520240"/>
                  </a:moveTo>
                  <a:lnTo>
                    <a:pt x="767123" y="516449"/>
                  </a:lnTo>
                  <a:lnTo>
                    <a:pt x="767505" y="516449"/>
                  </a:lnTo>
                  <a:lnTo>
                    <a:pt x="745588" y="505685"/>
                  </a:lnTo>
                  <a:lnTo>
                    <a:pt x="730810" y="488212"/>
                  </a:lnTo>
                  <a:lnTo>
                    <a:pt x="725418" y="464582"/>
                  </a:lnTo>
                  <a:lnTo>
                    <a:pt x="727277" y="450269"/>
                  </a:lnTo>
                  <a:lnTo>
                    <a:pt x="733709" y="436113"/>
                  </a:lnTo>
                  <a:lnTo>
                    <a:pt x="745991" y="422277"/>
                  </a:lnTo>
                  <a:lnTo>
                    <a:pt x="765402" y="408925"/>
                  </a:lnTo>
                  <a:lnTo>
                    <a:pt x="770223" y="406352"/>
                  </a:lnTo>
                  <a:lnTo>
                    <a:pt x="767102" y="402634"/>
                  </a:lnTo>
                  <a:lnTo>
                    <a:pt x="756887" y="389657"/>
                  </a:lnTo>
                  <a:lnTo>
                    <a:pt x="750445" y="378232"/>
                  </a:lnTo>
                  <a:lnTo>
                    <a:pt x="747086" y="367878"/>
                  </a:lnTo>
                  <a:lnTo>
                    <a:pt x="746120" y="358112"/>
                  </a:lnTo>
                  <a:lnTo>
                    <a:pt x="750218" y="338875"/>
                  </a:lnTo>
                  <a:lnTo>
                    <a:pt x="761679" y="324108"/>
                  </a:lnTo>
                  <a:lnTo>
                    <a:pt x="779479" y="314520"/>
                  </a:lnTo>
                  <a:lnTo>
                    <a:pt x="780060" y="314520"/>
                  </a:lnTo>
                  <a:lnTo>
                    <a:pt x="801706" y="311299"/>
                  </a:lnTo>
                  <a:lnTo>
                    <a:pt x="823888" y="314520"/>
                  </a:lnTo>
                  <a:lnTo>
                    <a:pt x="840882" y="323575"/>
                  </a:lnTo>
                  <a:lnTo>
                    <a:pt x="849975" y="335259"/>
                  </a:lnTo>
                  <a:lnTo>
                    <a:pt x="800981" y="335259"/>
                  </a:lnTo>
                  <a:lnTo>
                    <a:pt x="791150" y="336851"/>
                  </a:lnTo>
                  <a:lnTo>
                    <a:pt x="790678" y="336851"/>
                  </a:lnTo>
                  <a:lnTo>
                    <a:pt x="782638" y="341632"/>
                  </a:lnTo>
                  <a:lnTo>
                    <a:pt x="777649" y="348769"/>
                  </a:lnTo>
                  <a:lnTo>
                    <a:pt x="775961" y="357530"/>
                  </a:lnTo>
                  <a:lnTo>
                    <a:pt x="775945" y="358112"/>
                  </a:lnTo>
                  <a:lnTo>
                    <a:pt x="776989" y="365122"/>
                  </a:lnTo>
                  <a:lnTo>
                    <a:pt x="780123" y="372280"/>
                  </a:lnTo>
                  <a:lnTo>
                    <a:pt x="785117" y="379705"/>
                  </a:lnTo>
                  <a:lnTo>
                    <a:pt x="791784" y="387800"/>
                  </a:lnTo>
                  <a:lnTo>
                    <a:pt x="796605" y="393227"/>
                  </a:lnTo>
                  <a:lnTo>
                    <a:pt x="837664" y="393227"/>
                  </a:lnTo>
                  <a:lnTo>
                    <a:pt x="825248" y="402935"/>
                  </a:lnTo>
                  <a:lnTo>
                    <a:pt x="812767" y="411216"/>
                  </a:lnTo>
                  <a:lnTo>
                    <a:pt x="824766" y="424604"/>
                  </a:lnTo>
                  <a:lnTo>
                    <a:pt x="786403" y="424604"/>
                  </a:lnTo>
                  <a:lnTo>
                    <a:pt x="758564" y="453792"/>
                  </a:lnTo>
                  <a:lnTo>
                    <a:pt x="757461" y="462573"/>
                  </a:lnTo>
                  <a:lnTo>
                    <a:pt x="760583" y="476598"/>
                  </a:lnTo>
                  <a:lnTo>
                    <a:pt x="769025" y="486581"/>
                  </a:lnTo>
                  <a:lnTo>
                    <a:pt x="781400" y="492550"/>
                  </a:lnTo>
                  <a:lnTo>
                    <a:pt x="796325" y="494533"/>
                  </a:lnTo>
                  <a:lnTo>
                    <a:pt x="912055" y="494533"/>
                  </a:lnTo>
                  <a:lnTo>
                    <a:pt x="912055" y="499678"/>
                  </a:lnTo>
                  <a:lnTo>
                    <a:pt x="853050" y="499678"/>
                  </a:lnTo>
                  <a:lnTo>
                    <a:pt x="840179" y="508920"/>
                  </a:lnTo>
                  <a:lnTo>
                    <a:pt x="826002" y="515318"/>
                  </a:lnTo>
                  <a:lnTo>
                    <a:pt x="810814" y="519037"/>
                  </a:lnTo>
                  <a:lnTo>
                    <a:pt x="794905" y="520240"/>
                  </a:lnTo>
                  <a:close/>
                </a:path>
                <a:path w="1868805" h="594995">
                  <a:moveTo>
                    <a:pt x="837660" y="393227"/>
                  </a:moveTo>
                  <a:lnTo>
                    <a:pt x="796605" y="393227"/>
                  </a:lnTo>
                  <a:lnTo>
                    <a:pt x="807106" y="386654"/>
                  </a:lnTo>
                  <a:lnTo>
                    <a:pt x="815502" y="380173"/>
                  </a:lnTo>
                  <a:lnTo>
                    <a:pt x="821532" y="372944"/>
                  </a:lnTo>
                  <a:lnTo>
                    <a:pt x="825170" y="365289"/>
                  </a:lnTo>
                  <a:lnTo>
                    <a:pt x="826296" y="358112"/>
                  </a:lnTo>
                  <a:lnTo>
                    <a:pt x="826388" y="357530"/>
                  </a:lnTo>
                  <a:lnTo>
                    <a:pt x="800865" y="335259"/>
                  </a:lnTo>
                  <a:lnTo>
                    <a:pt x="849975" y="335259"/>
                  </a:lnTo>
                  <a:lnTo>
                    <a:pt x="851759" y="337552"/>
                  </a:lnTo>
                  <a:lnTo>
                    <a:pt x="855591" y="355539"/>
                  </a:lnTo>
                  <a:lnTo>
                    <a:pt x="853404" y="369568"/>
                  </a:lnTo>
                  <a:lnTo>
                    <a:pt x="847230" y="382124"/>
                  </a:lnTo>
                  <a:lnTo>
                    <a:pt x="837660" y="393227"/>
                  </a:lnTo>
                  <a:close/>
                </a:path>
                <a:path w="1868805" h="594995">
                  <a:moveTo>
                    <a:pt x="884601" y="457747"/>
                  </a:moveTo>
                  <a:lnTo>
                    <a:pt x="854470" y="457747"/>
                  </a:lnTo>
                  <a:lnTo>
                    <a:pt x="859337" y="447783"/>
                  </a:lnTo>
                  <a:lnTo>
                    <a:pt x="863163" y="436636"/>
                  </a:lnTo>
                  <a:lnTo>
                    <a:pt x="865679" y="424604"/>
                  </a:lnTo>
                  <a:lnTo>
                    <a:pt x="865763" y="424201"/>
                  </a:lnTo>
                  <a:lnTo>
                    <a:pt x="866879" y="411216"/>
                  </a:lnTo>
                  <a:lnTo>
                    <a:pt x="866951" y="410371"/>
                  </a:lnTo>
                  <a:lnTo>
                    <a:pt x="894174" y="410371"/>
                  </a:lnTo>
                  <a:lnTo>
                    <a:pt x="892730" y="429738"/>
                  </a:lnTo>
                  <a:lnTo>
                    <a:pt x="888584" y="447783"/>
                  </a:lnTo>
                  <a:lnTo>
                    <a:pt x="884601" y="457747"/>
                  </a:lnTo>
                  <a:close/>
                </a:path>
                <a:path w="1868805" h="594995">
                  <a:moveTo>
                    <a:pt x="912055" y="494533"/>
                  </a:moveTo>
                  <a:lnTo>
                    <a:pt x="796558" y="494533"/>
                  </a:lnTo>
                  <a:lnTo>
                    <a:pt x="806514" y="493731"/>
                  </a:lnTo>
                  <a:lnTo>
                    <a:pt x="816814" y="491198"/>
                  </a:lnTo>
                  <a:lnTo>
                    <a:pt x="826796" y="486844"/>
                  </a:lnTo>
                  <a:lnTo>
                    <a:pt x="836029" y="480562"/>
                  </a:lnTo>
                  <a:lnTo>
                    <a:pt x="786403" y="424604"/>
                  </a:lnTo>
                  <a:lnTo>
                    <a:pt x="824766" y="424604"/>
                  </a:lnTo>
                  <a:lnTo>
                    <a:pt x="854470" y="457747"/>
                  </a:lnTo>
                  <a:lnTo>
                    <a:pt x="884601" y="457747"/>
                  </a:lnTo>
                  <a:lnTo>
                    <a:pt x="881972" y="464311"/>
                  </a:lnTo>
                  <a:lnTo>
                    <a:pt x="873192" y="478872"/>
                  </a:lnTo>
                  <a:lnTo>
                    <a:pt x="873435" y="479116"/>
                  </a:lnTo>
                  <a:lnTo>
                    <a:pt x="875007" y="480562"/>
                  </a:lnTo>
                  <a:lnTo>
                    <a:pt x="878729" y="484068"/>
                  </a:lnTo>
                  <a:lnTo>
                    <a:pt x="884223" y="487437"/>
                  </a:lnTo>
                  <a:lnTo>
                    <a:pt x="890511" y="489359"/>
                  </a:lnTo>
                  <a:lnTo>
                    <a:pt x="898154" y="489970"/>
                  </a:lnTo>
                  <a:lnTo>
                    <a:pt x="912055" y="489970"/>
                  </a:lnTo>
                  <a:lnTo>
                    <a:pt x="912055" y="494533"/>
                  </a:lnTo>
                  <a:close/>
                </a:path>
                <a:path w="1868805" h="594995">
                  <a:moveTo>
                    <a:pt x="912055" y="517367"/>
                  </a:moveTo>
                  <a:lnTo>
                    <a:pt x="895594" y="517367"/>
                  </a:lnTo>
                  <a:lnTo>
                    <a:pt x="882289" y="516449"/>
                  </a:lnTo>
                  <a:lnTo>
                    <a:pt x="871240" y="513445"/>
                  </a:lnTo>
                  <a:lnTo>
                    <a:pt x="861732" y="507979"/>
                  </a:lnTo>
                  <a:lnTo>
                    <a:pt x="853050" y="499678"/>
                  </a:lnTo>
                  <a:lnTo>
                    <a:pt x="912055" y="499678"/>
                  </a:lnTo>
                  <a:lnTo>
                    <a:pt x="912055" y="517367"/>
                  </a:lnTo>
                  <a:close/>
                </a:path>
                <a:path w="1868805" h="594995">
                  <a:moveTo>
                    <a:pt x="1213246" y="283695"/>
                  </a:moveTo>
                  <a:lnTo>
                    <a:pt x="1183045" y="278173"/>
                  </a:lnTo>
                  <a:lnTo>
                    <a:pt x="1159466" y="262641"/>
                  </a:lnTo>
                  <a:lnTo>
                    <a:pt x="1144131" y="238651"/>
                  </a:lnTo>
                  <a:lnTo>
                    <a:pt x="1138659" y="207758"/>
                  </a:lnTo>
                  <a:lnTo>
                    <a:pt x="1144131" y="176820"/>
                  </a:lnTo>
                  <a:lnTo>
                    <a:pt x="1159466" y="152734"/>
                  </a:lnTo>
                  <a:lnTo>
                    <a:pt x="1183045" y="137105"/>
                  </a:lnTo>
                  <a:lnTo>
                    <a:pt x="1213246" y="131538"/>
                  </a:lnTo>
                  <a:lnTo>
                    <a:pt x="1243610" y="137105"/>
                  </a:lnTo>
                  <a:lnTo>
                    <a:pt x="1267272" y="152734"/>
                  </a:lnTo>
                  <a:lnTo>
                    <a:pt x="1270677" y="158071"/>
                  </a:lnTo>
                  <a:lnTo>
                    <a:pt x="1213246" y="158071"/>
                  </a:lnTo>
                  <a:lnTo>
                    <a:pt x="1195882" y="161531"/>
                  </a:lnTo>
                  <a:lnTo>
                    <a:pt x="1195727" y="161531"/>
                  </a:lnTo>
                  <a:lnTo>
                    <a:pt x="1182311" y="171413"/>
                  </a:lnTo>
                  <a:lnTo>
                    <a:pt x="1179209" y="176820"/>
                  </a:lnTo>
                  <a:lnTo>
                    <a:pt x="1173555" y="186971"/>
                  </a:lnTo>
                  <a:lnTo>
                    <a:pt x="1170422" y="207457"/>
                  </a:lnTo>
                  <a:lnTo>
                    <a:pt x="1173485" y="227817"/>
                  </a:lnTo>
                  <a:lnTo>
                    <a:pt x="1182158" y="243389"/>
                  </a:lnTo>
                  <a:lnTo>
                    <a:pt x="1195669" y="253341"/>
                  </a:lnTo>
                  <a:lnTo>
                    <a:pt x="1213246" y="256843"/>
                  </a:lnTo>
                  <a:lnTo>
                    <a:pt x="1270897" y="256843"/>
                  </a:lnTo>
                  <a:lnTo>
                    <a:pt x="1267167" y="262641"/>
                  </a:lnTo>
                  <a:lnTo>
                    <a:pt x="1243492" y="278173"/>
                  </a:lnTo>
                  <a:lnTo>
                    <a:pt x="1213246" y="283695"/>
                  </a:lnTo>
                  <a:close/>
                </a:path>
                <a:path w="1868805" h="594995">
                  <a:moveTo>
                    <a:pt x="1270897" y="256843"/>
                  </a:moveTo>
                  <a:lnTo>
                    <a:pt x="1213246" y="256843"/>
                  </a:lnTo>
                  <a:lnTo>
                    <a:pt x="1231202" y="253341"/>
                  </a:lnTo>
                  <a:lnTo>
                    <a:pt x="1231044" y="253341"/>
                  </a:lnTo>
                  <a:lnTo>
                    <a:pt x="1244643" y="243389"/>
                  </a:lnTo>
                  <a:lnTo>
                    <a:pt x="1247293" y="238651"/>
                  </a:lnTo>
                  <a:lnTo>
                    <a:pt x="1253303" y="227817"/>
                  </a:lnTo>
                  <a:lnTo>
                    <a:pt x="1256306" y="207758"/>
                  </a:lnTo>
                  <a:lnTo>
                    <a:pt x="1256351" y="207457"/>
                  </a:lnTo>
                  <a:lnTo>
                    <a:pt x="1253245" y="186971"/>
                  </a:lnTo>
                  <a:lnTo>
                    <a:pt x="1244475" y="171413"/>
                  </a:lnTo>
                  <a:lnTo>
                    <a:pt x="1230867" y="161531"/>
                  </a:lnTo>
                  <a:lnTo>
                    <a:pt x="1213246" y="158071"/>
                  </a:lnTo>
                  <a:lnTo>
                    <a:pt x="1270677" y="158071"/>
                  </a:lnTo>
                  <a:lnTo>
                    <a:pt x="1282638" y="176820"/>
                  </a:lnTo>
                  <a:lnTo>
                    <a:pt x="1288061" y="207457"/>
                  </a:lnTo>
                  <a:lnTo>
                    <a:pt x="1288114" y="207758"/>
                  </a:lnTo>
                  <a:lnTo>
                    <a:pt x="1282599" y="238651"/>
                  </a:lnTo>
                  <a:lnTo>
                    <a:pt x="1270897" y="256843"/>
                  </a:lnTo>
                  <a:close/>
                </a:path>
                <a:path w="1868805" h="594995">
                  <a:moveTo>
                    <a:pt x="1222327" y="520240"/>
                  </a:moveTo>
                  <a:lnTo>
                    <a:pt x="1192125" y="514717"/>
                  </a:lnTo>
                  <a:lnTo>
                    <a:pt x="1168547" y="499185"/>
                  </a:lnTo>
                  <a:lnTo>
                    <a:pt x="1153211" y="475196"/>
                  </a:lnTo>
                  <a:lnTo>
                    <a:pt x="1147739" y="444302"/>
                  </a:lnTo>
                  <a:lnTo>
                    <a:pt x="1153211" y="413365"/>
                  </a:lnTo>
                  <a:lnTo>
                    <a:pt x="1168547" y="389278"/>
                  </a:lnTo>
                  <a:lnTo>
                    <a:pt x="1192125" y="373649"/>
                  </a:lnTo>
                  <a:lnTo>
                    <a:pt x="1222327" y="368083"/>
                  </a:lnTo>
                  <a:lnTo>
                    <a:pt x="1252691" y="373649"/>
                  </a:lnTo>
                  <a:lnTo>
                    <a:pt x="1276353" y="389278"/>
                  </a:lnTo>
                  <a:lnTo>
                    <a:pt x="1279758" y="394616"/>
                  </a:lnTo>
                  <a:lnTo>
                    <a:pt x="1222327" y="394616"/>
                  </a:lnTo>
                  <a:lnTo>
                    <a:pt x="1204962" y="398076"/>
                  </a:lnTo>
                  <a:lnTo>
                    <a:pt x="1204807" y="398076"/>
                  </a:lnTo>
                  <a:lnTo>
                    <a:pt x="1191392" y="407958"/>
                  </a:lnTo>
                  <a:lnTo>
                    <a:pt x="1188290" y="413365"/>
                  </a:lnTo>
                  <a:lnTo>
                    <a:pt x="1182636" y="423515"/>
                  </a:lnTo>
                  <a:lnTo>
                    <a:pt x="1179503" y="444002"/>
                  </a:lnTo>
                  <a:lnTo>
                    <a:pt x="1182565" y="464362"/>
                  </a:lnTo>
                  <a:lnTo>
                    <a:pt x="1191239" y="479933"/>
                  </a:lnTo>
                  <a:lnTo>
                    <a:pt x="1204750" y="489886"/>
                  </a:lnTo>
                  <a:lnTo>
                    <a:pt x="1222327" y="493388"/>
                  </a:lnTo>
                  <a:lnTo>
                    <a:pt x="1279977" y="493388"/>
                  </a:lnTo>
                  <a:lnTo>
                    <a:pt x="1276248" y="499185"/>
                  </a:lnTo>
                  <a:lnTo>
                    <a:pt x="1252572" y="514717"/>
                  </a:lnTo>
                  <a:lnTo>
                    <a:pt x="1222327" y="520240"/>
                  </a:lnTo>
                  <a:close/>
                </a:path>
                <a:path w="1868805" h="594995">
                  <a:moveTo>
                    <a:pt x="1279977" y="493388"/>
                  </a:moveTo>
                  <a:lnTo>
                    <a:pt x="1222327" y="493388"/>
                  </a:lnTo>
                  <a:lnTo>
                    <a:pt x="1240283" y="489886"/>
                  </a:lnTo>
                  <a:lnTo>
                    <a:pt x="1240124" y="489886"/>
                  </a:lnTo>
                  <a:lnTo>
                    <a:pt x="1265387" y="444302"/>
                  </a:lnTo>
                  <a:lnTo>
                    <a:pt x="1265432" y="444002"/>
                  </a:lnTo>
                  <a:lnTo>
                    <a:pt x="1262325" y="423515"/>
                  </a:lnTo>
                  <a:lnTo>
                    <a:pt x="1253555" y="407958"/>
                  </a:lnTo>
                  <a:lnTo>
                    <a:pt x="1239948" y="398076"/>
                  </a:lnTo>
                  <a:lnTo>
                    <a:pt x="1222327" y="394616"/>
                  </a:lnTo>
                  <a:lnTo>
                    <a:pt x="1279758" y="394616"/>
                  </a:lnTo>
                  <a:lnTo>
                    <a:pt x="1291719" y="413365"/>
                  </a:lnTo>
                  <a:lnTo>
                    <a:pt x="1297142" y="444002"/>
                  </a:lnTo>
                  <a:lnTo>
                    <a:pt x="1297195" y="444302"/>
                  </a:lnTo>
                  <a:lnTo>
                    <a:pt x="1291679" y="475196"/>
                  </a:lnTo>
                  <a:lnTo>
                    <a:pt x="1279977" y="493388"/>
                  </a:lnTo>
                  <a:close/>
                </a:path>
                <a:path w="1868805" h="594995">
                  <a:moveTo>
                    <a:pt x="1601301" y="520221"/>
                  </a:moveTo>
                  <a:lnTo>
                    <a:pt x="1571733" y="514734"/>
                  </a:lnTo>
                  <a:lnTo>
                    <a:pt x="1549001" y="499237"/>
                  </a:lnTo>
                  <a:lnTo>
                    <a:pt x="1534408" y="475177"/>
                  </a:lnTo>
                  <a:lnTo>
                    <a:pt x="1529254" y="444002"/>
                  </a:lnTo>
                  <a:lnTo>
                    <a:pt x="1534406" y="412873"/>
                  </a:lnTo>
                  <a:lnTo>
                    <a:pt x="1548973" y="388917"/>
                  </a:lnTo>
                  <a:lnTo>
                    <a:pt x="1571622" y="373523"/>
                  </a:lnTo>
                  <a:lnTo>
                    <a:pt x="1601021" y="368083"/>
                  </a:lnTo>
                  <a:lnTo>
                    <a:pt x="1629930" y="373320"/>
                  </a:lnTo>
                  <a:lnTo>
                    <a:pt x="1652323" y="388140"/>
                  </a:lnTo>
                  <a:lnTo>
                    <a:pt x="1655314" y="392907"/>
                  </a:lnTo>
                  <a:lnTo>
                    <a:pt x="1601021" y="392907"/>
                  </a:lnTo>
                  <a:lnTo>
                    <a:pt x="1586360" y="395311"/>
                  </a:lnTo>
                  <a:lnTo>
                    <a:pt x="1574120" y="402505"/>
                  </a:lnTo>
                  <a:lnTo>
                    <a:pt x="1565334" y="414463"/>
                  </a:lnTo>
                  <a:lnTo>
                    <a:pt x="1561036" y="431158"/>
                  </a:lnTo>
                  <a:lnTo>
                    <a:pt x="1670212" y="431158"/>
                  </a:lnTo>
                  <a:lnTo>
                    <a:pt x="1671927" y="441166"/>
                  </a:lnTo>
                  <a:lnTo>
                    <a:pt x="1671927" y="452865"/>
                  </a:lnTo>
                  <a:lnTo>
                    <a:pt x="1560756" y="452865"/>
                  </a:lnTo>
                  <a:lnTo>
                    <a:pt x="1564153" y="470554"/>
                  </a:lnTo>
                  <a:lnTo>
                    <a:pt x="1564226" y="470934"/>
                  </a:lnTo>
                  <a:lnTo>
                    <a:pt x="1573015" y="483973"/>
                  </a:lnTo>
                  <a:lnTo>
                    <a:pt x="1585956" y="491875"/>
                  </a:lnTo>
                  <a:lnTo>
                    <a:pt x="1601880" y="494533"/>
                  </a:lnTo>
                  <a:lnTo>
                    <a:pt x="1657887" y="494533"/>
                  </a:lnTo>
                  <a:lnTo>
                    <a:pt x="1646330" y="506520"/>
                  </a:lnTo>
                  <a:lnTo>
                    <a:pt x="1625998" y="516635"/>
                  </a:lnTo>
                  <a:lnTo>
                    <a:pt x="1601301" y="520221"/>
                  </a:lnTo>
                  <a:close/>
                </a:path>
                <a:path w="1868805" h="594995">
                  <a:moveTo>
                    <a:pt x="1670212" y="431158"/>
                  </a:moveTo>
                  <a:lnTo>
                    <a:pt x="1640444" y="431158"/>
                  </a:lnTo>
                  <a:lnTo>
                    <a:pt x="1636478" y="414463"/>
                  </a:lnTo>
                  <a:lnTo>
                    <a:pt x="1627858" y="402505"/>
                  </a:lnTo>
                  <a:lnTo>
                    <a:pt x="1615675" y="395311"/>
                  </a:lnTo>
                  <a:lnTo>
                    <a:pt x="1601021" y="392907"/>
                  </a:lnTo>
                  <a:lnTo>
                    <a:pt x="1655314" y="392907"/>
                  </a:lnTo>
                  <a:lnTo>
                    <a:pt x="1666792" y="411202"/>
                  </a:lnTo>
                  <a:lnTo>
                    <a:pt x="1670212" y="431158"/>
                  </a:lnTo>
                  <a:close/>
                </a:path>
                <a:path w="1868805" h="594995">
                  <a:moveTo>
                    <a:pt x="1657887" y="494533"/>
                  </a:moveTo>
                  <a:lnTo>
                    <a:pt x="1601880" y="494533"/>
                  </a:lnTo>
                  <a:lnTo>
                    <a:pt x="1614019" y="493033"/>
                  </a:lnTo>
                  <a:lnTo>
                    <a:pt x="1624593" y="488536"/>
                  </a:lnTo>
                  <a:lnTo>
                    <a:pt x="1633097" y="481042"/>
                  </a:lnTo>
                  <a:lnTo>
                    <a:pt x="1639024" y="470554"/>
                  </a:lnTo>
                  <a:lnTo>
                    <a:pt x="1670507" y="470554"/>
                  </a:lnTo>
                  <a:lnTo>
                    <a:pt x="1661449" y="490839"/>
                  </a:lnTo>
                  <a:lnTo>
                    <a:pt x="1657887" y="494533"/>
                  </a:lnTo>
                  <a:close/>
                </a:path>
                <a:path w="1868805" h="594995">
                  <a:moveTo>
                    <a:pt x="1020667" y="517386"/>
                  </a:moveTo>
                  <a:lnTo>
                    <a:pt x="988044" y="517386"/>
                  </a:lnTo>
                  <a:lnTo>
                    <a:pt x="988044" y="314153"/>
                  </a:lnTo>
                  <a:lnTo>
                    <a:pt x="1070012" y="314153"/>
                  </a:lnTo>
                  <a:lnTo>
                    <a:pt x="1098952" y="319115"/>
                  </a:lnTo>
                  <a:lnTo>
                    <a:pt x="1121140" y="332879"/>
                  </a:lnTo>
                  <a:lnTo>
                    <a:pt x="1127806" y="342676"/>
                  </a:lnTo>
                  <a:lnTo>
                    <a:pt x="1020649" y="342676"/>
                  </a:lnTo>
                  <a:lnTo>
                    <a:pt x="1020649" y="418032"/>
                  </a:lnTo>
                  <a:lnTo>
                    <a:pt x="1127364" y="418032"/>
                  </a:lnTo>
                  <a:lnTo>
                    <a:pt x="1121035" y="427294"/>
                  </a:lnTo>
                  <a:lnTo>
                    <a:pt x="1098834" y="441065"/>
                  </a:lnTo>
                  <a:lnTo>
                    <a:pt x="1070012" y="446030"/>
                  </a:lnTo>
                  <a:lnTo>
                    <a:pt x="1020667" y="446030"/>
                  </a:lnTo>
                  <a:lnTo>
                    <a:pt x="1020667" y="517386"/>
                  </a:lnTo>
                  <a:close/>
                </a:path>
                <a:path w="1868805" h="594995">
                  <a:moveTo>
                    <a:pt x="1127364" y="418032"/>
                  </a:moveTo>
                  <a:lnTo>
                    <a:pt x="1067569" y="418032"/>
                  </a:lnTo>
                  <a:lnTo>
                    <a:pt x="1084218" y="415334"/>
                  </a:lnTo>
                  <a:lnTo>
                    <a:pt x="1096490" y="407664"/>
                  </a:lnTo>
                  <a:lnTo>
                    <a:pt x="1104030" y="395766"/>
                  </a:lnTo>
                  <a:lnTo>
                    <a:pt x="1106596" y="380364"/>
                  </a:lnTo>
                  <a:lnTo>
                    <a:pt x="1104030" y="364961"/>
                  </a:lnTo>
                  <a:lnTo>
                    <a:pt x="1096490" y="353063"/>
                  </a:lnTo>
                  <a:lnTo>
                    <a:pt x="1084218" y="345394"/>
                  </a:lnTo>
                  <a:lnTo>
                    <a:pt x="1067453" y="342676"/>
                  </a:lnTo>
                  <a:lnTo>
                    <a:pt x="1127806" y="342676"/>
                  </a:lnTo>
                  <a:lnTo>
                    <a:pt x="1135350" y="353762"/>
                  </a:lnTo>
                  <a:lnTo>
                    <a:pt x="1140359" y="380082"/>
                  </a:lnTo>
                  <a:lnTo>
                    <a:pt x="1135311" y="406404"/>
                  </a:lnTo>
                  <a:lnTo>
                    <a:pt x="1127364" y="418032"/>
                  </a:lnTo>
                  <a:close/>
                </a:path>
                <a:path w="1868805" h="594995">
                  <a:moveTo>
                    <a:pt x="1077113" y="280860"/>
                  </a:moveTo>
                  <a:lnTo>
                    <a:pt x="1045910" y="280860"/>
                  </a:lnTo>
                  <a:lnTo>
                    <a:pt x="1045910" y="134712"/>
                  </a:lnTo>
                  <a:lnTo>
                    <a:pt x="1074273" y="134712"/>
                  </a:lnTo>
                  <a:lnTo>
                    <a:pt x="1077953" y="153546"/>
                  </a:lnTo>
                  <a:lnTo>
                    <a:pt x="1131278" y="153546"/>
                  </a:lnTo>
                  <a:lnTo>
                    <a:pt x="1131278" y="162691"/>
                  </a:lnTo>
                  <a:lnTo>
                    <a:pt x="1110576" y="162691"/>
                  </a:lnTo>
                  <a:lnTo>
                    <a:pt x="1095179" y="165485"/>
                  </a:lnTo>
                  <a:lnTo>
                    <a:pt x="1084806" y="173495"/>
                  </a:lnTo>
                  <a:lnTo>
                    <a:pt x="1078952" y="186163"/>
                  </a:lnTo>
                  <a:lnTo>
                    <a:pt x="1077113" y="202932"/>
                  </a:lnTo>
                  <a:lnTo>
                    <a:pt x="1077113" y="280860"/>
                  </a:lnTo>
                  <a:close/>
                </a:path>
                <a:path w="1868805" h="594995">
                  <a:moveTo>
                    <a:pt x="1131278" y="153546"/>
                  </a:moveTo>
                  <a:lnTo>
                    <a:pt x="1077953" y="153546"/>
                  </a:lnTo>
                  <a:lnTo>
                    <a:pt x="1083240" y="146270"/>
                  </a:lnTo>
                  <a:lnTo>
                    <a:pt x="1090862" y="140277"/>
                  </a:lnTo>
                  <a:lnTo>
                    <a:pt x="1100610" y="136210"/>
                  </a:lnTo>
                  <a:lnTo>
                    <a:pt x="1112276" y="134712"/>
                  </a:lnTo>
                  <a:lnTo>
                    <a:pt x="1131278" y="134712"/>
                  </a:lnTo>
                  <a:lnTo>
                    <a:pt x="1131278" y="153546"/>
                  </a:lnTo>
                  <a:close/>
                </a:path>
                <a:path w="1868805" h="594995">
                  <a:moveTo>
                    <a:pt x="944641" y="283733"/>
                  </a:moveTo>
                  <a:lnTo>
                    <a:pt x="920331" y="279314"/>
                  </a:lnTo>
                  <a:lnTo>
                    <a:pt x="902244" y="266786"/>
                  </a:lnTo>
                  <a:lnTo>
                    <a:pt x="890964" y="247245"/>
                  </a:lnTo>
                  <a:lnTo>
                    <a:pt x="887075" y="221785"/>
                  </a:lnTo>
                  <a:lnTo>
                    <a:pt x="887075" y="134430"/>
                  </a:lnTo>
                  <a:lnTo>
                    <a:pt x="916857" y="134430"/>
                  </a:lnTo>
                  <a:lnTo>
                    <a:pt x="916857" y="217503"/>
                  </a:lnTo>
                  <a:lnTo>
                    <a:pt x="919309" y="234801"/>
                  </a:lnTo>
                  <a:lnTo>
                    <a:pt x="926256" y="246966"/>
                  </a:lnTo>
                  <a:lnTo>
                    <a:pt x="937084" y="254103"/>
                  </a:lnTo>
                  <a:lnTo>
                    <a:pt x="951180" y="256317"/>
                  </a:lnTo>
                  <a:lnTo>
                    <a:pt x="1015847" y="256317"/>
                  </a:lnTo>
                  <a:lnTo>
                    <a:pt x="1015847" y="262044"/>
                  </a:lnTo>
                  <a:lnTo>
                    <a:pt x="985765" y="262044"/>
                  </a:lnTo>
                  <a:lnTo>
                    <a:pt x="978622" y="270971"/>
                  </a:lnTo>
                  <a:lnTo>
                    <a:pt x="969246" y="277811"/>
                  </a:lnTo>
                  <a:lnTo>
                    <a:pt x="957848" y="282190"/>
                  </a:lnTo>
                  <a:lnTo>
                    <a:pt x="944641" y="283733"/>
                  </a:lnTo>
                  <a:close/>
                </a:path>
                <a:path w="1868805" h="594995">
                  <a:moveTo>
                    <a:pt x="1015847" y="256317"/>
                  </a:moveTo>
                  <a:lnTo>
                    <a:pt x="951180" y="256317"/>
                  </a:lnTo>
                  <a:lnTo>
                    <a:pt x="966200" y="253221"/>
                  </a:lnTo>
                  <a:lnTo>
                    <a:pt x="977128" y="244799"/>
                  </a:lnTo>
                  <a:lnTo>
                    <a:pt x="983803" y="231720"/>
                  </a:lnTo>
                  <a:lnTo>
                    <a:pt x="986064" y="214649"/>
                  </a:lnTo>
                  <a:lnTo>
                    <a:pt x="986064" y="134430"/>
                  </a:lnTo>
                  <a:lnTo>
                    <a:pt x="1015847" y="134430"/>
                  </a:lnTo>
                  <a:lnTo>
                    <a:pt x="1015847" y="256317"/>
                  </a:lnTo>
                  <a:close/>
                </a:path>
                <a:path w="1868805" h="594995">
                  <a:moveTo>
                    <a:pt x="1015847" y="280860"/>
                  </a:moveTo>
                  <a:lnTo>
                    <a:pt x="988024" y="280860"/>
                  </a:lnTo>
                  <a:lnTo>
                    <a:pt x="985765" y="262044"/>
                  </a:lnTo>
                  <a:lnTo>
                    <a:pt x="1015847" y="262044"/>
                  </a:lnTo>
                  <a:lnTo>
                    <a:pt x="1015847" y="280860"/>
                  </a:lnTo>
                  <a:close/>
                </a:path>
                <a:path w="1868805" h="594995">
                  <a:moveTo>
                    <a:pt x="1340337" y="280841"/>
                  </a:moveTo>
                  <a:lnTo>
                    <a:pt x="1309433" y="280841"/>
                  </a:lnTo>
                  <a:lnTo>
                    <a:pt x="1309433" y="68745"/>
                  </a:lnTo>
                  <a:lnTo>
                    <a:pt x="1340337" y="68745"/>
                  </a:lnTo>
                  <a:lnTo>
                    <a:pt x="1340337" y="153527"/>
                  </a:lnTo>
                  <a:lnTo>
                    <a:pt x="1431131" y="153527"/>
                  </a:lnTo>
                  <a:lnTo>
                    <a:pt x="1435765" y="160400"/>
                  </a:lnTo>
                  <a:lnTo>
                    <a:pt x="1378360" y="160400"/>
                  </a:lnTo>
                  <a:lnTo>
                    <a:pt x="1362017" y="163459"/>
                  </a:lnTo>
                  <a:lnTo>
                    <a:pt x="1350109" y="172030"/>
                  </a:lnTo>
                  <a:lnTo>
                    <a:pt x="1342826" y="185203"/>
                  </a:lnTo>
                  <a:lnTo>
                    <a:pt x="1340480" y="201223"/>
                  </a:lnTo>
                  <a:lnTo>
                    <a:pt x="1340358" y="202052"/>
                  </a:lnTo>
                  <a:lnTo>
                    <a:pt x="1340337" y="280841"/>
                  </a:lnTo>
                  <a:close/>
                </a:path>
                <a:path w="1868805" h="594995">
                  <a:moveTo>
                    <a:pt x="1431131" y="153527"/>
                  </a:moveTo>
                  <a:lnTo>
                    <a:pt x="1340337" y="153527"/>
                  </a:lnTo>
                  <a:lnTo>
                    <a:pt x="1348152" y="144319"/>
                  </a:lnTo>
                  <a:lnTo>
                    <a:pt x="1358629" y="137409"/>
                  </a:lnTo>
                  <a:lnTo>
                    <a:pt x="1371447" y="133065"/>
                  </a:lnTo>
                  <a:lnTo>
                    <a:pt x="1386282" y="131557"/>
                  </a:lnTo>
                  <a:lnTo>
                    <a:pt x="1406934" y="134658"/>
                  </a:lnTo>
                  <a:lnTo>
                    <a:pt x="1425535" y="145227"/>
                  </a:lnTo>
                  <a:lnTo>
                    <a:pt x="1431131" y="153527"/>
                  </a:lnTo>
                  <a:close/>
                </a:path>
                <a:path w="1868805" h="594995">
                  <a:moveTo>
                    <a:pt x="1444147" y="280841"/>
                  </a:moveTo>
                  <a:lnTo>
                    <a:pt x="1413243" y="280841"/>
                  </a:lnTo>
                  <a:lnTo>
                    <a:pt x="1413243" y="201223"/>
                  </a:lnTo>
                  <a:lnTo>
                    <a:pt x="1410825" y="182882"/>
                  </a:lnTo>
                  <a:lnTo>
                    <a:pt x="1403887" y="170108"/>
                  </a:lnTo>
                  <a:lnTo>
                    <a:pt x="1392907" y="162685"/>
                  </a:lnTo>
                  <a:lnTo>
                    <a:pt x="1378360" y="160400"/>
                  </a:lnTo>
                  <a:lnTo>
                    <a:pt x="1435765" y="160400"/>
                  </a:lnTo>
                  <a:lnTo>
                    <a:pt x="1438976" y="165162"/>
                  </a:lnTo>
                  <a:lnTo>
                    <a:pt x="1444147" y="196359"/>
                  </a:lnTo>
                  <a:lnTo>
                    <a:pt x="1444147" y="280841"/>
                  </a:lnTo>
                  <a:close/>
                </a:path>
                <a:path w="1868805" h="594995">
                  <a:moveTo>
                    <a:pt x="1834668" y="134674"/>
                  </a:moveTo>
                  <a:lnTo>
                    <a:pt x="1800924" y="134674"/>
                  </a:lnTo>
                  <a:lnTo>
                    <a:pt x="1803764" y="130093"/>
                  </a:lnTo>
                  <a:lnTo>
                    <a:pt x="1803764" y="95560"/>
                  </a:lnTo>
                  <a:lnTo>
                    <a:pt x="1834668" y="95560"/>
                  </a:lnTo>
                  <a:lnTo>
                    <a:pt x="1834668" y="134674"/>
                  </a:lnTo>
                  <a:close/>
                </a:path>
                <a:path w="1868805" h="594995">
                  <a:moveTo>
                    <a:pt x="1668770" y="181788"/>
                  </a:moveTo>
                  <a:lnTo>
                    <a:pt x="1640127" y="181788"/>
                  </a:lnTo>
                  <a:lnTo>
                    <a:pt x="1645214" y="160619"/>
                  </a:lnTo>
                  <a:lnTo>
                    <a:pt x="1658248" y="144934"/>
                  </a:lnTo>
                  <a:lnTo>
                    <a:pt x="1677932" y="135135"/>
                  </a:lnTo>
                  <a:lnTo>
                    <a:pt x="1678221" y="135135"/>
                  </a:lnTo>
                  <a:lnTo>
                    <a:pt x="1702532" y="131839"/>
                  </a:lnTo>
                  <a:lnTo>
                    <a:pt x="1726547" y="135135"/>
                  </a:lnTo>
                  <a:lnTo>
                    <a:pt x="1746205" y="145361"/>
                  </a:lnTo>
                  <a:lnTo>
                    <a:pt x="1754911" y="156945"/>
                  </a:lnTo>
                  <a:lnTo>
                    <a:pt x="1701393" y="156945"/>
                  </a:lnTo>
                  <a:lnTo>
                    <a:pt x="1688271" y="158698"/>
                  </a:lnTo>
                  <a:lnTo>
                    <a:pt x="1678159" y="163691"/>
                  </a:lnTo>
                  <a:lnTo>
                    <a:pt x="1671508" y="171521"/>
                  </a:lnTo>
                  <a:lnTo>
                    <a:pt x="1668770" y="181788"/>
                  </a:lnTo>
                  <a:close/>
                </a:path>
                <a:path w="1868805" h="594995">
                  <a:moveTo>
                    <a:pt x="1868431" y="162353"/>
                  </a:moveTo>
                  <a:lnTo>
                    <a:pt x="1779362" y="162353"/>
                  </a:lnTo>
                  <a:lnTo>
                    <a:pt x="1779362" y="134674"/>
                  </a:lnTo>
                  <a:lnTo>
                    <a:pt x="1868431" y="134674"/>
                  </a:lnTo>
                  <a:lnTo>
                    <a:pt x="1868431" y="162353"/>
                  </a:lnTo>
                  <a:close/>
                </a:path>
                <a:path w="1868805" h="594995">
                  <a:moveTo>
                    <a:pt x="1688052" y="283695"/>
                  </a:moveTo>
                  <a:lnTo>
                    <a:pt x="1649803" y="271776"/>
                  </a:lnTo>
                  <a:lnTo>
                    <a:pt x="1635587" y="238873"/>
                  </a:lnTo>
                  <a:lnTo>
                    <a:pt x="1638645" y="221655"/>
                  </a:lnTo>
                  <a:lnTo>
                    <a:pt x="1648350" y="207999"/>
                  </a:lnTo>
                  <a:lnTo>
                    <a:pt x="1665500" y="199002"/>
                  </a:lnTo>
                  <a:lnTo>
                    <a:pt x="1690892" y="195759"/>
                  </a:lnTo>
                  <a:lnTo>
                    <a:pt x="1733156" y="195759"/>
                  </a:lnTo>
                  <a:lnTo>
                    <a:pt x="1733156" y="188341"/>
                  </a:lnTo>
                  <a:lnTo>
                    <a:pt x="1730907" y="174405"/>
                  </a:lnTo>
                  <a:lnTo>
                    <a:pt x="1724512" y="164616"/>
                  </a:lnTo>
                  <a:lnTo>
                    <a:pt x="1714498" y="158840"/>
                  </a:lnTo>
                  <a:lnTo>
                    <a:pt x="1701393" y="156945"/>
                  </a:lnTo>
                  <a:lnTo>
                    <a:pt x="1754911" y="156945"/>
                  </a:lnTo>
                  <a:lnTo>
                    <a:pt x="1759483" y="163027"/>
                  </a:lnTo>
                  <a:lnTo>
                    <a:pt x="1764302" y="188341"/>
                  </a:lnTo>
                  <a:lnTo>
                    <a:pt x="1764359" y="217203"/>
                  </a:lnTo>
                  <a:lnTo>
                    <a:pt x="1695133" y="217203"/>
                  </a:lnTo>
                  <a:lnTo>
                    <a:pt x="1681984" y="218842"/>
                  </a:lnTo>
                  <a:lnTo>
                    <a:pt x="1673648" y="223193"/>
                  </a:lnTo>
                  <a:lnTo>
                    <a:pt x="1668977" y="229720"/>
                  </a:lnTo>
                  <a:lnTo>
                    <a:pt x="1667630" y="237464"/>
                  </a:lnTo>
                  <a:lnTo>
                    <a:pt x="1669652" y="246872"/>
                  </a:lnTo>
                  <a:lnTo>
                    <a:pt x="1669694" y="247067"/>
                  </a:lnTo>
                  <a:lnTo>
                    <a:pt x="1675426" y="253731"/>
                  </a:lnTo>
                  <a:lnTo>
                    <a:pt x="1684136" y="257612"/>
                  </a:lnTo>
                  <a:lnTo>
                    <a:pt x="1695133" y="258871"/>
                  </a:lnTo>
                  <a:lnTo>
                    <a:pt x="1779381" y="258871"/>
                  </a:lnTo>
                  <a:lnTo>
                    <a:pt x="1779381" y="262289"/>
                  </a:lnTo>
                  <a:lnTo>
                    <a:pt x="1736837" y="262289"/>
                  </a:lnTo>
                  <a:lnTo>
                    <a:pt x="1728936" y="271052"/>
                  </a:lnTo>
                  <a:lnTo>
                    <a:pt x="1717868" y="277808"/>
                  </a:lnTo>
                  <a:lnTo>
                    <a:pt x="1704088" y="282157"/>
                  </a:lnTo>
                  <a:lnTo>
                    <a:pt x="1688052" y="283695"/>
                  </a:lnTo>
                  <a:close/>
                </a:path>
                <a:path w="1868805" h="594995">
                  <a:moveTo>
                    <a:pt x="1868132" y="280822"/>
                  </a:moveTo>
                  <a:lnTo>
                    <a:pt x="1842889" y="280822"/>
                  </a:lnTo>
                  <a:lnTo>
                    <a:pt x="1826124" y="278196"/>
                  </a:lnTo>
                  <a:lnTo>
                    <a:pt x="1813851" y="270511"/>
                  </a:lnTo>
                  <a:lnTo>
                    <a:pt x="1806312" y="258063"/>
                  </a:lnTo>
                  <a:lnTo>
                    <a:pt x="1803745" y="241145"/>
                  </a:lnTo>
                  <a:lnTo>
                    <a:pt x="1803745" y="162353"/>
                  </a:lnTo>
                  <a:lnTo>
                    <a:pt x="1834649" y="162353"/>
                  </a:lnTo>
                  <a:lnTo>
                    <a:pt x="1834755" y="247067"/>
                  </a:lnTo>
                  <a:lnTo>
                    <a:pt x="1838050" y="253144"/>
                  </a:lnTo>
                  <a:lnTo>
                    <a:pt x="1868132" y="253144"/>
                  </a:lnTo>
                  <a:lnTo>
                    <a:pt x="1868132" y="280822"/>
                  </a:lnTo>
                  <a:close/>
                </a:path>
                <a:path w="1868805" h="594995">
                  <a:moveTo>
                    <a:pt x="1779381" y="258871"/>
                  </a:moveTo>
                  <a:lnTo>
                    <a:pt x="1695134" y="258871"/>
                  </a:lnTo>
                  <a:lnTo>
                    <a:pt x="1710160" y="256668"/>
                  </a:lnTo>
                  <a:lnTo>
                    <a:pt x="1722214" y="250024"/>
                  </a:lnTo>
                  <a:lnTo>
                    <a:pt x="1730231" y="238873"/>
                  </a:lnTo>
                  <a:lnTo>
                    <a:pt x="1733137" y="223193"/>
                  </a:lnTo>
                  <a:lnTo>
                    <a:pt x="1733137" y="217203"/>
                  </a:lnTo>
                  <a:lnTo>
                    <a:pt x="1764359" y="217203"/>
                  </a:lnTo>
                  <a:lnTo>
                    <a:pt x="1764359" y="255735"/>
                  </a:lnTo>
                  <a:lnTo>
                    <a:pt x="1767479" y="257444"/>
                  </a:lnTo>
                  <a:lnTo>
                    <a:pt x="1779381" y="257444"/>
                  </a:lnTo>
                  <a:lnTo>
                    <a:pt x="1779381" y="258871"/>
                  </a:lnTo>
                  <a:close/>
                </a:path>
                <a:path w="1868805" h="594995">
                  <a:moveTo>
                    <a:pt x="1779381" y="280822"/>
                  </a:moveTo>
                  <a:lnTo>
                    <a:pt x="1761626" y="280822"/>
                  </a:lnTo>
                  <a:lnTo>
                    <a:pt x="1753188" y="279910"/>
                  </a:lnTo>
                  <a:lnTo>
                    <a:pt x="1745696" y="276811"/>
                  </a:lnTo>
                  <a:lnTo>
                    <a:pt x="1740697" y="271776"/>
                  </a:lnTo>
                  <a:lnTo>
                    <a:pt x="1740001" y="271052"/>
                  </a:lnTo>
                  <a:lnTo>
                    <a:pt x="1736837" y="262289"/>
                  </a:lnTo>
                  <a:lnTo>
                    <a:pt x="1779381" y="262289"/>
                  </a:lnTo>
                  <a:lnTo>
                    <a:pt x="1779381" y="280822"/>
                  </a:lnTo>
                  <a:close/>
                </a:path>
                <a:path w="1868805" h="594995">
                  <a:moveTo>
                    <a:pt x="1378397" y="517386"/>
                  </a:moveTo>
                  <a:lnTo>
                    <a:pt x="1343233" y="517386"/>
                  </a:lnTo>
                  <a:lnTo>
                    <a:pt x="1301829" y="371238"/>
                  </a:lnTo>
                  <a:lnTo>
                    <a:pt x="1334452" y="371238"/>
                  </a:lnTo>
                  <a:lnTo>
                    <a:pt x="1362814" y="483135"/>
                  </a:lnTo>
                  <a:lnTo>
                    <a:pt x="1388606" y="483135"/>
                  </a:lnTo>
                  <a:lnTo>
                    <a:pt x="1378397" y="517386"/>
                  </a:lnTo>
                  <a:close/>
                </a:path>
                <a:path w="1868805" h="594995">
                  <a:moveTo>
                    <a:pt x="1388606" y="483135"/>
                  </a:moveTo>
                  <a:lnTo>
                    <a:pt x="1362814" y="483135"/>
                  </a:lnTo>
                  <a:lnTo>
                    <a:pt x="1395717" y="371238"/>
                  </a:lnTo>
                  <a:lnTo>
                    <a:pt x="1428041" y="371238"/>
                  </a:lnTo>
                  <a:lnTo>
                    <a:pt x="1438104" y="406052"/>
                  </a:lnTo>
                  <a:lnTo>
                    <a:pt x="1411580" y="406052"/>
                  </a:lnTo>
                  <a:lnTo>
                    <a:pt x="1388606" y="483135"/>
                  </a:lnTo>
                  <a:close/>
                </a:path>
                <a:path w="1868805" h="594995">
                  <a:moveTo>
                    <a:pt x="1489005" y="483135"/>
                  </a:moveTo>
                  <a:lnTo>
                    <a:pt x="1460365" y="483135"/>
                  </a:lnTo>
                  <a:lnTo>
                    <a:pt x="1487868" y="371238"/>
                  </a:lnTo>
                  <a:lnTo>
                    <a:pt x="1520491" y="371238"/>
                  </a:lnTo>
                  <a:lnTo>
                    <a:pt x="1489005" y="483135"/>
                  </a:lnTo>
                  <a:close/>
                </a:path>
                <a:path w="1868805" h="594995">
                  <a:moveTo>
                    <a:pt x="1479367" y="517386"/>
                  </a:moveTo>
                  <a:lnTo>
                    <a:pt x="1444483" y="517386"/>
                  </a:lnTo>
                  <a:lnTo>
                    <a:pt x="1411580" y="406052"/>
                  </a:lnTo>
                  <a:lnTo>
                    <a:pt x="1438104" y="406052"/>
                  </a:lnTo>
                  <a:lnTo>
                    <a:pt x="1460384" y="483135"/>
                  </a:lnTo>
                  <a:lnTo>
                    <a:pt x="1489005" y="483135"/>
                  </a:lnTo>
                  <a:lnTo>
                    <a:pt x="1479367" y="517386"/>
                  </a:lnTo>
                  <a:close/>
                </a:path>
                <a:path w="1868805" h="594995">
                  <a:moveTo>
                    <a:pt x="1541005" y="283677"/>
                  </a:moveTo>
                  <a:lnTo>
                    <a:pt x="1540857" y="283677"/>
                  </a:lnTo>
                  <a:lnTo>
                    <a:pt x="1511289" y="278189"/>
                  </a:lnTo>
                  <a:lnTo>
                    <a:pt x="1488557" y="262692"/>
                  </a:lnTo>
                  <a:lnTo>
                    <a:pt x="1473964" y="238633"/>
                  </a:lnTo>
                  <a:lnTo>
                    <a:pt x="1468810" y="207457"/>
                  </a:lnTo>
                  <a:lnTo>
                    <a:pt x="1474081" y="176329"/>
                  </a:lnTo>
                  <a:lnTo>
                    <a:pt x="1488845" y="152372"/>
                  </a:lnTo>
                  <a:lnTo>
                    <a:pt x="1511533" y="136979"/>
                  </a:lnTo>
                  <a:lnTo>
                    <a:pt x="1540577" y="131538"/>
                  </a:lnTo>
                  <a:lnTo>
                    <a:pt x="1569486" y="136776"/>
                  </a:lnTo>
                  <a:lnTo>
                    <a:pt x="1591879" y="151595"/>
                  </a:lnTo>
                  <a:lnTo>
                    <a:pt x="1594882" y="156381"/>
                  </a:lnTo>
                  <a:lnTo>
                    <a:pt x="1540596" y="156381"/>
                  </a:lnTo>
                  <a:lnTo>
                    <a:pt x="1525932" y="158785"/>
                  </a:lnTo>
                  <a:lnTo>
                    <a:pt x="1513688" y="165979"/>
                  </a:lnTo>
                  <a:lnTo>
                    <a:pt x="1504901" y="177937"/>
                  </a:lnTo>
                  <a:lnTo>
                    <a:pt x="1500611" y="194632"/>
                  </a:lnTo>
                  <a:lnTo>
                    <a:pt x="1609772" y="194632"/>
                  </a:lnTo>
                  <a:lnTo>
                    <a:pt x="1611484" y="204622"/>
                  </a:lnTo>
                  <a:lnTo>
                    <a:pt x="1611484" y="216320"/>
                  </a:lnTo>
                  <a:lnTo>
                    <a:pt x="1500312" y="216320"/>
                  </a:lnTo>
                  <a:lnTo>
                    <a:pt x="1503713" y="234028"/>
                  </a:lnTo>
                  <a:lnTo>
                    <a:pt x="1503785" y="234400"/>
                  </a:lnTo>
                  <a:lnTo>
                    <a:pt x="1512578" y="247445"/>
                  </a:lnTo>
                  <a:lnTo>
                    <a:pt x="1525520" y="255349"/>
                  </a:lnTo>
                  <a:lnTo>
                    <a:pt x="1541436" y="258007"/>
                  </a:lnTo>
                  <a:lnTo>
                    <a:pt x="1597462" y="258007"/>
                  </a:lnTo>
                  <a:lnTo>
                    <a:pt x="1585905" y="269994"/>
                  </a:lnTo>
                  <a:lnTo>
                    <a:pt x="1565573" y="280110"/>
                  </a:lnTo>
                  <a:lnTo>
                    <a:pt x="1541005" y="283677"/>
                  </a:lnTo>
                  <a:close/>
                </a:path>
                <a:path w="1868805" h="594995">
                  <a:moveTo>
                    <a:pt x="1609772" y="194632"/>
                  </a:moveTo>
                  <a:lnTo>
                    <a:pt x="1580019" y="194632"/>
                  </a:lnTo>
                  <a:lnTo>
                    <a:pt x="1576093" y="177937"/>
                  </a:lnTo>
                  <a:lnTo>
                    <a:pt x="1567538" y="165979"/>
                  </a:lnTo>
                  <a:lnTo>
                    <a:pt x="1555368" y="158785"/>
                  </a:lnTo>
                  <a:lnTo>
                    <a:pt x="1540596" y="156381"/>
                  </a:lnTo>
                  <a:lnTo>
                    <a:pt x="1594882" y="156381"/>
                  </a:lnTo>
                  <a:lnTo>
                    <a:pt x="1606348" y="174657"/>
                  </a:lnTo>
                  <a:lnTo>
                    <a:pt x="1609772" y="194632"/>
                  </a:lnTo>
                  <a:close/>
                </a:path>
                <a:path w="1868805" h="594995">
                  <a:moveTo>
                    <a:pt x="1597462" y="258007"/>
                  </a:moveTo>
                  <a:lnTo>
                    <a:pt x="1541436" y="258007"/>
                  </a:lnTo>
                  <a:lnTo>
                    <a:pt x="1553586" y="256508"/>
                  </a:lnTo>
                  <a:lnTo>
                    <a:pt x="1564166" y="252010"/>
                  </a:lnTo>
                  <a:lnTo>
                    <a:pt x="1572672" y="244516"/>
                  </a:lnTo>
                  <a:lnTo>
                    <a:pt x="1578599" y="234028"/>
                  </a:lnTo>
                  <a:lnTo>
                    <a:pt x="1610082" y="234028"/>
                  </a:lnTo>
                  <a:lnTo>
                    <a:pt x="1601024" y="254313"/>
                  </a:lnTo>
                  <a:lnTo>
                    <a:pt x="1597462" y="258007"/>
                  </a:lnTo>
                  <a:close/>
                </a:path>
                <a:path w="1868805" h="594995">
                  <a:moveTo>
                    <a:pt x="1725253" y="517367"/>
                  </a:moveTo>
                  <a:lnTo>
                    <a:pt x="1694050" y="517367"/>
                  </a:lnTo>
                  <a:lnTo>
                    <a:pt x="1694050" y="371219"/>
                  </a:lnTo>
                  <a:lnTo>
                    <a:pt x="1722413" y="371219"/>
                  </a:lnTo>
                  <a:lnTo>
                    <a:pt x="1726093" y="390053"/>
                  </a:lnTo>
                  <a:lnTo>
                    <a:pt x="1779418" y="390053"/>
                  </a:lnTo>
                  <a:lnTo>
                    <a:pt x="1779418" y="399198"/>
                  </a:lnTo>
                  <a:lnTo>
                    <a:pt x="1758716" y="399198"/>
                  </a:lnTo>
                  <a:lnTo>
                    <a:pt x="1743319" y="401992"/>
                  </a:lnTo>
                  <a:lnTo>
                    <a:pt x="1732946" y="410002"/>
                  </a:lnTo>
                  <a:lnTo>
                    <a:pt x="1727092" y="422671"/>
                  </a:lnTo>
                  <a:lnTo>
                    <a:pt x="1725253" y="439439"/>
                  </a:lnTo>
                  <a:lnTo>
                    <a:pt x="1725253" y="517367"/>
                  </a:lnTo>
                  <a:close/>
                </a:path>
                <a:path w="1868805" h="594995">
                  <a:moveTo>
                    <a:pt x="1779418" y="390053"/>
                  </a:moveTo>
                  <a:lnTo>
                    <a:pt x="1726094" y="390053"/>
                  </a:lnTo>
                  <a:lnTo>
                    <a:pt x="1731380" y="382777"/>
                  </a:lnTo>
                  <a:lnTo>
                    <a:pt x="1739002" y="376784"/>
                  </a:lnTo>
                  <a:lnTo>
                    <a:pt x="1748750" y="372717"/>
                  </a:lnTo>
                  <a:lnTo>
                    <a:pt x="1760417" y="371219"/>
                  </a:lnTo>
                  <a:lnTo>
                    <a:pt x="1779418" y="371219"/>
                  </a:lnTo>
                  <a:lnTo>
                    <a:pt x="1779418" y="390053"/>
                  </a:lnTo>
                  <a:close/>
                </a:path>
                <a:path w="1868805" h="594995">
                  <a:moveTo>
                    <a:pt x="866933" y="280822"/>
                  </a:moveTo>
                  <a:lnTo>
                    <a:pt x="727380" y="280822"/>
                  </a:lnTo>
                  <a:lnTo>
                    <a:pt x="727380" y="77571"/>
                  </a:lnTo>
                  <a:lnTo>
                    <a:pt x="862393" y="77571"/>
                  </a:lnTo>
                  <a:lnTo>
                    <a:pt x="862393" y="106113"/>
                  </a:lnTo>
                  <a:lnTo>
                    <a:pt x="759442" y="106113"/>
                  </a:lnTo>
                  <a:lnTo>
                    <a:pt x="759442" y="164343"/>
                  </a:lnTo>
                  <a:lnTo>
                    <a:pt x="839430" y="164343"/>
                  </a:lnTo>
                  <a:lnTo>
                    <a:pt x="839430" y="192604"/>
                  </a:lnTo>
                  <a:lnTo>
                    <a:pt x="759442" y="192604"/>
                  </a:lnTo>
                  <a:lnTo>
                    <a:pt x="759442" y="251980"/>
                  </a:lnTo>
                  <a:lnTo>
                    <a:pt x="866933" y="251980"/>
                  </a:lnTo>
                  <a:lnTo>
                    <a:pt x="866933" y="280822"/>
                  </a:lnTo>
                  <a:close/>
                </a:path>
              </a:pathLst>
            </a:custGeom>
            <a:solidFill>
              <a:srgbClr val="C7FA64"/>
            </a:solidFill>
          </p:spPr>
          <p:txBody>
            <a:bodyPr wrap="square" lIns="0" tIns="0" rIns="0" bIns="0" rtlCol="0"/>
            <a:lstStyle/>
            <a:p>
              <a:endParaRPr sz="1200"/>
            </a:p>
          </p:txBody>
        </p:sp>
        <p:sp>
          <p:nvSpPr>
            <p:cNvPr id="9" name="Holder 5">
              <a:extLst>
                <a:ext uri="{FF2B5EF4-FFF2-40B4-BE49-F238E27FC236}">
                  <a16:creationId xmlns:a16="http://schemas.microsoft.com/office/drawing/2014/main" xmlns="" id="{F9831779-B937-F8A9-4301-3A120E3F9DBF}"/>
                </a:ext>
              </a:extLst>
            </p:cNvPr>
            <p:cNvSpPr txBox="1">
              <a:spLocks/>
            </p:cNvSpPr>
            <p:nvPr userDrawn="1"/>
          </p:nvSpPr>
          <p:spPr>
            <a:xfrm>
              <a:off x="9448800" y="6346185"/>
              <a:ext cx="2743200" cy="365125"/>
            </a:xfrm>
            <a:prstGeom prst="rect">
              <a:avLst/>
            </a:prstGeom>
          </p:spPr>
          <p:txBody>
            <a:bodyPr vert="horz" lIns="0" tIns="0" rIns="0" bIns="0" rtlCol="0" anchor="ctr"/>
            <a:lstStyle>
              <a:defPPr>
                <a:defRPr lang="x-none"/>
              </a:defPPr>
              <a:lvl1pPr marL="0" algn="ctr" defTabSz="914400" rtl="0" eaLnBrk="1" latinLnBrk="0" hangingPunct="1">
                <a:defRPr sz="1333" b="0" i="0" kern="1200">
                  <a:solidFill>
                    <a:srgbClr val="C7FA64"/>
                  </a:solidFill>
                  <a:latin typeface="Neurial Grotesk"/>
                  <a:ea typeface="+mn-ea"/>
                  <a:cs typeface="Neurial Grotes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467">
                <a:spcBef>
                  <a:spcPts val="67"/>
                </a:spcBef>
              </a:pPr>
              <a:r>
                <a:rPr lang="en-GB" dirty="0"/>
                <a:t>The</a:t>
              </a:r>
              <a:r>
                <a:rPr lang="en-GB" spc="-37" dirty="0"/>
                <a:t> </a:t>
              </a:r>
              <a:r>
                <a:rPr lang="en-GB" dirty="0"/>
                <a:t>Heating</a:t>
              </a:r>
              <a:r>
                <a:rPr lang="en-GB" spc="-37" dirty="0"/>
                <a:t> </a:t>
              </a:r>
              <a:r>
                <a:rPr lang="en-GB" dirty="0"/>
                <a:t>&amp;</a:t>
              </a:r>
              <a:r>
                <a:rPr lang="en-GB" spc="-33" dirty="0"/>
                <a:t> </a:t>
              </a:r>
              <a:r>
                <a:rPr lang="en-GB" dirty="0"/>
                <a:t>Cooling</a:t>
              </a:r>
              <a:r>
                <a:rPr lang="en-GB" spc="-37" dirty="0"/>
                <a:t> </a:t>
              </a:r>
              <a:r>
                <a:rPr lang="en-GB" spc="-7" dirty="0"/>
                <a:t>Network</a:t>
              </a:r>
            </a:p>
          </p:txBody>
        </p:sp>
      </p:grpSp>
    </p:spTree>
    <p:extLst>
      <p:ext uri="{BB962C8B-B14F-4D97-AF65-F5344CB8AC3E}">
        <p14:creationId xmlns:p14="http://schemas.microsoft.com/office/powerpoint/2010/main" val="23833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HP 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B240DEAC-89C4-D9E8-0152-C85852A8138B}"/>
              </a:ext>
            </a:extLst>
          </p:cNvPr>
          <p:cNvSpPr>
            <a:spLocks noGrp="1"/>
          </p:cNvSpPr>
          <p:nvPr>
            <p:ph type="dt" sz="half" idx="10"/>
          </p:nvPr>
        </p:nvSpPr>
        <p:spPr/>
        <p:txBody>
          <a:bodyPr/>
          <a:lstStyle/>
          <a:p>
            <a:fld id="{3D7128E4-6D58-4FFB-B82A-90A0B95BD19C}" type="datetime1">
              <a:rPr lang="en-US" smtClean="0"/>
              <a:t>5/29/2025</a:t>
            </a:fld>
            <a:endParaRPr lang="x-none"/>
          </a:p>
        </p:txBody>
      </p:sp>
      <p:sp>
        <p:nvSpPr>
          <p:cNvPr id="4" name="Footer Placeholder 3">
            <a:extLst>
              <a:ext uri="{FF2B5EF4-FFF2-40B4-BE49-F238E27FC236}">
                <a16:creationId xmlns:a16="http://schemas.microsoft.com/office/drawing/2014/main" xmlns="" id="{CB32D235-AA90-E1E8-822C-5C122C7C3269}"/>
              </a:ext>
            </a:extLst>
          </p:cNvPr>
          <p:cNvSpPr>
            <a:spLocks noGrp="1"/>
          </p:cNvSpPr>
          <p:nvPr>
            <p:ph type="ftr" sz="quarter" idx="11"/>
          </p:nvPr>
        </p:nvSpPr>
        <p:spPr/>
        <p:txBody>
          <a:bodyPr/>
          <a:lstStyle/>
          <a:p>
            <a:r>
              <a:rPr lang="x-none"/>
              <a:t>The Heating &amp; Cooling Network</a:t>
            </a:r>
          </a:p>
        </p:txBody>
      </p:sp>
      <p:sp>
        <p:nvSpPr>
          <p:cNvPr id="5" name="Slide Number Placeholder 4">
            <a:extLst>
              <a:ext uri="{FF2B5EF4-FFF2-40B4-BE49-F238E27FC236}">
                <a16:creationId xmlns:a16="http://schemas.microsoft.com/office/drawing/2014/main" xmlns="" id="{5CC2C47E-3DAC-849E-9217-B24903A321EA}"/>
              </a:ext>
            </a:extLst>
          </p:cNvPr>
          <p:cNvSpPr>
            <a:spLocks noGrp="1"/>
          </p:cNvSpPr>
          <p:nvPr>
            <p:ph type="sldNum" sz="quarter" idx="12"/>
          </p:nvPr>
        </p:nvSpPr>
        <p:spPr/>
        <p:txBody>
          <a:bodyPr/>
          <a:lstStyle/>
          <a:p>
            <a:fld id="{6BD92DDE-FA41-4B4D-8B45-71AB00B97C86}" type="slidenum">
              <a:rPr lang="x-none" smtClean="0"/>
              <a:t>‹#›</a:t>
            </a:fld>
            <a:endParaRPr lang="x-none"/>
          </a:p>
        </p:txBody>
      </p:sp>
      <p:grpSp>
        <p:nvGrpSpPr>
          <p:cNvPr id="9" name="Group 8">
            <a:extLst>
              <a:ext uri="{FF2B5EF4-FFF2-40B4-BE49-F238E27FC236}">
                <a16:creationId xmlns:a16="http://schemas.microsoft.com/office/drawing/2014/main" xmlns="" id="{2A147955-9DF4-5B40-C899-43D6325949F2}"/>
              </a:ext>
            </a:extLst>
          </p:cNvPr>
          <p:cNvGrpSpPr/>
          <p:nvPr userDrawn="1"/>
        </p:nvGrpSpPr>
        <p:grpSpPr>
          <a:xfrm>
            <a:off x="-13648" y="6185848"/>
            <a:ext cx="12240000" cy="685800"/>
            <a:chOff x="-4856" y="6185848"/>
            <a:chExt cx="12204000" cy="685800"/>
          </a:xfrm>
        </p:grpSpPr>
        <p:sp>
          <p:nvSpPr>
            <p:cNvPr id="6" name="bg object 26">
              <a:extLst>
                <a:ext uri="{FF2B5EF4-FFF2-40B4-BE49-F238E27FC236}">
                  <a16:creationId xmlns:a16="http://schemas.microsoft.com/office/drawing/2014/main" xmlns="" id="{2EF4B9AF-21E6-19C2-773E-7F2D9F934930}"/>
                </a:ext>
              </a:extLst>
            </p:cNvPr>
            <p:cNvSpPr/>
            <p:nvPr userDrawn="1"/>
          </p:nvSpPr>
          <p:spPr>
            <a:xfrm>
              <a:off x="-4856" y="6185848"/>
              <a:ext cx="12204000" cy="685800"/>
            </a:xfrm>
            <a:custGeom>
              <a:avLst/>
              <a:gdLst/>
              <a:ahLst/>
              <a:cxnLst/>
              <a:rect l="l" t="t" r="r" b="b"/>
              <a:pathLst>
                <a:path w="18288000" h="1028700">
                  <a:moveTo>
                    <a:pt x="18287553" y="1028700"/>
                  </a:moveTo>
                  <a:lnTo>
                    <a:pt x="0" y="1028700"/>
                  </a:lnTo>
                  <a:lnTo>
                    <a:pt x="0" y="0"/>
                  </a:lnTo>
                  <a:lnTo>
                    <a:pt x="18287553" y="0"/>
                  </a:lnTo>
                  <a:lnTo>
                    <a:pt x="18287553" y="1028700"/>
                  </a:lnTo>
                  <a:close/>
                </a:path>
              </a:pathLst>
            </a:custGeom>
            <a:solidFill>
              <a:srgbClr val="03534E"/>
            </a:solidFill>
          </p:spPr>
          <p:txBody>
            <a:bodyPr wrap="square" lIns="0" tIns="0" rIns="0" bIns="0" rtlCol="0"/>
            <a:lstStyle/>
            <a:p>
              <a:endParaRPr sz="1200"/>
            </a:p>
          </p:txBody>
        </p:sp>
        <p:sp>
          <p:nvSpPr>
            <p:cNvPr id="7" name="bg object 27">
              <a:extLst>
                <a:ext uri="{FF2B5EF4-FFF2-40B4-BE49-F238E27FC236}">
                  <a16:creationId xmlns:a16="http://schemas.microsoft.com/office/drawing/2014/main" xmlns="" id="{81251AD3-8E1F-51F7-101B-1AC7DD8BB567}"/>
                </a:ext>
              </a:extLst>
            </p:cNvPr>
            <p:cNvSpPr/>
            <p:nvPr userDrawn="1"/>
          </p:nvSpPr>
          <p:spPr>
            <a:xfrm>
              <a:off x="209499" y="6318037"/>
              <a:ext cx="1245870" cy="396663"/>
            </a:xfrm>
            <a:custGeom>
              <a:avLst/>
              <a:gdLst/>
              <a:ahLst/>
              <a:cxnLst/>
              <a:rect l="l" t="t" r="r" b="b"/>
              <a:pathLst>
                <a:path w="1868805" h="594995">
                  <a:moveTo>
                    <a:pt x="295417" y="594619"/>
                  </a:moveTo>
                  <a:lnTo>
                    <a:pt x="247498" y="590728"/>
                  </a:lnTo>
                  <a:lnTo>
                    <a:pt x="202039" y="579461"/>
                  </a:lnTo>
                  <a:lnTo>
                    <a:pt x="159651" y="561433"/>
                  </a:lnTo>
                  <a:lnTo>
                    <a:pt x="120942" y="537254"/>
                  </a:lnTo>
                  <a:lnTo>
                    <a:pt x="86521" y="507537"/>
                  </a:lnTo>
                  <a:lnTo>
                    <a:pt x="56994" y="472894"/>
                  </a:lnTo>
                  <a:lnTo>
                    <a:pt x="32971" y="433938"/>
                  </a:lnTo>
                  <a:lnTo>
                    <a:pt x="15059" y="391280"/>
                  </a:lnTo>
                  <a:lnTo>
                    <a:pt x="3866" y="345533"/>
                  </a:lnTo>
                  <a:lnTo>
                    <a:pt x="0" y="297309"/>
                  </a:lnTo>
                  <a:lnTo>
                    <a:pt x="3866" y="249081"/>
                  </a:lnTo>
                  <a:lnTo>
                    <a:pt x="15060" y="203332"/>
                  </a:lnTo>
                  <a:lnTo>
                    <a:pt x="32974" y="160673"/>
                  </a:lnTo>
                  <a:lnTo>
                    <a:pt x="56999" y="121717"/>
                  </a:lnTo>
                  <a:lnTo>
                    <a:pt x="86527" y="87075"/>
                  </a:lnTo>
                  <a:lnTo>
                    <a:pt x="120949" y="57359"/>
                  </a:lnTo>
                  <a:lnTo>
                    <a:pt x="159657" y="33182"/>
                  </a:lnTo>
                  <a:lnTo>
                    <a:pt x="202044" y="15155"/>
                  </a:lnTo>
                  <a:lnTo>
                    <a:pt x="247500" y="3890"/>
                  </a:lnTo>
                  <a:lnTo>
                    <a:pt x="295417" y="0"/>
                  </a:lnTo>
                  <a:lnTo>
                    <a:pt x="343328" y="3890"/>
                  </a:lnTo>
                  <a:lnTo>
                    <a:pt x="388783" y="15155"/>
                  </a:lnTo>
                  <a:lnTo>
                    <a:pt x="431169" y="33182"/>
                  </a:lnTo>
                  <a:lnTo>
                    <a:pt x="469877" y="57359"/>
                  </a:lnTo>
                  <a:lnTo>
                    <a:pt x="504299" y="87075"/>
                  </a:lnTo>
                  <a:lnTo>
                    <a:pt x="533828" y="121717"/>
                  </a:lnTo>
                  <a:lnTo>
                    <a:pt x="554294" y="154898"/>
                  </a:lnTo>
                  <a:lnTo>
                    <a:pt x="295417" y="154898"/>
                  </a:lnTo>
                  <a:lnTo>
                    <a:pt x="250697" y="162159"/>
                  </a:lnTo>
                  <a:lnTo>
                    <a:pt x="211855" y="182378"/>
                  </a:lnTo>
                  <a:lnTo>
                    <a:pt x="181224" y="213207"/>
                  </a:lnTo>
                  <a:lnTo>
                    <a:pt x="161135" y="252300"/>
                  </a:lnTo>
                  <a:lnTo>
                    <a:pt x="153921" y="297309"/>
                  </a:lnTo>
                  <a:lnTo>
                    <a:pt x="161135" y="342318"/>
                  </a:lnTo>
                  <a:lnTo>
                    <a:pt x="181224" y="381411"/>
                  </a:lnTo>
                  <a:lnTo>
                    <a:pt x="211855" y="412241"/>
                  </a:lnTo>
                  <a:lnTo>
                    <a:pt x="250697" y="432459"/>
                  </a:lnTo>
                  <a:lnTo>
                    <a:pt x="295417" y="439721"/>
                  </a:lnTo>
                  <a:lnTo>
                    <a:pt x="554294" y="439721"/>
                  </a:lnTo>
                  <a:lnTo>
                    <a:pt x="533835" y="472894"/>
                  </a:lnTo>
                  <a:lnTo>
                    <a:pt x="504308" y="507537"/>
                  </a:lnTo>
                  <a:lnTo>
                    <a:pt x="469885" y="537254"/>
                  </a:lnTo>
                  <a:lnTo>
                    <a:pt x="431177" y="561433"/>
                  </a:lnTo>
                  <a:lnTo>
                    <a:pt x="388791" y="579461"/>
                  </a:lnTo>
                  <a:lnTo>
                    <a:pt x="343335" y="590728"/>
                  </a:lnTo>
                  <a:lnTo>
                    <a:pt x="295417" y="594619"/>
                  </a:lnTo>
                  <a:close/>
                </a:path>
                <a:path w="1868805" h="594995">
                  <a:moveTo>
                    <a:pt x="554294" y="439721"/>
                  </a:moveTo>
                  <a:lnTo>
                    <a:pt x="295417" y="439721"/>
                  </a:lnTo>
                  <a:lnTo>
                    <a:pt x="340138" y="432459"/>
                  </a:lnTo>
                  <a:lnTo>
                    <a:pt x="378979" y="412241"/>
                  </a:lnTo>
                  <a:lnTo>
                    <a:pt x="409610" y="381411"/>
                  </a:lnTo>
                  <a:lnTo>
                    <a:pt x="429699" y="342318"/>
                  </a:lnTo>
                  <a:lnTo>
                    <a:pt x="436913" y="297309"/>
                  </a:lnTo>
                  <a:lnTo>
                    <a:pt x="429699" y="252300"/>
                  </a:lnTo>
                  <a:lnTo>
                    <a:pt x="409610" y="213207"/>
                  </a:lnTo>
                  <a:lnTo>
                    <a:pt x="378979" y="182378"/>
                  </a:lnTo>
                  <a:lnTo>
                    <a:pt x="340138" y="162159"/>
                  </a:lnTo>
                  <a:lnTo>
                    <a:pt x="295417" y="154898"/>
                  </a:lnTo>
                  <a:lnTo>
                    <a:pt x="554294" y="154898"/>
                  </a:lnTo>
                  <a:lnTo>
                    <a:pt x="557855" y="160673"/>
                  </a:lnTo>
                  <a:lnTo>
                    <a:pt x="575771" y="203332"/>
                  </a:lnTo>
                  <a:lnTo>
                    <a:pt x="586967" y="249081"/>
                  </a:lnTo>
                  <a:lnTo>
                    <a:pt x="590835" y="297309"/>
                  </a:lnTo>
                  <a:lnTo>
                    <a:pt x="586968" y="345533"/>
                  </a:lnTo>
                  <a:lnTo>
                    <a:pt x="575774" y="391280"/>
                  </a:lnTo>
                  <a:lnTo>
                    <a:pt x="557860" y="433938"/>
                  </a:lnTo>
                  <a:lnTo>
                    <a:pt x="554294" y="439721"/>
                  </a:lnTo>
                  <a:close/>
                </a:path>
                <a:path w="1868805" h="594995">
                  <a:moveTo>
                    <a:pt x="794905" y="520240"/>
                  </a:moveTo>
                  <a:lnTo>
                    <a:pt x="767123" y="516449"/>
                  </a:lnTo>
                  <a:lnTo>
                    <a:pt x="767505" y="516449"/>
                  </a:lnTo>
                  <a:lnTo>
                    <a:pt x="745588" y="505685"/>
                  </a:lnTo>
                  <a:lnTo>
                    <a:pt x="730810" y="488212"/>
                  </a:lnTo>
                  <a:lnTo>
                    <a:pt x="725418" y="464582"/>
                  </a:lnTo>
                  <a:lnTo>
                    <a:pt x="727277" y="450269"/>
                  </a:lnTo>
                  <a:lnTo>
                    <a:pt x="733709" y="436113"/>
                  </a:lnTo>
                  <a:lnTo>
                    <a:pt x="745991" y="422277"/>
                  </a:lnTo>
                  <a:lnTo>
                    <a:pt x="765402" y="408925"/>
                  </a:lnTo>
                  <a:lnTo>
                    <a:pt x="770223" y="406352"/>
                  </a:lnTo>
                  <a:lnTo>
                    <a:pt x="767102" y="402634"/>
                  </a:lnTo>
                  <a:lnTo>
                    <a:pt x="756887" y="389657"/>
                  </a:lnTo>
                  <a:lnTo>
                    <a:pt x="750445" y="378232"/>
                  </a:lnTo>
                  <a:lnTo>
                    <a:pt x="747086" y="367878"/>
                  </a:lnTo>
                  <a:lnTo>
                    <a:pt x="746120" y="358112"/>
                  </a:lnTo>
                  <a:lnTo>
                    <a:pt x="750218" y="338875"/>
                  </a:lnTo>
                  <a:lnTo>
                    <a:pt x="761679" y="324108"/>
                  </a:lnTo>
                  <a:lnTo>
                    <a:pt x="779479" y="314520"/>
                  </a:lnTo>
                  <a:lnTo>
                    <a:pt x="780060" y="314520"/>
                  </a:lnTo>
                  <a:lnTo>
                    <a:pt x="801706" y="311299"/>
                  </a:lnTo>
                  <a:lnTo>
                    <a:pt x="823888" y="314520"/>
                  </a:lnTo>
                  <a:lnTo>
                    <a:pt x="840882" y="323575"/>
                  </a:lnTo>
                  <a:lnTo>
                    <a:pt x="849975" y="335259"/>
                  </a:lnTo>
                  <a:lnTo>
                    <a:pt x="800981" y="335259"/>
                  </a:lnTo>
                  <a:lnTo>
                    <a:pt x="791150" y="336851"/>
                  </a:lnTo>
                  <a:lnTo>
                    <a:pt x="790678" y="336851"/>
                  </a:lnTo>
                  <a:lnTo>
                    <a:pt x="782638" y="341632"/>
                  </a:lnTo>
                  <a:lnTo>
                    <a:pt x="777649" y="348769"/>
                  </a:lnTo>
                  <a:lnTo>
                    <a:pt x="775961" y="357530"/>
                  </a:lnTo>
                  <a:lnTo>
                    <a:pt x="775945" y="358112"/>
                  </a:lnTo>
                  <a:lnTo>
                    <a:pt x="776989" y="365122"/>
                  </a:lnTo>
                  <a:lnTo>
                    <a:pt x="780123" y="372280"/>
                  </a:lnTo>
                  <a:lnTo>
                    <a:pt x="785117" y="379705"/>
                  </a:lnTo>
                  <a:lnTo>
                    <a:pt x="791784" y="387800"/>
                  </a:lnTo>
                  <a:lnTo>
                    <a:pt x="796605" y="393227"/>
                  </a:lnTo>
                  <a:lnTo>
                    <a:pt x="837664" y="393227"/>
                  </a:lnTo>
                  <a:lnTo>
                    <a:pt x="825248" y="402935"/>
                  </a:lnTo>
                  <a:lnTo>
                    <a:pt x="812767" y="411216"/>
                  </a:lnTo>
                  <a:lnTo>
                    <a:pt x="824766" y="424604"/>
                  </a:lnTo>
                  <a:lnTo>
                    <a:pt x="786403" y="424604"/>
                  </a:lnTo>
                  <a:lnTo>
                    <a:pt x="758564" y="453792"/>
                  </a:lnTo>
                  <a:lnTo>
                    <a:pt x="757461" y="462573"/>
                  </a:lnTo>
                  <a:lnTo>
                    <a:pt x="760583" y="476598"/>
                  </a:lnTo>
                  <a:lnTo>
                    <a:pt x="769025" y="486581"/>
                  </a:lnTo>
                  <a:lnTo>
                    <a:pt x="781400" y="492550"/>
                  </a:lnTo>
                  <a:lnTo>
                    <a:pt x="796325" y="494533"/>
                  </a:lnTo>
                  <a:lnTo>
                    <a:pt x="912055" y="494533"/>
                  </a:lnTo>
                  <a:lnTo>
                    <a:pt x="912055" y="499678"/>
                  </a:lnTo>
                  <a:lnTo>
                    <a:pt x="853050" y="499678"/>
                  </a:lnTo>
                  <a:lnTo>
                    <a:pt x="840179" y="508920"/>
                  </a:lnTo>
                  <a:lnTo>
                    <a:pt x="826002" y="515318"/>
                  </a:lnTo>
                  <a:lnTo>
                    <a:pt x="810814" y="519037"/>
                  </a:lnTo>
                  <a:lnTo>
                    <a:pt x="794905" y="520240"/>
                  </a:lnTo>
                  <a:close/>
                </a:path>
                <a:path w="1868805" h="594995">
                  <a:moveTo>
                    <a:pt x="837660" y="393227"/>
                  </a:moveTo>
                  <a:lnTo>
                    <a:pt x="796605" y="393227"/>
                  </a:lnTo>
                  <a:lnTo>
                    <a:pt x="807106" y="386654"/>
                  </a:lnTo>
                  <a:lnTo>
                    <a:pt x="815502" y="380173"/>
                  </a:lnTo>
                  <a:lnTo>
                    <a:pt x="821532" y="372944"/>
                  </a:lnTo>
                  <a:lnTo>
                    <a:pt x="825170" y="365289"/>
                  </a:lnTo>
                  <a:lnTo>
                    <a:pt x="826296" y="358112"/>
                  </a:lnTo>
                  <a:lnTo>
                    <a:pt x="826388" y="357530"/>
                  </a:lnTo>
                  <a:lnTo>
                    <a:pt x="800865" y="335259"/>
                  </a:lnTo>
                  <a:lnTo>
                    <a:pt x="849975" y="335259"/>
                  </a:lnTo>
                  <a:lnTo>
                    <a:pt x="851759" y="337552"/>
                  </a:lnTo>
                  <a:lnTo>
                    <a:pt x="855591" y="355539"/>
                  </a:lnTo>
                  <a:lnTo>
                    <a:pt x="853404" y="369568"/>
                  </a:lnTo>
                  <a:lnTo>
                    <a:pt x="847230" y="382124"/>
                  </a:lnTo>
                  <a:lnTo>
                    <a:pt x="837660" y="393227"/>
                  </a:lnTo>
                  <a:close/>
                </a:path>
                <a:path w="1868805" h="594995">
                  <a:moveTo>
                    <a:pt x="884601" y="457747"/>
                  </a:moveTo>
                  <a:lnTo>
                    <a:pt x="854470" y="457747"/>
                  </a:lnTo>
                  <a:lnTo>
                    <a:pt x="859337" y="447783"/>
                  </a:lnTo>
                  <a:lnTo>
                    <a:pt x="863163" y="436636"/>
                  </a:lnTo>
                  <a:lnTo>
                    <a:pt x="865679" y="424604"/>
                  </a:lnTo>
                  <a:lnTo>
                    <a:pt x="865763" y="424201"/>
                  </a:lnTo>
                  <a:lnTo>
                    <a:pt x="866879" y="411216"/>
                  </a:lnTo>
                  <a:lnTo>
                    <a:pt x="866951" y="410371"/>
                  </a:lnTo>
                  <a:lnTo>
                    <a:pt x="894174" y="410371"/>
                  </a:lnTo>
                  <a:lnTo>
                    <a:pt x="892730" y="429738"/>
                  </a:lnTo>
                  <a:lnTo>
                    <a:pt x="888584" y="447783"/>
                  </a:lnTo>
                  <a:lnTo>
                    <a:pt x="884601" y="457747"/>
                  </a:lnTo>
                  <a:close/>
                </a:path>
                <a:path w="1868805" h="594995">
                  <a:moveTo>
                    <a:pt x="912055" y="494533"/>
                  </a:moveTo>
                  <a:lnTo>
                    <a:pt x="796558" y="494533"/>
                  </a:lnTo>
                  <a:lnTo>
                    <a:pt x="806514" y="493731"/>
                  </a:lnTo>
                  <a:lnTo>
                    <a:pt x="816814" y="491198"/>
                  </a:lnTo>
                  <a:lnTo>
                    <a:pt x="826796" y="486844"/>
                  </a:lnTo>
                  <a:lnTo>
                    <a:pt x="836029" y="480562"/>
                  </a:lnTo>
                  <a:lnTo>
                    <a:pt x="786403" y="424604"/>
                  </a:lnTo>
                  <a:lnTo>
                    <a:pt x="824766" y="424604"/>
                  </a:lnTo>
                  <a:lnTo>
                    <a:pt x="854470" y="457747"/>
                  </a:lnTo>
                  <a:lnTo>
                    <a:pt x="884601" y="457747"/>
                  </a:lnTo>
                  <a:lnTo>
                    <a:pt x="881972" y="464311"/>
                  </a:lnTo>
                  <a:lnTo>
                    <a:pt x="873192" y="478872"/>
                  </a:lnTo>
                  <a:lnTo>
                    <a:pt x="873435" y="479116"/>
                  </a:lnTo>
                  <a:lnTo>
                    <a:pt x="875007" y="480562"/>
                  </a:lnTo>
                  <a:lnTo>
                    <a:pt x="878729" y="484068"/>
                  </a:lnTo>
                  <a:lnTo>
                    <a:pt x="884223" y="487437"/>
                  </a:lnTo>
                  <a:lnTo>
                    <a:pt x="890511" y="489359"/>
                  </a:lnTo>
                  <a:lnTo>
                    <a:pt x="898154" y="489970"/>
                  </a:lnTo>
                  <a:lnTo>
                    <a:pt x="912055" y="489970"/>
                  </a:lnTo>
                  <a:lnTo>
                    <a:pt x="912055" y="494533"/>
                  </a:lnTo>
                  <a:close/>
                </a:path>
                <a:path w="1868805" h="594995">
                  <a:moveTo>
                    <a:pt x="912055" y="517367"/>
                  </a:moveTo>
                  <a:lnTo>
                    <a:pt x="895594" y="517367"/>
                  </a:lnTo>
                  <a:lnTo>
                    <a:pt x="882289" y="516449"/>
                  </a:lnTo>
                  <a:lnTo>
                    <a:pt x="871240" y="513445"/>
                  </a:lnTo>
                  <a:lnTo>
                    <a:pt x="861732" y="507979"/>
                  </a:lnTo>
                  <a:lnTo>
                    <a:pt x="853050" y="499678"/>
                  </a:lnTo>
                  <a:lnTo>
                    <a:pt x="912055" y="499678"/>
                  </a:lnTo>
                  <a:lnTo>
                    <a:pt x="912055" y="517367"/>
                  </a:lnTo>
                  <a:close/>
                </a:path>
                <a:path w="1868805" h="594995">
                  <a:moveTo>
                    <a:pt x="1213246" y="283695"/>
                  </a:moveTo>
                  <a:lnTo>
                    <a:pt x="1183045" y="278173"/>
                  </a:lnTo>
                  <a:lnTo>
                    <a:pt x="1159466" y="262641"/>
                  </a:lnTo>
                  <a:lnTo>
                    <a:pt x="1144131" y="238651"/>
                  </a:lnTo>
                  <a:lnTo>
                    <a:pt x="1138659" y="207758"/>
                  </a:lnTo>
                  <a:lnTo>
                    <a:pt x="1144131" y="176820"/>
                  </a:lnTo>
                  <a:lnTo>
                    <a:pt x="1159466" y="152734"/>
                  </a:lnTo>
                  <a:lnTo>
                    <a:pt x="1183045" y="137105"/>
                  </a:lnTo>
                  <a:lnTo>
                    <a:pt x="1213246" y="131538"/>
                  </a:lnTo>
                  <a:lnTo>
                    <a:pt x="1243610" y="137105"/>
                  </a:lnTo>
                  <a:lnTo>
                    <a:pt x="1267272" y="152734"/>
                  </a:lnTo>
                  <a:lnTo>
                    <a:pt x="1270677" y="158071"/>
                  </a:lnTo>
                  <a:lnTo>
                    <a:pt x="1213246" y="158071"/>
                  </a:lnTo>
                  <a:lnTo>
                    <a:pt x="1195882" y="161531"/>
                  </a:lnTo>
                  <a:lnTo>
                    <a:pt x="1195727" y="161531"/>
                  </a:lnTo>
                  <a:lnTo>
                    <a:pt x="1182311" y="171413"/>
                  </a:lnTo>
                  <a:lnTo>
                    <a:pt x="1179209" y="176820"/>
                  </a:lnTo>
                  <a:lnTo>
                    <a:pt x="1173555" y="186971"/>
                  </a:lnTo>
                  <a:lnTo>
                    <a:pt x="1170422" y="207457"/>
                  </a:lnTo>
                  <a:lnTo>
                    <a:pt x="1173485" y="227817"/>
                  </a:lnTo>
                  <a:lnTo>
                    <a:pt x="1182158" y="243389"/>
                  </a:lnTo>
                  <a:lnTo>
                    <a:pt x="1195669" y="253341"/>
                  </a:lnTo>
                  <a:lnTo>
                    <a:pt x="1213246" y="256843"/>
                  </a:lnTo>
                  <a:lnTo>
                    <a:pt x="1270897" y="256843"/>
                  </a:lnTo>
                  <a:lnTo>
                    <a:pt x="1267167" y="262641"/>
                  </a:lnTo>
                  <a:lnTo>
                    <a:pt x="1243492" y="278173"/>
                  </a:lnTo>
                  <a:lnTo>
                    <a:pt x="1213246" y="283695"/>
                  </a:lnTo>
                  <a:close/>
                </a:path>
                <a:path w="1868805" h="594995">
                  <a:moveTo>
                    <a:pt x="1270897" y="256843"/>
                  </a:moveTo>
                  <a:lnTo>
                    <a:pt x="1213246" y="256843"/>
                  </a:lnTo>
                  <a:lnTo>
                    <a:pt x="1231202" y="253341"/>
                  </a:lnTo>
                  <a:lnTo>
                    <a:pt x="1231044" y="253341"/>
                  </a:lnTo>
                  <a:lnTo>
                    <a:pt x="1244643" y="243389"/>
                  </a:lnTo>
                  <a:lnTo>
                    <a:pt x="1247293" y="238651"/>
                  </a:lnTo>
                  <a:lnTo>
                    <a:pt x="1253303" y="227817"/>
                  </a:lnTo>
                  <a:lnTo>
                    <a:pt x="1256306" y="207758"/>
                  </a:lnTo>
                  <a:lnTo>
                    <a:pt x="1256351" y="207457"/>
                  </a:lnTo>
                  <a:lnTo>
                    <a:pt x="1253245" y="186971"/>
                  </a:lnTo>
                  <a:lnTo>
                    <a:pt x="1244475" y="171413"/>
                  </a:lnTo>
                  <a:lnTo>
                    <a:pt x="1230867" y="161531"/>
                  </a:lnTo>
                  <a:lnTo>
                    <a:pt x="1213246" y="158071"/>
                  </a:lnTo>
                  <a:lnTo>
                    <a:pt x="1270677" y="158071"/>
                  </a:lnTo>
                  <a:lnTo>
                    <a:pt x="1282638" y="176820"/>
                  </a:lnTo>
                  <a:lnTo>
                    <a:pt x="1288061" y="207457"/>
                  </a:lnTo>
                  <a:lnTo>
                    <a:pt x="1288114" y="207758"/>
                  </a:lnTo>
                  <a:lnTo>
                    <a:pt x="1282599" y="238651"/>
                  </a:lnTo>
                  <a:lnTo>
                    <a:pt x="1270897" y="256843"/>
                  </a:lnTo>
                  <a:close/>
                </a:path>
                <a:path w="1868805" h="594995">
                  <a:moveTo>
                    <a:pt x="1222327" y="520240"/>
                  </a:moveTo>
                  <a:lnTo>
                    <a:pt x="1192125" y="514717"/>
                  </a:lnTo>
                  <a:lnTo>
                    <a:pt x="1168547" y="499185"/>
                  </a:lnTo>
                  <a:lnTo>
                    <a:pt x="1153211" y="475196"/>
                  </a:lnTo>
                  <a:lnTo>
                    <a:pt x="1147739" y="444302"/>
                  </a:lnTo>
                  <a:lnTo>
                    <a:pt x="1153211" y="413365"/>
                  </a:lnTo>
                  <a:lnTo>
                    <a:pt x="1168547" y="389278"/>
                  </a:lnTo>
                  <a:lnTo>
                    <a:pt x="1192125" y="373649"/>
                  </a:lnTo>
                  <a:lnTo>
                    <a:pt x="1222327" y="368083"/>
                  </a:lnTo>
                  <a:lnTo>
                    <a:pt x="1252691" y="373649"/>
                  </a:lnTo>
                  <a:lnTo>
                    <a:pt x="1276353" y="389278"/>
                  </a:lnTo>
                  <a:lnTo>
                    <a:pt x="1279758" y="394616"/>
                  </a:lnTo>
                  <a:lnTo>
                    <a:pt x="1222327" y="394616"/>
                  </a:lnTo>
                  <a:lnTo>
                    <a:pt x="1204962" y="398076"/>
                  </a:lnTo>
                  <a:lnTo>
                    <a:pt x="1204807" y="398076"/>
                  </a:lnTo>
                  <a:lnTo>
                    <a:pt x="1191392" y="407958"/>
                  </a:lnTo>
                  <a:lnTo>
                    <a:pt x="1188290" y="413365"/>
                  </a:lnTo>
                  <a:lnTo>
                    <a:pt x="1182636" y="423515"/>
                  </a:lnTo>
                  <a:lnTo>
                    <a:pt x="1179503" y="444002"/>
                  </a:lnTo>
                  <a:lnTo>
                    <a:pt x="1182565" y="464362"/>
                  </a:lnTo>
                  <a:lnTo>
                    <a:pt x="1191239" y="479933"/>
                  </a:lnTo>
                  <a:lnTo>
                    <a:pt x="1204750" y="489886"/>
                  </a:lnTo>
                  <a:lnTo>
                    <a:pt x="1222327" y="493388"/>
                  </a:lnTo>
                  <a:lnTo>
                    <a:pt x="1279977" y="493388"/>
                  </a:lnTo>
                  <a:lnTo>
                    <a:pt x="1276248" y="499185"/>
                  </a:lnTo>
                  <a:lnTo>
                    <a:pt x="1252572" y="514717"/>
                  </a:lnTo>
                  <a:lnTo>
                    <a:pt x="1222327" y="520240"/>
                  </a:lnTo>
                  <a:close/>
                </a:path>
                <a:path w="1868805" h="594995">
                  <a:moveTo>
                    <a:pt x="1279977" y="493388"/>
                  </a:moveTo>
                  <a:lnTo>
                    <a:pt x="1222327" y="493388"/>
                  </a:lnTo>
                  <a:lnTo>
                    <a:pt x="1240283" y="489886"/>
                  </a:lnTo>
                  <a:lnTo>
                    <a:pt x="1240124" y="489886"/>
                  </a:lnTo>
                  <a:lnTo>
                    <a:pt x="1265387" y="444302"/>
                  </a:lnTo>
                  <a:lnTo>
                    <a:pt x="1265432" y="444002"/>
                  </a:lnTo>
                  <a:lnTo>
                    <a:pt x="1262325" y="423515"/>
                  </a:lnTo>
                  <a:lnTo>
                    <a:pt x="1253555" y="407958"/>
                  </a:lnTo>
                  <a:lnTo>
                    <a:pt x="1239948" y="398076"/>
                  </a:lnTo>
                  <a:lnTo>
                    <a:pt x="1222327" y="394616"/>
                  </a:lnTo>
                  <a:lnTo>
                    <a:pt x="1279758" y="394616"/>
                  </a:lnTo>
                  <a:lnTo>
                    <a:pt x="1291719" y="413365"/>
                  </a:lnTo>
                  <a:lnTo>
                    <a:pt x="1297142" y="444002"/>
                  </a:lnTo>
                  <a:lnTo>
                    <a:pt x="1297195" y="444302"/>
                  </a:lnTo>
                  <a:lnTo>
                    <a:pt x="1291679" y="475196"/>
                  </a:lnTo>
                  <a:lnTo>
                    <a:pt x="1279977" y="493388"/>
                  </a:lnTo>
                  <a:close/>
                </a:path>
                <a:path w="1868805" h="594995">
                  <a:moveTo>
                    <a:pt x="1601301" y="520221"/>
                  </a:moveTo>
                  <a:lnTo>
                    <a:pt x="1571733" y="514734"/>
                  </a:lnTo>
                  <a:lnTo>
                    <a:pt x="1549001" y="499237"/>
                  </a:lnTo>
                  <a:lnTo>
                    <a:pt x="1534408" y="475177"/>
                  </a:lnTo>
                  <a:lnTo>
                    <a:pt x="1529254" y="444002"/>
                  </a:lnTo>
                  <a:lnTo>
                    <a:pt x="1534406" y="412873"/>
                  </a:lnTo>
                  <a:lnTo>
                    <a:pt x="1548973" y="388917"/>
                  </a:lnTo>
                  <a:lnTo>
                    <a:pt x="1571622" y="373523"/>
                  </a:lnTo>
                  <a:lnTo>
                    <a:pt x="1601021" y="368083"/>
                  </a:lnTo>
                  <a:lnTo>
                    <a:pt x="1629930" y="373320"/>
                  </a:lnTo>
                  <a:lnTo>
                    <a:pt x="1652323" y="388140"/>
                  </a:lnTo>
                  <a:lnTo>
                    <a:pt x="1655314" y="392907"/>
                  </a:lnTo>
                  <a:lnTo>
                    <a:pt x="1601021" y="392907"/>
                  </a:lnTo>
                  <a:lnTo>
                    <a:pt x="1586360" y="395311"/>
                  </a:lnTo>
                  <a:lnTo>
                    <a:pt x="1574120" y="402505"/>
                  </a:lnTo>
                  <a:lnTo>
                    <a:pt x="1565334" y="414463"/>
                  </a:lnTo>
                  <a:lnTo>
                    <a:pt x="1561036" y="431158"/>
                  </a:lnTo>
                  <a:lnTo>
                    <a:pt x="1670212" y="431158"/>
                  </a:lnTo>
                  <a:lnTo>
                    <a:pt x="1671927" y="441166"/>
                  </a:lnTo>
                  <a:lnTo>
                    <a:pt x="1671927" y="452865"/>
                  </a:lnTo>
                  <a:lnTo>
                    <a:pt x="1560756" y="452865"/>
                  </a:lnTo>
                  <a:lnTo>
                    <a:pt x="1564153" y="470554"/>
                  </a:lnTo>
                  <a:lnTo>
                    <a:pt x="1564226" y="470934"/>
                  </a:lnTo>
                  <a:lnTo>
                    <a:pt x="1573015" y="483973"/>
                  </a:lnTo>
                  <a:lnTo>
                    <a:pt x="1585956" y="491875"/>
                  </a:lnTo>
                  <a:lnTo>
                    <a:pt x="1601880" y="494533"/>
                  </a:lnTo>
                  <a:lnTo>
                    <a:pt x="1657887" y="494533"/>
                  </a:lnTo>
                  <a:lnTo>
                    <a:pt x="1646330" y="506520"/>
                  </a:lnTo>
                  <a:lnTo>
                    <a:pt x="1625998" y="516635"/>
                  </a:lnTo>
                  <a:lnTo>
                    <a:pt x="1601301" y="520221"/>
                  </a:lnTo>
                  <a:close/>
                </a:path>
                <a:path w="1868805" h="594995">
                  <a:moveTo>
                    <a:pt x="1670212" y="431158"/>
                  </a:moveTo>
                  <a:lnTo>
                    <a:pt x="1640444" y="431158"/>
                  </a:lnTo>
                  <a:lnTo>
                    <a:pt x="1636478" y="414463"/>
                  </a:lnTo>
                  <a:lnTo>
                    <a:pt x="1627858" y="402505"/>
                  </a:lnTo>
                  <a:lnTo>
                    <a:pt x="1615675" y="395311"/>
                  </a:lnTo>
                  <a:lnTo>
                    <a:pt x="1601021" y="392907"/>
                  </a:lnTo>
                  <a:lnTo>
                    <a:pt x="1655314" y="392907"/>
                  </a:lnTo>
                  <a:lnTo>
                    <a:pt x="1666792" y="411202"/>
                  </a:lnTo>
                  <a:lnTo>
                    <a:pt x="1670212" y="431158"/>
                  </a:lnTo>
                  <a:close/>
                </a:path>
                <a:path w="1868805" h="594995">
                  <a:moveTo>
                    <a:pt x="1657887" y="494533"/>
                  </a:moveTo>
                  <a:lnTo>
                    <a:pt x="1601880" y="494533"/>
                  </a:lnTo>
                  <a:lnTo>
                    <a:pt x="1614019" y="493033"/>
                  </a:lnTo>
                  <a:lnTo>
                    <a:pt x="1624593" y="488536"/>
                  </a:lnTo>
                  <a:lnTo>
                    <a:pt x="1633097" y="481042"/>
                  </a:lnTo>
                  <a:lnTo>
                    <a:pt x="1639024" y="470554"/>
                  </a:lnTo>
                  <a:lnTo>
                    <a:pt x="1670507" y="470554"/>
                  </a:lnTo>
                  <a:lnTo>
                    <a:pt x="1661449" y="490839"/>
                  </a:lnTo>
                  <a:lnTo>
                    <a:pt x="1657887" y="494533"/>
                  </a:lnTo>
                  <a:close/>
                </a:path>
                <a:path w="1868805" h="594995">
                  <a:moveTo>
                    <a:pt x="1020667" y="517386"/>
                  </a:moveTo>
                  <a:lnTo>
                    <a:pt x="988044" y="517386"/>
                  </a:lnTo>
                  <a:lnTo>
                    <a:pt x="988044" y="314153"/>
                  </a:lnTo>
                  <a:lnTo>
                    <a:pt x="1070012" y="314153"/>
                  </a:lnTo>
                  <a:lnTo>
                    <a:pt x="1098952" y="319115"/>
                  </a:lnTo>
                  <a:lnTo>
                    <a:pt x="1121140" y="332879"/>
                  </a:lnTo>
                  <a:lnTo>
                    <a:pt x="1127806" y="342676"/>
                  </a:lnTo>
                  <a:lnTo>
                    <a:pt x="1020649" y="342676"/>
                  </a:lnTo>
                  <a:lnTo>
                    <a:pt x="1020649" y="418032"/>
                  </a:lnTo>
                  <a:lnTo>
                    <a:pt x="1127364" y="418032"/>
                  </a:lnTo>
                  <a:lnTo>
                    <a:pt x="1121035" y="427294"/>
                  </a:lnTo>
                  <a:lnTo>
                    <a:pt x="1098834" y="441065"/>
                  </a:lnTo>
                  <a:lnTo>
                    <a:pt x="1070012" y="446030"/>
                  </a:lnTo>
                  <a:lnTo>
                    <a:pt x="1020667" y="446030"/>
                  </a:lnTo>
                  <a:lnTo>
                    <a:pt x="1020667" y="517386"/>
                  </a:lnTo>
                  <a:close/>
                </a:path>
                <a:path w="1868805" h="594995">
                  <a:moveTo>
                    <a:pt x="1127364" y="418032"/>
                  </a:moveTo>
                  <a:lnTo>
                    <a:pt x="1067569" y="418032"/>
                  </a:lnTo>
                  <a:lnTo>
                    <a:pt x="1084218" y="415334"/>
                  </a:lnTo>
                  <a:lnTo>
                    <a:pt x="1096490" y="407664"/>
                  </a:lnTo>
                  <a:lnTo>
                    <a:pt x="1104030" y="395766"/>
                  </a:lnTo>
                  <a:lnTo>
                    <a:pt x="1106596" y="380364"/>
                  </a:lnTo>
                  <a:lnTo>
                    <a:pt x="1104030" y="364961"/>
                  </a:lnTo>
                  <a:lnTo>
                    <a:pt x="1096490" y="353063"/>
                  </a:lnTo>
                  <a:lnTo>
                    <a:pt x="1084218" y="345394"/>
                  </a:lnTo>
                  <a:lnTo>
                    <a:pt x="1067453" y="342676"/>
                  </a:lnTo>
                  <a:lnTo>
                    <a:pt x="1127806" y="342676"/>
                  </a:lnTo>
                  <a:lnTo>
                    <a:pt x="1135350" y="353762"/>
                  </a:lnTo>
                  <a:lnTo>
                    <a:pt x="1140359" y="380082"/>
                  </a:lnTo>
                  <a:lnTo>
                    <a:pt x="1135311" y="406404"/>
                  </a:lnTo>
                  <a:lnTo>
                    <a:pt x="1127364" y="418032"/>
                  </a:lnTo>
                  <a:close/>
                </a:path>
                <a:path w="1868805" h="594995">
                  <a:moveTo>
                    <a:pt x="1077113" y="280860"/>
                  </a:moveTo>
                  <a:lnTo>
                    <a:pt x="1045910" y="280860"/>
                  </a:lnTo>
                  <a:lnTo>
                    <a:pt x="1045910" y="134712"/>
                  </a:lnTo>
                  <a:lnTo>
                    <a:pt x="1074273" y="134712"/>
                  </a:lnTo>
                  <a:lnTo>
                    <a:pt x="1077953" y="153546"/>
                  </a:lnTo>
                  <a:lnTo>
                    <a:pt x="1131278" y="153546"/>
                  </a:lnTo>
                  <a:lnTo>
                    <a:pt x="1131278" y="162691"/>
                  </a:lnTo>
                  <a:lnTo>
                    <a:pt x="1110576" y="162691"/>
                  </a:lnTo>
                  <a:lnTo>
                    <a:pt x="1095179" y="165485"/>
                  </a:lnTo>
                  <a:lnTo>
                    <a:pt x="1084806" y="173495"/>
                  </a:lnTo>
                  <a:lnTo>
                    <a:pt x="1078952" y="186163"/>
                  </a:lnTo>
                  <a:lnTo>
                    <a:pt x="1077113" y="202932"/>
                  </a:lnTo>
                  <a:lnTo>
                    <a:pt x="1077113" y="280860"/>
                  </a:lnTo>
                  <a:close/>
                </a:path>
                <a:path w="1868805" h="594995">
                  <a:moveTo>
                    <a:pt x="1131278" y="153546"/>
                  </a:moveTo>
                  <a:lnTo>
                    <a:pt x="1077953" y="153546"/>
                  </a:lnTo>
                  <a:lnTo>
                    <a:pt x="1083240" y="146270"/>
                  </a:lnTo>
                  <a:lnTo>
                    <a:pt x="1090862" y="140277"/>
                  </a:lnTo>
                  <a:lnTo>
                    <a:pt x="1100610" y="136210"/>
                  </a:lnTo>
                  <a:lnTo>
                    <a:pt x="1112276" y="134712"/>
                  </a:lnTo>
                  <a:lnTo>
                    <a:pt x="1131278" y="134712"/>
                  </a:lnTo>
                  <a:lnTo>
                    <a:pt x="1131278" y="153546"/>
                  </a:lnTo>
                  <a:close/>
                </a:path>
                <a:path w="1868805" h="594995">
                  <a:moveTo>
                    <a:pt x="944641" y="283733"/>
                  </a:moveTo>
                  <a:lnTo>
                    <a:pt x="920331" y="279314"/>
                  </a:lnTo>
                  <a:lnTo>
                    <a:pt x="902244" y="266786"/>
                  </a:lnTo>
                  <a:lnTo>
                    <a:pt x="890964" y="247245"/>
                  </a:lnTo>
                  <a:lnTo>
                    <a:pt x="887075" y="221785"/>
                  </a:lnTo>
                  <a:lnTo>
                    <a:pt x="887075" y="134430"/>
                  </a:lnTo>
                  <a:lnTo>
                    <a:pt x="916857" y="134430"/>
                  </a:lnTo>
                  <a:lnTo>
                    <a:pt x="916857" y="217503"/>
                  </a:lnTo>
                  <a:lnTo>
                    <a:pt x="919309" y="234801"/>
                  </a:lnTo>
                  <a:lnTo>
                    <a:pt x="926256" y="246966"/>
                  </a:lnTo>
                  <a:lnTo>
                    <a:pt x="937084" y="254103"/>
                  </a:lnTo>
                  <a:lnTo>
                    <a:pt x="951180" y="256317"/>
                  </a:lnTo>
                  <a:lnTo>
                    <a:pt x="1015847" y="256317"/>
                  </a:lnTo>
                  <a:lnTo>
                    <a:pt x="1015847" y="262044"/>
                  </a:lnTo>
                  <a:lnTo>
                    <a:pt x="985765" y="262044"/>
                  </a:lnTo>
                  <a:lnTo>
                    <a:pt x="978622" y="270971"/>
                  </a:lnTo>
                  <a:lnTo>
                    <a:pt x="969246" y="277811"/>
                  </a:lnTo>
                  <a:lnTo>
                    <a:pt x="957848" y="282190"/>
                  </a:lnTo>
                  <a:lnTo>
                    <a:pt x="944641" y="283733"/>
                  </a:lnTo>
                  <a:close/>
                </a:path>
                <a:path w="1868805" h="594995">
                  <a:moveTo>
                    <a:pt x="1015847" y="256317"/>
                  </a:moveTo>
                  <a:lnTo>
                    <a:pt x="951180" y="256317"/>
                  </a:lnTo>
                  <a:lnTo>
                    <a:pt x="966200" y="253221"/>
                  </a:lnTo>
                  <a:lnTo>
                    <a:pt x="977128" y="244799"/>
                  </a:lnTo>
                  <a:lnTo>
                    <a:pt x="983803" y="231720"/>
                  </a:lnTo>
                  <a:lnTo>
                    <a:pt x="986064" y="214649"/>
                  </a:lnTo>
                  <a:lnTo>
                    <a:pt x="986064" y="134430"/>
                  </a:lnTo>
                  <a:lnTo>
                    <a:pt x="1015847" y="134430"/>
                  </a:lnTo>
                  <a:lnTo>
                    <a:pt x="1015847" y="256317"/>
                  </a:lnTo>
                  <a:close/>
                </a:path>
                <a:path w="1868805" h="594995">
                  <a:moveTo>
                    <a:pt x="1015847" y="280860"/>
                  </a:moveTo>
                  <a:lnTo>
                    <a:pt x="988024" y="280860"/>
                  </a:lnTo>
                  <a:lnTo>
                    <a:pt x="985765" y="262044"/>
                  </a:lnTo>
                  <a:lnTo>
                    <a:pt x="1015847" y="262044"/>
                  </a:lnTo>
                  <a:lnTo>
                    <a:pt x="1015847" y="280860"/>
                  </a:lnTo>
                  <a:close/>
                </a:path>
                <a:path w="1868805" h="594995">
                  <a:moveTo>
                    <a:pt x="1340337" y="280841"/>
                  </a:moveTo>
                  <a:lnTo>
                    <a:pt x="1309433" y="280841"/>
                  </a:lnTo>
                  <a:lnTo>
                    <a:pt x="1309433" y="68745"/>
                  </a:lnTo>
                  <a:lnTo>
                    <a:pt x="1340337" y="68745"/>
                  </a:lnTo>
                  <a:lnTo>
                    <a:pt x="1340337" y="153527"/>
                  </a:lnTo>
                  <a:lnTo>
                    <a:pt x="1431131" y="153527"/>
                  </a:lnTo>
                  <a:lnTo>
                    <a:pt x="1435765" y="160400"/>
                  </a:lnTo>
                  <a:lnTo>
                    <a:pt x="1378360" y="160400"/>
                  </a:lnTo>
                  <a:lnTo>
                    <a:pt x="1362017" y="163459"/>
                  </a:lnTo>
                  <a:lnTo>
                    <a:pt x="1350109" y="172030"/>
                  </a:lnTo>
                  <a:lnTo>
                    <a:pt x="1342826" y="185203"/>
                  </a:lnTo>
                  <a:lnTo>
                    <a:pt x="1340480" y="201223"/>
                  </a:lnTo>
                  <a:lnTo>
                    <a:pt x="1340358" y="202052"/>
                  </a:lnTo>
                  <a:lnTo>
                    <a:pt x="1340337" y="280841"/>
                  </a:lnTo>
                  <a:close/>
                </a:path>
                <a:path w="1868805" h="594995">
                  <a:moveTo>
                    <a:pt x="1431131" y="153527"/>
                  </a:moveTo>
                  <a:lnTo>
                    <a:pt x="1340337" y="153527"/>
                  </a:lnTo>
                  <a:lnTo>
                    <a:pt x="1348152" y="144319"/>
                  </a:lnTo>
                  <a:lnTo>
                    <a:pt x="1358629" y="137409"/>
                  </a:lnTo>
                  <a:lnTo>
                    <a:pt x="1371447" y="133065"/>
                  </a:lnTo>
                  <a:lnTo>
                    <a:pt x="1386282" y="131557"/>
                  </a:lnTo>
                  <a:lnTo>
                    <a:pt x="1406934" y="134658"/>
                  </a:lnTo>
                  <a:lnTo>
                    <a:pt x="1425535" y="145227"/>
                  </a:lnTo>
                  <a:lnTo>
                    <a:pt x="1431131" y="153527"/>
                  </a:lnTo>
                  <a:close/>
                </a:path>
                <a:path w="1868805" h="594995">
                  <a:moveTo>
                    <a:pt x="1444147" y="280841"/>
                  </a:moveTo>
                  <a:lnTo>
                    <a:pt x="1413243" y="280841"/>
                  </a:lnTo>
                  <a:lnTo>
                    <a:pt x="1413243" y="201223"/>
                  </a:lnTo>
                  <a:lnTo>
                    <a:pt x="1410825" y="182882"/>
                  </a:lnTo>
                  <a:lnTo>
                    <a:pt x="1403887" y="170108"/>
                  </a:lnTo>
                  <a:lnTo>
                    <a:pt x="1392907" y="162685"/>
                  </a:lnTo>
                  <a:lnTo>
                    <a:pt x="1378360" y="160400"/>
                  </a:lnTo>
                  <a:lnTo>
                    <a:pt x="1435765" y="160400"/>
                  </a:lnTo>
                  <a:lnTo>
                    <a:pt x="1438976" y="165162"/>
                  </a:lnTo>
                  <a:lnTo>
                    <a:pt x="1444147" y="196359"/>
                  </a:lnTo>
                  <a:lnTo>
                    <a:pt x="1444147" y="280841"/>
                  </a:lnTo>
                  <a:close/>
                </a:path>
                <a:path w="1868805" h="594995">
                  <a:moveTo>
                    <a:pt x="1834668" y="134674"/>
                  </a:moveTo>
                  <a:lnTo>
                    <a:pt x="1800924" y="134674"/>
                  </a:lnTo>
                  <a:lnTo>
                    <a:pt x="1803764" y="130093"/>
                  </a:lnTo>
                  <a:lnTo>
                    <a:pt x="1803764" y="95560"/>
                  </a:lnTo>
                  <a:lnTo>
                    <a:pt x="1834668" y="95560"/>
                  </a:lnTo>
                  <a:lnTo>
                    <a:pt x="1834668" y="134674"/>
                  </a:lnTo>
                  <a:close/>
                </a:path>
                <a:path w="1868805" h="594995">
                  <a:moveTo>
                    <a:pt x="1668770" y="181788"/>
                  </a:moveTo>
                  <a:lnTo>
                    <a:pt x="1640127" y="181788"/>
                  </a:lnTo>
                  <a:lnTo>
                    <a:pt x="1645214" y="160619"/>
                  </a:lnTo>
                  <a:lnTo>
                    <a:pt x="1658248" y="144934"/>
                  </a:lnTo>
                  <a:lnTo>
                    <a:pt x="1677932" y="135135"/>
                  </a:lnTo>
                  <a:lnTo>
                    <a:pt x="1678221" y="135135"/>
                  </a:lnTo>
                  <a:lnTo>
                    <a:pt x="1702532" y="131839"/>
                  </a:lnTo>
                  <a:lnTo>
                    <a:pt x="1726547" y="135135"/>
                  </a:lnTo>
                  <a:lnTo>
                    <a:pt x="1746205" y="145361"/>
                  </a:lnTo>
                  <a:lnTo>
                    <a:pt x="1754911" y="156945"/>
                  </a:lnTo>
                  <a:lnTo>
                    <a:pt x="1701393" y="156945"/>
                  </a:lnTo>
                  <a:lnTo>
                    <a:pt x="1688271" y="158698"/>
                  </a:lnTo>
                  <a:lnTo>
                    <a:pt x="1678159" y="163691"/>
                  </a:lnTo>
                  <a:lnTo>
                    <a:pt x="1671508" y="171521"/>
                  </a:lnTo>
                  <a:lnTo>
                    <a:pt x="1668770" y="181788"/>
                  </a:lnTo>
                  <a:close/>
                </a:path>
                <a:path w="1868805" h="594995">
                  <a:moveTo>
                    <a:pt x="1868431" y="162353"/>
                  </a:moveTo>
                  <a:lnTo>
                    <a:pt x="1779362" y="162353"/>
                  </a:lnTo>
                  <a:lnTo>
                    <a:pt x="1779362" y="134674"/>
                  </a:lnTo>
                  <a:lnTo>
                    <a:pt x="1868431" y="134674"/>
                  </a:lnTo>
                  <a:lnTo>
                    <a:pt x="1868431" y="162353"/>
                  </a:lnTo>
                  <a:close/>
                </a:path>
                <a:path w="1868805" h="594995">
                  <a:moveTo>
                    <a:pt x="1688052" y="283695"/>
                  </a:moveTo>
                  <a:lnTo>
                    <a:pt x="1649803" y="271776"/>
                  </a:lnTo>
                  <a:lnTo>
                    <a:pt x="1635587" y="238873"/>
                  </a:lnTo>
                  <a:lnTo>
                    <a:pt x="1638645" y="221655"/>
                  </a:lnTo>
                  <a:lnTo>
                    <a:pt x="1648350" y="207999"/>
                  </a:lnTo>
                  <a:lnTo>
                    <a:pt x="1665500" y="199002"/>
                  </a:lnTo>
                  <a:lnTo>
                    <a:pt x="1690892" y="195759"/>
                  </a:lnTo>
                  <a:lnTo>
                    <a:pt x="1733156" y="195759"/>
                  </a:lnTo>
                  <a:lnTo>
                    <a:pt x="1733156" y="188341"/>
                  </a:lnTo>
                  <a:lnTo>
                    <a:pt x="1730907" y="174405"/>
                  </a:lnTo>
                  <a:lnTo>
                    <a:pt x="1724512" y="164616"/>
                  </a:lnTo>
                  <a:lnTo>
                    <a:pt x="1714498" y="158840"/>
                  </a:lnTo>
                  <a:lnTo>
                    <a:pt x="1701393" y="156945"/>
                  </a:lnTo>
                  <a:lnTo>
                    <a:pt x="1754911" y="156945"/>
                  </a:lnTo>
                  <a:lnTo>
                    <a:pt x="1759483" y="163027"/>
                  </a:lnTo>
                  <a:lnTo>
                    <a:pt x="1764302" y="188341"/>
                  </a:lnTo>
                  <a:lnTo>
                    <a:pt x="1764359" y="217203"/>
                  </a:lnTo>
                  <a:lnTo>
                    <a:pt x="1695133" y="217203"/>
                  </a:lnTo>
                  <a:lnTo>
                    <a:pt x="1681984" y="218842"/>
                  </a:lnTo>
                  <a:lnTo>
                    <a:pt x="1673648" y="223193"/>
                  </a:lnTo>
                  <a:lnTo>
                    <a:pt x="1668977" y="229720"/>
                  </a:lnTo>
                  <a:lnTo>
                    <a:pt x="1667630" y="237464"/>
                  </a:lnTo>
                  <a:lnTo>
                    <a:pt x="1669652" y="246872"/>
                  </a:lnTo>
                  <a:lnTo>
                    <a:pt x="1669694" y="247067"/>
                  </a:lnTo>
                  <a:lnTo>
                    <a:pt x="1675426" y="253731"/>
                  </a:lnTo>
                  <a:lnTo>
                    <a:pt x="1684136" y="257612"/>
                  </a:lnTo>
                  <a:lnTo>
                    <a:pt x="1695133" y="258871"/>
                  </a:lnTo>
                  <a:lnTo>
                    <a:pt x="1779381" y="258871"/>
                  </a:lnTo>
                  <a:lnTo>
                    <a:pt x="1779381" y="262289"/>
                  </a:lnTo>
                  <a:lnTo>
                    <a:pt x="1736837" y="262289"/>
                  </a:lnTo>
                  <a:lnTo>
                    <a:pt x="1728936" y="271052"/>
                  </a:lnTo>
                  <a:lnTo>
                    <a:pt x="1717868" y="277808"/>
                  </a:lnTo>
                  <a:lnTo>
                    <a:pt x="1704088" y="282157"/>
                  </a:lnTo>
                  <a:lnTo>
                    <a:pt x="1688052" y="283695"/>
                  </a:lnTo>
                  <a:close/>
                </a:path>
                <a:path w="1868805" h="594995">
                  <a:moveTo>
                    <a:pt x="1868132" y="280822"/>
                  </a:moveTo>
                  <a:lnTo>
                    <a:pt x="1842889" y="280822"/>
                  </a:lnTo>
                  <a:lnTo>
                    <a:pt x="1826124" y="278196"/>
                  </a:lnTo>
                  <a:lnTo>
                    <a:pt x="1813851" y="270511"/>
                  </a:lnTo>
                  <a:lnTo>
                    <a:pt x="1806312" y="258063"/>
                  </a:lnTo>
                  <a:lnTo>
                    <a:pt x="1803745" y="241145"/>
                  </a:lnTo>
                  <a:lnTo>
                    <a:pt x="1803745" y="162353"/>
                  </a:lnTo>
                  <a:lnTo>
                    <a:pt x="1834649" y="162353"/>
                  </a:lnTo>
                  <a:lnTo>
                    <a:pt x="1834755" y="247067"/>
                  </a:lnTo>
                  <a:lnTo>
                    <a:pt x="1838050" y="253144"/>
                  </a:lnTo>
                  <a:lnTo>
                    <a:pt x="1868132" y="253144"/>
                  </a:lnTo>
                  <a:lnTo>
                    <a:pt x="1868132" y="280822"/>
                  </a:lnTo>
                  <a:close/>
                </a:path>
                <a:path w="1868805" h="594995">
                  <a:moveTo>
                    <a:pt x="1779381" y="258871"/>
                  </a:moveTo>
                  <a:lnTo>
                    <a:pt x="1695134" y="258871"/>
                  </a:lnTo>
                  <a:lnTo>
                    <a:pt x="1710160" y="256668"/>
                  </a:lnTo>
                  <a:lnTo>
                    <a:pt x="1722214" y="250024"/>
                  </a:lnTo>
                  <a:lnTo>
                    <a:pt x="1730231" y="238873"/>
                  </a:lnTo>
                  <a:lnTo>
                    <a:pt x="1733137" y="223193"/>
                  </a:lnTo>
                  <a:lnTo>
                    <a:pt x="1733137" y="217203"/>
                  </a:lnTo>
                  <a:lnTo>
                    <a:pt x="1764359" y="217203"/>
                  </a:lnTo>
                  <a:lnTo>
                    <a:pt x="1764359" y="255735"/>
                  </a:lnTo>
                  <a:lnTo>
                    <a:pt x="1767479" y="257444"/>
                  </a:lnTo>
                  <a:lnTo>
                    <a:pt x="1779381" y="257444"/>
                  </a:lnTo>
                  <a:lnTo>
                    <a:pt x="1779381" y="258871"/>
                  </a:lnTo>
                  <a:close/>
                </a:path>
                <a:path w="1868805" h="594995">
                  <a:moveTo>
                    <a:pt x="1779381" y="280822"/>
                  </a:moveTo>
                  <a:lnTo>
                    <a:pt x="1761626" y="280822"/>
                  </a:lnTo>
                  <a:lnTo>
                    <a:pt x="1753188" y="279910"/>
                  </a:lnTo>
                  <a:lnTo>
                    <a:pt x="1745696" y="276811"/>
                  </a:lnTo>
                  <a:lnTo>
                    <a:pt x="1740697" y="271776"/>
                  </a:lnTo>
                  <a:lnTo>
                    <a:pt x="1740001" y="271052"/>
                  </a:lnTo>
                  <a:lnTo>
                    <a:pt x="1736837" y="262289"/>
                  </a:lnTo>
                  <a:lnTo>
                    <a:pt x="1779381" y="262289"/>
                  </a:lnTo>
                  <a:lnTo>
                    <a:pt x="1779381" y="280822"/>
                  </a:lnTo>
                  <a:close/>
                </a:path>
                <a:path w="1868805" h="594995">
                  <a:moveTo>
                    <a:pt x="1378397" y="517386"/>
                  </a:moveTo>
                  <a:lnTo>
                    <a:pt x="1343233" y="517386"/>
                  </a:lnTo>
                  <a:lnTo>
                    <a:pt x="1301829" y="371238"/>
                  </a:lnTo>
                  <a:lnTo>
                    <a:pt x="1334452" y="371238"/>
                  </a:lnTo>
                  <a:lnTo>
                    <a:pt x="1362814" y="483135"/>
                  </a:lnTo>
                  <a:lnTo>
                    <a:pt x="1388606" y="483135"/>
                  </a:lnTo>
                  <a:lnTo>
                    <a:pt x="1378397" y="517386"/>
                  </a:lnTo>
                  <a:close/>
                </a:path>
                <a:path w="1868805" h="594995">
                  <a:moveTo>
                    <a:pt x="1388606" y="483135"/>
                  </a:moveTo>
                  <a:lnTo>
                    <a:pt x="1362814" y="483135"/>
                  </a:lnTo>
                  <a:lnTo>
                    <a:pt x="1395717" y="371238"/>
                  </a:lnTo>
                  <a:lnTo>
                    <a:pt x="1428041" y="371238"/>
                  </a:lnTo>
                  <a:lnTo>
                    <a:pt x="1438104" y="406052"/>
                  </a:lnTo>
                  <a:lnTo>
                    <a:pt x="1411580" y="406052"/>
                  </a:lnTo>
                  <a:lnTo>
                    <a:pt x="1388606" y="483135"/>
                  </a:lnTo>
                  <a:close/>
                </a:path>
                <a:path w="1868805" h="594995">
                  <a:moveTo>
                    <a:pt x="1489005" y="483135"/>
                  </a:moveTo>
                  <a:lnTo>
                    <a:pt x="1460365" y="483135"/>
                  </a:lnTo>
                  <a:lnTo>
                    <a:pt x="1487868" y="371238"/>
                  </a:lnTo>
                  <a:lnTo>
                    <a:pt x="1520491" y="371238"/>
                  </a:lnTo>
                  <a:lnTo>
                    <a:pt x="1489005" y="483135"/>
                  </a:lnTo>
                  <a:close/>
                </a:path>
                <a:path w="1868805" h="594995">
                  <a:moveTo>
                    <a:pt x="1479367" y="517386"/>
                  </a:moveTo>
                  <a:lnTo>
                    <a:pt x="1444483" y="517386"/>
                  </a:lnTo>
                  <a:lnTo>
                    <a:pt x="1411580" y="406052"/>
                  </a:lnTo>
                  <a:lnTo>
                    <a:pt x="1438104" y="406052"/>
                  </a:lnTo>
                  <a:lnTo>
                    <a:pt x="1460384" y="483135"/>
                  </a:lnTo>
                  <a:lnTo>
                    <a:pt x="1489005" y="483135"/>
                  </a:lnTo>
                  <a:lnTo>
                    <a:pt x="1479367" y="517386"/>
                  </a:lnTo>
                  <a:close/>
                </a:path>
                <a:path w="1868805" h="594995">
                  <a:moveTo>
                    <a:pt x="1541005" y="283677"/>
                  </a:moveTo>
                  <a:lnTo>
                    <a:pt x="1540857" y="283677"/>
                  </a:lnTo>
                  <a:lnTo>
                    <a:pt x="1511289" y="278189"/>
                  </a:lnTo>
                  <a:lnTo>
                    <a:pt x="1488557" y="262692"/>
                  </a:lnTo>
                  <a:lnTo>
                    <a:pt x="1473964" y="238633"/>
                  </a:lnTo>
                  <a:lnTo>
                    <a:pt x="1468810" y="207457"/>
                  </a:lnTo>
                  <a:lnTo>
                    <a:pt x="1474081" y="176329"/>
                  </a:lnTo>
                  <a:lnTo>
                    <a:pt x="1488845" y="152372"/>
                  </a:lnTo>
                  <a:lnTo>
                    <a:pt x="1511533" y="136979"/>
                  </a:lnTo>
                  <a:lnTo>
                    <a:pt x="1540577" y="131538"/>
                  </a:lnTo>
                  <a:lnTo>
                    <a:pt x="1569486" y="136776"/>
                  </a:lnTo>
                  <a:lnTo>
                    <a:pt x="1591879" y="151595"/>
                  </a:lnTo>
                  <a:lnTo>
                    <a:pt x="1594882" y="156381"/>
                  </a:lnTo>
                  <a:lnTo>
                    <a:pt x="1540596" y="156381"/>
                  </a:lnTo>
                  <a:lnTo>
                    <a:pt x="1525932" y="158785"/>
                  </a:lnTo>
                  <a:lnTo>
                    <a:pt x="1513688" y="165979"/>
                  </a:lnTo>
                  <a:lnTo>
                    <a:pt x="1504901" y="177937"/>
                  </a:lnTo>
                  <a:lnTo>
                    <a:pt x="1500611" y="194632"/>
                  </a:lnTo>
                  <a:lnTo>
                    <a:pt x="1609772" y="194632"/>
                  </a:lnTo>
                  <a:lnTo>
                    <a:pt x="1611484" y="204622"/>
                  </a:lnTo>
                  <a:lnTo>
                    <a:pt x="1611484" y="216320"/>
                  </a:lnTo>
                  <a:lnTo>
                    <a:pt x="1500312" y="216320"/>
                  </a:lnTo>
                  <a:lnTo>
                    <a:pt x="1503713" y="234028"/>
                  </a:lnTo>
                  <a:lnTo>
                    <a:pt x="1503785" y="234400"/>
                  </a:lnTo>
                  <a:lnTo>
                    <a:pt x="1512578" y="247445"/>
                  </a:lnTo>
                  <a:lnTo>
                    <a:pt x="1525520" y="255349"/>
                  </a:lnTo>
                  <a:lnTo>
                    <a:pt x="1541436" y="258007"/>
                  </a:lnTo>
                  <a:lnTo>
                    <a:pt x="1597462" y="258007"/>
                  </a:lnTo>
                  <a:lnTo>
                    <a:pt x="1585905" y="269994"/>
                  </a:lnTo>
                  <a:lnTo>
                    <a:pt x="1565573" y="280110"/>
                  </a:lnTo>
                  <a:lnTo>
                    <a:pt x="1541005" y="283677"/>
                  </a:lnTo>
                  <a:close/>
                </a:path>
                <a:path w="1868805" h="594995">
                  <a:moveTo>
                    <a:pt x="1609772" y="194632"/>
                  </a:moveTo>
                  <a:lnTo>
                    <a:pt x="1580019" y="194632"/>
                  </a:lnTo>
                  <a:lnTo>
                    <a:pt x="1576093" y="177937"/>
                  </a:lnTo>
                  <a:lnTo>
                    <a:pt x="1567538" y="165979"/>
                  </a:lnTo>
                  <a:lnTo>
                    <a:pt x="1555368" y="158785"/>
                  </a:lnTo>
                  <a:lnTo>
                    <a:pt x="1540596" y="156381"/>
                  </a:lnTo>
                  <a:lnTo>
                    <a:pt x="1594882" y="156381"/>
                  </a:lnTo>
                  <a:lnTo>
                    <a:pt x="1606348" y="174657"/>
                  </a:lnTo>
                  <a:lnTo>
                    <a:pt x="1609772" y="194632"/>
                  </a:lnTo>
                  <a:close/>
                </a:path>
                <a:path w="1868805" h="594995">
                  <a:moveTo>
                    <a:pt x="1597462" y="258007"/>
                  </a:moveTo>
                  <a:lnTo>
                    <a:pt x="1541436" y="258007"/>
                  </a:lnTo>
                  <a:lnTo>
                    <a:pt x="1553586" y="256508"/>
                  </a:lnTo>
                  <a:lnTo>
                    <a:pt x="1564166" y="252010"/>
                  </a:lnTo>
                  <a:lnTo>
                    <a:pt x="1572672" y="244516"/>
                  </a:lnTo>
                  <a:lnTo>
                    <a:pt x="1578599" y="234028"/>
                  </a:lnTo>
                  <a:lnTo>
                    <a:pt x="1610082" y="234028"/>
                  </a:lnTo>
                  <a:lnTo>
                    <a:pt x="1601024" y="254313"/>
                  </a:lnTo>
                  <a:lnTo>
                    <a:pt x="1597462" y="258007"/>
                  </a:lnTo>
                  <a:close/>
                </a:path>
                <a:path w="1868805" h="594995">
                  <a:moveTo>
                    <a:pt x="1725253" y="517367"/>
                  </a:moveTo>
                  <a:lnTo>
                    <a:pt x="1694050" y="517367"/>
                  </a:lnTo>
                  <a:lnTo>
                    <a:pt x="1694050" y="371219"/>
                  </a:lnTo>
                  <a:lnTo>
                    <a:pt x="1722413" y="371219"/>
                  </a:lnTo>
                  <a:lnTo>
                    <a:pt x="1726093" y="390053"/>
                  </a:lnTo>
                  <a:lnTo>
                    <a:pt x="1779418" y="390053"/>
                  </a:lnTo>
                  <a:lnTo>
                    <a:pt x="1779418" y="399198"/>
                  </a:lnTo>
                  <a:lnTo>
                    <a:pt x="1758716" y="399198"/>
                  </a:lnTo>
                  <a:lnTo>
                    <a:pt x="1743319" y="401992"/>
                  </a:lnTo>
                  <a:lnTo>
                    <a:pt x="1732946" y="410002"/>
                  </a:lnTo>
                  <a:lnTo>
                    <a:pt x="1727092" y="422671"/>
                  </a:lnTo>
                  <a:lnTo>
                    <a:pt x="1725253" y="439439"/>
                  </a:lnTo>
                  <a:lnTo>
                    <a:pt x="1725253" y="517367"/>
                  </a:lnTo>
                  <a:close/>
                </a:path>
                <a:path w="1868805" h="594995">
                  <a:moveTo>
                    <a:pt x="1779418" y="390053"/>
                  </a:moveTo>
                  <a:lnTo>
                    <a:pt x="1726094" y="390053"/>
                  </a:lnTo>
                  <a:lnTo>
                    <a:pt x="1731380" y="382777"/>
                  </a:lnTo>
                  <a:lnTo>
                    <a:pt x="1739002" y="376784"/>
                  </a:lnTo>
                  <a:lnTo>
                    <a:pt x="1748750" y="372717"/>
                  </a:lnTo>
                  <a:lnTo>
                    <a:pt x="1760417" y="371219"/>
                  </a:lnTo>
                  <a:lnTo>
                    <a:pt x="1779418" y="371219"/>
                  </a:lnTo>
                  <a:lnTo>
                    <a:pt x="1779418" y="390053"/>
                  </a:lnTo>
                  <a:close/>
                </a:path>
                <a:path w="1868805" h="594995">
                  <a:moveTo>
                    <a:pt x="866933" y="280822"/>
                  </a:moveTo>
                  <a:lnTo>
                    <a:pt x="727380" y="280822"/>
                  </a:lnTo>
                  <a:lnTo>
                    <a:pt x="727380" y="77571"/>
                  </a:lnTo>
                  <a:lnTo>
                    <a:pt x="862393" y="77571"/>
                  </a:lnTo>
                  <a:lnTo>
                    <a:pt x="862393" y="106113"/>
                  </a:lnTo>
                  <a:lnTo>
                    <a:pt x="759442" y="106113"/>
                  </a:lnTo>
                  <a:lnTo>
                    <a:pt x="759442" y="164343"/>
                  </a:lnTo>
                  <a:lnTo>
                    <a:pt x="839430" y="164343"/>
                  </a:lnTo>
                  <a:lnTo>
                    <a:pt x="839430" y="192604"/>
                  </a:lnTo>
                  <a:lnTo>
                    <a:pt x="759442" y="192604"/>
                  </a:lnTo>
                  <a:lnTo>
                    <a:pt x="759442" y="251980"/>
                  </a:lnTo>
                  <a:lnTo>
                    <a:pt x="866933" y="251980"/>
                  </a:lnTo>
                  <a:lnTo>
                    <a:pt x="866933" y="280822"/>
                  </a:lnTo>
                  <a:close/>
                </a:path>
              </a:pathLst>
            </a:custGeom>
            <a:solidFill>
              <a:srgbClr val="C7FA64"/>
            </a:solidFill>
          </p:spPr>
          <p:txBody>
            <a:bodyPr wrap="square" lIns="0" tIns="0" rIns="0" bIns="0" rtlCol="0"/>
            <a:lstStyle/>
            <a:p>
              <a:endParaRPr sz="1200"/>
            </a:p>
          </p:txBody>
        </p:sp>
        <p:sp>
          <p:nvSpPr>
            <p:cNvPr id="8" name="Holder 5">
              <a:extLst>
                <a:ext uri="{FF2B5EF4-FFF2-40B4-BE49-F238E27FC236}">
                  <a16:creationId xmlns:a16="http://schemas.microsoft.com/office/drawing/2014/main" xmlns="" id="{013C078E-0A2D-75FD-5C28-BA546A3384BE}"/>
                </a:ext>
              </a:extLst>
            </p:cNvPr>
            <p:cNvSpPr txBox="1">
              <a:spLocks/>
            </p:cNvSpPr>
            <p:nvPr userDrawn="1"/>
          </p:nvSpPr>
          <p:spPr>
            <a:xfrm>
              <a:off x="9448800" y="6346185"/>
              <a:ext cx="2743200" cy="365125"/>
            </a:xfrm>
            <a:prstGeom prst="rect">
              <a:avLst/>
            </a:prstGeom>
          </p:spPr>
          <p:txBody>
            <a:bodyPr vert="horz" lIns="0" tIns="0" rIns="0" bIns="0" rtlCol="0" anchor="ctr"/>
            <a:lstStyle>
              <a:defPPr>
                <a:defRPr lang="x-none"/>
              </a:defPPr>
              <a:lvl1pPr marL="0" algn="ctr" defTabSz="914400" rtl="0" eaLnBrk="1" latinLnBrk="0" hangingPunct="1">
                <a:defRPr sz="1333" b="0" i="0" kern="1200">
                  <a:solidFill>
                    <a:srgbClr val="C7FA64"/>
                  </a:solidFill>
                  <a:latin typeface="Neurial Grotesk"/>
                  <a:ea typeface="+mn-ea"/>
                  <a:cs typeface="Neurial Grotes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467">
                <a:spcBef>
                  <a:spcPts val="67"/>
                </a:spcBef>
              </a:pPr>
              <a:r>
                <a:rPr lang="en-GB" dirty="0"/>
                <a:t>The</a:t>
              </a:r>
              <a:r>
                <a:rPr lang="en-GB" spc="-37" dirty="0"/>
                <a:t> </a:t>
              </a:r>
              <a:r>
                <a:rPr lang="en-GB" dirty="0"/>
                <a:t>Heating</a:t>
              </a:r>
              <a:r>
                <a:rPr lang="en-GB" spc="-37" dirty="0"/>
                <a:t> </a:t>
              </a:r>
              <a:r>
                <a:rPr lang="en-GB" dirty="0"/>
                <a:t>&amp;</a:t>
              </a:r>
              <a:r>
                <a:rPr lang="en-GB" spc="-33" dirty="0"/>
                <a:t> </a:t>
              </a:r>
              <a:r>
                <a:rPr lang="en-GB" dirty="0"/>
                <a:t>Cooling</a:t>
              </a:r>
              <a:r>
                <a:rPr lang="en-GB" spc="-37" dirty="0"/>
                <a:t> </a:t>
              </a:r>
              <a:r>
                <a:rPr lang="en-GB" spc="-7" dirty="0"/>
                <a:t>Network</a:t>
              </a:r>
            </a:p>
          </p:txBody>
        </p:sp>
      </p:grpSp>
      <p:sp>
        <p:nvSpPr>
          <p:cNvPr id="10" name="bg object 16">
            <a:extLst>
              <a:ext uri="{FF2B5EF4-FFF2-40B4-BE49-F238E27FC236}">
                <a16:creationId xmlns:a16="http://schemas.microsoft.com/office/drawing/2014/main" xmlns="" id="{6D27EA80-8FEB-97E3-4254-961AE1F362AB}"/>
              </a:ext>
            </a:extLst>
          </p:cNvPr>
          <p:cNvSpPr/>
          <p:nvPr userDrawn="1"/>
        </p:nvSpPr>
        <p:spPr>
          <a:xfrm>
            <a:off x="0" y="0"/>
            <a:ext cx="12192000" cy="6192000"/>
          </a:xfrm>
          <a:custGeom>
            <a:avLst/>
            <a:gdLst/>
            <a:ahLst/>
            <a:cxnLst/>
            <a:rect l="l" t="t" r="r" b="b"/>
            <a:pathLst>
              <a:path w="18288000" h="9258300">
                <a:moveTo>
                  <a:pt x="0" y="9258299"/>
                </a:moveTo>
                <a:lnTo>
                  <a:pt x="18287998" y="9258299"/>
                </a:lnTo>
                <a:lnTo>
                  <a:pt x="18287998" y="0"/>
                </a:lnTo>
                <a:lnTo>
                  <a:pt x="0" y="0"/>
                </a:lnTo>
                <a:lnTo>
                  <a:pt x="0" y="9258299"/>
                </a:lnTo>
                <a:close/>
              </a:path>
            </a:pathLst>
          </a:custGeom>
          <a:solidFill>
            <a:srgbClr val="F5F1F0"/>
          </a:solidFill>
        </p:spPr>
        <p:txBody>
          <a:bodyPr wrap="square" lIns="0" tIns="0" rIns="0" bIns="0" rtlCol="0"/>
          <a:lstStyle/>
          <a:p>
            <a:endParaRPr sz="1200"/>
          </a:p>
        </p:txBody>
      </p:sp>
    </p:spTree>
    <p:extLst>
      <p:ext uri="{BB962C8B-B14F-4D97-AF65-F5344CB8AC3E}">
        <p14:creationId xmlns:p14="http://schemas.microsoft.com/office/powerpoint/2010/main" val="3720544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parator">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204000" cy="6192000"/>
          </a:xfrm>
          <a:custGeom>
            <a:avLst/>
            <a:gdLst/>
            <a:ahLst/>
            <a:cxnLst/>
            <a:rect l="l" t="t" r="r" b="b"/>
            <a:pathLst>
              <a:path w="18288000" h="9258300">
                <a:moveTo>
                  <a:pt x="0" y="9258299"/>
                </a:moveTo>
                <a:lnTo>
                  <a:pt x="18287998" y="9258299"/>
                </a:lnTo>
                <a:lnTo>
                  <a:pt x="18287998" y="0"/>
                </a:lnTo>
                <a:lnTo>
                  <a:pt x="0" y="0"/>
                </a:lnTo>
                <a:lnTo>
                  <a:pt x="0" y="9258299"/>
                </a:lnTo>
                <a:close/>
              </a:path>
            </a:pathLst>
          </a:custGeom>
          <a:solidFill>
            <a:srgbClr val="C8FA64"/>
          </a:solidFill>
        </p:spPr>
        <p:txBody>
          <a:bodyPr wrap="square" lIns="0" tIns="0" rIns="0" bIns="0" rtlCol="0"/>
          <a:lstStyle/>
          <a:p>
            <a:endParaRPr sz="1200"/>
          </a:p>
        </p:txBody>
      </p:sp>
      <p:sp>
        <p:nvSpPr>
          <p:cNvPr id="2" name="Holder 2"/>
          <p:cNvSpPr>
            <a:spLocks noGrp="1"/>
          </p:cNvSpPr>
          <p:nvPr>
            <p:ph type="title"/>
          </p:nvPr>
        </p:nvSpPr>
        <p:spPr>
          <a:xfrm>
            <a:off x="838200" y="2423318"/>
            <a:ext cx="10515600" cy="1325563"/>
          </a:xfrm>
        </p:spPr>
        <p:txBody>
          <a:bodyPr lIns="0" tIns="0" rIns="0" bIns="0">
            <a:normAutofit/>
          </a:bodyPr>
          <a:lstStyle>
            <a:lvl1pPr algn="ctr">
              <a:defRPr sz="3200" b="0" i="0">
                <a:solidFill>
                  <a:srgbClr val="03534E"/>
                </a:solidFill>
                <a:latin typeface="+mj-lt"/>
                <a:cs typeface="Neurial Grotesk Medium"/>
              </a:defRPr>
            </a:lvl1pPr>
          </a:lstStyle>
          <a:p>
            <a:endParaRPr dirty="0"/>
          </a:p>
        </p:txBody>
      </p:sp>
      <p:grpSp>
        <p:nvGrpSpPr>
          <p:cNvPr id="4" name="Group 3">
            <a:extLst>
              <a:ext uri="{FF2B5EF4-FFF2-40B4-BE49-F238E27FC236}">
                <a16:creationId xmlns:a16="http://schemas.microsoft.com/office/drawing/2014/main" xmlns="" id="{E0D0D6AC-371D-576D-2E7C-A8615B25018C}"/>
              </a:ext>
            </a:extLst>
          </p:cNvPr>
          <p:cNvGrpSpPr/>
          <p:nvPr userDrawn="1"/>
        </p:nvGrpSpPr>
        <p:grpSpPr>
          <a:xfrm>
            <a:off x="-4856" y="6185848"/>
            <a:ext cx="12204000" cy="685800"/>
            <a:chOff x="-4856" y="6185848"/>
            <a:chExt cx="12204000" cy="685800"/>
          </a:xfrm>
        </p:grpSpPr>
        <p:sp>
          <p:nvSpPr>
            <p:cNvPr id="8" name="bg object 26">
              <a:extLst>
                <a:ext uri="{FF2B5EF4-FFF2-40B4-BE49-F238E27FC236}">
                  <a16:creationId xmlns:a16="http://schemas.microsoft.com/office/drawing/2014/main" xmlns="" id="{17FDDE96-F23A-7862-E485-DDAFB2372B10}"/>
                </a:ext>
              </a:extLst>
            </p:cNvPr>
            <p:cNvSpPr/>
            <p:nvPr userDrawn="1"/>
          </p:nvSpPr>
          <p:spPr>
            <a:xfrm>
              <a:off x="-4856" y="6185848"/>
              <a:ext cx="12204000" cy="685800"/>
            </a:xfrm>
            <a:custGeom>
              <a:avLst/>
              <a:gdLst/>
              <a:ahLst/>
              <a:cxnLst/>
              <a:rect l="l" t="t" r="r" b="b"/>
              <a:pathLst>
                <a:path w="18288000" h="1028700">
                  <a:moveTo>
                    <a:pt x="18287553" y="1028700"/>
                  </a:moveTo>
                  <a:lnTo>
                    <a:pt x="0" y="1028700"/>
                  </a:lnTo>
                  <a:lnTo>
                    <a:pt x="0" y="0"/>
                  </a:lnTo>
                  <a:lnTo>
                    <a:pt x="18287553" y="0"/>
                  </a:lnTo>
                  <a:lnTo>
                    <a:pt x="18287553" y="1028700"/>
                  </a:lnTo>
                  <a:close/>
                </a:path>
              </a:pathLst>
            </a:custGeom>
            <a:solidFill>
              <a:srgbClr val="03534E"/>
            </a:solidFill>
          </p:spPr>
          <p:txBody>
            <a:bodyPr wrap="square" lIns="0" tIns="0" rIns="0" bIns="0" rtlCol="0"/>
            <a:lstStyle/>
            <a:p>
              <a:endParaRPr sz="1200"/>
            </a:p>
          </p:txBody>
        </p:sp>
        <p:sp>
          <p:nvSpPr>
            <p:cNvPr id="9" name="bg object 27">
              <a:extLst>
                <a:ext uri="{FF2B5EF4-FFF2-40B4-BE49-F238E27FC236}">
                  <a16:creationId xmlns:a16="http://schemas.microsoft.com/office/drawing/2014/main" xmlns="" id="{6A3554A0-C4BE-DCC7-664A-D82A446FB278}"/>
                </a:ext>
              </a:extLst>
            </p:cNvPr>
            <p:cNvSpPr/>
            <p:nvPr userDrawn="1"/>
          </p:nvSpPr>
          <p:spPr>
            <a:xfrm>
              <a:off x="209499" y="6318037"/>
              <a:ext cx="1245870" cy="396663"/>
            </a:xfrm>
            <a:custGeom>
              <a:avLst/>
              <a:gdLst/>
              <a:ahLst/>
              <a:cxnLst/>
              <a:rect l="l" t="t" r="r" b="b"/>
              <a:pathLst>
                <a:path w="1868805" h="594995">
                  <a:moveTo>
                    <a:pt x="295417" y="594619"/>
                  </a:moveTo>
                  <a:lnTo>
                    <a:pt x="247498" y="590728"/>
                  </a:lnTo>
                  <a:lnTo>
                    <a:pt x="202039" y="579461"/>
                  </a:lnTo>
                  <a:lnTo>
                    <a:pt x="159651" y="561433"/>
                  </a:lnTo>
                  <a:lnTo>
                    <a:pt x="120942" y="537254"/>
                  </a:lnTo>
                  <a:lnTo>
                    <a:pt x="86521" y="507537"/>
                  </a:lnTo>
                  <a:lnTo>
                    <a:pt x="56994" y="472894"/>
                  </a:lnTo>
                  <a:lnTo>
                    <a:pt x="32971" y="433938"/>
                  </a:lnTo>
                  <a:lnTo>
                    <a:pt x="15059" y="391280"/>
                  </a:lnTo>
                  <a:lnTo>
                    <a:pt x="3866" y="345533"/>
                  </a:lnTo>
                  <a:lnTo>
                    <a:pt x="0" y="297309"/>
                  </a:lnTo>
                  <a:lnTo>
                    <a:pt x="3866" y="249081"/>
                  </a:lnTo>
                  <a:lnTo>
                    <a:pt x="15060" y="203332"/>
                  </a:lnTo>
                  <a:lnTo>
                    <a:pt x="32974" y="160673"/>
                  </a:lnTo>
                  <a:lnTo>
                    <a:pt x="56999" y="121717"/>
                  </a:lnTo>
                  <a:lnTo>
                    <a:pt x="86527" y="87075"/>
                  </a:lnTo>
                  <a:lnTo>
                    <a:pt x="120949" y="57359"/>
                  </a:lnTo>
                  <a:lnTo>
                    <a:pt x="159657" y="33182"/>
                  </a:lnTo>
                  <a:lnTo>
                    <a:pt x="202044" y="15155"/>
                  </a:lnTo>
                  <a:lnTo>
                    <a:pt x="247500" y="3890"/>
                  </a:lnTo>
                  <a:lnTo>
                    <a:pt x="295417" y="0"/>
                  </a:lnTo>
                  <a:lnTo>
                    <a:pt x="343328" y="3890"/>
                  </a:lnTo>
                  <a:lnTo>
                    <a:pt x="388783" y="15155"/>
                  </a:lnTo>
                  <a:lnTo>
                    <a:pt x="431169" y="33182"/>
                  </a:lnTo>
                  <a:lnTo>
                    <a:pt x="469877" y="57359"/>
                  </a:lnTo>
                  <a:lnTo>
                    <a:pt x="504299" y="87075"/>
                  </a:lnTo>
                  <a:lnTo>
                    <a:pt x="533828" y="121717"/>
                  </a:lnTo>
                  <a:lnTo>
                    <a:pt x="554294" y="154898"/>
                  </a:lnTo>
                  <a:lnTo>
                    <a:pt x="295417" y="154898"/>
                  </a:lnTo>
                  <a:lnTo>
                    <a:pt x="250697" y="162159"/>
                  </a:lnTo>
                  <a:lnTo>
                    <a:pt x="211855" y="182378"/>
                  </a:lnTo>
                  <a:lnTo>
                    <a:pt x="181224" y="213207"/>
                  </a:lnTo>
                  <a:lnTo>
                    <a:pt x="161135" y="252300"/>
                  </a:lnTo>
                  <a:lnTo>
                    <a:pt x="153921" y="297309"/>
                  </a:lnTo>
                  <a:lnTo>
                    <a:pt x="161135" y="342318"/>
                  </a:lnTo>
                  <a:lnTo>
                    <a:pt x="181224" y="381411"/>
                  </a:lnTo>
                  <a:lnTo>
                    <a:pt x="211855" y="412241"/>
                  </a:lnTo>
                  <a:lnTo>
                    <a:pt x="250697" y="432459"/>
                  </a:lnTo>
                  <a:lnTo>
                    <a:pt x="295417" y="439721"/>
                  </a:lnTo>
                  <a:lnTo>
                    <a:pt x="554294" y="439721"/>
                  </a:lnTo>
                  <a:lnTo>
                    <a:pt x="533835" y="472894"/>
                  </a:lnTo>
                  <a:lnTo>
                    <a:pt x="504308" y="507537"/>
                  </a:lnTo>
                  <a:lnTo>
                    <a:pt x="469885" y="537254"/>
                  </a:lnTo>
                  <a:lnTo>
                    <a:pt x="431177" y="561433"/>
                  </a:lnTo>
                  <a:lnTo>
                    <a:pt x="388791" y="579461"/>
                  </a:lnTo>
                  <a:lnTo>
                    <a:pt x="343335" y="590728"/>
                  </a:lnTo>
                  <a:lnTo>
                    <a:pt x="295417" y="594619"/>
                  </a:lnTo>
                  <a:close/>
                </a:path>
                <a:path w="1868805" h="594995">
                  <a:moveTo>
                    <a:pt x="554294" y="439721"/>
                  </a:moveTo>
                  <a:lnTo>
                    <a:pt x="295417" y="439721"/>
                  </a:lnTo>
                  <a:lnTo>
                    <a:pt x="340138" y="432459"/>
                  </a:lnTo>
                  <a:lnTo>
                    <a:pt x="378979" y="412241"/>
                  </a:lnTo>
                  <a:lnTo>
                    <a:pt x="409610" y="381411"/>
                  </a:lnTo>
                  <a:lnTo>
                    <a:pt x="429699" y="342318"/>
                  </a:lnTo>
                  <a:lnTo>
                    <a:pt x="436913" y="297309"/>
                  </a:lnTo>
                  <a:lnTo>
                    <a:pt x="429699" y="252300"/>
                  </a:lnTo>
                  <a:lnTo>
                    <a:pt x="409610" y="213207"/>
                  </a:lnTo>
                  <a:lnTo>
                    <a:pt x="378979" y="182378"/>
                  </a:lnTo>
                  <a:lnTo>
                    <a:pt x="340138" y="162159"/>
                  </a:lnTo>
                  <a:lnTo>
                    <a:pt x="295417" y="154898"/>
                  </a:lnTo>
                  <a:lnTo>
                    <a:pt x="554294" y="154898"/>
                  </a:lnTo>
                  <a:lnTo>
                    <a:pt x="557855" y="160673"/>
                  </a:lnTo>
                  <a:lnTo>
                    <a:pt x="575771" y="203332"/>
                  </a:lnTo>
                  <a:lnTo>
                    <a:pt x="586967" y="249081"/>
                  </a:lnTo>
                  <a:lnTo>
                    <a:pt x="590835" y="297309"/>
                  </a:lnTo>
                  <a:lnTo>
                    <a:pt x="586968" y="345533"/>
                  </a:lnTo>
                  <a:lnTo>
                    <a:pt x="575774" y="391280"/>
                  </a:lnTo>
                  <a:lnTo>
                    <a:pt x="557860" y="433938"/>
                  </a:lnTo>
                  <a:lnTo>
                    <a:pt x="554294" y="439721"/>
                  </a:lnTo>
                  <a:close/>
                </a:path>
                <a:path w="1868805" h="594995">
                  <a:moveTo>
                    <a:pt x="794905" y="520240"/>
                  </a:moveTo>
                  <a:lnTo>
                    <a:pt x="767123" y="516449"/>
                  </a:lnTo>
                  <a:lnTo>
                    <a:pt x="767505" y="516449"/>
                  </a:lnTo>
                  <a:lnTo>
                    <a:pt x="745588" y="505685"/>
                  </a:lnTo>
                  <a:lnTo>
                    <a:pt x="730810" y="488212"/>
                  </a:lnTo>
                  <a:lnTo>
                    <a:pt x="725418" y="464582"/>
                  </a:lnTo>
                  <a:lnTo>
                    <a:pt x="727277" y="450269"/>
                  </a:lnTo>
                  <a:lnTo>
                    <a:pt x="733709" y="436113"/>
                  </a:lnTo>
                  <a:lnTo>
                    <a:pt x="745991" y="422277"/>
                  </a:lnTo>
                  <a:lnTo>
                    <a:pt x="765402" y="408925"/>
                  </a:lnTo>
                  <a:lnTo>
                    <a:pt x="770223" y="406352"/>
                  </a:lnTo>
                  <a:lnTo>
                    <a:pt x="767102" y="402634"/>
                  </a:lnTo>
                  <a:lnTo>
                    <a:pt x="756887" y="389657"/>
                  </a:lnTo>
                  <a:lnTo>
                    <a:pt x="750445" y="378232"/>
                  </a:lnTo>
                  <a:lnTo>
                    <a:pt x="747086" y="367878"/>
                  </a:lnTo>
                  <a:lnTo>
                    <a:pt x="746120" y="358112"/>
                  </a:lnTo>
                  <a:lnTo>
                    <a:pt x="750218" y="338875"/>
                  </a:lnTo>
                  <a:lnTo>
                    <a:pt x="761679" y="324108"/>
                  </a:lnTo>
                  <a:lnTo>
                    <a:pt x="779479" y="314520"/>
                  </a:lnTo>
                  <a:lnTo>
                    <a:pt x="780060" y="314520"/>
                  </a:lnTo>
                  <a:lnTo>
                    <a:pt x="801706" y="311299"/>
                  </a:lnTo>
                  <a:lnTo>
                    <a:pt x="823888" y="314520"/>
                  </a:lnTo>
                  <a:lnTo>
                    <a:pt x="840882" y="323575"/>
                  </a:lnTo>
                  <a:lnTo>
                    <a:pt x="849975" y="335259"/>
                  </a:lnTo>
                  <a:lnTo>
                    <a:pt x="800981" y="335259"/>
                  </a:lnTo>
                  <a:lnTo>
                    <a:pt x="791150" y="336851"/>
                  </a:lnTo>
                  <a:lnTo>
                    <a:pt x="790678" y="336851"/>
                  </a:lnTo>
                  <a:lnTo>
                    <a:pt x="782638" y="341632"/>
                  </a:lnTo>
                  <a:lnTo>
                    <a:pt x="777649" y="348769"/>
                  </a:lnTo>
                  <a:lnTo>
                    <a:pt x="775961" y="357530"/>
                  </a:lnTo>
                  <a:lnTo>
                    <a:pt x="775945" y="358112"/>
                  </a:lnTo>
                  <a:lnTo>
                    <a:pt x="776989" y="365122"/>
                  </a:lnTo>
                  <a:lnTo>
                    <a:pt x="780123" y="372280"/>
                  </a:lnTo>
                  <a:lnTo>
                    <a:pt x="785117" y="379705"/>
                  </a:lnTo>
                  <a:lnTo>
                    <a:pt x="791784" y="387800"/>
                  </a:lnTo>
                  <a:lnTo>
                    <a:pt x="796605" y="393227"/>
                  </a:lnTo>
                  <a:lnTo>
                    <a:pt x="837664" y="393227"/>
                  </a:lnTo>
                  <a:lnTo>
                    <a:pt x="825248" y="402935"/>
                  </a:lnTo>
                  <a:lnTo>
                    <a:pt x="812767" y="411216"/>
                  </a:lnTo>
                  <a:lnTo>
                    <a:pt x="824766" y="424604"/>
                  </a:lnTo>
                  <a:lnTo>
                    <a:pt x="786403" y="424604"/>
                  </a:lnTo>
                  <a:lnTo>
                    <a:pt x="758564" y="453792"/>
                  </a:lnTo>
                  <a:lnTo>
                    <a:pt x="757461" y="462573"/>
                  </a:lnTo>
                  <a:lnTo>
                    <a:pt x="760583" y="476598"/>
                  </a:lnTo>
                  <a:lnTo>
                    <a:pt x="769025" y="486581"/>
                  </a:lnTo>
                  <a:lnTo>
                    <a:pt x="781400" y="492550"/>
                  </a:lnTo>
                  <a:lnTo>
                    <a:pt x="796325" y="494533"/>
                  </a:lnTo>
                  <a:lnTo>
                    <a:pt x="912055" y="494533"/>
                  </a:lnTo>
                  <a:lnTo>
                    <a:pt x="912055" y="499678"/>
                  </a:lnTo>
                  <a:lnTo>
                    <a:pt x="853050" y="499678"/>
                  </a:lnTo>
                  <a:lnTo>
                    <a:pt x="840179" y="508920"/>
                  </a:lnTo>
                  <a:lnTo>
                    <a:pt x="826002" y="515318"/>
                  </a:lnTo>
                  <a:lnTo>
                    <a:pt x="810814" y="519037"/>
                  </a:lnTo>
                  <a:lnTo>
                    <a:pt x="794905" y="520240"/>
                  </a:lnTo>
                  <a:close/>
                </a:path>
                <a:path w="1868805" h="594995">
                  <a:moveTo>
                    <a:pt x="837660" y="393227"/>
                  </a:moveTo>
                  <a:lnTo>
                    <a:pt x="796605" y="393227"/>
                  </a:lnTo>
                  <a:lnTo>
                    <a:pt x="807106" y="386654"/>
                  </a:lnTo>
                  <a:lnTo>
                    <a:pt x="815502" y="380173"/>
                  </a:lnTo>
                  <a:lnTo>
                    <a:pt x="821532" y="372944"/>
                  </a:lnTo>
                  <a:lnTo>
                    <a:pt x="825170" y="365289"/>
                  </a:lnTo>
                  <a:lnTo>
                    <a:pt x="826296" y="358112"/>
                  </a:lnTo>
                  <a:lnTo>
                    <a:pt x="826388" y="357530"/>
                  </a:lnTo>
                  <a:lnTo>
                    <a:pt x="800865" y="335259"/>
                  </a:lnTo>
                  <a:lnTo>
                    <a:pt x="849975" y="335259"/>
                  </a:lnTo>
                  <a:lnTo>
                    <a:pt x="851759" y="337552"/>
                  </a:lnTo>
                  <a:lnTo>
                    <a:pt x="855591" y="355539"/>
                  </a:lnTo>
                  <a:lnTo>
                    <a:pt x="853404" y="369568"/>
                  </a:lnTo>
                  <a:lnTo>
                    <a:pt x="847230" y="382124"/>
                  </a:lnTo>
                  <a:lnTo>
                    <a:pt x="837660" y="393227"/>
                  </a:lnTo>
                  <a:close/>
                </a:path>
                <a:path w="1868805" h="594995">
                  <a:moveTo>
                    <a:pt x="884601" y="457747"/>
                  </a:moveTo>
                  <a:lnTo>
                    <a:pt x="854470" y="457747"/>
                  </a:lnTo>
                  <a:lnTo>
                    <a:pt x="859337" y="447783"/>
                  </a:lnTo>
                  <a:lnTo>
                    <a:pt x="863163" y="436636"/>
                  </a:lnTo>
                  <a:lnTo>
                    <a:pt x="865679" y="424604"/>
                  </a:lnTo>
                  <a:lnTo>
                    <a:pt x="865763" y="424201"/>
                  </a:lnTo>
                  <a:lnTo>
                    <a:pt x="866879" y="411216"/>
                  </a:lnTo>
                  <a:lnTo>
                    <a:pt x="866951" y="410371"/>
                  </a:lnTo>
                  <a:lnTo>
                    <a:pt x="894174" y="410371"/>
                  </a:lnTo>
                  <a:lnTo>
                    <a:pt x="892730" y="429738"/>
                  </a:lnTo>
                  <a:lnTo>
                    <a:pt x="888584" y="447783"/>
                  </a:lnTo>
                  <a:lnTo>
                    <a:pt x="884601" y="457747"/>
                  </a:lnTo>
                  <a:close/>
                </a:path>
                <a:path w="1868805" h="594995">
                  <a:moveTo>
                    <a:pt x="912055" y="494533"/>
                  </a:moveTo>
                  <a:lnTo>
                    <a:pt x="796558" y="494533"/>
                  </a:lnTo>
                  <a:lnTo>
                    <a:pt x="806514" y="493731"/>
                  </a:lnTo>
                  <a:lnTo>
                    <a:pt x="816814" y="491198"/>
                  </a:lnTo>
                  <a:lnTo>
                    <a:pt x="826796" y="486844"/>
                  </a:lnTo>
                  <a:lnTo>
                    <a:pt x="836029" y="480562"/>
                  </a:lnTo>
                  <a:lnTo>
                    <a:pt x="786403" y="424604"/>
                  </a:lnTo>
                  <a:lnTo>
                    <a:pt x="824766" y="424604"/>
                  </a:lnTo>
                  <a:lnTo>
                    <a:pt x="854470" y="457747"/>
                  </a:lnTo>
                  <a:lnTo>
                    <a:pt x="884601" y="457747"/>
                  </a:lnTo>
                  <a:lnTo>
                    <a:pt x="881972" y="464311"/>
                  </a:lnTo>
                  <a:lnTo>
                    <a:pt x="873192" y="478872"/>
                  </a:lnTo>
                  <a:lnTo>
                    <a:pt x="873435" y="479116"/>
                  </a:lnTo>
                  <a:lnTo>
                    <a:pt x="875007" y="480562"/>
                  </a:lnTo>
                  <a:lnTo>
                    <a:pt x="878729" y="484068"/>
                  </a:lnTo>
                  <a:lnTo>
                    <a:pt x="884223" y="487437"/>
                  </a:lnTo>
                  <a:lnTo>
                    <a:pt x="890511" y="489359"/>
                  </a:lnTo>
                  <a:lnTo>
                    <a:pt x="898154" y="489970"/>
                  </a:lnTo>
                  <a:lnTo>
                    <a:pt x="912055" y="489970"/>
                  </a:lnTo>
                  <a:lnTo>
                    <a:pt x="912055" y="494533"/>
                  </a:lnTo>
                  <a:close/>
                </a:path>
                <a:path w="1868805" h="594995">
                  <a:moveTo>
                    <a:pt x="912055" y="517367"/>
                  </a:moveTo>
                  <a:lnTo>
                    <a:pt x="895594" y="517367"/>
                  </a:lnTo>
                  <a:lnTo>
                    <a:pt x="882289" y="516449"/>
                  </a:lnTo>
                  <a:lnTo>
                    <a:pt x="871240" y="513445"/>
                  </a:lnTo>
                  <a:lnTo>
                    <a:pt x="861732" y="507979"/>
                  </a:lnTo>
                  <a:lnTo>
                    <a:pt x="853050" y="499678"/>
                  </a:lnTo>
                  <a:lnTo>
                    <a:pt x="912055" y="499678"/>
                  </a:lnTo>
                  <a:lnTo>
                    <a:pt x="912055" y="517367"/>
                  </a:lnTo>
                  <a:close/>
                </a:path>
                <a:path w="1868805" h="594995">
                  <a:moveTo>
                    <a:pt x="1213246" y="283695"/>
                  </a:moveTo>
                  <a:lnTo>
                    <a:pt x="1183045" y="278173"/>
                  </a:lnTo>
                  <a:lnTo>
                    <a:pt x="1159466" y="262641"/>
                  </a:lnTo>
                  <a:lnTo>
                    <a:pt x="1144131" y="238651"/>
                  </a:lnTo>
                  <a:lnTo>
                    <a:pt x="1138659" y="207758"/>
                  </a:lnTo>
                  <a:lnTo>
                    <a:pt x="1144131" y="176820"/>
                  </a:lnTo>
                  <a:lnTo>
                    <a:pt x="1159466" y="152734"/>
                  </a:lnTo>
                  <a:lnTo>
                    <a:pt x="1183045" y="137105"/>
                  </a:lnTo>
                  <a:lnTo>
                    <a:pt x="1213246" y="131538"/>
                  </a:lnTo>
                  <a:lnTo>
                    <a:pt x="1243610" y="137105"/>
                  </a:lnTo>
                  <a:lnTo>
                    <a:pt x="1267272" y="152734"/>
                  </a:lnTo>
                  <a:lnTo>
                    <a:pt x="1270677" y="158071"/>
                  </a:lnTo>
                  <a:lnTo>
                    <a:pt x="1213246" y="158071"/>
                  </a:lnTo>
                  <a:lnTo>
                    <a:pt x="1195882" y="161531"/>
                  </a:lnTo>
                  <a:lnTo>
                    <a:pt x="1195727" y="161531"/>
                  </a:lnTo>
                  <a:lnTo>
                    <a:pt x="1182311" y="171413"/>
                  </a:lnTo>
                  <a:lnTo>
                    <a:pt x="1179209" y="176820"/>
                  </a:lnTo>
                  <a:lnTo>
                    <a:pt x="1173555" y="186971"/>
                  </a:lnTo>
                  <a:lnTo>
                    <a:pt x="1170422" y="207457"/>
                  </a:lnTo>
                  <a:lnTo>
                    <a:pt x="1173485" y="227817"/>
                  </a:lnTo>
                  <a:lnTo>
                    <a:pt x="1182158" y="243389"/>
                  </a:lnTo>
                  <a:lnTo>
                    <a:pt x="1195669" y="253341"/>
                  </a:lnTo>
                  <a:lnTo>
                    <a:pt x="1213246" y="256843"/>
                  </a:lnTo>
                  <a:lnTo>
                    <a:pt x="1270897" y="256843"/>
                  </a:lnTo>
                  <a:lnTo>
                    <a:pt x="1267167" y="262641"/>
                  </a:lnTo>
                  <a:lnTo>
                    <a:pt x="1243492" y="278173"/>
                  </a:lnTo>
                  <a:lnTo>
                    <a:pt x="1213246" y="283695"/>
                  </a:lnTo>
                  <a:close/>
                </a:path>
                <a:path w="1868805" h="594995">
                  <a:moveTo>
                    <a:pt x="1270897" y="256843"/>
                  </a:moveTo>
                  <a:lnTo>
                    <a:pt x="1213246" y="256843"/>
                  </a:lnTo>
                  <a:lnTo>
                    <a:pt x="1231202" y="253341"/>
                  </a:lnTo>
                  <a:lnTo>
                    <a:pt x="1231044" y="253341"/>
                  </a:lnTo>
                  <a:lnTo>
                    <a:pt x="1244643" y="243389"/>
                  </a:lnTo>
                  <a:lnTo>
                    <a:pt x="1247293" y="238651"/>
                  </a:lnTo>
                  <a:lnTo>
                    <a:pt x="1253303" y="227817"/>
                  </a:lnTo>
                  <a:lnTo>
                    <a:pt x="1256306" y="207758"/>
                  </a:lnTo>
                  <a:lnTo>
                    <a:pt x="1256351" y="207457"/>
                  </a:lnTo>
                  <a:lnTo>
                    <a:pt x="1253245" y="186971"/>
                  </a:lnTo>
                  <a:lnTo>
                    <a:pt x="1244475" y="171413"/>
                  </a:lnTo>
                  <a:lnTo>
                    <a:pt x="1230867" y="161531"/>
                  </a:lnTo>
                  <a:lnTo>
                    <a:pt x="1213246" y="158071"/>
                  </a:lnTo>
                  <a:lnTo>
                    <a:pt x="1270677" y="158071"/>
                  </a:lnTo>
                  <a:lnTo>
                    <a:pt x="1282638" y="176820"/>
                  </a:lnTo>
                  <a:lnTo>
                    <a:pt x="1288061" y="207457"/>
                  </a:lnTo>
                  <a:lnTo>
                    <a:pt x="1288114" y="207758"/>
                  </a:lnTo>
                  <a:lnTo>
                    <a:pt x="1282599" y="238651"/>
                  </a:lnTo>
                  <a:lnTo>
                    <a:pt x="1270897" y="256843"/>
                  </a:lnTo>
                  <a:close/>
                </a:path>
                <a:path w="1868805" h="594995">
                  <a:moveTo>
                    <a:pt x="1222327" y="520240"/>
                  </a:moveTo>
                  <a:lnTo>
                    <a:pt x="1192125" y="514717"/>
                  </a:lnTo>
                  <a:lnTo>
                    <a:pt x="1168547" y="499185"/>
                  </a:lnTo>
                  <a:lnTo>
                    <a:pt x="1153211" y="475196"/>
                  </a:lnTo>
                  <a:lnTo>
                    <a:pt x="1147739" y="444302"/>
                  </a:lnTo>
                  <a:lnTo>
                    <a:pt x="1153211" y="413365"/>
                  </a:lnTo>
                  <a:lnTo>
                    <a:pt x="1168547" y="389278"/>
                  </a:lnTo>
                  <a:lnTo>
                    <a:pt x="1192125" y="373649"/>
                  </a:lnTo>
                  <a:lnTo>
                    <a:pt x="1222327" y="368083"/>
                  </a:lnTo>
                  <a:lnTo>
                    <a:pt x="1252691" y="373649"/>
                  </a:lnTo>
                  <a:lnTo>
                    <a:pt x="1276353" y="389278"/>
                  </a:lnTo>
                  <a:lnTo>
                    <a:pt x="1279758" y="394616"/>
                  </a:lnTo>
                  <a:lnTo>
                    <a:pt x="1222327" y="394616"/>
                  </a:lnTo>
                  <a:lnTo>
                    <a:pt x="1204962" y="398076"/>
                  </a:lnTo>
                  <a:lnTo>
                    <a:pt x="1204807" y="398076"/>
                  </a:lnTo>
                  <a:lnTo>
                    <a:pt x="1191392" y="407958"/>
                  </a:lnTo>
                  <a:lnTo>
                    <a:pt x="1188290" y="413365"/>
                  </a:lnTo>
                  <a:lnTo>
                    <a:pt x="1182636" y="423515"/>
                  </a:lnTo>
                  <a:lnTo>
                    <a:pt x="1179503" y="444002"/>
                  </a:lnTo>
                  <a:lnTo>
                    <a:pt x="1182565" y="464362"/>
                  </a:lnTo>
                  <a:lnTo>
                    <a:pt x="1191239" y="479933"/>
                  </a:lnTo>
                  <a:lnTo>
                    <a:pt x="1204750" y="489886"/>
                  </a:lnTo>
                  <a:lnTo>
                    <a:pt x="1222327" y="493388"/>
                  </a:lnTo>
                  <a:lnTo>
                    <a:pt x="1279977" y="493388"/>
                  </a:lnTo>
                  <a:lnTo>
                    <a:pt x="1276248" y="499185"/>
                  </a:lnTo>
                  <a:lnTo>
                    <a:pt x="1252572" y="514717"/>
                  </a:lnTo>
                  <a:lnTo>
                    <a:pt x="1222327" y="520240"/>
                  </a:lnTo>
                  <a:close/>
                </a:path>
                <a:path w="1868805" h="594995">
                  <a:moveTo>
                    <a:pt x="1279977" y="493388"/>
                  </a:moveTo>
                  <a:lnTo>
                    <a:pt x="1222327" y="493388"/>
                  </a:lnTo>
                  <a:lnTo>
                    <a:pt x="1240283" y="489886"/>
                  </a:lnTo>
                  <a:lnTo>
                    <a:pt x="1240124" y="489886"/>
                  </a:lnTo>
                  <a:lnTo>
                    <a:pt x="1265387" y="444302"/>
                  </a:lnTo>
                  <a:lnTo>
                    <a:pt x="1265432" y="444002"/>
                  </a:lnTo>
                  <a:lnTo>
                    <a:pt x="1262325" y="423515"/>
                  </a:lnTo>
                  <a:lnTo>
                    <a:pt x="1253555" y="407958"/>
                  </a:lnTo>
                  <a:lnTo>
                    <a:pt x="1239948" y="398076"/>
                  </a:lnTo>
                  <a:lnTo>
                    <a:pt x="1222327" y="394616"/>
                  </a:lnTo>
                  <a:lnTo>
                    <a:pt x="1279758" y="394616"/>
                  </a:lnTo>
                  <a:lnTo>
                    <a:pt x="1291719" y="413365"/>
                  </a:lnTo>
                  <a:lnTo>
                    <a:pt x="1297142" y="444002"/>
                  </a:lnTo>
                  <a:lnTo>
                    <a:pt x="1297195" y="444302"/>
                  </a:lnTo>
                  <a:lnTo>
                    <a:pt x="1291679" y="475196"/>
                  </a:lnTo>
                  <a:lnTo>
                    <a:pt x="1279977" y="493388"/>
                  </a:lnTo>
                  <a:close/>
                </a:path>
                <a:path w="1868805" h="594995">
                  <a:moveTo>
                    <a:pt x="1601301" y="520221"/>
                  </a:moveTo>
                  <a:lnTo>
                    <a:pt x="1571733" y="514734"/>
                  </a:lnTo>
                  <a:lnTo>
                    <a:pt x="1549001" y="499237"/>
                  </a:lnTo>
                  <a:lnTo>
                    <a:pt x="1534408" y="475177"/>
                  </a:lnTo>
                  <a:lnTo>
                    <a:pt x="1529254" y="444002"/>
                  </a:lnTo>
                  <a:lnTo>
                    <a:pt x="1534406" y="412873"/>
                  </a:lnTo>
                  <a:lnTo>
                    <a:pt x="1548973" y="388917"/>
                  </a:lnTo>
                  <a:lnTo>
                    <a:pt x="1571622" y="373523"/>
                  </a:lnTo>
                  <a:lnTo>
                    <a:pt x="1601021" y="368083"/>
                  </a:lnTo>
                  <a:lnTo>
                    <a:pt x="1629930" y="373320"/>
                  </a:lnTo>
                  <a:lnTo>
                    <a:pt x="1652323" y="388140"/>
                  </a:lnTo>
                  <a:lnTo>
                    <a:pt x="1655314" y="392907"/>
                  </a:lnTo>
                  <a:lnTo>
                    <a:pt x="1601021" y="392907"/>
                  </a:lnTo>
                  <a:lnTo>
                    <a:pt x="1586360" y="395311"/>
                  </a:lnTo>
                  <a:lnTo>
                    <a:pt x="1574120" y="402505"/>
                  </a:lnTo>
                  <a:lnTo>
                    <a:pt x="1565334" y="414463"/>
                  </a:lnTo>
                  <a:lnTo>
                    <a:pt x="1561036" y="431158"/>
                  </a:lnTo>
                  <a:lnTo>
                    <a:pt x="1670212" y="431158"/>
                  </a:lnTo>
                  <a:lnTo>
                    <a:pt x="1671927" y="441166"/>
                  </a:lnTo>
                  <a:lnTo>
                    <a:pt x="1671927" y="452865"/>
                  </a:lnTo>
                  <a:lnTo>
                    <a:pt x="1560756" y="452865"/>
                  </a:lnTo>
                  <a:lnTo>
                    <a:pt x="1564153" y="470554"/>
                  </a:lnTo>
                  <a:lnTo>
                    <a:pt x="1564226" y="470934"/>
                  </a:lnTo>
                  <a:lnTo>
                    <a:pt x="1573015" y="483973"/>
                  </a:lnTo>
                  <a:lnTo>
                    <a:pt x="1585956" y="491875"/>
                  </a:lnTo>
                  <a:lnTo>
                    <a:pt x="1601880" y="494533"/>
                  </a:lnTo>
                  <a:lnTo>
                    <a:pt x="1657887" y="494533"/>
                  </a:lnTo>
                  <a:lnTo>
                    <a:pt x="1646330" y="506520"/>
                  </a:lnTo>
                  <a:lnTo>
                    <a:pt x="1625998" y="516635"/>
                  </a:lnTo>
                  <a:lnTo>
                    <a:pt x="1601301" y="520221"/>
                  </a:lnTo>
                  <a:close/>
                </a:path>
                <a:path w="1868805" h="594995">
                  <a:moveTo>
                    <a:pt x="1670212" y="431158"/>
                  </a:moveTo>
                  <a:lnTo>
                    <a:pt x="1640444" y="431158"/>
                  </a:lnTo>
                  <a:lnTo>
                    <a:pt x="1636478" y="414463"/>
                  </a:lnTo>
                  <a:lnTo>
                    <a:pt x="1627858" y="402505"/>
                  </a:lnTo>
                  <a:lnTo>
                    <a:pt x="1615675" y="395311"/>
                  </a:lnTo>
                  <a:lnTo>
                    <a:pt x="1601021" y="392907"/>
                  </a:lnTo>
                  <a:lnTo>
                    <a:pt x="1655314" y="392907"/>
                  </a:lnTo>
                  <a:lnTo>
                    <a:pt x="1666792" y="411202"/>
                  </a:lnTo>
                  <a:lnTo>
                    <a:pt x="1670212" y="431158"/>
                  </a:lnTo>
                  <a:close/>
                </a:path>
                <a:path w="1868805" h="594995">
                  <a:moveTo>
                    <a:pt x="1657887" y="494533"/>
                  </a:moveTo>
                  <a:lnTo>
                    <a:pt x="1601880" y="494533"/>
                  </a:lnTo>
                  <a:lnTo>
                    <a:pt x="1614019" y="493033"/>
                  </a:lnTo>
                  <a:lnTo>
                    <a:pt x="1624593" y="488536"/>
                  </a:lnTo>
                  <a:lnTo>
                    <a:pt x="1633097" y="481042"/>
                  </a:lnTo>
                  <a:lnTo>
                    <a:pt x="1639024" y="470554"/>
                  </a:lnTo>
                  <a:lnTo>
                    <a:pt x="1670507" y="470554"/>
                  </a:lnTo>
                  <a:lnTo>
                    <a:pt x="1661449" y="490839"/>
                  </a:lnTo>
                  <a:lnTo>
                    <a:pt x="1657887" y="494533"/>
                  </a:lnTo>
                  <a:close/>
                </a:path>
                <a:path w="1868805" h="594995">
                  <a:moveTo>
                    <a:pt x="1020667" y="517386"/>
                  </a:moveTo>
                  <a:lnTo>
                    <a:pt x="988044" y="517386"/>
                  </a:lnTo>
                  <a:lnTo>
                    <a:pt x="988044" y="314153"/>
                  </a:lnTo>
                  <a:lnTo>
                    <a:pt x="1070012" y="314153"/>
                  </a:lnTo>
                  <a:lnTo>
                    <a:pt x="1098952" y="319115"/>
                  </a:lnTo>
                  <a:lnTo>
                    <a:pt x="1121140" y="332879"/>
                  </a:lnTo>
                  <a:lnTo>
                    <a:pt x="1127806" y="342676"/>
                  </a:lnTo>
                  <a:lnTo>
                    <a:pt x="1020649" y="342676"/>
                  </a:lnTo>
                  <a:lnTo>
                    <a:pt x="1020649" y="418032"/>
                  </a:lnTo>
                  <a:lnTo>
                    <a:pt x="1127364" y="418032"/>
                  </a:lnTo>
                  <a:lnTo>
                    <a:pt x="1121035" y="427294"/>
                  </a:lnTo>
                  <a:lnTo>
                    <a:pt x="1098834" y="441065"/>
                  </a:lnTo>
                  <a:lnTo>
                    <a:pt x="1070012" y="446030"/>
                  </a:lnTo>
                  <a:lnTo>
                    <a:pt x="1020667" y="446030"/>
                  </a:lnTo>
                  <a:lnTo>
                    <a:pt x="1020667" y="517386"/>
                  </a:lnTo>
                  <a:close/>
                </a:path>
                <a:path w="1868805" h="594995">
                  <a:moveTo>
                    <a:pt x="1127364" y="418032"/>
                  </a:moveTo>
                  <a:lnTo>
                    <a:pt x="1067569" y="418032"/>
                  </a:lnTo>
                  <a:lnTo>
                    <a:pt x="1084218" y="415334"/>
                  </a:lnTo>
                  <a:lnTo>
                    <a:pt x="1096490" y="407664"/>
                  </a:lnTo>
                  <a:lnTo>
                    <a:pt x="1104030" y="395766"/>
                  </a:lnTo>
                  <a:lnTo>
                    <a:pt x="1106596" y="380364"/>
                  </a:lnTo>
                  <a:lnTo>
                    <a:pt x="1104030" y="364961"/>
                  </a:lnTo>
                  <a:lnTo>
                    <a:pt x="1096490" y="353063"/>
                  </a:lnTo>
                  <a:lnTo>
                    <a:pt x="1084218" y="345394"/>
                  </a:lnTo>
                  <a:lnTo>
                    <a:pt x="1067453" y="342676"/>
                  </a:lnTo>
                  <a:lnTo>
                    <a:pt x="1127806" y="342676"/>
                  </a:lnTo>
                  <a:lnTo>
                    <a:pt x="1135350" y="353762"/>
                  </a:lnTo>
                  <a:lnTo>
                    <a:pt x="1140359" y="380082"/>
                  </a:lnTo>
                  <a:lnTo>
                    <a:pt x="1135311" y="406404"/>
                  </a:lnTo>
                  <a:lnTo>
                    <a:pt x="1127364" y="418032"/>
                  </a:lnTo>
                  <a:close/>
                </a:path>
                <a:path w="1868805" h="594995">
                  <a:moveTo>
                    <a:pt x="1077113" y="280860"/>
                  </a:moveTo>
                  <a:lnTo>
                    <a:pt x="1045910" y="280860"/>
                  </a:lnTo>
                  <a:lnTo>
                    <a:pt x="1045910" y="134712"/>
                  </a:lnTo>
                  <a:lnTo>
                    <a:pt x="1074273" y="134712"/>
                  </a:lnTo>
                  <a:lnTo>
                    <a:pt x="1077953" y="153546"/>
                  </a:lnTo>
                  <a:lnTo>
                    <a:pt x="1131278" y="153546"/>
                  </a:lnTo>
                  <a:lnTo>
                    <a:pt x="1131278" y="162691"/>
                  </a:lnTo>
                  <a:lnTo>
                    <a:pt x="1110576" y="162691"/>
                  </a:lnTo>
                  <a:lnTo>
                    <a:pt x="1095179" y="165485"/>
                  </a:lnTo>
                  <a:lnTo>
                    <a:pt x="1084806" y="173495"/>
                  </a:lnTo>
                  <a:lnTo>
                    <a:pt x="1078952" y="186163"/>
                  </a:lnTo>
                  <a:lnTo>
                    <a:pt x="1077113" y="202932"/>
                  </a:lnTo>
                  <a:lnTo>
                    <a:pt x="1077113" y="280860"/>
                  </a:lnTo>
                  <a:close/>
                </a:path>
                <a:path w="1868805" h="594995">
                  <a:moveTo>
                    <a:pt x="1131278" y="153546"/>
                  </a:moveTo>
                  <a:lnTo>
                    <a:pt x="1077953" y="153546"/>
                  </a:lnTo>
                  <a:lnTo>
                    <a:pt x="1083240" y="146270"/>
                  </a:lnTo>
                  <a:lnTo>
                    <a:pt x="1090862" y="140277"/>
                  </a:lnTo>
                  <a:lnTo>
                    <a:pt x="1100610" y="136210"/>
                  </a:lnTo>
                  <a:lnTo>
                    <a:pt x="1112276" y="134712"/>
                  </a:lnTo>
                  <a:lnTo>
                    <a:pt x="1131278" y="134712"/>
                  </a:lnTo>
                  <a:lnTo>
                    <a:pt x="1131278" y="153546"/>
                  </a:lnTo>
                  <a:close/>
                </a:path>
                <a:path w="1868805" h="594995">
                  <a:moveTo>
                    <a:pt x="944641" y="283733"/>
                  </a:moveTo>
                  <a:lnTo>
                    <a:pt x="920331" y="279314"/>
                  </a:lnTo>
                  <a:lnTo>
                    <a:pt x="902244" y="266786"/>
                  </a:lnTo>
                  <a:lnTo>
                    <a:pt x="890964" y="247245"/>
                  </a:lnTo>
                  <a:lnTo>
                    <a:pt x="887075" y="221785"/>
                  </a:lnTo>
                  <a:lnTo>
                    <a:pt x="887075" y="134430"/>
                  </a:lnTo>
                  <a:lnTo>
                    <a:pt x="916857" y="134430"/>
                  </a:lnTo>
                  <a:lnTo>
                    <a:pt x="916857" y="217503"/>
                  </a:lnTo>
                  <a:lnTo>
                    <a:pt x="919309" y="234801"/>
                  </a:lnTo>
                  <a:lnTo>
                    <a:pt x="926256" y="246966"/>
                  </a:lnTo>
                  <a:lnTo>
                    <a:pt x="937084" y="254103"/>
                  </a:lnTo>
                  <a:lnTo>
                    <a:pt x="951180" y="256317"/>
                  </a:lnTo>
                  <a:lnTo>
                    <a:pt x="1015847" y="256317"/>
                  </a:lnTo>
                  <a:lnTo>
                    <a:pt x="1015847" y="262044"/>
                  </a:lnTo>
                  <a:lnTo>
                    <a:pt x="985765" y="262044"/>
                  </a:lnTo>
                  <a:lnTo>
                    <a:pt x="978622" y="270971"/>
                  </a:lnTo>
                  <a:lnTo>
                    <a:pt x="969246" y="277811"/>
                  </a:lnTo>
                  <a:lnTo>
                    <a:pt x="957848" y="282190"/>
                  </a:lnTo>
                  <a:lnTo>
                    <a:pt x="944641" y="283733"/>
                  </a:lnTo>
                  <a:close/>
                </a:path>
                <a:path w="1868805" h="594995">
                  <a:moveTo>
                    <a:pt x="1015847" y="256317"/>
                  </a:moveTo>
                  <a:lnTo>
                    <a:pt x="951180" y="256317"/>
                  </a:lnTo>
                  <a:lnTo>
                    <a:pt x="966200" y="253221"/>
                  </a:lnTo>
                  <a:lnTo>
                    <a:pt x="977128" y="244799"/>
                  </a:lnTo>
                  <a:lnTo>
                    <a:pt x="983803" y="231720"/>
                  </a:lnTo>
                  <a:lnTo>
                    <a:pt x="986064" y="214649"/>
                  </a:lnTo>
                  <a:lnTo>
                    <a:pt x="986064" y="134430"/>
                  </a:lnTo>
                  <a:lnTo>
                    <a:pt x="1015847" y="134430"/>
                  </a:lnTo>
                  <a:lnTo>
                    <a:pt x="1015847" y="256317"/>
                  </a:lnTo>
                  <a:close/>
                </a:path>
                <a:path w="1868805" h="594995">
                  <a:moveTo>
                    <a:pt x="1015847" y="280860"/>
                  </a:moveTo>
                  <a:lnTo>
                    <a:pt x="988024" y="280860"/>
                  </a:lnTo>
                  <a:lnTo>
                    <a:pt x="985765" y="262044"/>
                  </a:lnTo>
                  <a:lnTo>
                    <a:pt x="1015847" y="262044"/>
                  </a:lnTo>
                  <a:lnTo>
                    <a:pt x="1015847" y="280860"/>
                  </a:lnTo>
                  <a:close/>
                </a:path>
                <a:path w="1868805" h="594995">
                  <a:moveTo>
                    <a:pt x="1340337" y="280841"/>
                  </a:moveTo>
                  <a:lnTo>
                    <a:pt x="1309433" y="280841"/>
                  </a:lnTo>
                  <a:lnTo>
                    <a:pt x="1309433" y="68745"/>
                  </a:lnTo>
                  <a:lnTo>
                    <a:pt x="1340337" y="68745"/>
                  </a:lnTo>
                  <a:lnTo>
                    <a:pt x="1340337" y="153527"/>
                  </a:lnTo>
                  <a:lnTo>
                    <a:pt x="1431131" y="153527"/>
                  </a:lnTo>
                  <a:lnTo>
                    <a:pt x="1435765" y="160400"/>
                  </a:lnTo>
                  <a:lnTo>
                    <a:pt x="1378360" y="160400"/>
                  </a:lnTo>
                  <a:lnTo>
                    <a:pt x="1362017" y="163459"/>
                  </a:lnTo>
                  <a:lnTo>
                    <a:pt x="1350109" y="172030"/>
                  </a:lnTo>
                  <a:lnTo>
                    <a:pt x="1342826" y="185203"/>
                  </a:lnTo>
                  <a:lnTo>
                    <a:pt x="1340480" y="201223"/>
                  </a:lnTo>
                  <a:lnTo>
                    <a:pt x="1340358" y="202052"/>
                  </a:lnTo>
                  <a:lnTo>
                    <a:pt x="1340337" y="280841"/>
                  </a:lnTo>
                  <a:close/>
                </a:path>
                <a:path w="1868805" h="594995">
                  <a:moveTo>
                    <a:pt x="1431131" y="153527"/>
                  </a:moveTo>
                  <a:lnTo>
                    <a:pt x="1340337" y="153527"/>
                  </a:lnTo>
                  <a:lnTo>
                    <a:pt x="1348152" y="144319"/>
                  </a:lnTo>
                  <a:lnTo>
                    <a:pt x="1358629" y="137409"/>
                  </a:lnTo>
                  <a:lnTo>
                    <a:pt x="1371447" y="133065"/>
                  </a:lnTo>
                  <a:lnTo>
                    <a:pt x="1386282" y="131557"/>
                  </a:lnTo>
                  <a:lnTo>
                    <a:pt x="1406934" y="134658"/>
                  </a:lnTo>
                  <a:lnTo>
                    <a:pt x="1425535" y="145227"/>
                  </a:lnTo>
                  <a:lnTo>
                    <a:pt x="1431131" y="153527"/>
                  </a:lnTo>
                  <a:close/>
                </a:path>
                <a:path w="1868805" h="594995">
                  <a:moveTo>
                    <a:pt x="1444147" y="280841"/>
                  </a:moveTo>
                  <a:lnTo>
                    <a:pt x="1413243" y="280841"/>
                  </a:lnTo>
                  <a:lnTo>
                    <a:pt x="1413243" y="201223"/>
                  </a:lnTo>
                  <a:lnTo>
                    <a:pt x="1410825" y="182882"/>
                  </a:lnTo>
                  <a:lnTo>
                    <a:pt x="1403887" y="170108"/>
                  </a:lnTo>
                  <a:lnTo>
                    <a:pt x="1392907" y="162685"/>
                  </a:lnTo>
                  <a:lnTo>
                    <a:pt x="1378360" y="160400"/>
                  </a:lnTo>
                  <a:lnTo>
                    <a:pt x="1435765" y="160400"/>
                  </a:lnTo>
                  <a:lnTo>
                    <a:pt x="1438976" y="165162"/>
                  </a:lnTo>
                  <a:lnTo>
                    <a:pt x="1444147" y="196359"/>
                  </a:lnTo>
                  <a:lnTo>
                    <a:pt x="1444147" y="280841"/>
                  </a:lnTo>
                  <a:close/>
                </a:path>
                <a:path w="1868805" h="594995">
                  <a:moveTo>
                    <a:pt x="1834668" y="134674"/>
                  </a:moveTo>
                  <a:lnTo>
                    <a:pt x="1800924" y="134674"/>
                  </a:lnTo>
                  <a:lnTo>
                    <a:pt x="1803764" y="130093"/>
                  </a:lnTo>
                  <a:lnTo>
                    <a:pt x="1803764" y="95560"/>
                  </a:lnTo>
                  <a:lnTo>
                    <a:pt x="1834668" y="95560"/>
                  </a:lnTo>
                  <a:lnTo>
                    <a:pt x="1834668" y="134674"/>
                  </a:lnTo>
                  <a:close/>
                </a:path>
                <a:path w="1868805" h="594995">
                  <a:moveTo>
                    <a:pt x="1668770" y="181788"/>
                  </a:moveTo>
                  <a:lnTo>
                    <a:pt x="1640127" y="181788"/>
                  </a:lnTo>
                  <a:lnTo>
                    <a:pt x="1645214" y="160619"/>
                  </a:lnTo>
                  <a:lnTo>
                    <a:pt x="1658248" y="144934"/>
                  </a:lnTo>
                  <a:lnTo>
                    <a:pt x="1677932" y="135135"/>
                  </a:lnTo>
                  <a:lnTo>
                    <a:pt x="1678221" y="135135"/>
                  </a:lnTo>
                  <a:lnTo>
                    <a:pt x="1702532" y="131839"/>
                  </a:lnTo>
                  <a:lnTo>
                    <a:pt x="1726547" y="135135"/>
                  </a:lnTo>
                  <a:lnTo>
                    <a:pt x="1746205" y="145361"/>
                  </a:lnTo>
                  <a:lnTo>
                    <a:pt x="1754911" y="156945"/>
                  </a:lnTo>
                  <a:lnTo>
                    <a:pt x="1701393" y="156945"/>
                  </a:lnTo>
                  <a:lnTo>
                    <a:pt x="1688271" y="158698"/>
                  </a:lnTo>
                  <a:lnTo>
                    <a:pt x="1678159" y="163691"/>
                  </a:lnTo>
                  <a:lnTo>
                    <a:pt x="1671508" y="171521"/>
                  </a:lnTo>
                  <a:lnTo>
                    <a:pt x="1668770" y="181788"/>
                  </a:lnTo>
                  <a:close/>
                </a:path>
                <a:path w="1868805" h="594995">
                  <a:moveTo>
                    <a:pt x="1868431" y="162353"/>
                  </a:moveTo>
                  <a:lnTo>
                    <a:pt x="1779362" y="162353"/>
                  </a:lnTo>
                  <a:lnTo>
                    <a:pt x="1779362" y="134674"/>
                  </a:lnTo>
                  <a:lnTo>
                    <a:pt x="1868431" y="134674"/>
                  </a:lnTo>
                  <a:lnTo>
                    <a:pt x="1868431" y="162353"/>
                  </a:lnTo>
                  <a:close/>
                </a:path>
                <a:path w="1868805" h="594995">
                  <a:moveTo>
                    <a:pt x="1688052" y="283695"/>
                  </a:moveTo>
                  <a:lnTo>
                    <a:pt x="1649803" y="271776"/>
                  </a:lnTo>
                  <a:lnTo>
                    <a:pt x="1635587" y="238873"/>
                  </a:lnTo>
                  <a:lnTo>
                    <a:pt x="1638645" y="221655"/>
                  </a:lnTo>
                  <a:lnTo>
                    <a:pt x="1648350" y="207999"/>
                  </a:lnTo>
                  <a:lnTo>
                    <a:pt x="1665500" y="199002"/>
                  </a:lnTo>
                  <a:lnTo>
                    <a:pt x="1690892" y="195759"/>
                  </a:lnTo>
                  <a:lnTo>
                    <a:pt x="1733156" y="195759"/>
                  </a:lnTo>
                  <a:lnTo>
                    <a:pt x="1733156" y="188341"/>
                  </a:lnTo>
                  <a:lnTo>
                    <a:pt x="1730907" y="174405"/>
                  </a:lnTo>
                  <a:lnTo>
                    <a:pt x="1724512" y="164616"/>
                  </a:lnTo>
                  <a:lnTo>
                    <a:pt x="1714498" y="158840"/>
                  </a:lnTo>
                  <a:lnTo>
                    <a:pt x="1701393" y="156945"/>
                  </a:lnTo>
                  <a:lnTo>
                    <a:pt x="1754911" y="156945"/>
                  </a:lnTo>
                  <a:lnTo>
                    <a:pt x="1759483" y="163027"/>
                  </a:lnTo>
                  <a:lnTo>
                    <a:pt x="1764302" y="188341"/>
                  </a:lnTo>
                  <a:lnTo>
                    <a:pt x="1764359" y="217203"/>
                  </a:lnTo>
                  <a:lnTo>
                    <a:pt x="1695133" y="217203"/>
                  </a:lnTo>
                  <a:lnTo>
                    <a:pt x="1681984" y="218842"/>
                  </a:lnTo>
                  <a:lnTo>
                    <a:pt x="1673648" y="223193"/>
                  </a:lnTo>
                  <a:lnTo>
                    <a:pt x="1668977" y="229720"/>
                  </a:lnTo>
                  <a:lnTo>
                    <a:pt x="1667630" y="237464"/>
                  </a:lnTo>
                  <a:lnTo>
                    <a:pt x="1669652" y="246872"/>
                  </a:lnTo>
                  <a:lnTo>
                    <a:pt x="1669694" y="247067"/>
                  </a:lnTo>
                  <a:lnTo>
                    <a:pt x="1675426" y="253731"/>
                  </a:lnTo>
                  <a:lnTo>
                    <a:pt x="1684136" y="257612"/>
                  </a:lnTo>
                  <a:lnTo>
                    <a:pt x="1695133" y="258871"/>
                  </a:lnTo>
                  <a:lnTo>
                    <a:pt x="1779381" y="258871"/>
                  </a:lnTo>
                  <a:lnTo>
                    <a:pt x="1779381" y="262289"/>
                  </a:lnTo>
                  <a:lnTo>
                    <a:pt x="1736837" y="262289"/>
                  </a:lnTo>
                  <a:lnTo>
                    <a:pt x="1728936" y="271052"/>
                  </a:lnTo>
                  <a:lnTo>
                    <a:pt x="1717868" y="277808"/>
                  </a:lnTo>
                  <a:lnTo>
                    <a:pt x="1704088" y="282157"/>
                  </a:lnTo>
                  <a:lnTo>
                    <a:pt x="1688052" y="283695"/>
                  </a:lnTo>
                  <a:close/>
                </a:path>
                <a:path w="1868805" h="594995">
                  <a:moveTo>
                    <a:pt x="1868132" y="280822"/>
                  </a:moveTo>
                  <a:lnTo>
                    <a:pt x="1842889" y="280822"/>
                  </a:lnTo>
                  <a:lnTo>
                    <a:pt x="1826124" y="278196"/>
                  </a:lnTo>
                  <a:lnTo>
                    <a:pt x="1813851" y="270511"/>
                  </a:lnTo>
                  <a:lnTo>
                    <a:pt x="1806312" y="258063"/>
                  </a:lnTo>
                  <a:lnTo>
                    <a:pt x="1803745" y="241145"/>
                  </a:lnTo>
                  <a:lnTo>
                    <a:pt x="1803745" y="162353"/>
                  </a:lnTo>
                  <a:lnTo>
                    <a:pt x="1834649" y="162353"/>
                  </a:lnTo>
                  <a:lnTo>
                    <a:pt x="1834755" y="247067"/>
                  </a:lnTo>
                  <a:lnTo>
                    <a:pt x="1838050" y="253144"/>
                  </a:lnTo>
                  <a:lnTo>
                    <a:pt x="1868132" y="253144"/>
                  </a:lnTo>
                  <a:lnTo>
                    <a:pt x="1868132" y="280822"/>
                  </a:lnTo>
                  <a:close/>
                </a:path>
                <a:path w="1868805" h="594995">
                  <a:moveTo>
                    <a:pt x="1779381" y="258871"/>
                  </a:moveTo>
                  <a:lnTo>
                    <a:pt x="1695134" y="258871"/>
                  </a:lnTo>
                  <a:lnTo>
                    <a:pt x="1710160" y="256668"/>
                  </a:lnTo>
                  <a:lnTo>
                    <a:pt x="1722214" y="250024"/>
                  </a:lnTo>
                  <a:lnTo>
                    <a:pt x="1730231" y="238873"/>
                  </a:lnTo>
                  <a:lnTo>
                    <a:pt x="1733137" y="223193"/>
                  </a:lnTo>
                  <a:lnTo>
                    <a:pt x="1733137" y="217203"/>
                  </a:lnTo>
                  <a:lnTo>
                    <a:pt x="1764359" y="217203"/>
                  </a:lnTo>
                  <a:lnTo>
                    <a:pt x="1764359" y="255735"/>
                  </a:lnTo>
                  <a:lnTo>
                    <a:pt x="1767479" y="257444"/>
                  </a:lnTo>
                  <a:lnTo>
                    <a:pt x="1779381" y="257444"/>
                  </a:lnTo>
                  <a:lnTo>
                    <a:pt x="1779381" y="258871"/>
                  </a:lnTo>
                  <a:close/>
                </a:path>
                <a:path w="1868805" h="594995">
                  <a:moveTo>
                    <a:pt x="1779381" y="280822"/>
                  </a:moveTo>
                  <a:lnTo>
                    <a:pt x="1761626" y="280822"/>
                  </a:lnTo>
                  <a:lnTo>
                    <a:pt x="1753188" y="279910"/>
                  </a:lnTo>
                  <a:lnTo>
                    <a:pt x="1745696" y="276811"/>
                  </a:lnTo>
                  <a:lnTo>
                    <a:pt x="1740697" y="271776"/>
                  </a:lnTo>
                  <a:lnTo>
                    <a:pt x="1740001" y="271052"/>
                  </a:lnTo>
                  <a:lnTo>
                    <a:pt x="1736837" y="262289"/>
                  </a:lnTo>
                  <a:lnTo>
                    <a:pt x="1779381" y="262289"/>
                  </a:lnTo>
                  <a:lnTo>
                    <a:pt x="1779381" y="280822"/>
                  </a:lnTo>
                  <a:close/>
                </a:path>
                <a:path w="1868805" h="594995">
                  <a:moveTo>
                    <a:pt x="1378397" y="517386"/>
                  </a:moveTo>
                  <a:lnTo>
                    <a:pt x="1343233" y="517386"/>
                  </a:lnTo>
                  <a:lnTo>
                    <a:pt x="1301829" y="371238"/>
                  </a:lnTo>
                  <a:lnTo>
                    <a:pt x="1334452" y="371238"/>
                  </a:lnTo>
                  <a:lnTo>
                    <a:pt x="1362814" y="483135"/>
                  </a:lnTo>
                  <a:lnTo>
                    <a:pt x="1388606" y="483135"/>
                  </a:lnTo>
                  <a:lnTo>
                    <a:pt x="1378397" y="517386"/>
                  </a:lnTo>
                  <a:close/>
                </a:path>
                <a:path w="1868805" h="594995">
                  <a:moveTo>
                    <a:pt x="1388606" y="483135"/>
                  </a:moveTo>
                  <a:lnTo>
                    <a:pt x="1362814" y="483135"/>
                  </a:lnTo>
                  <a:lnTo>
                    <a:pt x="1395717" y="371238"/>
                  </a:lnTo>
                  <a:lnTo>
                    <a:pt x="1428041" y="371238"/>
                  </a:lnTo>
                  <a:lnTo>
                    <a:pt x="1438104" y="406052"/>
                  </a:lnTo>
                  <a:lnTo>
                    <a:pt x="1411580" y="406052"/>
                  </a:lnTo>
                  <a:lnTo>
                    <a:pt x="1388606" y="483135"/>
                  </a:lnTo>
                  <a:close/>
                </a:path>
                <a:path w="1868805" h="594995">
                  <a:moveTo>
                    <a:pt x="1489005" y="483135"/>
                  </a:moveTo>
                  <a:lnTo>
                    <a:pt x="1460365" y="483135"/>
                  </a:lnTo>
                  <a:lnTo>
                    <a:pt x="1487868" y="371238"/>
                  </a:lnTo>
                  <a:lnTo>
                    <a:pt x="1520491" y="371238"/>
                  </a:lnTo>
                  <a:lnTo>
                    <a:pt x="1489005" y="483135"/>
                  </a:lnTo>
                  <a:close/>
                </a:path>
                <a:path w="1868805" h="594995">
                  <a:moveTo>
                    <a:pt x="1479367" y="517386"/>
                  </a:moveTo>
                  <a:lnTo>
                    <a:pt x="1444483" y="517386"/>
                  </a:lnTo>
                  <a:lnTo>
                    <a:pt x="1411580" y="406052"/>
                  </a:lnTo>
                  <a:lnTo>
                    <a:pt x="1438104" y="406052"/>
                  </a:lnTo>
                  <a:lnTo>
                    <a:pt x="1460384" y="483135"/>
                  </a:lnTo>
                  <a:lnTo>
                    <a:pt x="1489005" y="483135"/>
                  </a:lnTo>
                  <a:lnTo>
                    <a:pt x="1479367" y="517386"/>
                  </a:lnTo>
                  <a:close/>
                </a:path>
                <a:path w="1868805" h="594995">
                  <a:moveTo>
                    <a:pt x="1541005" y="283677"/>
                  </a:moveTo>
                  <a:lnTo>
                    <a:pt x="1540857" y="283677"/>
                  </a:lnTo>
                  <a:lnTo>
                    <a:pt x="1511289" y="278189"/>
                  </a:lnTo>
                  <a:lnTo>
                    <a:pt x="1488557" y="262692"/>
                  </a:lnTo>
                  <a:lnTo>
                    <a:pt x="1473964" y="238633"/>
                  </a:lnTo>
                  <a:lnTo>
                    <a:pt x="1468810" y="207457"/>
                  </a:lnTo>
                  <a:lnTo>
                    <a:pt x="1474081" y="176329"/>
                  </a:lnTo>
                  <a:lnTo>
                    <a:pt x="1488845" y="152372"/>
                  </a:lnTo>
                  <a:lnTo>
                    <a:pt x="1511533" y="136979"/>
                  </a:lnTo>
                  <a:lnTo>
                    <a:pt x="1540577" y="131538"/>
                  </a:lnTo>
                  <a:lnTo>
                    <a:pt x="1569486" y="136776"/>
                  </a:lnTo>
                  <a:lnTo>
                    <a:pt x="1591879" y="151595"/>
                  </a:lnTo>
                  <a:lnTo>
                    <a:pt x="1594882" y="156381"/>
                  </a:lnTo>
                  <a:lnTo>
                    <a:pt x="1540596" y="156381"/>
                  </a:lnTo>
                  <a:lnTo>
                    <a:pt x="1525932" y="158785"/>
                  </a:lnTo>
                  <a:lnTo>
                    <a:pt x="1513688" y="165979"/>
                  </a:lnTo>
                  <a:lnTo>
                    <a:pt x="1504901" y="177937"/>
                  </a:lnTo>
                  <a:lnTo>
                    <a:pt x="1500611" y="194632"/>
                  </a:lnTo>
                  <a:lnTo>
                    <a:pt x="1609772" y="194632"/>
                  </a:lnTo>
                  <a:lnTo>
                    <a:pt x="1611484" y="204622"/>
                  </a:lnTo>
                  <a:lnTo>
                    <a:pt x="1611484" y="216320"/>
                  </a:lnTo>
                  <a:lnTo>
                    <a:pt x="1500312" y="216320"/>
                  </a:lnTo>
                  <a:lnTo>
                    <a:pt x="1503713" y="234028"/>
                  </a:lnTo>
                  <a:lnTo>
                    <a:pt x="1503785" y="234400"/>
                  </a:lnTo>
                  <a:lnTo>
                    <a:pt x="1512578" y="247445"/>
                  </a:lnTo>
                  <a:lnTo>
                    <a:pt x="1525520" y="255349"/>
                  </a:lnTo>
                  <a:lnTo>
                    <a:pt x="1541436" y="258007"/>
                  </a:lnTo>
                  <a:lnTo>
                    <a:pt x="1597462" y="258007"/>
                  </a:lnTo>
                  <a:lnTo>
                    <a:pt x="1585905" y="269994"/>
                  </a:lnTo>
                  <a:lnTo>
                    <a:pt x="1565573" y="280110"/>
                  </a:lnTo>
                  <a:lnTo>
                    <a:pt x="1541005" y="283677"/>
                  </a:lnTo>
                  <a:close/>
                </a:path>
                <a:path w="1868805" h="594995">
                  <a:moveTo>
                    <a:pt x="1609772" y="194632"/>
                  </a:moveTo>
                  <a:lnTo>
                    <a:pt x="1580019" y="194632"/>
                  </a:lnTo>
                  <a:lnTo>
                    <a:pt x="1576093" y="177937"/>
                  </a:lnTo>
                  <a:lnTo>
                    <a:pt x="1567538" y="165979"/>
                  </a:lnTo>
                  <a:lnTo>
                    <a:pt x="1555368" y="158785"/>
                  </a:lnTo>
                  <a:lnTo>
                    <a:pt x="1540596" y="156381"/>
                  </a:lnTo>
                  <a:lnTo>
                    <a:pt x="1594882" y="156381"/>
                  </a:lnTo>
                  <a:lnTo>
                    <a:pt x="1606348" y="174657"/>
                  </a:lnTo>
                  <a:lnTo>
                    <a:pt x="1609772" y="194632"/>
                  </a:lnTo>
                  <a:close/>
                </a:path>
                <a:path w="1868805" h="594995">
                  <a:moveTo>
                    <a:pt x="1597462" y="258007"/>
                  </a:moveTo>
                  <a:lnTo>
                    <a:pt x="1541436" y="258007"/>
                  </a:lnTo>
                  <a:lnTo>
                    <a:pt x="1553586" y="256508"/>
                  </a:lnTo>
                  <a:lnTo>
                    <a:pt x="1564166" y="252010"/>
                  </a:lnTo>
                  <a:lnTo>
                    <a:pt x="1572672" y="244516"/>
                  </a:lnTo>
                  <a:lnTo>
                    <a:pt x="1578599" y="234028"/>
                  </a:lnTo>
                  <a:lnTo>
                    <a:pt x="1610082" y="234028"/>
                  </a:lnTo>
                  <a:lnTo>
                    <a:pt x="1601024" y="254313"/>
                  </a:lnTo>
                  <a:lnTo>
                    <a:pt x="1597462" y="258007"/>
                  </a:lnTo>
                  <a:close/>
                </a:path>
                <a:path w="1868805" h="594995">
                  <a:moveTo>
                    <a:pt x="1725253" y="517367"/>
                  </a:moveTo>
                  <a:lnTo>
                    <a:pt x="1694050" y="517367"/>
                  </a:lnTo>
                  <a:lnTo>
                    <a:pt x="1694050" y="371219"/>
                  </a:lnTo>
                  <a:lnTo>
                    <a:pt x="1722413" y="371219"/>
                  </a:lnTo>
                  <a:lnTo>
                    <a:pt x="1726093" y="390053"/>
                  </a:lnTo>
                  <a:lnTo>
                    <a:pt x="1779418" y="390053"/>
                  </a:lnTo>
                  <a:lnTo>
                    <a:pt x="1779418" y="399198"/>
                  </a:lnTo>
                  <a:lnTo>
                    <a:pt x="1758716" y="399198"/>
                  </a:lnTo>
                  <a:lnTo>
                    <a:pt x="1743319" y="401992"/>
                  </a:lnTo>
                  <a:lnTo>
                    <a:pt x="1732946" y="410002"/>
                  </a:lnTo>
                  <a:lnTo>
                    <a:pt x="1727092" y="422671"/>
                  </a:lnTo>
                  <a:lnTo>
                    <a:pt x="1725253" y="439439"/>
                  </a:lnTo>
                  <a:lnTo>
                    <a:pt x="1725253" y="517367"/>
                  </a:lnTo>
                  <a:close/>
                </a:path>
                <a:path w="1868805" h="594995">
                  <a:moveTo>
                    <a:pt x="1779418" y="390053"/>
                  </a:moveTo>
                  <a:lnTo>
                    <a:pt x="1726094" y="390053"/>
                  </a:lnTo>
                  <a:lnTo>
                    <a:pt x="1731380" y="382777"/>
                  </a:lnTo>
                  <a:lnTo>
                    <a:pt x="1739002" y="376784"/>
                  </a:lnTo>
                  <a:lnTo>
                    <a:pt x="1748750" y="372717"/>
                  </a:lnTo>
                  <a:lnTo>
                    <a:pt x="1760417" y="371219"/>
                  </a:lnTo>
                  <a:lnTo>
                    <a:pt x="1779418" y="371219"/>
                  </a:lnTo>
                  <a:lnTo>
                    <a:pt x="1779418" y="390053"/>
                  </a:lnTo>
                  <a:close/>
                </a:path>
                <a:path w="1868805" h="594995">
                  <a:moveTo>
                    <a:pt x="866933" y="280822"/>
                  </a:moveTo>
                  <a:lnTo>
                    <a:pt x="727380" y="280822"/>
                  </a:lnTo>
                  <a:lnTo>
                    <a:pt x="727380" y="77571"/>
                  </a:lnTo>
                  <a:lnTo>
                    <a:pt x="862393" y="77571"/>
                  </a:lnTo>
                  <a:lnTo>
                    <a:pt x="862393" y="106113"/>
                  </a:lnTo>
                  <a:lnTo>
                    <a:pt x="759442" y="106113"/>
                  </a:lnTo>
                  <a:lnTo>
                    <a:pt x="759442" y="164343"/>
                  </a:lnTo>
                  <a:lnTo>
                    <a:pt x="839430" y="164343"/>
                  </a:lnTo>
                  <a:lnTo>
                    <a:pt x="839430" y="192604"/>
                  </a:lnTo>
                  <a:lnTo>
                    <a:pt x="759442" y="192604"/>
                  </a:lnTo>
                  <a:lnTo>
                    <a:pt x="759442" y="251980"/>
                  </a:lnTo>
                  <a:lnTo>
                    <a:pt x="866933" y="251980"/>
                  </a:lnTo>
                  <a:lnTo>
                    <a:pt x="866933" y="280822"/>
                  </a:lnTo>
                  <a:close/>
                </a:path>
              </a:pathLst>
            </a:custGeom>
            <a:solidFill>
              <a:srgbClr val="C7FA64"/>
            </a:solidFill>
          </p:spPr>
          <p:txBody>
            <a:bodyPr wrap="square" lIns="0" tIns="0" rIns="0" bIns="0" rtlCol="0"/>
            <a:lstStyle/>
            <a:p>
              <a:endParaRPr sz="1200"/>
            </a:p>
          </p:txBody>
        </p:sp>
        <p:sp>
          <p:nvSpPr>
            <p:cNvPr id="10" name="Holder 5">
              <a:extLst>
                <a:ext uri="{FF2B5EF4-FFF2-40B4-BE49-F238E27FC236}">
                  <a16:creationId xmlns:a16="http://schemas.microsoft.com/office/drawing/2014/main" xmlns="" id="{1F5AA9BF-DA62-6D81-1EC7-ADFDC3B56169}"/>
                </a:ext>
              </a:extLst>
            </p:cNvPr>
            <p:cNvSpPr txBox="1">
              <a:spLocks/>
            </p:cNvSpPr>
            <p:nvPr userDrawn="1"/>
          </p:nvSpPr>
          <p:spPr>
            <a:xfrm>
              <a:off x="9448800" y="6346185"/>
              <a:ext cx="2743200" cy="365125"/>
            </a:xfrm>
            <a:prstGeom prst="rect">
              <a:avLst/>
            </a:prstGeom>
          </p:spPr>
          <p:txBody>
            <a:bodyPr vert="horz" lIns="0" tIns="0" rIns="0" bIns="0" rtlCol="0" anchor="ctr"/>
            <a:lstStyle>
              <a:defPPr>
                <a:defRPr lang="x-none"/>
              </a:defPPr>
              <a:lvl1pPr marL="0" algn="ctr" defTabSz="914400" rtl="0" eaLnBrk="1" latinLnBrk="0" hangingPunct="1">
                <a:defRPr sz="1333" b="0" i="0" kern="1200">
                  <a:solidFill>
                    <a:srgbClr val="C7FA64"/>
                  </a:solidFill>
                  <a:latin typeface="Neurial Grotesk"/>
                  <a:ea typeface="+mn-ea"/>
                  <a:cs typeface="Neurial Grotes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467">
                <a:spcBef>
                  <a:spcPts val="67"/>
                </a:spcBef>
              </a:pPr>
              <a:r>
                <a:rPr lang="en-GB" dirty="0"/>
                <a:t>The</a:t>
              </a:r>
              <a:r>
                <a:rPr lang="en-GB" spc="-37" dirty="0"/>
                <a:t> </a:t>
              </a:r>
              <a:r>
                <a:rPr lang="en-GB" dirty="0"/>
                <a:t>Heating</a:t>
              </a:r>
              <a:r>
                <a:rPr lang="en-GB" spc="-37" dirty="0"/>
                <a:t> </a:t>
              </a:r>
              <a:r>
                <a:rPr lang="en-GB" dirty="0"/>
                <a:t>&amp;</a:t>
              </a:r>
              <a:r>
                <a:rPr lang="en-GB" spc="-33" dirty="0"/>
                <a:t> </a:t>
              </a:r>
              <a:r>
                <a:rPr lang="en-GB" dirty="0"/>
                <a:t>Cooling</a:t>
              </a:r>
              <a:r>
                <a:rPr lang="en-GB" spc="-37" dirty="0"/>
                <a:t> </a:t>
              </a:r>
              <a:r>
                <a:rPr lang="en-GB" spc="-7" dirty="0"/>
                <a:t>Network</a:t>
              </a:r>
            </a:p>
          </p:txBody>
        </p:sp>
      </p:grpSp>
    </p:spTree>
    <p:extLst>
      <p:ext uri="{BB962C8B-B14F-4D97-AF65-F5344CB8AC3E}">
        <p14:creationId xmlns:p14="http://schemas.microsoft.com/office/powerpoint/2010/main" val="3545093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2204000" cy="6192000"/>
          </a:xfrm>
          <a:custGeom>
            <a:avLst/>
            <a:gdLst/>
            <a:ahLst/>
            <a:cxnLst/>
            <a:rect l="l" t="t" r="r" b="b"/>
            <a:pathLst>
              <a:path w="18288000" h="9258300">
                <a:moveTo>
                  <a:pt x="0" y="9258299"/>
                </a:moveTo>
                <a:lnTo>
                  <a:pt x="18287998" y="9258299"/>
                </a:lnTo>
                <a:lnTo>
                  <a:pt x="18287998" y="0"/>
                </a:lnTo>
                <a:lnTo>
                  <a:pt x="0" y="0"/>
                </a:lnTo>
                <a:lnTo>
                  <a:pt x="0" y="9258299"/>
                </a:lnTo>
                <a:close/>
              </a:path>
            </a:pathLst>
          </a:custGeom>
          <a:solidFill>
            <a:srgbClr val="03544F"/>
          </a:solidFill>
        </p:spPr>
        <p:txBody>
          <a:bodyPr wrap="square" lIns="0" tIns="0" rIns="0" bIns="0" rtlCol="0"/>
          <a:lstStyle/>
          <a:p>
            <a:endParaRPr sz="1200"/>
          </a:p>
        </p:txBody>
      </p:sp>
      <p:grpSp>
        <p:nvGrpSpPr>
          <p:cNvPr id="4" name="Group 3">
            <a:extLst>
              <a:ext uri="{FF2B5EF4-FFF2-40B4-BE49-F238E27FC236}">
                <a16:creationId xmlns:a16="http://schemas.microsoft.com/office/drawing/2014/main" xmlns="" id="{E0D0D6AC-371D-576D-2E7C-A8615B25018C}"/>
              </a:ext>
            </a:extLst>
          </p:cNvPr>
          <p:cNvGrpSpPr/>
          <p:nvPr userDrawn="1"/>
        </p:nvGrpSpPr>
        <p:grpSpPr>
          <a:xfrm>
            <a:off x="-12000" y="6172200"/>
            <a:ext cx="12204000" cy="685800"/>
            <a:chOff x="-4856" y="6185848"/>
            <a:chExt cx="12204000" cy="685800"/>
          </a:xfrm>
          <a:solidFill>
            <a:srgbClr val="C8FA64"/>
          </a:solidFill>
        </p:grpSpPr>
        <p:sp>
          <p:nvSpPr>
            <p:cNvPr id="8" name="bg object 26">
              <a:extLst>
                <a:ext uri="{FF2B5EF4-FFF2-40B4-BE49-F238E27FC236}">
                  <a16:creationId xmlns:a16="http://schemas.microsoft.com/office/drawing/2014/main" xmlns="" id="{17FDDE96-F23A-7862-E485-DDAFB2372B10}"/>
                </a:ext>
              </a:extLst>
            </p:cNvPr>
            <p:cNvSpPr/>
            <p:nvPr userDrawn="1"/>
          </p:nvSpPr>
          <p:spPr>
            <a:xfrm>
              <a:off x="-4856" y="6185848"/>
              <a:ext cx="12204000" cy="685800"/>
            </a:xfrm>
            <a:custGeom>
              <a:avLst/>
              <a:gdLst/>
              <a:ahLst/>
              <a:cxnLst/>
              <a:rect l="l" t="t" r="r" b="b"/>
              <a:pathLst>
                <a:path w="18288000" h="1028700">
                  <a:moveTo>
                    <a:pt x="18287553" y="1028700"/>
                  </a:moveTo>
                  <a:lnTo>
                    <a:pt x="0" y="1028700"/>
                  </a:lnTo>
                  <a:lnTo>
                    <a:pt x="0" y="0"/>
                  </a:lnTo>
                  <a:lnTo>
                    <a:pt x="18287553" y="0"/>
                  </a:lnTo>
                  <a:lnTo>
                    <a:pt x="18287553" y="1028700"/>
                  </a:lnTo>
                  <a:close/>
                </a:path>
              </a:pathLst>
            </a:custGeom>
            <a:grpFill/>
          </p:spPr>
          <p:txBody>
            <a:bodyPr wrap="square" lIns="0" tIns="0" rIns="0" bIns="0" rtlCol="0"/>
            <a:lstStyle/>
            <a:p>
              <a:endParaRPr sz="1200"/>
            </a:p>
          </p:txBody>
        </p:sp>
        <p:sp>
          <p:nvSpPr>
            <p:cNvPr id="10" name="Holder 5">
              <a:extLst>
                <a:ext uri="{FF2B5EF4-FFF2-40B4-BE49-F238E27FC236}">
                  <a16:creationId xmlns:a16="http://schemas.microsoft.com/office/drawing/2014/main" xmlns="" id="{1F5AA9BF-DA62-6D81-1EC7-ADFDC3B56169}"/>
                </a:ext>
              </a:extLst>
            </p:cNvPr>
            <p:cNvSpPr txBox="1">
              <a:spLocks/>
            </p:cNvSpPr>
            <p:nvPr userDrawn="1"/>
          </p:nvSpPr>
          <p:spPr>
            <a:xfrm>
              <a:off x="9448800" y="6346185"/>
              <a:ext cx="2743200" cy="365125"/>
            </a:xfrm>
            <a:prstGeom prst="rect">
              <a:avLst/>
            </a:prstGeom>
            <a:grpFill/>
          </p:spPr>
          <p:txBody>
            <a:bodyPr vert="horz" lIns="0" tIns="0" rIns="0" bIns="0" rtlCol="0" anchor="ctr"/>
            <a:lstStyle>
              <a:defPPr>
                <a:defRPr lang="x-none"/>
              </a:defPPr>
              <a:lvl1pPr marL="0" algn="ctr" defTabSz="914400" rtl="0" eaLnBrk="1" latinLnBrk="0" hangingPunct="1">
                <a:defRPr sz="1333" b="0" i="0" kern="1200">
                  <a:solidFill>
                    <a:srgbClr val="C7FA64"/>
                  </a:solidFill>
                  <a:latin typeface="Neurial Grotesk"/>
                  <a:ea typeface="+mn-ea"/>
                  <a:cs typeface="Neurial Grotes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467">
                <a:spcBef>
                  <a:spcPts val="67"/>
                </a:spcBef>
              </a:pPr>
              <a:r>
                <a:rPr lang="en-GB" dirty="0">
                  <a:solidFill>
                    <a:srgbClr val="03544F"/>
                  </a:solidFill>
                </a:rPr>
                <a:t>The</a:t>
              </a:r>
              <a:r>
                <a:rPr lang="en-GB" spc="-37" dirty="0">
                  <a:solidFill>
                    <a:srgbClr val="03544F"/>
                  </a:solidFill>
                </a:rPr>
                <a:t> </a:t>
              </a:r>
              <a:r>
                <a:rPr lang="en-GB" dirty="0">
                  <a:solidFill>
                    <a:srgbClr val="03544F"/>
                  </a:solidFill>
                </a:rPr>
                <a:t>Heating</a:t>
              </a:r>
              <a:r>
                <a:rPr lang="en-GB" spc="-37" dirty="0">
                  <a:solidFill>
                    <a:srgbClr val="03544F"/>
                  </a:solidFill>
                </a:rPr>
                <a:t> </a:t>
              </a:r>
              <a:r>
                <a:rPr lang="en-GB" dirty="0">
                  <a:solidFill>
                    <a:srgbClr val="03544F"/>
                  </a:solidFill>
                </a:rPr>
                <a:t>&amp;</a:t>
              </a:r>
              <a:r>
                <a:rPr lang="en-GB" spc="-33" dirty="0">
                  <a:solidFill>
                    <a:srgbClr val="03544F"/>
                  </a:solidFill>
                </a:rPr>
                <a:t> </a:t>
              </a:r>
              <a:r>
                <a:rPr lang="en-GB" dirty="0">
                  <a:solidFill>
                    <a:srgbClr val="03544F"/>
                  </a:solidFill>
                </a:rPr>
                <a:t>Cooling</a:t>
              </a:r>
              <a:r>
                <a:rPr lang="en-GB" spc="-37" dirty="0">
                  <a:solidFill>
                    <a:srgbClr val="03544F"/>
                  </a:solidFill>
                </a:rPr>
                <a:t> </a:t>
              </a:r>
              <a:r>
                <a:rPr lang="en-GB" spc="-7" dirty="0">
                  <a:solidFill>
                    <a:srgbClr val="03544F"/>
                  </a:solidFill>
                </a:rPr>
                <a:t>Network</a:t>
              </a:r>
            </a:p>
          </p:txBody>
        </p:sp>
      </p:grpSp>
      <p:pic>
        <p:nvPicPr>
          <p:cNvPr id="11" name="Picture 10" descr="A black background with blue text&#10;&#10;AI-generated content may be incorrect.">
            <a:extLst>
              <a:ext uri="{FF2B5EF4-FFF2-40B4-BE49-F238E27FC236}">
                <a16:creationId xmlns:a16="http://schemas.microsoft.com/office/drawing/2014/main" xmlns="" id="{6F2F2108-3A4F-F891-DF59-31431C29F9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471" y="6327000"/>
            <a:ext cx="1185740" cy="396000"/>
          </a:xfrm>
          <a:prstGeom prst="rect">
            <a:avLst/>
          </a:prstGeom>
        </p:spPr>
      </p:pic>
    </p:spTree>
    <p:extLst>
      <p:ext uri="{BB962C8B-B14F-4D97-AF65-F5344CB8AC3E}">
        <p14:creationId xmlns:p14="http://schemas.microsoft.com/office/powerpoint/2010/main" val="321583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D08F6-E1B0-BEF3-46FC-B4DD741D4E2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DFA4B02-37AE-E195-0738-89E481664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2ABB3CD-CC7A-764C-C079-5FFB607F9202}"/>
              </a:ext>
            </a:extLst>
          </p:cNvPr>
          <p:cNvSpPr>
            <a:spLocks noGrp="1"/>
          </p:cNvSpPr>
          <p:nvPr>
            <p:ph type="dt" sz="half" idx="10"/>
          </p:nvPr>
        </p:nvSpPr>
        <p:spPr/>
        <p:txBody>
          <a:bodyPr/>
          <a:lstStyle/>
          <a:p>
            <a:fld id="{1289653A-CE7A-44F4-B8C4-3F2914D8303F}" type="datetime1">
              <a:rPr lang="en-US" smtClean="0"/>
              <a:t>5/29/2025</a:t>
            </a:fld>
            <a:endParaRPr lang="x-none"/>
          </a:p>
        </p:txBody>
      </p:sp>
      <p:sp>
        <p:nvSpPr>
          <p:cNvPr id="5" name="Footer Placeholder 4">
            <a:extLst>
              <a:ext uri="{FF2B5EF4-FFF2-40B4-BE49-F238E27FC236}">
                <a16:creationId xmlns:a16="http://schemas.microsoft.com/office/drawing/2014/main" xmlns="" id="{AE04D469-5797-E0DB-BC98-AE62B5DE35DB}"/>
              </a:ext>
            </a:extLst>
          </p:cNvPr>
          <p:cNvSpPr>
            <a:spLocks noGrp="1"/>
          </p:cNvSpPr>
          <p:nvPr>
            <p:ph type="ftr" sz="quarter" idx="11"/>
          </p:nvPr>
        </p:nvSpPr>
        <p:spPr/>
        <p:txBody>
          <a:bodyPr/>
          <a:lstStyle/>
          <a:p>
            <a:r>
              <a:rPr lang="x-none"/>
              <a:t>The Heating &amp; Cooling Network</a:t>
            </a:r>
          </a:p>
        </p:txBody>
      </p:sp>
      <p:sp>
        <p:nvSpPr>
          <p:cNvPr id="6" name="Slide Number Placeholder 5">
            <a:extLst>
              <a:ext uri="{FF2B5EF4-FFF2-40B4-BE49-F238E27FC236}">
                <a16:creationId xmlns:a16="http://schemas.microsoft.com/office/drawing/2014/main" xmlns="" id="{0E4269BA-0B1A-0321-A7B5-170244145481}"/>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144835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C686B-9AF9-EC1E-36F5-48E69747A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77D31B2F-6CBD-BF0B-7A27-F364A86C7C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1753BE-11F1-5F10-1AD9-CD309912EEA4}"/>
              </a:ext>
            </a:extLst>
          </p:cNvPr>
          <p:cNvSpPr>
            <a:spLocks noGrp="1"/>
          </p:cNvSpPr>
          <p:nvPr>
            <p:ph type="dt" sz="half" idx="10"/>
          </p:nvPr>
        </p:nvSpPr>
        <p:spPr/>
        <p:txBody>
          <a:bodyPr/>
          <a:lstStyle/>
          <a:p>
            <a:fld id="{1BA08E9F-002C-494B-9DFA-B215894F22E1}" type="datetime1">
              <a:rPr lang="en-US" smtClean="0"/>
              <a:t>5/29/2025</a:t>
            </a:fld>
            <a:endParaRPr lang="x-none"/>
          </a:p>
        </p:txBody>
      </p:sp>
      <p:sp>
        <p:nvSpPr>
          <p:cNvPr id="5" name="Footer Placeholder 4">
            <a:extLst>
              <a:ext uri="{FF2B5EF4-FFF2-40B4-BE49-F238E27FC236}">
                <a16:creationId xmlns:a16="http://schemas.microsoft.com/office/drawing/2014/main" xmlns="" id="{89310E7E-B614-3877-6487-2D3CDA48547C}"/>
              </a:ext>
            </a:extLst>
          </p:cNvPr>
          <p:cNvSpPr>
            <a:spLocks noGrp="1"/>
          </p:cNvSpPr>
          <p:nvPr>
            <p:ph type="ftr" sz="quarter" idx="11"/>
          </p:nvPr>
        </p:nvSpPr>
        <p:spPr/>
        <p:txBody>
          <a:bodyPr/>
          <a:lstStyle/>
          <a:p>
            <a:r>
              <a:rPr lang="x-none"/>
              <a:t>The Heating &amp; Cooling Network</a:t>
            </a:r>
          </a:p>
        </p:txBody>
      </p:sp>
      <p:sp>
        <p:nvSpPr>
          <p:cNvPr id="6" name="Slide Number Placeholder 5">
            <a:extLst>
              <a:ext uri="{FF2B5EF4-FFF2-40B4-BE49-F238E27FC236}">
                <a16:creationId xmlns:a16="http://schemas.microsoft.com/office/drawing/2014/main" xmlns="" id="{CBD6D3DB-A647-BC15-C83C-FD34B1861F7D}"/>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428261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22BD5-2904-B793-DB52-9B7F1B27B75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6E2B9C2A-CD83-D439-231C-F5FBF4F8AB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B764268D-C9BD-9758-F51B-33F5A3AF3C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E6C509E2-9421-1307-6646-384E7A94FF74}"/>
              </a:ext>
            </a:extLst>
          </p:cNvPr>
          <p:cNvSpPr>
            <a:spLocks noGrp="1"/>
          </p:cNvSpPr>
          <p:nvPr>
            <p:ph type="dt" sz="half" idx="10"/>
          </p:nvPr>
        </p:nvSpPr>
        <p:spPr/>
        <p:txBody>
          <a:bodyPr/>
          <a:lstStyle/>
          <a:p>
            <a:fld id="{A3041A9A-709A-4103-AE6A-80CF6D3CA8F0}" type="datetime1">
              <a:rPr lang="en-US" smtClean="0"/>
              <a:t>5/29/2025</a:t>
            </a:fld>
            <a:endParaRPr lang="x-none"/>
          </a:p>
        </p:txBody>
      </p:sp>
      <p:sp>
        <p:nvSpPr>
          <p:cNvPr id="6" name="Footer Placeholder 5">
            <a:extLst>
              <a:ext uri="{FF2B5EF4-FFF2-40B4-BE49-F238E27FC236}">
                <a16:creationId xmlns:a16="http://schemas.microsoft.com/office/drawing/2014/main" xmlns="" id="{062DA5CF-1BE4-1676-A29D-6CAEEA466766}"/>
              </a:ext>
            </a:extLst>
          </p:cNvPr>
          <p:cNvSpPr>
            <a:spLocks noGrp="1"/>
          </p:cNvSpPr>
          <p:nvPr>
            <p:ph type="ftr" sz="quarter" idx="11"/>
          </p:nvPr>
        </p:nvSpPr>
        <p:spPr/>
        <p:txBody>
          <a:bodyPr/>
          <a:lstStyle/>
          <a:p>
            <a:r>
              <a:rPr lang="x-none"/>
              <a:t>The Heating &amp; Cooling Network</a:t>
            </a:r>
          </a:p>
        </p:txBody>
      </p:sp>
      <p:sp>
        <p:nvSpPr>
          <p:cNvPr id="7" name="Slide Number Placeholder 6">
            <a:extLst>
              <a:ext uri="{FF2B5EF4-FFF2-40B4-BE49-F238E27FC236}">
                <a16:creationId xmlns:a16="http://schemas.microsoft.com/office/drawing/2014/main" xmlns="" id="{9E71B11D-6339-4F43-ED23-8C09608ECD98}"/>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29822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5E2B1-D4A2-C04F-C844-B616A6162B3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AED82D3-140D-C93E-CBCD-1774DD476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00D79C8-9506-BC12-36DB-784B5E5B68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CA3ED2CE-CC38-7D46-2E79-F3649ABA4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4F7AF3-00B5-C6E8-2E6A-65F5FC9C03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318558F7-E652-531C-0E0B-D4FFC2994453}"/>
              </a:ext>
            </a:extLst>
          </p:cNvPr>
          <p:cNvSpPr>
            <a:spLocks noGrp="1"/>
          </p:cNvSpPr>
          <p:nvPr>
            <p:ph type="dt" sz="half" idx="10"/>
          </p:nvPr>
        </p:nvSpPr>
        <p:spPr/>
        <p:txBody>
          <a:bodyPr/>
          <a:lstStyle/>
          <a:p>
            <a:fld id="{C876791F-C5F2-4871-937C-F4995A2960DF}" type="datetime1">
              <a:rPr lang="en-US" smtClean="0"/>
              <a:t>5/29/2025</a:t>
            </a:fld>
            <a:endParaRPr lang="x-none"/>
          </a:p>
        </p:txBody>
      </p:sp>
      <p:sp>
        <p:nvSpPr>
          <p:cNvPr id="8" name="Footer Placeholder 7">
            <a:extLst>
              <a:ext uri="{FF2B5EF4-FFF2-40B4-BE49-F238E27FC236}">
                <a16:creationId xmlns:a16="http://schemas.microsoft.com/office/drawing/2014/main" xmlns="" id="{44DC25B6-855D-3D6A-8B2B-688987C3A700}"/>
              </a:ext>
            </a:extLst>
          </p:cNvPr>
          <p:cNvSpPr>
            <a:spLocks noGrp="1"/>
          </p:cNvSpPr>
          <p:nvPr>
            <p:ph type="ftr" sz="quarter" idx="11"/>
          </p:nvPr>
        </p:nvSpPr>
        <p:spPr/>
        <p:txBody>
          <a:bodyPr/>
          <a:lstStyle/>
          <a:p>
            <a:r>
              <a:rPr lang="x-none"/>
              <a:t>The Heating &amp; Cooling Network</a:t>
            </a:r>
          </a:p>
        </p:txBody>
      </p:sp>
      <p:sp>
        <p:nvSpPr>
          <p:cNvPr id="9" name="Slide Number Placeholder 8">
            <a:extLst>
              <a:ext uri="{FF2B5EF4-FFF2-40B4-BE49-F238E27FC236}">
                <a16:creationId xmlns:a16="http://schemas.microsoft.com/office/drawing/2014/main" xmlns="" id="{00ACD324-585C-4604-CADB-0434CF3D0CC8}"/>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101048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B96CE-0E6E-17AE-DA3C-7809D9FF118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55AF57EE-A9BE-5D7A-0FAA-D5ED38AFF7A3}"/>
              </a:ext>
            </a:extLst>
          </p:cNvPr>
          <p:cNvSpPr>
            <a:spLocks noGrp="1"/>
          </p:cNvSpPr>
          <p:nvPr>
            <p:ph type="dt" sz="half" idx="10"/>
          </p:nvPr>
        </p:nvSpPr>
        <p:spPr/>
        <p:txBody>
          <a:bodyPr/>
          <a:lstStyle/>
          <a:p>
            <a:fld id="{660C7A19-815B-499E-B700-91E08B6ED3B3}" type="datetime1">
              <a:rPr lang="en-US" smtClean="0"/>
              <a:t>5/29/2025</a:t>
            </a:fld>
            <a:endParaRPr lang="x-none"/>
          </a:p>
        </p:txBody>
      </p:sp>
      <p:sp>
        <p:nvSpPr>
          <p:cNvPr id="4" name="Footer Placeholder 3">
            <a:extLst>
              <a:ext uri="{FF2B5EF4-FFF2-40B4-BE49-F238E27FC236}">
                <a16:creationId xmlns:a16="http://schemas.microsoft.com/office/drawing/2014/main" xmlns="" id="{A4184D9D-B9FD-1EB5-3133-95E03FCAB1D5}"/>
              </a:ext>
            </a:extLst>
          </p:cNvPr>
          <p:cNvSpPr>
            <a:spLocks noGrp="1"/>
          </p:cNvSpPr>
          <p:nvPr>
            <p:ph type="ftr" sz="quarter" idx="11"/>
          </p:nvPr>
        </p:nvSpPr>
        <p:spPr/>
        <p:txBody>
          <a:bodyPr/>
          <a:lstStyle/>
          <a:p>
            <a:r>
              <a:rPr lang="x-none"/>
              <a:t>The Heating &amp; Cooling Network</a:t>
            </a:r>
          </a:p>
        </p:txBody>
      </p:sp>
      <p:sp>
        <p:nvSpPr>
          <p:cNvPr id="5" name="Slide Number Placeholder 4">
            <a:extLst>
              <a:ext uri="{FF2B5EF4-FFF2-40B4-BE49-F238E27FC236}">
                <a16:creationId xmlns:a16="http://schemas.microsoft.com/office/drawing/2014/main" xmlns="" id="{B2A4BD77-B95F-0FB5-3ADB-E0B2A332BFFF}"/>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242739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8AD9947-9113-D641-412A-2133F55436F5}"/>
              </a:ext>
            </a:extLst>
          </p:cNvPr>
          <p:cNvSpPr>
            <a:spLocks noGrp="1"/>
          </p:cNvSpPr>
          <p:nvPr>
            <p:ph type="dt" sz="half" idx="10"/>
          </p:nvPr>
        </p:nvSpPr>
        <p:spPr/>
        <p:txBody>
          <a:bodyPr/>
          <a:lstStyle/>
          <a:p>
            <a:fld id="{D633D9E1-BF2D-4509-BB24-D424277AF5D6}" type="datetime1">
              <a:rPr lang="en-US" smtClean="0"/>
              <a:t>5/29/2025</a:t>
            </a:fld>
            <a:endParaRPr lang="x-none"/>
          </a:p>
        </p:txBody>
      </p:sp>
      <p:sp>
        <p:nvSpPr>
          <p:cNvPr id="3" name="Footer Placeholder 2">
            <a:extLst>
              <a:ext uri="{FF2B5EF4-FFF2-40B4-BE49-F238E27FC236}">
                <a16:creationId xmlns:a16="http://schemas.microsoft.com/office/drawing/2014/main" xmlns="" id="{0538F53D-9250-E5DA-EB3F-7AD8C5E91C41}"/>
              </a:ext>
            </a:extLst>
          </p:cNvPr>
          <p:cNvSpPr>
            <a:spLocks noGrp="1"/>
          </p:cNvSpPr>
          <p:nvPr>
            <p:ph type="ftr" sz="quarter" idx="11"/>
          </p:nvPr>
        </p:nvSpPr>
        <p:spPr/>
        <p:txBody>
          <a:bodyPr/>
          <a:lstStyle/>
          <a:p>
            <a:r>
              <a:rPr lang="x-none"/>
              <a:t>The Heating &amp; Cooling Network</a:t>
            </a:r>
          </a:p>
        </p:txBody>
      </p:sp>
      <p:sp>
        <p:nvSpPr>
          <p:cNvPr id="4" name="Slide Number Placeholder 3">
            <a:extLst>
              <a:ext uri="{FF2B5EF4-FFF2-40B4-BE49-F238E27FC236}">
                <a16:creationId xmlns:a16="http://schemas.microsoft.com/office/drawing/2014/main" xmlns="" id="{F5B92C99-122A-1618-D222-B158182879FA}"/>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260506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E87B6-F986-72E1-949C-B100C88B1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BC45CC4-74D9-E38C-CDA3-41BD3A10D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C3D4EC42-4214-27A8-AFEF-AE9AB710A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274808-874D-066C-C5F9-BDAF015C2434}"/>
              </a:ext>
            </a:extLst>
          </p:cNvPr>
          <p:cNvSpPr>
            <a:spLocks noGrp="1"/>
          </p:cNvSpPr>
          <p:nvPr>
            <p:ph type="dt" sz="half" idx="10"/>
          </p:nvPr>
        </p:nvSpPr>
        <p:spPr/>
        <p:txBody>
          <a:bodyPr/>
          <a:lstStyle/>
          <a:p>
            <a:fld id="{A10AF54F-A072-4166-A577-BEE3FFFACD31}" type="datetime1">
              <a:rPr lang="en-US" smtClean="0"/>
              <a:t>5/29/2025</a:t>
            </a:fld>
            <a:endParaRPr lang="x-none"/>
          </a:p>
        </p:txBody>
      </p:sp>
      <p:sp>
        <p:nvSpPr>
          <p:cNvPr id="6" name="Footer Placeholder 5">
            <a:extLst>
              <a:ext uri="{FF2B5EF4-FFF2-40B4-BE49-F238E27FC236}">
                <a16:creationId xmlns:a16="http://schemas.microsoft.com/office/drawing/2014/main" xmlns="" id="{48A8A5DA-5DF9-CAD2-2DC7-D0399582FE80}"/>
              </a:ext>
            </a:extLst>
          </p:cNvPr>
          <p:cNvSpPr>
            <a:spLocks noGrp="1"/>
          </p:cNvSpPr>
          <p:nvPr>
            <p:ph type="ftr" sz="quarter" idx="11"/>
          </p:nvPr>
        </p:nvSpPr>
        <p:spPr/>
        <p:txBody>
          <a:bodyPr/>
          <a:lstStyle/>
          <a:p>
            <a:r>
              <a:rPr lang="x-none"/>
              <a:t>The Heating &amp; Cooling Network</a:t>
            </a:r>
          </a:p>
        </p:txBody>
      </p:sp>
      <p:sp>
        <p:nvSpPr>
          <p:cNvPr id="7" name="Slide Number Placeholder 6">
            <a:extLst>
              <a:ext uri="{FF2B5EF4-FFF2-40B4-BE49-F238E27FC236}">
                <a16:creationId xmlns:a16="http://schemas.microsoft.com/office/drawing/2014/main" xmlns="" id="{7DFEA1F4-B2B0-DC29-F87B-6E1BCCA1EDF1}"/>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29492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8AB9F-09D6-466C-4E93-CBBDDBAC4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01A9253B-CE70-B5C3-386D-D79C99D23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66A661D6-8836-5AF2-6924-0B155B4EC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1F3992-B86B-D27C-3DA4-EE1283872DC2}"/>
              </a:ext>
            </a:extLst>
          </p:cNvPr>
          <p:cNvSpPr>
            <a:spLocks noGrp="1"/>
          </p:cNvSpPr>
          <p:nvPr>
            <p:ph type="dt" sz="half" idx="10"/>
          </p:nvPr>
        </p:nvSpPr>
        <p:spPr/>
        <p:txBody>
          <a:bodyPr/>
          <a:lstStyle/>
          <a:p>
            <a:fld id="{C38BCDE0-A91B-48E6-925B-6F7B2D8B14EE}" type="datetime1">
              <a:rPr lang="en-US" smtClean="0"/>
              <a:t>5/29/2025</a:t>
            </a:fld>
            <a:endParaRPr lang="x-none"/>
          </a:p>
        </p:txBody>
      </p:sp>
      <p:sp>
        <p:nvSpPr>
          <p:cNvPr id="6" name="Footer Placeholder 5">
            <a:extLst>
              <a:ext uri="{FF2B5EF4-FFF2-40B4-BE49-F238E27FC236}">
                <a16:creationId xmlns:a16="http://schemas.microsoft.com/office/drawing/2014/main" xmlns="" id="{6278F3B6-B634-1EEB-8E9F-91556B6F77D4}"/>
              </a:ext>
            </a:extLst>
          </p:cNvPr>
          <p:cNvSpPr>
            <a:spLocks noGrp="1"/>
          </p:cNvSpPr>
          <p:nvPr>
            <p:ph type="ftr" sz="quarter" idx="11"/>
          </p:nvPr>
        </p:nvSpPr>
        <p:spPr/>
        <p:txBody>
          <a:bodyPr/>
          <a:lstStyle/>
          <a:p>
            <a:r>
              <a:rPr lang="x-none"/>
              <a:t>The Heating &amp; Cooling Network</a:t>
            </a:r>
          </a:p>
        </p:txBody>
      </p:sp>
      <p:sp>
        <p:nvSpPr>
          <p:cNvPr id="7" name="Slide Number Placeholder 6">
            <a:extLst>
              <a:ext uri="{FF2B5EF4-FFF2-40B4-BE49-F238E27FC236}">
                <a16:creationId xmlns:a16="http://schemas.microsoft.com/office/drawing/2014/main" xmlns="" id="{2168107C-AFC3-C3AE-5744-5E9C6A87B813}"/>
              </a:ext>
            </a:extLst>
          </p:cNvPr>
          <p:cNvSpPr>
            <a:spLocks noGrp="1"/>
          </p:cNvSpPr>
          <p:nvPr>
            <p:ph type="sldNum" sz="quarter" idx="12"/>
          </p:nvPr>
        </p:nvSpPr>
        <p:spPr/>
        <p:txBody>
          <a:bodyPr/>
          <a:lstStyle/>
          <a:p>
            <a:fld id="{6BD92DDE-FA41-4B4D-8B45-71AB00B97C86}" type="slidenum">
              <a:rPr lang="x-none" smtClean="0"/>
              <a:t>‹#›</a:t>
            </a:fld>
            <a:endParaRPr lang="x-none"/>
          </a:p>
        </p:txBody>
      </p:sp>
    </p:spTree>
    <p:extLst>
      <p:ext uri="{BB962C8B-B14F-4D97-AF65-F5344CB8AC3E}">
        <p14:creationId xmlns:p14="http://schemas.microsoft.com/office/powerpoint/2010/main" val="169389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127CA3-5903-9903-4B01-CA0EF5A3A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D3571FB-9E28-089A-F236-9B2355032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CD9E869-49FD-1E50-3BCE-66BF779D4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7128E4-6D58-4FFB-B82A-90A0B95BD19C}" type="datetime1">
              <a:rPr lang="en-US" smtClean="0"/>
              <a:t>5/29/2025</a:t>
            </a:fld>
            <a:endParaRPr lang="x-none"/>
          </a:p>
        </p:txBody>
      </p:sp>
      <p:sp>
        <p:nvSpPr>
          <p:cNvPr id="5" name="Footer Placeholder 4">
            <a:extLst>
              <a:ext uri="{FF2B5EF4-FFF2-40B4-BE49-F238E27FC236}">
                <a16:creationId xmlns:a16="http://schemas.microsoft.com/office/drawing/2014/main" xmlns="" id="{904743AF-7CD5-7BFF-B64A-86D20BB77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x-none"/>
              <a:t>The Heating &amp; Cooling Network</a:t>
            </a:r>
          </a:p>
        </p:txBody>
      </p:sp>
      <p:sp>
        <p:nvSpPr>
          <p:cNvPr id="6" name="Slide Number Placeholder 5">
            <a:extLst>
              <a:ext uri="{FF2B5EF4-FFF2-40B4-BE49-F238E27FC236}">
                <a16:creationId xmlns:a16="http://schemas.microsoft.com/office/drawing/2014/main" xmlns="" id="{A887A892-D72B-062F-E706-540A9C6B9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D92DDE-FA41-4B4D-8B45-71AB00B97C86}" type="slidenum">
              <a:rPr lang="x-none" smtClean="0"/>
              <a:t>‹#›</a:t>
            </a:fld>
            <a:endParaRPr lang="x-none"/>
          </a:p>
        </p:txBody>
      </p:sp>
    </p:spTree>
    <p:extLst>
      <p:ext uri="{BB962C8B-B14F-4D97-AF65-F5344CB8AC3E}">
        <p14:creationId xmlns:p14="http://schemas.microsoft.com/office/powerpoint/2010/main" val="203392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5" r:id="rId14"/>
    <p:sldLayoutId id="2147483674" r:id="rId15"/>
    <p:sldLayoutId id="2147483688"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linkedin.com/in/paulinelucas-energy/"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chart" Target="../charts/char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chart" Target="../charts/chart6.xml"/><Relationship Id="rId5" Type="http://schemas.openxmlformats.org/officeDocument/2006/relationships/tags" Target="../tags/tag5.xml"/><Relationship Id="rId10" Type="http://schemas.openxmlformats.org/officeDocument/2006/relationships/chart" Target="../charts/chart5.xml"/><Relationship Id="rId4" Type="http://schemas.openxmlformats.org/officeDocument/2006/relationships/tags" Target="../tags/tag4.xml"/><Relationship Id="rId9"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5.sv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51.svg"/><Relationship Id="rId4" Type="http://schemas.openxmlformats.org/officeDocument/2006/relationships/image" Target="../media/image29.png"/><Relationship Id="rId9" Type="http://schemas.openxmlformats.org/officeDocument/2006/relationships/image" Target="../media/image55.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60.svg"/><Relationship Id="rId4" Type="http://schemas.openxmlformats.org/officeDocument/2006/relationships/image" Target="../media/image34.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2" Type="http://schemas.openxmlformats.org/officeDocument/2006/relationships/hyperlink" Target="https://www.linkedin.com/in/paulinelucas-energy/"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1.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4.png"/><Relationship Id="rId1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35.sv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2B57E-E203-9809-285D-FAB98197E188}"/>
              </a:ext>
            </a:extLst>
          </p:cNvPr>
          <p:cNvSpPr>
            <a:spLocks noGrp="1"/>
          </p:cNvSpPr>
          <p:nvPr>
            <p:ph type="ctrTitle" idx="4294967295"/>
          </p:nvPr>
        </p:nvSpPr>
        <p:spPr>
          <a:xfrm>
            <a:off x="423960" y="2424469"/>
            <a:ext cx="6080289" cy="1401153"/>
          </a:xfrm>
        </p:spPr>
        <p:txBody>
          <a:bodyPr>
            <a:normAutofit/>
          </a:bodyPr>
          <a:lstStyle/>
          <a:p>
            <a:r>
              <a:rPr lang="en-GB" sz="2800" dirty="0">
                <a:solidFill>
                  <a:srgbClr val="C8FA64"/>
                </a:solidFill>
                <a:latin typeface="+mn-lt"/>
              </a:rPr>
              <a:t>Efficient DH: Heat Transition in Action </a:t>
            </a:r>
            <a:endParaRPr lang="x-none" sz="1800" dirty="0">
              <a:solidFill>
                <a:srgbClr val="FFFF00"/>
              </a:solidFill>
            </a:endParaRPr>
          </a:p>
        </p:txBody>
      </p:sp>
      <p:grpSp>
        <p:nvGrpSpPr>
          <p:cNvPr id="14" name="Group 13">
            <a:extLst>
              <a:ext uri="{FF2B5EF4-FFF2-40B4-BE49-F238E27FC236}">
                <a16:creationId xmlns:a16="http://schemas.microsoft.com/office/drawing/2014/main" xmlns="" id="{760270D3-D278-E316-9855-38F3D3F9F69F}"/>
              </a:ext>
            </a:extLst>
          </p:cNvPr>
          <p:cNvGrpSpPr/>
          <p:nvPr/>
        </p:nvGrpSpPr>
        <p:grpSpPr>
          <a:xfrm>
            <a:off x="423960" y="351222"/>
            <a:ext cx="1260000" cy="337771"/>
            <a:chOff x="423960" y="609600"/>
            <a:chExt cx="1764000" cy="337771"/>
          </a:xfrm>
        </p:grpSpPr>
        <p:cxnSp>
          <p:nvCxnSpPr>
            <p:cNvPr id="3" name="Straight Connector 2">
              <a:extLst>
                <a:ext uri="{FF2B5EF4-FFF2-40B4-BE49-F238E27FC236}">
                  <a16:creationId xmlns:a16="http://schemas.microsoft.com/office/drawing/2014/main" xmlns="" id="{CEAFE7FC-4B01-0CA9-376F-8C89F54B5824}"/>
                </a:ext>
              </a:extLst>
            </p:cNvPr>
            <p:cNvCxnSpPr>
              <a:cxnSpLocks/>
            </p:cNvCxnSpPr>
            <p:nvPr/>
          </p:nvCxnSpPr>
          <p:spPr>
            <a:xfrm>
              <a:off x="544091" y="609600"/>
              <a:ext cx="620680" cy="0"/>
            </a:xfrm>
            <a:prstGeom prst="line">
              <a:avLst/>
            </a:prstGeom>
            <a:ln>
              <a:solidFill>
                <a:srgbClr val="C8FA64"/>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01D333D0-4B48-1783-0B96-674BF4201BC5}"/>
                </a:ext>
              </a:extLst>
            </p:cNvPr>
            <p:cNvSpPr txBox="1"/>
            <p:nvPr/>
          </p:nvSpPr>
          <p:spPr>
            <a:xfrm>
              <a:off x="423960" y="685761"/>
              <a:ext cx="1764000" cy="261610"/>
            </a:xfrm>
            <a:prstGeom prst="rect">
              <a:avLst/>
            </a:prstGeom>
            <a:noFill/>
          </p:spPr>
          <p:txBody>
            <a:bodyPr wrap="square" rtlCol="0">
              <a:spAutoFit/>
            </a:bodyPr>
            <a:lstStyle/>
            <a:p>
              <a:r>
                <a:rPr lang="en-US" sz="1100" dirty="0">
                  <a:solidFill>
                    <a:srgbClr val="C8FA64"/>
                  </a:solidFill>
                </a:rPr>
                <a:t>Euroheat &amp; Power</a:t>
              </a:r>
              <a:endParaRPr lang="en-GB" sz="1100" dirty="0">
                <a:solidFill>
                  <a:srgbClr val="C8FA64"/>
                </a:solidFill>
              </a:endParaRPr>
            </a:p>
          </p:txBody>
        </p:sp>
      </p:grpSp>
      <p:sp>
        <p:nvSpPr>
          <p:cNvPr id="5" name="TextBox 8">
            <a:extLst>
              <a:ext uri="{FF2B5EF4-FFF2-40B4-BE49-F238E27FC236}">
                <a16:creationId xmlns:a16="http://schemas.microsoft.com/office/drawing/2014/main" xmlns="" id="{F8C9AE26-FC38-A2EF-86E7-9DE2D21EA2D1}"/>
              </a:ext>
            </a:extLst>
          </p:cNvPr>
          <p:cNvSpPr txBox="1"/>
          <p:nvPr/>
        </p:nvSpPr>
        <p:spPr>
          <a:xfrm>
            <a:off x="651933" y="3650829"/>
            <a:ext cx="5477934" cy="5257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4059"/>
              </a:lnSpc>
              <a:spcBef>
                <a:spcPct val="0"/>
              </a:spcBef>
            </a:pPr>
            <a:r>
              <a:rPr lang="en-US" sz="1400" dirty="0">
                <a:solidFill>
                  <a:srgbClr val="C8FA64"/>
                </a:solidFill>
              </a:rPr>
              <a:t>TOPS 2025 Scientific Conference</a:t>
            </a:r>
            <a:endParaRPr lang="en-US" sz="1400" u="sng" dirty="0">
              <a:solidFill>
                <a:srgbClr val="92D050"/>
              </a:solidFill>
              <a:latin typeface="Neurial Grotesk 1"/>
              <a:hlinkClick r:id="rId2" tooltip="https://www.linkedin.com/in/paulinelucas-energy/">
                <a:extLst>
                  <a:ext uri="{A12FA001-AC4F-418D-AE19-62706E023703}">
                    <ahyp:hlinkClr xmlns:ahyp="http://schemas.microsoft.com/office/drawing/2018/hyperlinkcolor" xmlns="" val="tx"/>
                  </a:ext>
                </a:extLst>
              </a:hlinkClick>
            </a:endParaRPr>
          </a:p>
        </p:txBody>
      </p:sp>
      <p:grpSp>
        <p:nvGrpSpPr>
          <p:cNvPr id="15" name="Group 14">
            <a:extLst>
              <a:ext uri="{FF2B5EF4-FFF2-40B4-BE49-F238E27FC236}">
                <a16:creationId xmlns:a16="http://schemas.microsoft.com/office/drawing/2014/main" xmlns="" id="{C5E8BEB5-5F8A-89B9-E058-599178448635}"/>
              </a:ext>
            </a:extLst>
          </p:cNvPr>
          <p:cNvGrpSpPr/>
          <p:nvPr/>
        </p:nvGrpSpPr>
        <p:grpSpPr>
          <a:xfrm>
            <a:off x="218834" y="6066892"/>
            <a:ext cx="6634453" cy="711462"/>
            <a:chOff x="218834" y="6066892"/>
            <a:chExt cx="6634453" cy="711462"/>
          </a:xfrm>
        </p:grpSpPr>
        <p:sp>
          <p:nvSpPr>
            <p:cNvPr id="8" name="TextBox 11">
              <a:extLst>
                <a:ext uri="{FF2B5EF4-FFF2-40B4-BE49-F238E27FC236}">
                  <a16:creationId xmlns:a16="http://schemas.microsoft.com/office/drawing/2014/main" xmlns="" id="{3FEC2AD4-54EE-4C50-D8AC-1DA7318D2F50}"/>
                </a:ext>
              </a:extLst>
            </p:cNvPr>
            <p:cNvSpPr txBox="1"/>
            <p:nvPr/>
          </p:nvSpPr>
          <p:spPr>
            <a:xfrm>
              <a:off x="4560125" y="6466474"/>
              <a:ext cx="2293162" cy="311880"/>
            </a:xfrm>
            <a:prstGeom prst="rect">
              <a:avLst/>
            </a:prstGeom>
          </p:spPr>
          <p:txBody>
            <a:bodyPr wrap="square" lIns="0" tIns="0" rIns="0" bIns="0" rtlCol="0" anchor="t">
              <a:spAutoFit/>
            </a:bodyPr>
            <a:lstStyle/>
            <a:p>
              <a:pPr algn="l">
                <a:lnSpc>
                  <a:spcPts val="2800"/>
                </a:lnSpc>
              </a:pPr>
              <a:r>
                <a:rPr lang="en-US" sz="1100" dirty="0">
                  <a:solidFill>
                    <a:srgbClr val="C8FA64"/>
                  </a:solidFill>
                  <a:ea typeface="Neurial Grotesk 1"/>
                  <a:cs typeface="Neurial Grotesk 1"/>
                  <a:sym typeface="Neurial Grotesk 1"/>
                </a:rPr>
                <a:t>Zlatibor, Serbia 02 June 2025</a:t>
              </a:r>
            </a:p>
          </p:txBody>
        </p:sp>
        <p:grpSp>
          <p:nvGrpSpPr>
            <p:cNvPr id="7" name="Group 6">
              <a:extLst>
                <a:ext uri="{FF2B5EF4-FFF2-40B4-BE49-F238E27FC236}">
                  <a16:creationId xmlns:a16="http://schemas.microsoft.com/office/drawing/2014/main" xmlns="" id="{65AEC11B-EE5C-F9F0-C966-89418BC0F456}"/>
                </a:ext>
              </a:extLst>
            </p:cNvPr>
            <p:cNvGrpSpPr/>
            <p:nvPr/>
          </p:nvGrpSpPr>
          <p:grpSpPr>
            <a:xfrm>
              <a:off x="218834" y="6066892"/>
              <a:ext cx="3245270" cy="711462"/>
              <a:chOff x="91132" y="5836464"/>
              <a:chExt cx="3245270" cy="711462"/>
            </a:xfrm>
          </p:grpSpPr>
          <p:sp>
            <p:nvSpPr>
              <p:cNvPr id="10" name="TextBox 10">
                <a:extLst>
                  <a:ext uri="{FF2B5EF4-FFF2-40B4-BE49-F238E27FC236}">
                    <a16:creationId xmlns:a16="http://schemas.microsoft.com/office/drawing/2014/main" xmlns="" id="{7A673CEA-A6BD-82A3-A42E-8642496535C5}"/>
                  </a:ext>
                </a:extLst>
              </p:cNvPr>
              <p:cNvSpPr txBox="1"/>
              <p:nvPr/>
            </p:nvSpPr>
            <p:spPr>
              <a:xfrm>
                <a:off x="91132" y="5836464"/>
                <a:ext cx="1944371" cy="4760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4059"/>
                  </a:lnSpc>
                  <a:spcBef>
                    <a:spcPct val="0"/>
                  </a:spcBef>
                </a:pPr>
                <a:r>
                  <a:rPr lang="en-US" sz="2000" dirty="0">
                    <a:solidFill>
                      <a:srgbClr val="C8FA64"/>
                    </a:solidFill>
                    <a:cs typeface="Sabon Next LT" panose="02000500000000000000" pitchFamily="2" charset="0"/>
                  </a:rPr>
                  <a:t>Crélida Mata</a:t>
                </a:r>
              </a:p>
            </p:txBody>
          </p:sp>
          <p:sp>
            <p:nvSpPr>
              <p:cNvPr id="13" name="TextBox 8">
                <a:extLst>
                  <a:ext uri="{FF2B5EF4-FFF2-40B4-BE49-F238E27FC236}">
                    <a16:creationId xmlns:a16="http://schemas.microsoft.com/office/drawing/2014/main" xmlns="" id="{C1D91925-BBBF-7D76-F418-B9F7B7734FFD}"/>
                  </a:ext>
                </a:extLst>
              </p:cNvPr>
              <p:cNvSpPr txBox="1"/>
              <p:nvPr/>
            </p:nvSpPr>
            <p:spPr>
              <a:xfrm>
                <a:off x="91132" y="6112679"/>
                <a:ext cx="3245270" cy="43524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4059"/>
                  </a:lnSpc>
                  <a:spcBef>
                    <a:spcPct val="0"/>
                  </a:spcBef>
                </a:pPr>
                <a:r>
                  <a:rPr lang="en-US" sz="1100" u="sng" dirty="0">
                    <a:solidFill>
                      <a:srgbClr val="92D050"/>
                    </a:solidFill>
                  </a:rPr>
                  <a:t>Senior data and standardi</a:t>
                </a:r>
                <a:r>
                  <a:rPr lang="en-US" sz="1100" u="sng" dirty="0">
                    <a:solidFill>
                      <a:srgbClr val="92D050"/>
                    </a:solidFill>
                    <a:hlinkClick r:id="rId2" tooltip="https://www.linkedin.com/in/paulinelucas-energy/">
                      <a:extLst>
                        <a:ext uri="{A12FA001-AC4F-418D-AE19-62706E023703}">
                          <ahyp:hlinkClr xmlns:ahyp="http://schemas.microsoft.com/office/drawing/2018/hyperlinkcolor" xmlns="" val="tx"/>
                        </a:ext>
                      </a:extLst>
                    </a:hlinkClick>
                  </a:rPr>
                  <a:t>z</a:t>
                </a:r>
                <a:r>
                  <a:rPr lang="en-US" sz="1100" u="sng" dirty="0">
                    <a:solidFill>
                      <a:srgbClr val="92D050"/>
                    </a:solidFill>
                  </a:rPr>
                  <a:t>ation analyst</a:t>
                </a:r>
                <a:endParaRPr lang="en-US" sz="1100" u="sng" dirty="0">
                  <a:solidFill>
                    <a:srgbClr val="92D050"/>
                  </a:solidFill>
                  <a:hlinkClick r:id="rId2" tooltip="https://www.linkedin.com/in/paulinelucas-energy/">
                    <a:extLst>
                      <a:ext uri="{A12FA001-AC4F-418D-AE19-62706E023703}">
                        <ahyp:hlinkClr xmlns:ahyp="http://schemas.microsoft.com/office/drawing/2018/hyperlinkcolor" xmlns="" val="tx"/>
                      </a:ext>
                    </a:extLst>
                  </a:hlinkClick>
                </a:endParaRPr>
              </a:p>
            </p:txBody>
          </p:sp>
        </p:grpSp>
      </p:grpSp>
    </p:spTree>
    <p:extLst>
      <p:ext uri="{BB962C8B-B14F-4D97-AF65-F5344CB8AC3E}">
        <p14:creationId xmlns:p14="http://schemas.microsoft.com/office/powerpoint/2010/main" val="328497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538"/>
            <a:ext cx="12192000" cy="6867538"/>
          </a:xfrm>
          <a:custGeom>
            <a:avLst/>
            <a:gdLst/>
            <a:ahLst/>
            <a:cxnLst/>
            <a:rect l="l" t="t" r="r" b="b"/>
            <a:pathLst>
              <a:path w="18288000" h="10301307">
                <a:moveTo>
                  <a:pt x="0" y="0"/>
                </a:moveTo>
                <a:lnTo>
                  <a:pt x="18288000" y="0"/>
                </a:lnTo>
                <a:lnTo>
                  <a:pt x="18288000" y="10301307"/>
                </a:lnTo>
                <a:lnTo>
                  <a:pt x="0" y="10301307"/>
                </a:lnTo>
                <a:lnTo>
                  <a:pt x="0" y="0"/>
                </a:lnTo>
                <a:close/>
              </a:path>
            </a:pathLst>
          </a:custGeom>
          <a:blipFill>
            <a:blip r:embed="rId2"/>
            <a:stretch>
              <a:fillRect b="-617"/>
            </a:stretch>
          </a:blipFill>
        </p:spPr>
        <p:txBody>
          <a:bodyPr/>
          <a:lstStyle/>
          <a:p>
            <a:endParaRPr lang="en-GB"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A08EF92D-15E3-08B5-161A-405745829581}"/>
              </a:ext>
            </a:extLst>
          </p:cNvPr>
          <p:cNvSpPr txBox="1"/>
          <p:nvPr/>
        </p:nvSpPr>
        <p:spPr>
          <a:xfrm>
            <a:off x="412216" y="245534"/>
            <a:ext cx="10609222" cy="500137"/>
          </a:xfrm>
          <a:prstGeom prst="rect">
            <a:avLst/>
          </a:prstGeom>
        </p:spPr>
        <p:txBody>
          <a:bodyPr wrap="square" lIns="0" tIns="0" rIns="0" bIns="0" rtlCol="0" anchor="t">
            <a:spAutoFit/>
          </a:bodyPr>
          <a:lstStyle/>
          <a:p>
            <a:pPr algn="ctr">
              <a:lnSpc>
                <a:spcPts val="3867"/>
              </a:lnSpc>
              <a:spcBef>
                <a:spcPct val="0"/>
              </a:spcBef>
            </a:pPr>
            <a:r>
              <a:rPr lang="en-GB" sz="3200" noProof="0" dirty="0">
                <a:solidFill>
                  <a:srgbClr val="03544F"/>
                </a:solidFill>
                <a:latin typeface="+mj-lt"/>
                <a:ea typeface="Neurial Grotesk 1"/>
                <a:cs typeface="Neurial Grotesk 1"/>
                <a:sym typeface="Neurial Grotesk 1"/>
              </a:rPr>
              <a:t>Heating and Cooling Decarbonisation at the nexus of...</a:t>
            </a:r>
          </a:p>
        </p:txBody>
      </p:sp>
      <p:grpSp>
        <p:nvGrpSpPr>
          <p:cNvPr id="3" name="Group 12">
            <a:extLst>
              <a:ext uri="{FF2B5EF4-FFF2-40B4-BE49-F238E27FC236}">
                <a16:creationId xmlns:a16="http://schemas.microsoft.com/office/drawing/2014/main" xmlns="" id="{6ACCD535-6162-E647-2001-30BCCEB5C8BC}"/>
              </a:ext>
            </a:extLst>
          </p:cNvPr>
          <p:cNvGrpSpPr/>
          <p:nvPr/>
        </p:nvGrpSpPr>
        <p:grpSpPr>
          <a:xfrm>
            <a:off x="6780179" y="865762"/>
            <a:ext cx="5580994" cy="4990901"/>
            <a:chOff x="0" y="0"/>
            <a:chExt cx="12747078" cy="11209559"/>
          </a:xfrm>
        </p:grpSpPr>
        <p:grpSp>
          <p:nvGrpSpPr>
            <p:cNvPr id="4" name="Group 13">
              <a:extLst>
                <a:ext uri="{FF2B5EF4-FFF2-40B4-BE49-F238E27FC236}">
                  <a16:creationId xmlns:a16="http://schemas.microsoft.com/office/drawing/2014/main" xmlns="" id="{01EE40E2-5A3A-27A8-BFDF-0CE4344511FC}"/>
                </a:ext>
              </a:extLst>
            </p:cNvPr>
            <p:cNvGrpSpPr/>
            <p:nvPr/>
          </p:nvGrpSpPr>
          <p:grpSpPr>
            <a:xfrm>
              <a:off x="2606661" y="4925398"/>
              <a:ext cx="6284161" cy="6284161"/>
              <a:chOff x="0" y="0"/>
              <a:chExt cx="812800" cy="812800"/>
            </a:xfrm>
          </p:grpSpPr>
          <p:sp>
            <p:nvSpPr>
              <p:cNvPr id="19" name="Freeform 14">
                <a:extLst>
                  <a:ext uri="{FF2B5EF4-FFF2-40B4-BE49-F238E27FC236}">
                    <a16:creationId xmlns:a16="http://schemas.microsoft.com/office/drawing/2014/main" xmlns="" id="{AE13800B-C458-FBA4-D8DA-816E3603E6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37869">
                  <a:alpha val="26667"/>
                </a:srgbClr>
              </a:solidFill>
              <a:ln w="76200" cap="sq">
                <a:solidFill>
                  <a:srgbClr val="F5F2F0">
                    <a:alpha val="26667"/>
                  </a:srgbClr>
                </a:solidFill>
                <a:prstDash val="solid"/>
                <a:miter/>
              </a:ln>
            </p:spPr>
            <p:txBody>
              <a:bodyPr/>
              <a:lstStyle/>
              <a:p>
                <a:endParaRPr lang="en-GB" sz="1200"/>
              </a:p>
            </p:txBody>
          </p:sp>
          <p:sp>
            <p:nvSpPr>
              <p:cNvPr id="20" name="TextBox 15">
                <a:extLst>
                  <a:ext uri="{FF2B5EF4-FFF2-40B4-BE49-F238E27FC236}">
                    <a16:creationId xmlns:a16="http://schemas.microsoft.com/office/drawing/2014/main" xmlns="" id="{6DCD82B7-AE85-A3A2-409B-F71A89DC6ED9}"/>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endParaRPr sz="1200"/>
              </a:p>
            </p:txBody>
          </p:sp>
        </p:grpSp>
        <p:grpSp>
          <p:nvGrpSpPr>
            <p:cNvPr id="5" name="Group 16">
              <a:extLst>
                <a:ext uri="{FF2B5EF4-FFF2-40B4-BE49-F238E27FC236}">
                  <a16:creationId xmlns:a16="http://schemas.microsoft.com/office/drawing/2014/main" xmlns="" id="{846A8448-0AB2-39CD-8207-BAB61563769C}"/>
                </a:ext>
              </a:extLst>
            </p:cNvPr>
            <p:cNvGrpSpPr/>
            <p:nvPr/>
          </p:nvGrpSpPr>
          <p:grpSpPr>
            <a:xfrm>
              <a:off x="200668" y="2526016"/>
              <a:ext cx="6284161" cy="6284161"/>
              <a:chOff x="0" y="0"/>
              <a:chExt cx="812800" cy="812800"/>
            </a:xfrm>
          </p:grpSpPr>
          <p:sp>
            <p:nvSpPr>
              <p:cNvPr id="17" name="Freeform 17">
                <a:extLst>
                  <a:ext uri="{FF2B5EF4-FFF2-40B4-BE49-F238E27FC236}">
                    <a16:creationId xmlns:a16="http://schemas.microsoft.com/office/drawing/2014/main" xmlns="" id="{D6346544-F99A-EAB0-87C9-0C7D069A389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023B">
                  <a:alpha val="26667"/>
                </a:srgbClr>
              </a:solidFill>
              <a:ln w="76200" cap="sq">
                <a:solidFill>
                  <a:srgbClr val="F5F2F0">
                    <a:alpha val="26667"/>
                  </a:srgbClr>
                </a:solidFill>
                <a:prstDash val="solid"/>
                <a:miter/>
              </a:ln>
            </p:spPr>
            <p:txBody>
              <a:bodyPr/>
              <a:lstStyle/>
              <a:p>
                <a:endParaRPr lang="en-GB" sz="1200"/>
              </a:p>
            </p:txBody>
          </p:sp>
          <p:sp>
            <p:nvSpPr>
              <p:cNvPr id="18" name="TextBox 18">
                <a:extLst>
                  <a:ext uri="{FF2B5EF4-FFF2-40B4-BE49-F238E27FC236}">
                    <a16:creationId xmlns:a16="http://schemas.microsoft.com/office/drawing/2014/main" xmlns="" id="{90474C6B-16EB-E2F8-4F13-F5F090C5501D}"/>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endParaRPr sz="1200"/>
              </a:p>
            </p:txBody>
          </p:sp>
        </p:grpSp>
        <p:grpSp>
          <p:nvGrpSpPr>
            <p:cNvPr id="6" name="Group 19">
              <a:extLst>
                <a:ext uri="{FF2B5EF4-FFF2-40B4-BE49-F238E27FC236}">
                  <a16:creationId xmlns:a16="http://schemas.microsoft.com/office/drawing/2014/main" xmlns="" id="{A1C408F8-2B3C-ADB5-037F-C562529B84A2}"/>
                </a:ext>
              </a:extLst>
            </p:cNvPr>
            <p:cNvGrpSpPr/>
            <p:nvPr/>
          </p:nvGrpSpPr>
          <p:grpSpPr>
            <a:xfrm>
              <a:off x="2606661" y="0"/>
              <a:ext cx="6284161" cy="6284161"/>
              <a:chOff x="0" y="0"/>
              <a:chExt cx="812800" cy="812800"/>
            </a:xfrm>
          </p:grpSpPr>
          <p:sp>
            <p:nvSpPr>
              <p:cNvPr id="15" name="Freeform 20">
                <a:extLst>
                  <a:ext uri="{FF2B5EF4-FFF2-40B4-BE49-F238E27FC236}">
                    <a16:creationId xmlns:a16="http://schemas.microsoft.com/office/drawing/2014/main" xmlns="" id="{9EDEBC2B-D300-0F92-8CE3-474D84C3A7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FA64">
                  <a:alpha val="46667"/>
                </a:srgbClr>
              </a:solidFill>
              <a:ln w="76200" cap="sq">
                <a:solidFill>
                  <a:srgbClr val="F5F2F0">
                    <a:alpha val="46667"/>
                  </a:srgbClr>
                </a:solidFill>
                <a:prstDash val="solid"/>
                <a:miter/>
              </a:ln>
            </p:spPr>
            <p:txBody>
              <a:bodyPr/>
              <a:lstStyle/>
              <a:p>
                <a:endParaRPr lang="en-GB" sz="1200"/>
              </a:p>
            </p:txBody>
          </p:sp>
          <p:sp>
            <p:nvSpPr>
              <p:cNvPr id="16" name="TextBox 21">
                <a:extLst>
                  <a:ext uri="{FF2B5EF4-FFF2-40B4-BE49-F238E27FC236}">
                    <a16:creationId xmlns:a16="http://schemas.microsoft.com/office/drawing/2014/main" xmlns="" id="{F61CF79B-6AEB-E4EF-6BAD-AC4CC5774A0A}"/>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endParaRPr sz="1200"/>
              </a:p>
            </p:txBody>
          </p:sp>
        </p:grpSp>
        <p:grpSp>
          <p:nvGrpSpPr>
            <p:cNvPr id="7" name="Group 22">
              <a:extLst>
                <a:ext uri="{FF2B5EF4-FFF2-40B4-BE49-F238E27FC236}">
                  <a16:creationId xmlns:a16="http://schemas.microsoft.com/office/drawing/2014/main" xmlns="" id="{4FF6C99A-32FC-B185-28BE-E2E816DAA19D}"/>
                </a:ext>
              </a:extLst>
            </p:cNvPr>
            <p:cNvGrpSpPr/>
            <p:nvPr/>
          </p:nvGrpSpPr>
          <p:grpSpPr>
            <a:xfrm>
              <a:off x="5079170" y="2640316"/>
              <a:ext cx="6284161" cy="6284161"/>
              <a:chOff x="0" y="0"/>
              <a:chExt cx="812800" cy="812800"/>
            </a:xfrm>
          </p:grpSpPr>
          <p:sp>
            <p:nvSpPr>
              <p:cNvPr id="13" name="Freeform 23">
                <a:extLst>
                  <a:ext uri="{FF2B5EF4-FFF2-40B4-BE49-F238E27FC236}">
                    <a16:creationId xmlns:a16="http://schemas.microsoft.com/office/drawing/2014/main" xmlns="" id="{6330338B-868B-7895-0950-D4802DADEB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778">
                  <a:alpha val="30980"/>
                </a:srgbClr>
              </a:solidFill>
              <a:ln w="76200" cap="sq">
                <a:solidFill>
                  <a:srgbClr val="F5F2F0">
                    <a:alpha val="30980"/>
                  </a:srgbClr>
                </a:solidFill>
                <a:prstDash val="solid"/>
                <a:miter/>
              </a:ln>
            </p:spPr>
            <p:txBody>
              <a:bodyPr/>
              <a:lstStyle/>
              <a:p>
                <a:endParaRPr lang="en-GB" sz="1200"/>
              </a:p>
            </p:txBody>
          </p:sp>
          <p:sp>
            <p:nvSpPr>
              <p:cNvPr id="14" name="TextBox 24">
                <a:extLst>
                  <a:ext uri="{FF2B5EF4-FFF2-40B4-BE49-F238E27FC236}">
                    <a16:creationId xmlns:a16="http://schemas.microsoft.com/office/drawing/2014/main" xmlns="" id="{B1B69311-BEBC-3389-6EA9-49DAFD3D385C}"/>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endParaRPr sz="1200"/>
              </a:p>
            </p:txBody>
          </p:sp>
        </p:grpSp>
        <p:sp>
          <p:nvSpPr>
            <p:cNvPr id="8" name="TextBox 25">
              <a:extLst>
                <a:ext uri="{FF2B5EF4-FFF2-40B4-BE49-F238E27FC236}">
                  <a16:creationId xmlns:a16="http://schemas.microsoft.com/office/drawing/2014/main" xmlns="" id="{9E1C7B1A-6079-A9E8-FD10-EBA024398586}"/>
                </a:ext>
              </a:extLst>
            </p:cNvPr>
            <p:cNvSpPr txBox="1"/>
            <p:nvPr/>
          </p:nvSpPr>
          <p:spPr>
            <a:xfrm>
              <a:off x="0" y="5531896"/>
              <a:ext cx="2606662" cy="1471044"/>
            </a:xfrm>
            <a:prstGeom prst="rect">
              <a:avLst/>
            </a:prstGeom>
          </p:spPr>
          <p:txBody>
            <a:bodyPr lIns="0" tIns="0" rIns="0" bIns="0" rtlCol="0" anchor="t">
              <a:spAutoFit/>
            </a:bodyPr>
            <a:lstStyle/>
            <a:p>
              <a:pPr algn="r">
                <a:lnSpc>
                  <a:spcPts val="2987"/>
                </a:lnSpc>
              </a:pPr>
              <a:r>
                <a:rPr lang="en-US" sz="2133" spc="11">
                  <a:solidFill>
                    <a:srgbClr val="2D2D2D"/>
                  </a:solidFill>
                  <a:latin typeface="Neurial Grotesk 4"/>
                  <a:ea typeface="Neurial Grotesk 4"/>
                  <a:cs typeface="Neurial Grotesk 4"/>
                  <a:sym typeface="Neurial Grotesk 4"/>
                </a:rPr>
                <a:t>Energy </a:t>
              </a:r>
            </a:p>
            <a:p>
              <a:pPr algn="r">
                <a:lnSpc>
                  <a:spcPts val="2987"/>
                </a:lnSpc>
              </a:pPr>
              <a:r>
                <a:rPr lang="en-US" sz="2133" spc="11">
                  <a:solidFill>
                    <a:srgbClr val="2D2D2D"/>
                  </a:solidFill>
                  <a:latin typeface="Neurial Grotesk 4"/>
                  <a:ea typeface="Neurial Grotesk 4"/>
                  <a:cs typeface="Neurial Grotesk 4"/>
                  <a:sym typeface="Neurial Grotesk 4"/>
                </a:rPr>
                <a:t>security </a:t>
              </a:r>
            </a:p>
          </p:txBody>
        </p:sp>
        <p:sp>
          <p:nvSpPr>
            <p:cNvPr id="9" name="TextBox 26">
              <a:extLst>
                <a:ext uri="{FF2B5EF4-FFF2-40B4-BE49-F238E27FC236}">
                  <a16:creationId xmlns:a16="http://schemas.microsoft.com/office/drawing/2014/main" xmlns="" id="{010FDF8E-BE4E-23F0-DB8B-0F3065600293}"/>
                </a:ext>
              </a:extLst>
            </p:cNvPr>
            <p:cNvSpPr txBox="1"/>
            <p:nvPr/>
          </p:nvSpPr>
          <p:spPr>
            <a:xfrm>
              <a:off x="8840022" y="5380816"/>
              <a:ext cx="3907056" cy="1471044"/>
            </a:xfrm>
            <a:prstGeom prst="rect">
              <a:avLst/>
            </a:prstGeom>
          </p:spPr>
          <p:txBody>
            <a:bodyPr lIns="0" tIns="0" rIns="0" bIns="0" rtlCol="0" anchor="t">
              <a:spAutoFit/>
            </a:bodyPr>
            <a:lstStyle/>
            <a:p>
              <a:pPr>
                <a:lnSpc>
                  <a:spcPts val="2987"/>
                </a:lnSpc>
              </a:pPr>
              <a:r>
                <a:rPr lang="en-US" sz="2133" spc="11">
                  <a:solidFill>
                    <a:srgbClr val="2D2D2D"/>
                  </a:solidFill>
                  <a:latin typeface="Neurial Grotesk 4"/>
                  <a:ea typeface="Neurial Grotesk 4"/>
                  <a:cs typeface="Neurial Grotesk 4"/>
                  <a:sym typeface="Neurial Grotesk 4"/>
                </a:rPr>
                <a:t>Energy  affordability</a:t>
              </a:r>
            </a:p>
          </p:txBody>
        </p:sp>
        <p:sp>
          <p:nvSpPr>
            <p:cNvPr id="10" name="TextBox 27">
              <a:extLst>
                <a:ext uri="{FF2B5EF4-FFF2-40B4-BE49-F238E27FC236}">
                  <a16:creationId xmlns:a16="http://schemas.microsoft.com/office/drawing/2014/main" xmlns="" id="{445E85FC-0C10-1D2A-E674-EE5F641FF23E}"/>
                </a:ext>
              </a:extLst>
            </p:cNvPr>
            <p:cNvSpPr txBox="1"/>
            <p:nvPr/>
          </p:nvSpPr>
          <p:spPr>
            <a:xfrm>
              <a:off x="4471420" y="1192938"/>
              <a:ext cx="2606662" cy="1471044"/>
            </a:xfrm>
            <a:prstGeom prst="rect">
              <a:avLst/>
            </a:prstGeom>
          </p:spPr>
          <p:txBody>
            <a:bodyPr lIns="0" tIns="0" rIns="0" bIns="0" rtlCol="0" anchor="t">
              <a:spAutoFit/>
            </a:bodyPr>
            <a:lstStyle/>
            <a:p>
              <a:pPr algn="ctr">
                <a:lnSpc>
                  <a:spcPts val="2987"/>
                </a:lnSpc>
              </a:pPr>
              <a:r>
                <a:rPr lang="en-US" sz="2133" spc="11">
                  <a:solidFill>
                    <a:srgbClr val="2D2D2D"/>
                  </a:solidFill>
                  <a:latin typeface="Neurial Grotesk 4"/>
                  <a:ea typeface="Neurial Grotesk 4"/>
                  <a:cs typeface="Neurial Grotesk 4"/>
                  <a:sym typeface="Neurial Grotesk 4"/>
                </a:rPr>
                <a:t>Climate Ambition</a:t>
              </a:r>
            </a:p>
          </p:txBody>
        </p:sp>
        <p:sp>
          <p:nvSpPr>
            <p:cNvPr id="11" name="TextBox 28">
              <a:extLst>
                <a:ext uri="{FF2B5EF4-FFF2-40B4-BE49-F238E27FC236}">
                  <a16:creationId xmlns:a16="http://schemas.microsoft.com/office/drawing/2014/main" xmlns="" id="{A9298F19-DCA8-A1F3-8CB1-8183BDEDB5F9}"/>
                </a:ext>
              </a:extLst>
            </p:cNvPr>
            <p:cNvSpPr txBox="1"/>
            <p:nvPr/>
          </p:nvSpPr>
          <p:spPr>
            <a:xfrm>
              <a:off x="3227984" y="8714927"/>
              <a:ext cx="4990716" cy="1471044"/>
            </a:xfrm>
            <a:prstGeom prst="rect">
              <a:avLst/>
            </a:prstGeom>
          </p:spPr>
          <p:txBody>
            <a:bodyPr lIns="0" tIns="0" rIns="0" bIns="0" rtlCol="0" anchor="t">
              <a:spAutoFit/>
            </a:bodyPr>
            <a:lstStyle/>
            <a:p>
              <a:pPr algn="ctr">
                <a:lnSpc>
                  <a:spcPts val="2987"/>
                </a:lnSpc>
              </a:pPr>
              <a:r>
                <a:rPr lang="en-US" sz="2133" spc="11">
                  <a:solidFill>
                    <a:srgbClr val="2D2D2D"/>
                  </a:solidFill>
                  <a:latin typeface="Neurial Grotesk 4"/>
                  <a:ea typeface="Neurial Grotesk 4"/>
                  <a:cs typeface="Neurial Grotesk 4"/>
                  <a:sym typeface="Neurial Grotesk 4"/>
                </a:rPr>
                <a:t>Industrial</a:t>
              </a:r>
            </a:p>
            <a:p>
              <a:pPr algn="ctr">
                <a:lnSpc>
                  <a:spcPts val="2987"/>
                </a:lnSpc>
              </a:pPr>
              <a:r>
                <a:rPr lang="en-US" sz="2133" spc="11">
                  <a:solidFill>
                    <a:srgbClr val="2D2D2D"/>
                  </a:solidFill>
                  <a:latin typeface="Neurial Grotesk 4"/>
                  <a:ea typeface="Neurial Grotesk 4"/>
                  <a:cs typeface="Neurial Grotesk 4"/>
                  <a:sym typeface="Neurial Grotesk 4"/>
                </a:rPr>
                <a:t>Competitiveness</a:t>
              </a:r>
            </a:p>
          </p:txBody>
        </p:sp>
        <p:sp>
          <p:nvSpPr>
            <p:cNvPr id="12" name="TextBox 29">
              <a:extLst>
                <a:ext uri="{FF2B5EF4-FFF2-40B4-BE49-F238E27FC236}">
                  <a16:creationId xmlns:a16="http://schemas.microsoft.com/office/drawing/2014/main" xmlns="" id="{512BCFAB-5F07-D425-5C5F-DE30FE2B86BB}"/>
                </a:ext>
              </a:extLst>
            </p:cNvPr>
            <p:cNvSpPr txBox="1"/>
            <p:nvPr/>
          </p:nvSpPr>
          <p:spPr>
            <a:xfrm>
              <a:off x="3279392" y="4818548"/>
              <a:ext cx="4829928" cy="1471044"/>
            </a:xfrm>
            <a:prstGeom prst="rect">
              <a:avLst/>
            </a:prstGeom>
          </p:spPr>
          <p:txBody>
            <a:bodyPr lIns="0" tIns="0" rIns="0" bIns="0" rtlCol="0" anchor="t">
              <a:spAutoFit/>
            </a:bodyPr>
            <a:lstStyle/>
            <a:p>
              <a:pPr algn="ctr">
                <a:lnSpc>
                  <a:spcPts val="2987"/>
                </a:lnSpc>
              </a:pPr>
              <a:r>
                <a:rPr lang="en-US" sz="2133" spc="11">
                  <a:solidFill>
                    <a:srgbClr val="2D2D2D"/>
                  </a:solidFill>
                  <a:latin typeface="Neurial Grotesk 4"/>
                  <a:ea typeface="Neurial Grotesk 4"/>
                  <a:cs typeface="Neurial Grotesk 4"/>
                  <a:sym typeface="Neurial Grotesk 4"/>
                </a:rPr>
                <a:t>Heating &amp; Cooling Decarbonisation</a:t>
              </a:r>
            </a:p>
          </p:txBody>
        </p:sp>
      </p:grpSp>
      <p:sp>
        <p:nvSpPr>
          <p:cNvPr id="21" name="TextBox 30">
            <a:extLst>
              <a:ext uri="{FF2B5EF4-FFF2-40B4-BE49-F238E27FC236}">
                <a16:creationId xmlns:a16="http://schemas.microsoft.com/office/drawing/2014/main" xmlns="" id="{238D5FB6-FB82-BB7D-86DD-C2D020A1BB9D}"/>
              </a:ext>
            </a:extLst>
          </p:cNvPr>
          <p:cNvSpPr txBox="1"/>
          <p:nvPr/>
        </p:nvSpPr>
        <p:spPr>
          <a:xfrm>
            <a:off x="757355" y="1347745"/>
            <a:ext cx="6368621" cy="686791"/>
          </a:xfrm>
          <a:prstGeom prst="rect">
            <a:avLst/>
          </a:prstGeom>
        </p:spPr>
        <p:txBody>
          <a:bodyPr wrap="square" lIns="0" tIns="0" rIns="0" bIns="0" rtlCol="0" anchor="t">
            <a:spAutoFit/>
          </a:bodyPr>
          <a:lstStyle/>
          <a:p>
            <a:pPr>
              <a:lnSpc>
                <a:spcPts val="2799"/>
              </a:lnSpc>
              <a:spcBef>
                <a:spcPct val="0"/>
              </a:spcBef>
            </a:pPr>
            <a:r>
              <a:rPr lang="en-US" sz="1999" dirty="0">
                <a:solidFill>
                  <a:srgbClr val="03544F"/>
                </a:solidFill>
                <a:latin typeface="Neurial Grotesk 5"/>
                <a:ea typeface="Neurial Grotesk 5"/>
                <a:cs typeface="Neurial Grotesk 5"/>
                <a:sym typeface="Neurial Grotesk 5"/>
              </a:rPr>
              <a:t>All our key challenges point towards the need to accelerate the H&amp;C transition. It is a must to:</a:t>
            </a:r>
          </a:p>
        </p:txBody>
      </p:sp>
      <p:sp>
        <p:nvSpPr>
          <p:cNvPr id="22" name="TextBox 11">
            <a:extLst>
              <a:ext uri="{FF2B5EF4-FFF2-40B4-BE49-F238E27FC236}">
                <a16:creationId xmlns:a16="http://schemas.microsoft.com/office/drawing/2014/main" xmlns="" id="{ECDBC1E6-29A2-7531-408A-8E02373AF378}"/>
              </a:ext>
            </a:extLst>
          </p:cNvPr>
          <p:cNvSpPr txBox="1"/>
          <p:nvPr/>
        </p:nvSpPr>
        <p:spPr>
          <a:xfrm>
            <a:off x="412217" y="2429779"/>
            <a:ext cx="5549367" cy="3508076"/>
          </a:xfrm>
          <a:prstGeom prst="rect">
            <a:avLst/>
          </a:prstGeom>
        </p:spPr>
        <p:txBody>
          <a:bodyPr lIns="0" tIns="0" rIns="0" bIns="0" rtlCol="0" anchor="t">
            <a:spAutoFit/>
          </a:bodyPr>
          <a:lstStyle/>
          <a:p>
            <a:pPr marL="431820" lvl="1" indent="-215909">
              <a:lnSpc>
                <a:spcPts val="2799"/>
              </a:lnSpc>
              <a:buFont typeface="Arial"/>
              <a:buChar char="•"/>
            </a:pPr>
            <a:r>
              <a:rPr lang="en-US" sz="1999" dirty="0">
                <a:solidFill>
                  <a:srgbClr val="03544F"/>
                </a:solidFill>
                <a:latin typeface="Neurial Grotesk 1"/>
                <a:ea typeface="Neurial Grotesk 1"/>
                <a:cs typeface="Neurial Grotesk 1"/>
                <a:sym typeface="Neurial Grotesk 1"/>
              </a:rPr>
              <a:t>reduce expensive and harmful fossil fuel imports and use</a:t>
            </a:r>
          </a:p>
          <a:p>
            <a:pPr>
              <a:lnSpc>
                <a:spcPts val="559"/>
              </a:lnSpc>
            </a:pPr>
            <a:endParaRPr lang="en-US" sz="1999" dirty="0">
              <a:solidFill>
                <a:srgbClr val="03544F"/>
              </a:solidFill>
              <a:latin typeface="Neurial Grotesk 1"/>
              <a:ea typeface="Neurial Grotesk 1"/>
              <a:cs typeface="Neurial Grotesk 1"/>
              <a:sym typeface="Neurial Grotesk 1"/>
            </a:endParaRPr>
          </a:p>
          <a:p>
            <a:pPr marL="431820" lvl="1" indent="-215909">
              <a:lnSpc>
                <a:spcPts val="2799"/>
              </a:lnSpc>
              <a:buFont typeface="Arial"/>
              <a:buChar char="•"/>
            </a:pPr>
            <a:r>
              <a:rPr lang="en-US" sz="1999" dirty="0">
                <a:solidFill>
                  <a:srgbClr val="03544F"/>
                </a:solidFill>
                <a:latin typeface="Neurial Grotesk 1"/>
                <a:ea typeface="Neurial Grotesk 1"/>
                <a:cs typeface="Neurial Grotesk 1"/>
                <a:sym typeface="Neurial Grotesk 1"/>
              </a:rPr>
              <a:t>integrate and increase sustainable, circular and local heat sources into the energy mix</a:t>
            </a:r>
          </a:p>
          <a:p>
            <a:pPr>
              <a:lnSpc>
                <a:spcPts val="559"/>
              </a:lnSpc>
            </a:pPr>
            <a:endParaRPr lang="en-US" sz="1999" dirty="0">
              <a:solidFill>
                <a:srgbClr val="03544F"/>
              </a:solidFill>
              <a:latin typeface="Neurial Grotesk 1"/>
              <a:ea typeface="Neurial Grotesk 1"/>
              <a:cs typeface="Neurial Grotesk 1"/>
              <a:sym typeface="Neurial Grotesk 1"/>
            </a:endParaRPr>
          </a:p>
          <a:p>
            <a:pPr marL="431820" lvl="1" indent="-215909">
              <a:lnSpc>
                <a:spcPts val="2799"/>
              </a:lnSpc>
              <a:buFont typeface="Arial"/>
              <a:buChar char="•"/>
            </a:pPr>
            <a:r>
              <a:rPr lang="en-US" sz="1999" dirty="0">
                <a:solidFill>
                  <a:srgbClr val="03544F"/>
                </a:solidFill>
                <a:latin typeface="Neurial Grotesk 1"/>
                <a:ea typeface="Neurial Grotesk 1"/>
                <a:cs typeface="Neurial Grotesk 1"/>
                <a:sym typeface="Neurial Grotesk 1"/>
              </a:rPr>
              <a:t>reduce CO2 emissions in the building and industry sectors</a:t>
            </a:r>
          </a:p>
          <a:p>
            <a:pPr>
              <a:lnSpc>
                <a:spcPts val="559"/>
              </a:lnSpc>
            </a:pPr>
            <a:endParaRPr lang="en-US" sz="1999" dirty="0">
              <a:solidFill>
                <a:srgbClr val="03544F"/>
              </a:solidFill>
              <a:latin typeface="Neurial Grotesk 1"/>
              <a:ea typeface="Neurial Grotesk 1"/>
              <a:cs typeface="Neurial Grotesk 1"/>
              <a:sym typeface="Neurial Grotesk 1"/>
            </a:endParaRPr>
          </a:p>
          <a:p>
            <a:pPr marL="431820" lvl="1" indent="-215909">
              <a:lnSpc>
                <a:spcPts val="2799"/>
              </a:lnSpc>
              <a:buFont typeface="Arial"/>
              <a:buChar char="•"/>
            </a:pPr>
            <a:r>
              <a:rPr lang="en-US" sz="1999" dirty="0">
                <a:solidFill>
                  <a:srgbClr val="03544F"/>
                </a:solidFill>
                <a:latin typeface="Neurial Grotesk 1"/>
                <a:ea typeface="Neurial Grotesk 1"/>
                <a:cs typeface="Neurial Grotesk 1"/>
                <a:sym typeface="Neurial Grotesk 1"/>
              </a:rPr>
              <a:t>provide affordable prices for consumers</a:t>
            </a:r>
          </a:p>
          <a:p>
            <a:pPr>
              <a:lnSpc>
                <a:spcPts val="559"/>
              </a:lnSpc>
            </a:pPr>
            <a:endParaRPr lang="en-US" sz="1999" dirty="0">
              <a:solidFill>
                <a:srgbClr val="03544F"/>
              </a:solidFill>
              <a:latin typeface="Neurial Grotesk 1"/>
              <a:ea typeface="Neurial Grotesk 1"/>
              <a:cs typeface="Neurial Grotesk 1"/>
              <a:sym typeface="Neurial Grotesk 1"/>
            </a:endParaRPr>
          </a:p>
          <a:p>
            <a:pPr marL="431820" lvl="1" indent="-215909">
              <a:lnSpc>
                <a:spcPts val="2799"/>
              </a:lnSpc>
              <a:buFont typeface="Arial"/>
              <a:buChar char="•"/>
            </a:pPr>
            <a:r>
              <a:rPr lang="en-US" sz="1999" dirty="0">
                <a:solidFill>
                  <a:srgbClr val="03544F"/>
                </a:solidFill>
                <a:latin typeface="Neurial Grotesk 1"/>
                <a:ea typeface="Neurial Grotesk 1"/>
                <a:cs typeface="Neurial Grotesk 1"/>
                <a:sym typeface="Neurial Grotesk 1"/>
              </a:rPr>
              <a:t>expand market opportunities for a Flagship European sector </a:t>
            </a:r>
          </a:p>
        </p:txBody>
      </p:sp>
    </p:spTree>
    <p:extLst>
      <p:ext uri="{BB962C8B-B14F-4D97-AF65-F5344CB8AC3E}">
        <p14:creationId xmlns:p14="http://schemas.microsoft.com/office/powerpoint/2010/main" val="107067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
            <a:extLst>
              <a:ext uri="{FF2B5EF4-FFF2-40B4-BE49-F238E27FC236}">
                <a16:creationId xmlns:a16="http://schemas.microsoft.com/office/drawing/2014/main" xmlns="" id="{3117C70A-950D-BC7E-47B2-9550C9AD8EE5}"/>
              </a:ext>
            </a:extLst>
          </p:cNvPr>
          <p:cNvSpPr txBox="1"/>
          <p:nvPr/>
        </p:nvSpPr>
        <p:spPr>
          <a:xfrm>
            <a:off x="4711118" y="1863337"/>
            <a:ext cx="2016000" cy="3375866"/>
          </a:xfrm>
          <a:prstGeom prst="rect">
            <a:avLst/>
          </a:prstGeom>
        </p:spPr>
        <p:txBody>
          <a:bodyPr lIns="50800" tIns="50800" rIns="50800" bIns="50800" rtlCol="0" anchor="ctr"/>
          <a:lstStyle/>
          <a:p>
            <a:pPr algn="ctr">
              <a:lnSpc>
                <a:spcPts val="2240"/>
              </a:lnSpc>
            </a:pPr>
            <a:endParaRPr sz="1200"/>
          </a:p>
        </p:txBody>
      </p:sp>
      <p:grpSp>
        <p:nvGrpSpPr>
          <p:cNvPr id="21" name="Group 20">
            <a:extLst>
              <a:ext uri="{FF2B5EF4-FFF2-40B4-BE49-F238E27FC236}">
                <a16:creationId xmlns:a16="http://schemas.microsoft.com/office/drawing/2014/main" xmlns="" id="{2BFFAE41-5474-684C-CA26-F7DEC88A89B6}"/>
              </a:ext>
            </a:extLst>
          </p:cNvPr>
          <p:cNvGrpSpPr/>
          <p:nvPr/>
        </p:nvGrpSpPr>
        <p:grpSpPr>
          <a:xfrm>
            <a:off x="749485" y="1681904"/>
            <a:ext cx="2674409" cy="3240000"/>
            <a:chOff x="306425" y="1576592"/>
            <a:chExt cx="2674409" cy="3240000"/>
          </a:xfrm>
        </p:grpSpPr>
        <p:sp>
          <p:nvSpPr>
            <p:cNvPr id="18" name="Rounded Rectangle">
              <a:extLst>
                <a:ext uri="{FF2B5EF4-FFF2-40B4-BE49-F238E27FC236}">
                  <a16:creationId xmlns:a16="http://schemas.microsoft.com/office/drawing/2014/main" xmlns="" id="{22C27E24-95F5-3A2A-B4EC-D29CB58C1A6F}"/>
                </a:ext>
              </a:extLst>
            </p:cNvPr>
            <p:cNvSpPr/>
            <p:nvPr/>
          </p:nvSpPr>
          <p:spPr>
            <a:xfrm>
              <a:off x="306425" y="1576592"/>
              <a:ext cx="2664000" cy="3240000"/>
            </a:xfrm>
            <a:prstGeom prst="roundRect">
              <a:avLst>
                <a:gd name="adj" fmla="val 2658"/>
              </a:avLst>
            </a:prstGeom>
            <a:solidFill>
              <a:srgbClr val="008778"/>
            </a:solidFill>
            <a:ln w="12700">
              <a:noFill/>
            </a:ln>
            <a:effectLst/>
          </p:spPr>
          <p:txBody>
            <a:bodyPr lIns="0" tIns="0" rIns="0" bIns="0" anchor="ctr"/>
            <a:lstStyle/>
            <a:p>
              <a:endParaRPr sz="900"/>
            </a:p>
          </p:txBody>
        </p:sp>
        <p:grpSp>
          <p:nvGrpSpPr>
            <p:cNvPr id="20" name="Group 19">
              <a:extLst>
                <a:ext uri="{FF2B5EF4-FFF2-40B4-BE49-F238E27FC236}">
                  <a16:creationId xmlns:a16="http://schemas.microsoft.com/office/drawing/2014/main" xmlns="" id="{40D825FB-8A5A-9616-60E3-CAD2A35FC3AB}"/>
                </a:ext>
              </a:extLst>
            </p:cNvPr>
            <p:cNvGrpSpPr/>
            <p:nvPr/>
          </p:nvGrpSpPr>
          <p:grpSpPr>
            <a:xfrm>
              <a:off x="316835" y="1738561"/>
              <a:ext cx="2663999" cy="2830738"/>
              <a:chOff x="316835" y="1738561"/>
              <a:chExt cx="2663999" cy="2830738"/>
            </a:xfrm>
          </p:grpSpPr>
          <p:sp>
            <p:nvSpPr>
              <p:cNvPr id="14" name="TextBox 19">
                <a:extLst>
                  <a:ext uri="{FF2B5EF4-FFF2-40B4-BE49-F238E27FC236}">
                    <a16:creationId xmlns:a16="http://schemas.microsoft.com/office/drawing/2014/main" xmlns="" id="{C74A28F6-37E9-A523-99BF-517C49D82619}"/>
                  </a:ext>
                </a:extLst>
              </p:cNvPr>
              <p:cNvSpPr txBox="1"/>
              <p:nvPr/>
            </p:nvSpPr>
            <p:spPr>
              <a:xfrm>
                <a:off x="316835" y="2424805"/>
                <a:ext cx="2663999" cy="776879"/>
              </a:xfrm>
              <a:prstGeom prst="rect">
                <a:avLst/>
              </a:prstGeom>
            </p:spPr>
            <p:txBody>
              <a:bodyPr wrap="square" lIns="0" tIns="0" rIns="0" bIns="0" rtlCol="0" anchor="t">
                <a:spAutoFit/>
              </a:bodyPr>
              <a:lstStyle/>
              <a:p>
                <a:pPr algn="ctr">
                  <a:lnSpc>
                    <a:spcPts val="6579"/>
                  </a:lnSpc>
                </a:pPr>
                <a:r>
                  <a:rPr lang="en-US" sz="3600" dirty="0">
                    <a:solidFill>
                      <a:schemeClr val="bg1"/>
                    </a:solidFill>
                    <a:ea typeface="Neurial Grotesk 4"/>
                    <a:cs typeface="Neurial Grotesk 4"/>
                    <a:sym typeface="Neurial Grotesk 4"/>
                  </a:rPr>
                  <a:t>72</a:t>
                </a:r>
                <a:r>
                  <a:rPr lang="en-US" sz="4000" dirty="0">
                    <a:solidFill>
                      <a:schemeClr val="bg1"/>
                    </a:solidFill>
                    <a:ea typeface="Neurial Grotesk 4"/>
                    <a:cs typeface="Neurial Grotesk 4"/>
                    <a:sym typeface="Neurial Grotesk 4"/>
                  </a:rPr>
                  <a:t> </a:t>
                </a:r>
                <a:r>
                  <a:rPr lang="en-US" sz="1200" dirty="0">
                    <a:solidFill>
                      <a:schemeClr val="bg1"/>
                    </a:solidFill>
                    <a:ea typeface="Neurial Grotesk 4"/>
                    <a:cs typeface="Neurial Grotesk 4"/>
                    <a:sym typeface="Neurial Grotesk 4"/>
                  </a:rPr>
                  <a:t>mil. EU citizens connected</a:t>
                </a:r>
                <a:endParaRPr lang="en-US" sz="4000" dirty="0">
                  <a:solidFill>
                    <a:schemeClr val="bg1"/>
                  </a:solidFill>
                  <a:ea typeface="Neurial Grotesk 4"/>
                  <a:cs typeface="Neurial Grotesk 4"/>
                  <a:sym typeface="Neurial Grotesk 4"/>
                </a:endParaRPr>
              </a:p>
            </p:txBody>
          </p:sp>
          <p:sp>
            <p:nvSpPr>
              <p:cNvPr id="15" name="TextBox 20">
                <a:extLst>
                  <a:ext uri="{FF2B5EF4-FFF2-40B4-BE49-F238E27FC236}">
                    <a16:creationId xmlns:a16="http://schemas.microsoft.com/office/drawing/2014/main" xmlns="" id="{0E7EBB58-D38A-2F74-46E4-5E6BB0F6F6DB}"/>
                  </a:ext>
                </a:extLst>
              </p:cNvPr>
              <p:cNvSpPr txBox="1"/>
              <p:nvPr/>
            </p:nvSpPr>
            <p:spPr>
              <a:xfrm>
                <a:off x="316835" y="3111049"/>
                <a:ext cx="2653590" cy="776879"/>
              </a:xfrm>
              <a:prstGeom prst="rect">
                <a:avLst/>
              </a:prstGeom>
            </p:spPr>
            <p:txBody>
              <a:bodyPr wrap="square" lIns="0" tIns="0" rIns="0" bIns="0" rtlCol="0" anchor="t">
                <a:spAutoFit/>
              </a:bodyPr>
              <a:lstStyle/>
              <a:p>
                <a:pPr algn="ctr">
                  <a:lnSpc>
                    <a:spcPts val="6579"/>
                  </a:lnSpc>
                </a:pPr>
                <a:r>
                  <a:rPr lang="en-US" sz="3600" dirty="0">
                    <a:solidFill>
                      <a:schemeClr val="bg1"/>
                    </a:solidFill>
                    <a:ea typeface="Neurial Grotesk 4"/>
                    <a:cs typeface="Neurial Grotesk 4"/>
                    <a:sym typeface="Neurial Grotesk 4"/>
                  </a:rPr>
                  <a:t>15.000</a:t>
                </a:r>
                <a:r>
                  <a:rPr lang="en-US" sz="4000" dirty="0">
                    <a:solidFill>
                      <a:schemeClr val="bg1"/>
                    </a:solidFill>
                    <a:ea typeface="Neurial Grotesk 4"/>
                    <a:cs typeface="Neurial Grotesk 4"/>
                    <a:sym typeface="Neurial Grotesk 4"/>
                  </a:rPr>
                  <a:t> </a:t>
                </a:r>
                <a:r>
                  <a:rPr lang="en-US" sz="1200" dirty="0">
                    <a:solidFill>
                      <a:schemeClr val="bg1"/>
                    </a:solidFill>
                    <a:ea typeface="Neurial Grotesk 4"/>
                    <a:cs typeface="Neurial Grotesk 4"/>
                    <a:sym typeface="Neurial Grotesk 4"/>
                  </a:rPr>
                  <a:t>DHC networks</a:t>
                </a:r>
                <a:endParaRPr lang="en-US" sz="4000" dirty="0">
                  <a:solidFill>
                    <a:schemeClr val="bg1"/>
                  </a:solidFill>
                  <a:ea typeface="Neurial Grotesk 4"/>
                  <a:cs typeface="Neurial Grotesk 4"/>
                  <a:sym typeface="Neurial Grotesk 4"/>
                </a:endParaRPr>
              </a:p>
            </p:txBody>
          </p:sp>
          <p:sp>
            <p:nvSpPr>
              <p:cNvPr id="16" name="TextBox 21">
                <a:extLst>
                  <a:ext uri="{FF2B5EF4-FFF2-40B4-BE49-F238E27FC236}">
                    <a16:creationId xmlns:a16="http://schemas.microsoft.com/office/drawing/2014/main" xmlns="" id="{78C08FC7-A265-8CC4-0D8D-D6EA77FE1965}"/>
                  </a:ext>
                </a:extLst>
              </p:cNvPr>
              <p:cNvSpPr txBox="1"/>
              <p:nvPr/>
            </p:nvSpPr>
            <p:spPr>
              <a:xfrm>
                <a:off x="316835" y="1738561"/>
                <a:ext cx="2653591" cy="776879"/>
              </a:xfrm>
              <a:prstGeom prst="rect">
                <a:avLst/>
              </a:prstGeom>
            </p:spPr>
            <p:txBody>
              <a:bodyPr wrap="square" lIns="0" tIns="0" rIns="0" bIns="0" rtlCol="0" anchor="t">
                <a:spAutoFit/>
              </a:bodyPr>
              <a:lstStyle/>
              <a:p>
                <a:pPr algn="ctr">
                  <a:lnSpc>
                    <a:spcPts val="6579"/>
                  </a:lnSpc>
                </a:pPr>
                <a:r>
                  <a:rPr lang="en-US" sz="3600" dirty="0">
                    <a:solidFill>
                      <a:schemeClr val="bg1"/>
                    </a:solidFill>
                    <a:ea typeface="Neurial Grotesk 4"/>
                    <a:cs typeface="Neurial Grotesk 4"/>
                    <a:sym typeface="Neurial Grotesk 4"/>
                  </a:rPr>
                  <a:t>13</a:t>
                </a:r>
                <a:r>
                  <a:rPr lang="en-US" sz="3600" dirty="0">
                    <a:solidFill>
                      <a:schemeClr val="bg1"/>
                    </a:solidFill>
                    <a:ea typeface="Neurial Grotesk 1"/>
                    <a:cs typeface="Neurial Grotesk 1"/>
                    <a:sym typeface="Neurial Grotesk 1"/>
                  </a:rPr>
                  <a:t>% </a:t>
                </a:r>
                <a:r>
                  <a:rPr lang="en-US" sz="1200" dirty="0">
                    <a:solidFill>
                      <a:schemeClr val="bg1"/>
                    </a:solidFill>
                    <a:ea typeface="Neurial Grotesk 1"/>
                    <a:cs typeface="Neurial Grotesk 1"/>
                    <a:sym typeface="Neurial Grotesk 1"/>
                  </a:rPr>
                  <a:t>of the heat market</a:t>
                </a:r>
              </a:p>
            </p:txBody>
          </p:sp>
          <p:sp>
            <p:nvSpPr>
              <p:cNvPr id="17" name="TextBox 22">
                <a:extLst>
                  <a:ext uri="{FF2B5EF4-FFF2-40B4-BE49-F238E27FC236}">
                    <a16:creationId xmlns:a16="http://schemas.microsoft.com/office/drawing/2014/main" xmlns="" id="{7FA098B6-A52B-0AC0-B07E-4E564142A22F}"/>
                  </a:ext>
                </a:extLst>
              </p:cNvPr>
              <p:cNvSpPr txBox="1"/>
              <p:nvPr/>
            </p:nvSpPr>
            <p:spPr>
              <a:xfrm>
                <a:off x="316835" y="3792420"/>
                <a:ext cx="2653591" cy="776879"/>
              </a:xfrm>
              <a:prstGeom prst="rect">
                <a:avLst/>
              </a:prstGeom>
            </p:spPr>
            <p:txBody>
              <a:bodyPr wrap="square" lIns="0" tIns="0" rIns="0" bIns="0" rtlCol="0" anchor="t">
                <a:spAutoFit/>
              </a:bodyPr>
              <a:lstStyle/>
              <a:p>
                <a:pPr algn="ctr">
                  <a:lnSpc>
                    <a:spcPts val="6579"/>
                  </a:lnSpc>
                </a:pPr>
                <a:r>
                  <a:rPr lang="en-US" sz="3600" dirty="0">
                    <a:solidFill>
                      <a:schemeClr val="bg1"/>
                    </a:solidFill>
                    <a:ea typeface="Neurial Grotesk 4"/>
                    <a:cs typeface="Neurial Grotesk 4"/>
                    <a:sym typeface="Neurial Grotesk 4"/>
                  </a:rPr>
                  <a:t>42,6% </a:t>
                </a:r>
                <a:r>
                  <a:rPr lang="en-US" sz="1200" dirty="0">
                    <a:solidFill>
                      <a:schemeClr val="bg1"/>
                    </a:solidFill>
                    <a:ea typeface="Neurial Grotesk 4"/>
                    <a:cs typeface="Neurial Grotesk 4"/>
                    <a:sym typeface="Neurial Grotesk 4"/>
                  </a:rPr>
                  <a:t>RES &amp; waste heat</a:t>
                </a:r>
                <a:endParaRPr lang="en-US" sz="4000" dirty="0">
                  <a:solidFill>
                    <a:schemeClr val="bg1"/>
                  </a:solidFill>
                  <a:ea typeface="Neurial Grotesk 4"/>
                  <a:cs typeface="Neurial Grotesk 4"/>
                  <a:sym typeface="Neurial Grotesk 4"/>
                </a:endParaRPr>
              </a:p>
            </p:txBody>
          </p:sp>
        </p:grpSp>
      </p:grpSp>
      <p:graphicFrame>
        <p:nvGraphicFramePr>
          <p:cNvPr id="19" name="Chart 18">
            <a:extLst>
              <a:ext uri="{FF2B5EF4-FFF2-40B4-BE49-F238E27FC236}">
                <a16:creationId xmlns:a16="http://schemas.microsoft.com/office/drawing/2014/main" xmlns="" id="{4DF94B2F-B50D-DCCF-8305-5E82391428D4}"/>
              </a:ext>
            </a:extLst>
          </p:cNvPr>
          <p:cNvGraphicFramePr>
            <a:graphicFrameLocks/>
          </p:cNvGraphicFramePr>
          <p:nvPr>
            <p:extLst>
              <p:ext uri="{D42A27DB-BD31-4B8C-83A1-F6EECF244321}">
                <p14:modId xmlns:p14="http://schemas.microsoft.com/office/powerpoint/2010/main" val="2398650614"/>
              </p:ext>
            </p:extLst>
          </p:nvPr>
        </p:nvGraphicFramePr>
        <p:xfrm>
          <a:off x="4575928" y="2118138"/>
          <a:ext cx="6521723" cy="387459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8">
            <a:extLst>
              <a:ext uri="{FF2B5EF4-FFF2-40B4-BE49-F238E27FC236}">
                <a16:creationId xmlns:a16="http://schemas.microsoft.com/office/drawing/2014/main" xmlns="" id="{0F18256E-9990-DCF2-C3D8-50761CBD7CFC}"/>
              </a:ext>
            </a:extLst>
          </p:cNvPr>
          <p:cNvSpPr txBox="1"/>
          <p:nvPr/>
        </p:nvSpPr>
        <p:spPr>
          <a:xfrm>
            <a:off x="1344000" y="446097"/>
            <a:ext cx="9504000" cy="715004"/>
          </a:xfrm>
          <a:prstGeom prst="rect">
            <a:avLst/>
          </a:prstGeom>
        </p:spPr>
        <p:txBody>
          <a:bodyPr lIns="0" tIns="0" rIns="0" bIns="0" rtlCol="0" anchor="t">
            <a:spAutoFit/>
          </a:bodyPr>
          <a:lstStyle/>
          <a:p>
            <a:pPr algn="ctr">
              <a:lnSpc>
                <a:spcPts val="6439"/>
              </a:lnSpc>
            </a:pPr>
            <a:r>
              <a:rPr lang="en-GB" sz="2800" noProof="0" dirty="0">
                <a:solidFill>
                  <a:srgbClr val="03544F"/>
                </a:solidFill>
                <a:latin typeface="+mj-lt"/>
                <a:ea typeface="Neurial Grotesk 3"/>
                <a:cs typeface="Neurial Grotesk 3"/>
                <a:sym typeface="Neurial Grotesk 3"/>
              </a:rPr>
              <a:t>District heating and cooling: a unique energy infrastructure </a:t>
            </a:r>
          </a:p>
        </p:txBody>
      </p:sp>
    </p:spTree>
    <p:extLst>
      <p:ext uri="{BB962C8B-B14F-4D97-AF65-F5344CB8AC3E}">
        <p14:creationId xmlns:p14="http://schemas.microsoft.com/office/powerpoint/2010/main" val="209748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xmlns="" id="{D5609E75-7B0B-A790-2E6F-0C5F368870EF}"/>
              </a:ext>
            </a:extLst>
          </p:cNvPr>
          <p:cNvGrpSpPr/>
          <p:nvPr/>
        </p:nvGrpSpPr>
        <p:grpSpPr>
          <a:xfrm>
            <a:off x="5975665" y="1576089"/>
            <a:ext cx="5508000" cy="4212000"/>
            <a:chOff x="0" y="0"/>
            <a:chExt cx="2585535" cy="1997564"/>
          </a:xfrm>
        </p:grpSpPr>
        <p:sp>
          <p:nvSpPr>
            <p:cNvPr id="3" name="Freeform 11">
              <a:extLst>
                <a:ext uri="{FF2B5EF4-FFF2-40B4-BE49-F238E27FC236}">
                  <a16:creationId xmlns:a16="http://schemas.microsoft.com/office/drawing/2014/main" xmlns="" id="{04AFB9E8-D394-AF72-0799-0D67FBE5C56B}"/>
                </a:ext>
              </a:extLst>
            </p:cNvPr>
            <p:cNvSpPr/>
            <p:nvPr/>
          </p:nvSpPr>
          <p:spPr>
            <a:xfrm>
              <a:off x="0" y="0"/>
              <a:ext cx="2585535" cy="1997564"/>
            </a:xfrm>
            <a:custGeom>
              <a:avLst/>
              <a:gdLst/>
              <a:ahLst/>
              <a:cxnLst/>
              <a:rect l="l" t="t" r="r" b="b"/>
              <a:pathLst>
                <a:path w="2585535" h="1997564">
                  <a:moveTo>
                    <a:pt x="45350" y="0"/>
                  </a:moveTo>
                  <a:lnTo>
                    <a:pt x="2540186" y="0"/>
                  </a:lnTo>
                  <a:cubicBezTo>
                    <a:pt x="2565232" y="0"/>
                    <a:pt x="2585535" y="20304"/>
                    <a:pt x="2585535" y="45350"/>
                  </a:cubicBezTo>
                  <a:lnTo>
                    <a:pt x="2585535" y="1952214"/>
                  </a:lnTo>
                  <a:cubicBezTo>
                    <a:pt x="2585535" y="1977260"/>
                    <a:pt x="2565232" y="1997564"/>
                    <a:pt x="2540186" y="1997564"/>
                  </a:cubicBezTo>
                  <a:lnTo>
                    <a:pt x="45350" y="1997564"/>
                  </a:lnTo>
                  <a:cubicBezTo>
                    <a:pt x="20304" y="1997564"/>
                    <a:pt x="0" y="1977260"/>
                    <a:pt x="0" y="1952214"/>
                  </a:cubicBezTo>
                  <a:lnTo>
                    <a:pt x="0" y="45350"/>
                  </a:lnTo>
                  <a:cubicBezTo>
                    <a:pt x="0" y="20304"/>
                    <a:pt x="20304" y="0"/>
                    <a:pt x="45350" y="0"/>
                  </a:cubicBezTo>
                  <a:close/>
                </a:path>
              </a:pathLst>
            </a:custGeom>
            <a:solidFill>
              <a:srgbClr val="008778"/>
            </a:solidFill>
          </p:spPr>
          <p:txBody>
            <a:bodyPr/>
            <a:lstStyle/>
            <a:p>
              <a:endParaRPr lang="en-GB" sz="1200"/>
            </a:p>
          </p:txBody>
        </p:sp>
        <p:sp>
          <p:nvSpPr>
            <p:cNvPr id="4" name="TextBox 12">
              <a:extLst>
                <a:ext uri="{FF2B5EF4-FFF2-40B4-BE49-F238E27FC236}">
                  <a16:creationId xmlns:a16="http://schemas.microsoft.com/office/drawing/2014/main" xmlns="" id="{190E3A39-64F0-2EFB-3037-B2B95C4E64DB}"/>
                </a:ext>
              </a:extLst>
            </p:cNvPr>
            <p:cNvSpPr txBox="1"/>
            <p:nvPr/>
          </p:nvSpPr>
          <p:spPr>
            <a:xfrm>
              <a:off x="0" y="-57150"/>
              <a:ext cx="2585535" cy="2054714"/>
            </a:xfrm>
            <a:prstGeom prst="rect">
              <a:avLst/>
            </a:prstGeom>
          </p:spPr>
          <p:txBody>
            <a:bodyPr lIns="33867" tIns="33867" rIns="33867" bIns="33867" rtlCol="0" anchor="ctr"/>
            <a:lstStyle/>
            <a:p>
              <a:pPr algn="ctr">
                <a:lnSpc>
                  <a:spcPts val="1867"/>
                </a:lnSpc>
              </a:pPr>
              <a:endParaRPr sz="1200"/>
            </a:p>
          </p:txBody>
        </p:sp>
      </p:grpSp>
      <p:sp>
        <p:nvSpPr>
          <p:cNvPr id="5" name="TextBox 14">
            <a:extLst>
              <a:ext uri="{FF2B5EF4-FFF2-40B4-BE49-F238E27FC236}">
                <a16:creationId xmlns:a16="http://schemas.microsoft.com/office/drawing/2014/main" xmlns="" id="{48B83C29-6C32-9165-FCF0-5C5AA225C640}"/>
              </a:ext>
            </a:extLst>
          </p:cNvPr>
          <p:cNvSpPr txBox="1"/>
          <p:nvPr/>
        </p:nvSpPr>
        <p:spPr>
          <a:xfrm>
            <a:off x="6101665" y="1693793"/>
            <a:ext cx="5256000" cy="3657861"/>
          </a:xfrm>
          <a:prstGeom prst="rect">
            <a:avLst/>
          </a:prstGeom>
        </p:spPr>
        <p:txBody>
          <a:bodyPr lIns="0" tIns="0" rIns="0" bIns="0" rtlCol="0" anchor="t">
            <a:spAutoFit/>
          </a:bodyPr>
          <a:lstStyle/>
          <a:p>
            <a:pPr>
              <a:lnSpc>
                <a:spcPts val="2649"/>
              </a:lnSpc>
            </a:pPr>
            <a:r>
              <a:rPr lang="en-GB" sz="1600" noProof="0" dirty="0">
                <a:solidFill>
                  <a:srgbClr val="F5F2F0"/>
                </a:solidFill>
                <a:ea typeface="Neurial Grotesk 3"/>
                <a:cs typeface="Neurial Grotesk 3"/>
                <a:sym typeface="Neurial Grotesk 3"/>
              </a:rPr>
              <a:t>CASE STUDY</a:t>
            </a:r>
          </a:p>
          <a:p>
            <a:pPr>
              <a:lnSpc>
                <a:spcPts val="2649"/>
              </a:lnSpc>
            </a:pPr>
            <a:r>
              <a:rPr lang="en-GB" sz="1600" noProof="0" dirty="0" err="1">
                <a:solidFill>
                  <a:srgbClr val="F5F2F0"/>
                </a:solidFill>
                <a:ea typeface="Neurial Grotesk 3"/>
                <a:cs typeface="Neurial Grotesk 3"/>
                <a:sym typeface="Neurial Grotesk 3"/>
              </a:rPr>
              <a:t>Arubis</a:t>
            </a:r>
            <a:r>
              <a:rPr lang="en-GB" sz="1600" noProof="0" dirty="0">
                <a:solidFill>
                  <a:srgbClr val="F5F2F0"/>
                </a:solidFill>
                <a:ea typeface="Neurial Grotesk 3"/>
                <a:cs typeface="Neurial Grotesk 3"/>
                <a:sym typeface="Neurial Grotesk 3"/>
              </a:rPr>
              <a:t> copper factory,  Hamburg</a:t>
            </a:r>
          </a:p>
          <a:p>
            <a:pPr>
              <a:lnSpc>
                <a:spcPts val="2484"/>
              </a:lnSpc>
            </a:pPr>
            <a:endParaRPr lang="en-GB" sz="1600" noProof="0" dirty="0">
              <a:solidFill>
                <a:srgbClr val="F5F2F0"/>
              </a:solidFill>
              <a:ea typeface="Neurial Grotesk 3"/>
              <a:cs typeface="Neurial Grotesk 3"/>
              <a:sym typeface="Neurial Grotesk 3"/>
            </a:endParaRPr>
          </a:p>
          <a:p>
            <a:pPr marL="408660" lvl="1" indent="-204330">
              <a:lnSpc>
                <a:spcPts val="2649"/>
              </a:lnSpc>
              <a:buFont typeface="Arial"/>
              <a:buChar char="•"/>
            </a:pPr>
            <a:r>
              <a:rPr lang="en-GB" sz="1600" noProof="0" dirty="0">
                <a:solidFill>
                  <a:srgbClr val="F5F2F0"/>
                </a:solidFill>
                <a:ea typeface="Neurial Grotesk 1"/>
                <a:cs typeface="Neurial Grotesk 1"/>
                <a:sym typeface="Neurial Grotesk 1"/>
              </a:rPr>
              <a:t>25% heat recovered used to decarbonise internal processes</a:t>
            </a:r>
          </a:p>
          <a:p>
            <a:pPr marL="408660" lvl="1" indent="-204330">
              <a:lnSpc>
                <a:spcPts val="2649"/>
              </a:lnSpc>
              <a:buFont typeface="Arial"/>
              <a:buChar char="•"/>
            </a:pPr>
            <a:r>
              <a:rPr lang="en-GB" sz="1600" noProof="0" dirty="0">
                <a:solidFill>
                  <a:srgbClr val="F5F2F0"/>
                </a:solidFill>
                <a:ea typeface="Neurial Grotesk 1"/>
                <a:cs typeface="Neurial Grotesk 1"/>
                <a:sym typeface="Neurial Grotesk 1"/>
              </a:rPr>
              <a:t>8,000 households, office spaces, hotels and a university de-fossilised through the city’s DHC system</a:t>
            </a:r>
          </a:p>
          <a:p>
            <a:pPr marL="383128" lvl="1" indent="-191564">
              <a:lnSpc>
                <a:spcPts val="2484"/>
              </a:lnSpc>
              <a:buFont typeface="Arial"/>
              <a:buChar char="•"/>
            </a:pPr>
            <a:r>
              <a:rPr lang="en-GB" sz="1600" noProof="0" dirty="0">
                <a:solidFill>
                  <a:srgbClr val="F5F2F0"/>
                </a:solidFill>
                <a:ea typeface="Neurial Grotesk 1"/>
                <a:cs typeface="Neurial Grotesk 1"/>
                <a:sym typeface="Neurial Grotesk 1"/>
              </a:rPr>
              <a:t>20,000 tCO</a:t>
            </a:r>
            <a:r>
              <a:rPr lang="en-GB" sz="1600" baseline="-25000" noProof="0" dirty="0">
                <a:solidFill>
                  <a:srgbClr val="F5F2F0"/>
                </a:solidFill>
                <a:ea typeface="Neurial Grotesk 1"/>
                <a:cs typeface="Neurial Grotesk 1"/>
                <a:sym typeface="Neurial Grotesk 1"/>
              </a:rPr>
              <a:t>2</a:t>
            </a:r>
            <a:r>
              <a:rPr lang="en-GB" sz="1600" noProof="0" dirty="0">
                <a:solidFill>
                  <a:srgbClr val="F5F2F0"/>
                </a:solidFill>
                <a:ea typeface="Neurial Grotesk 1"/>
                <a:cs typeface="Neurial Grotesk 1"/>
                <a:sym typeface="Neurial Grotesk 1"/>
              </a:rPr>
              <a:t> savings/year</a:t>
            </a:r>
          </a:p>
          <a:p>
            <a:pPr>
              <a:lnSpc>
                <a:spcPts val="2671"/>
              </a:lnSpc>
            </a:pPr>
            <a:endParaRPr lang="en-GB" sz="1400" noProof="0" dirty="0">
              <a:solidFill>
                <a:srgbClr val="F5F2F0"/>
              </a:solidFill>
              <a:ea typeface="Neurial Grotesk 1"/>
              <a:cs typeface="Neurial Grotesk 1"/>
              <a:sym typeface="Neurial Grotesk 1"/>
            </a:endParaRPr>
          </a:p>
          <a:p>
            <a:pPr>
              <a:lnSpc>
                <a:spcPts val="2671"/>
              </a:lnSpc>
            </a:pPr>
            <a:r>
              <a:rPr lang="en-GB" sz="1600" noProof="0" dirty="0">
                <a:solidFill>
                  <a:srgbClr val="F5F2F0"/>
                </a:solidFill>
                <a:ea typeface="Neurial Grotesk 1"/>
                <a:cs typeface="Neurial Grotesk 1"/>
                <a:sym typeface="Neurial Grotesk 1"/>
              </a:rPr>
              <a:t>Autumn 2024: network expansion to supply 20,000 households and achieve 140,000 tCO</a:t>
            </a:r>
            <a:r>
              <a:rPr lang="en-GB" sz="1600" baseline="-25000" noProof="0" dirty="0">
                <a:solidFill>
                  <a:srgbClr val="F5F2F0"/>
                </a:solidFill>
                <a:ea typeface="Neurial Grotesk 1"/>
                <a:cs typeface="Neurial Grotesk 1"/>
                <a:sym typeface="Neurial Grotesk 1"/>
              </a:rPr>
              <a:t>2</a:t>
            </a:r>
            <a:r>
              <a:rPr lang="en-GB" sz="1600" noProof="0" dirty="0">
                <a:solidFill>
                  <a:srgbClr val="F5F2F0"/>
                </a:solidFill>
                <a:ea typeface="Neurial Grotesk 1"/>
                <a:cs typeface="Neurial Grotesk 1"/>
                <a:sym typeface="Neurial Grotesk 1"/>
              </a:rPr>
              <a:t> savings / year</a:t>
            </a:r>
          </a:p>
        </p:txBody>
      </p:sp>
      <p:sp>
        <p:nvSpPr>
          <p:cNvPr id="6" name="Freeform 9">
            <a:extLst>
              <a:ext uri="{FF2B5EF4-FFF2-40B4-BE49-F238E27FC236}">
                <a16:creationId xmlns:a16="http://schemas.microsoft.com/office/drawing/2014/main" xmlns="" id="{93184084-CB21-B31B-7E13-022E89E4FA6C}"/>
              </a:ext>
            </a:extLst>
          </p:cNvPr>
          <p:cNvSpPr/>
          <p:nvPr/>
        </p:nvSpPr>
        <p:spPr>
          <a:xfrm>
            <a:off x="870112" y="1576089"/>
            <a:ext cx="4640831" cy="4211555"/>
          </a:xfrm>
          <a:custGeom>
            <a:avLst/>
            <a:gdLst/>
            <a:ahLst/>
            <a:cxnLst/>
            <a:rect l="l" t="t" r="r" b="b"/>
            <a:pathLst>
              <a:path w="6961247" h="6317332">
                <a:moveTo>
                  <a:pt x="0" y="0"/>
                </a:moveTo>
                <a:lnTo>
                  <a:pt x="6961247" y="0"/>
                </a:lnTo>
                <a:lnTo>
                  <a:pt x="6961247" y="6317332"/>
                </a:lnTo>
                <a:lnTo>
                  <a:pt x="0" y="6317332"/>
                </a:lnTo>
                <a:lnTo>
                  <a:pt x="0" y="0"/>
                </a:lnTo>
                <a:close/>
              </a:path>
            </a:pathLst>
          </a:custGeom>
          <a:blipFill>
            <a:blip r:embed="rId2"/>
            <a:stretch>
              <a:fillRect/>
            </a:stretch>
          </a:blipFill>
        </p:spPr>
        <p:txBody>
          <a:bodyPr/>
          <a:lstStyle/>
          <a:p>
            <a:endParaRPr lang="en-GB" sz="1200"/>
          </a:p>
        </p:txBody>
      </p:sp>
      <p:sp>
        <p:nvSpPr>
          <p:cNvPr id="7" name="TextBox 13">
            <a:extLst>
              <a:ext uri="{FF2B5EF4-FFF2-40B4-BE49-F238E27FC236}">
                <a16:creationId xmlns:a16="http://schemas.microsoft.com/office/drawing/2014/main" xmlns="" id="{F58971F1-0FD1-6CC8-C906-EB47FEB445B9}"/>
              </a:ext>
            </a:extLst>
          </p:cNvPr>
          <p:cNvSpPr txBox="1"/>
          <p:nvPr/>
        </p:nvSpPr>
        <p:spPr>
          <a:xfrm>
            <a:off x="386693" y="204799"/>
            <a:ext cx="11418614" cy="522644"/>
          </a:xfrm>
          <a:prstGeom prst="rect">
            <a:avLst/>
          </a:prstGeom>
        </p:spPr>
        <p:txBody>
          <a:bodyPr wrap="square" lIns="0" tIns="0" rIns="0" bIns="0" rtlCol="0" anchor="t">
            <a:spAutoFit/>
          </a:bodyPr>
          <a:lstStyle/>
          <a:p>
            <a:pPr algn="ctr">
              <a:lnSpc>
                <a:spcPts val="4386"/>
              </a:lnSpc>
            </a:pPr>
            <a:r>
              <a:rPr lang="en-GB" sz="2800" noProof="0" dirty="0">
                <a:solidFill>
                  <a:srgbClr val="03544F"/>
                </a:solidFill>
                <a:ea typeface="Neurial Grotesk 3"/>
                <a:cs typeface="Neurial Grotesk 3"/>
                <a:sym typeface="Neurial Grotesk 3"/>
              </a:rPr>
              <a:t>Recover abundant WH sources to foster efficiency and de-fossilise heating </a:t>
            </a:r>
          </a:p>
        </p:txBody>
      </p:sp>
    </p:spTree>
    <p:extLst>
      <p:ext uri="{BB962C8B-B14F-4D97-AF65-F5344CB8AC3E}">
        <p14:creationId xmlns:p14="http://schemas.microsoft.com/office/powerpoint/2010/main" val="211741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2">
            <a:extLst>
              <a:ext uri="{FF2B5EF4-FFF2-40B4-BE49-F238E27FC236}">
                <a16:creationId xmlns:a16="http://schemas.microsoft.com/office/drawing/2014/main" xmlns="" id="{7C268A1C-AC06-D219-00C8-CD941C941D42}"/>
              </a:ext>
            </a:extLst>
          </p:cNvPr>
          <p:cNvSpPr txBox="1"/>
          <p:nvPr/>
        </p:nvSpPr>
        <p:spPr>
          <a:xfrm>
            <a:off x="642194" y="162536"/>
            <a:ext cx="11339039" cy="423193"/>
          </a:xfrm>
          <a:prstGeom prst="rect">
            <a:avLst/>
          </a:prstGeom>
        </p:spPr>
        <p:txBody>
          <a:bodyPr lIns="0" tIns="0" rIns="0" bIns="0" rtlCol="0" anchor="t">
            <a:spAutoFit/>
          </a:bodyPr>
          <a:lstStyle/>
          <a:p>
            <a:pPr algn="ctr">
              <a:lnSpc>
                <a:spcPts val="4386"/>
              </a:lnSpc>
            </a:pPr>
            <a:r>
              <a:rPr lang="en-US" sz="3133" dirty="0">
                <a:solidFill>
                  <a:srgbClr val="03544F"/>
                </a:solidFill>
                <a:latin typeface="ZWAdobeF" pitchFamily="2" charset="0"/>
                <a:ea typeface="Neurial Grotesk 3"/>
                <a:cs typeface="ZWAdobeF" pitchFamily="2" charset="0"/>
                <a:sym typeface="Neurial Grotesk 3"/>
              </a:rPr>
              <a:t>Enable electrification and reduce energy prices </a:t>
            </a:r>
          </a:p>
        </p:txBody>
      </p:sp>
      <p:sp>
        <p:nvSpPr>
          <p:cNvPr id="3" name="TextBox 22">
            <a:extLst>
              <a:ext uri="{FF2B5EF4-FFF2-40B4-BE49-F238E27FC236}">
                <a16:creationId xmlns:a16="http://schemas.microsoft.com/office/drawing/2014/main" xmlns="" id="{7FD4D723-DDA0-9A59-C6FD-A21AC2B9E330}"/>
              </a:ext>
            </a:extLst>
          </p:cNvPr>
          <p:cNvSpPr txBox="1"/>
          <p:nvPr/>
        </p:nvSpPr>
        <p:spPr>
          <a:xfrm>
            <a:off x="642194" y="162536"/>
            <a:ext cx="11339039" cy="534442"/>
          </a:xfrm>
          <a:prstGeom prst="rect">
            <a:avLst/>
          </a:prstGeom>
        </p:spPr>
        <p:txBody>
          <a:bodyPr lIns="0" tIns="0" rIns="0" bIns="0" rtlCol="0" anchor="t">
            <a:spAutoFit/>
          </a:bodyPr>
          <a:lstStyle/>
          <a:p>
            <a:pPr algn="ctr">
              <a:lnSpc>
                <a:spcPts val="4386"/>
              </a:lnSpc>
            </a:pPr>
            <a:r>
              <a:rPr lang="en-US" sz="2800" dirty="0">
                <a:solidFill>
                  <a:srgbClr val="03544F"/>
                </a:solidFill>
                <a:latin typeface="+mj-lt"/>
                <a:ea typeface="Neurial Grotesk 3"/>
                <a:cs typeface="Neurial Grotesk 3"/>
                <a:sym typeface="Neurial Grotesk 3"/>
              </a:rPr>
              <a:t>Enable electrification and reduce energy prices </a:t>
            </a:r>
          </a:p>
        </p:txBody>
      </p:sp>
      <p:grpSp>
        <p:nvGrpSpPr>
          <p:cNvPr id="19" name="Group 18">
            <a:extLst>
              <a:ext uri="{FF2B5EF4-FFF2-40B4-BE49-F238E27FC236}">
                <a16:creationId xmlns:a16="http://schemas.microsoft.com/office/drawing/2014/main" xmlns="" id="{ADC8073E-F64B-4B66-E23C-82D26C54619E}"/>
              </a:ext>
            </a:extLst>
          </p:cNvPr>
          <p:cNvGrpSpPr/>
          <p:nvPr/>
        </p:nvGrpSpPr>
        <p:grpSpPr>
          <a:xfrm>
            <a:off x="577021" y="1267823"/>
            <a:ext cx="11037959" cy="4709959"/>
            <a:chOff x="740059" y="1267823"/>
            <a:chExt cx="11037959" cy="4709959"/>
          </a:xfrm>
        </p:grpSpPr>
        <p:sp>
          <p:nvSpPr>
            <p:cNvPr id="4" name="TextBox 9">
              <a:extLst>
                <a:ext uri="{FF2B5EF4-FFF2-40B4-BE49-F238E27FC236}">
                  <a16:creationId xmlns:a16="http://schemas.microsoft.com/office/drawing/2014/main" xmlns="" id="{816AC7AD-38F7-F185-8C2D-B5A2501B0902}"/>
                </a:ext>
              </a:extLst>
            </p:cNvPr>
            <p:cNvSpPr txBox="1"/>
            <p:nvPr/>
          </p:nvSpPr>
          <p:spPr>
            <a:xfrm>
              <a:off x="2429538" y="1267823"/>
              <a:ext cx="9033675" cy="3457678"/>
            </a:xfrm>
            <a:prstGeom prst="rect">
              <a:avLst/>
            </a:prstGeom>
          </p:spPr>
          <p:txBody>
            <a:bodyPr lIns="0" tIns="0" rIns="0" bIns="0" rtlCol="0" anchor="t">
              <a:spAutoFit/>
            </a:bodyPr>
            <a:lstStyle/>
            <a:p>
              <a:pPr marL="414887" lvl="1" indent="-207443">
                <a:lnSpc>
                  <a:spcPts val="2690"/>
                </a:lnSpc>
                <a:buFont typeface="Arial"/>
                <a:buChar char="•"/>
              </a:pPr>
              <a:r>
                <a:rPr lang="en-US" sz="1921" dirty="0">
                  <a:solidFill>
                    <a:srgbClr val="03544F"/>
                  </a:solidFill>
                  <a:ea typeface="Neurial Grotesk 1"/>
                  <a:cs typeface="Neurial Grotesk 1"/>
                  <a:sym typeface="Neurial Grotesk 1"/>
                </a:rPr>
                <a:t>The contribution of DHC networks to reducing peak capacity needs in Sweden, according to a report by the Swedish Energy Agency</a:t>
              </a:r>
            </a:p>
            <a:p>
              <a:pPr>
                <a:lnSpc>
                  <a:spcPts val="3489"/>
                </a:lnSpc>
              </a:pPr>
              <a:endParaRPr lang="en-US" sz="1921" dirty="0">
                <a:solidFill>
                  <a:srgbClr val="03544F"/>
                </a:solidFill>
                <a:ea typeface="Neurial Grotesk 1"/>
                <a:cs typeface="Neurial Grotesk 1"/>
                <a:sym typeface="Neurial Grotesk 1"/>
              </a:endParaRPr>
            </a:p>
            <a:p>
              <a:pPr marL="414887" lvl="1" indent="-207443">
                <a:lnSpc>
                  <a:spcPts val="2690"/>
                </a:lnSpc>
                <a:buFont typeface="Arial"/>
                <a:buChar char="•"/>
              </a:pPr>
              <a:r>
                <a:rPr lang="en-US" sz="1921" dirty="0">
                  <a:solidFill>
                    <a:srgbClr val="03544F"/>
                  </a:solidFill>
                  <a:ea typeface="Neurial Grotesk 1"/>
                  <a:cs typeface="Neurial Grotesk 1"/>
                  <a:sym typeface="Neurial Grotesk 1"/>
                </a:rPr>
                <a:t>Energy system costs reduction for final consumers, resulting from the deployment of DHC networks in the Netherlands according to a recent study </a:t>
              </a:r>
            </a:p>
            <a:p>
              <a:pPr>
                <a:lnSpc>
                  <a:spcPts val="2069"/>
                </a:lnSpc>
              </a:pPr>
              <a:endParaRPr lang="en-US" sz="1921" dirty="0">
                <a:solidFill>
                  <a:srgbClr val="03544F"/>
                </a:solidFill>
                <a:ea typeface="Neurial Grotesk 1"/>
                <a:cs typeface="Neurial Grotesk 1"/>
                <a:sym typeface="Neurial Grotesk 1"/>
              </a:endParaRPr>
            </a:p>
            <a:p>
              <a:pPr>
                <a:lnSpc>
                  <a:spcPts val="2722"/>
                </a:lnSpc>
              </a:pPr>
              <a:endParaRPr lang="en-US" sz="1921" dirty="0">
                <a:solidFill>
                  <a:srgbClr val="03544F"/>
                </a:solidFill>
                <a:ea typeface="Neurial Grotesk 1"/>
                <a:cs typeface="Neurial Grotesk 1"/>
                <a:sym typeface="Neurial Grotesk 1"/>
              </a:endParaRPr>
            </a:p>
            <a:p>
              <a:pPr marL="414887" lvl="1" indent="-207443">
                <a:lnSpc>
                  <a:spcPts val="2690"/>
                </a:lnSpc>
                <a:buFont typeface="Arial"/>
                <a:buChar char="•"/>
              </a:pPr>
              <a:r>
                <a:rPr lang="en-US" sz="1921" dirty="0">
                  <a:solidFill>
                    <a:srgbClr val="03544F"/>
                  </a:solidFill>
                  <a:ea typeface="Neurial Grotesk 1"/>
                  <a:cs typeface="Neurial Grotesk 1"/>
                  <a:sym typeface="Neurial Grotesk 1"/>
                </a:rPr>
                <a:t>Compensation paid to RES producers due to forced reduction in RES production, in 7 countries (FR, FI, DE, HU, PO, SP, UK)</a:t>
              </a:r>
            </a:p>
            <a:p>
              <a:pPr>
                <a:lnSpc>
                  <a:spcPts val="2690"/>
                </a:lnSpc>
              </a:pPr>
              <a:endParaRPr lang="en-US" sz="1921" dirty="0">
                <a:solidFill>
                  <a:srgbClr val="03544F"/>
                </a:solidFill>
                <a:ea typeface="Neurial Grotesk 1"/>
                <a:cs typeface="Neurial Grotesk 1"/>
                <a:sym typeface="Neurial Grotesk 1"/>
              </a:endParaRPr>
            </a:p>
          </p:txBody>
        </p:sp>
        <p:grpSp>
          <p:nvGrpSpPr>
            <p:cNvPr id="5" name="Group 19">
              <a:extLst>
                <a:ext uri="{FF2B5EF4-FFF2-40B4-BE49-F238E27FC236}">
                  <a16:creationId xmlns:a16="http://schemas.microsoft.com/office/drawing/2014/main" xmlns="" id="{E43FA41C-67F4-2DBC-A221-D5FA5A00975A}"/>
                </a:ext>
              </a:extLst>
            </p:cNvPr>
            <p:cNvGrpSpPr/>
            <p:nvPr/>
          </p:nvGrpSpPr>
          <p:grpSpPr>
            <a:xfrm>
              <a:off x="2303045" y="5023073"/>
              <a:ext cx="9474973" cy="954709"/>
              <a:chOff x="0" y="0"/>
              <a:chExt cx="3428305" cy="392092"/>
            </a:xfrm>
          </p:grpSpPr>
          <p:sp>
            <p:nvSpPr>
              <p:cNvPr id="6" name="Freeform 20">
                <a:extLst>
                  <a:ext uri="{FF2B5EF4-FFF2-40B4-BE49-F238E27FC236}">
                    <a16:creationId xmlns:a16="http://schemas.microsoft.com/office/drawing/2014/main" xmlns="" id="{954FB2A4-6D94-17DA-CD1D-B8E0A2E11622}"/>
                  </a:ext>
                </a:extLst>
              </p:cNvPr>
              <p:cNvSpPr/>
              <p:nvPr/>
            </p:nvSpPr>
            <p:spPr>
              <a:xfrm>
                <a:off x="0" y="0"/>
                <a:ext cx="3428305" cy="392092"/>
              </a:xfrm>
              <a:custGeom>
                <a:avLst/>
                <a:gdLst/>
                <a:ahLst/>
                <a:cxnLst/>
                <a:rect l="l" t="t" r="r" b="b"/>
                <a:pathLst>
                  <a:path w="3428305" h="392092">
                    <a:moveTo>
                      <a:pt x="31533" y="0"/>
                    </a:moveTo>
                    <a:lnTo>
                      <a:pt x="3396773" y="0"/>
                    </a:lnTo>
                    <a:cubicBezTo>
                      <a:pt x="3414188" y="0"/>
                      <a:pt x="3428305" y="14118"/>
                      <a:pt x="3428305" y="31533"/>
                    </a:cubicBezTo>
                    <a:lnTo>
                      <a:pt x="3428305" y="360559"/>
                    </a:lnTo>
                    <a:cubicBezTo>
                      <a:pt x="3428305" y="377974"/>
                      <a:pt x="3414188" y="392092"/>
                      <a:pt x="3396773" y="392092"/>
                    </a:cubicBezTo>
                    <a:lnTo>
                      <a:pt x="31533" y="392092"/>
                    </a:lnTo>
                    <a:cubicBezTo>
                      <a:pt x="14118" y="392092"/>
                      <a:pt x="0" y="377974"/>
                      <a:pt x="0" y="360559"/>
                    </a:cubicBezTo>
                    <a:lnTo>
                      <a:pt x="0" y="31533"/>
                    </a:lnTo>
                    <a:cubicBezTo>
                      <a:pt x="0" y="14118"/>
                      <a:pt x="14118" y="0"/>
                      <a:pt x="31533" y="0"/>
                    </a:cubicBezTo>
                    <a:close/>
                  </a:path>
                </a:pathLst>
              </a:custGeom>
              <a:solidFill>
                <a:srgbClr val="C7FA64"/>
              </a:solidFill>
            </p:spPr>
            <p:txBody>
              <a:bodyPr/>
              <a:lstStyle/>
              <a:p>
                <a:endParaRPr lang="en-GB" sz="1200"/>
              </a:p>
            </p:txBody>
          </p:sp>
          <p:sp>
            <p:nvSpPr>
              <p:cNvPr id="7" name="TextBox 21">
                <a:extLst>
                  <a:ext uri="{FF2B5EF4-FFF2-40B4-BE49-F238E27FC236}">
                    <a16:creationId xmlns:a16="http://schemas.microsoft.com/office/drawing/2014/main" xmlns="" id="{CFBB4474-2C1B-75B0-A84E-E4248980299C}"/>
                  </a:ext>
                </a:extLst>
              </p:cNvPr>
              <p:cNvSpPr txBox="1"/>
              <p:nvPr/>
            </p:nvSpPr>
            <p:spPr>
              <a:xfrm>
                <a:off x="0" y="-57150"/>
                <a:ext cx="3428305" cy="449242"/>
              </a:xfrm>
              <a:prstGeom prst="rect">
                <a:avLst/>
              </a:prstGeom>
            </p:spPr>
            <p:txBody>
              <a:bodyPr lIns="33867" tIns="33867" rIns="33867" bIns="33867" rtlCol="0" anchor="ctr"/>
              <a:lstStyle/>
              <a:p>
                <a:pPr algn="ctr">
                  <a:lnSpc>
                    <a:spcPts val="1867"/>
                  </a:lnSpc>
                </a:pPr>
                <a:endParaRPr sz="1200"/>
              </a:p>
            </p:txBody>
          </p:sp>
        </p:grpSp>
        <p:sp>
          <p:nvSpPr>
            <p:cNvPr id="8" name="TextBox 23">
              <a:extLst>
                <a:ext uri="{FF2B5EF4-FFF2-40B4-BE49-F238E27FC236}">
                  <a16:creationId xmlns:a16="http://schemas.microsoft.com/office/drawing/2014/main" xmlns="" id="{B2EFE3A1-D1C8-6149-1623-263E4D228AF8}"/>
                </a:ext>
              </a:extLst>
            </p:cNvPr>
            <p:cNvSpPr txBox="1"/>
            <p:nvPr/>
          </p:nvSpPr>
          <p:spPr>
            <a:xfrm>
              <a:off x="2384932" y="5120739"/>
              <a:ext cx="9338495" cy="759375"/>
            </a:xfrm>
            <a:prstGeom prst="rect">
              <a:avLst/>
            </a:prstGeom>
          </p:spPr>
          <p:txBody>
            <a:bodyPr wrap="square" lIns="0" tIns="0" rIns="0" bIns="0" rtlCol="0" anchor="t">
              <a:spAutoFit/>
            </a:bodyPr>
            <a:lstStyle/>
            <a:p>
              <a:pPr algn="ctr">
                <a:lnSpc>
                  <a:spcPts val="3051"/>
                </a:lnSpc>
              </a:pPr>
              <a:r>
                <a:rPr lang="en-US" sz="2000" dirty="0">
                  <a:solidFill>
                    <a:srgbClr val="03544F"/>
                  </a:solidFill>
                  <a:ea typeface="Neurial Grotesk 3"/>
                  <a:cs typeface="Neurial Grotesk 3"/>
                  <a:sym typeface="Neurial Grotesk 3"/>
                </a:rPr>
                <a:t>Coupling heat and electricity infrastructures is essential to deliver a more efficient, sustainable energy system!</a:t>
              </a:r>
            </a:p>
          </p:txBody>
        </p:sp>
        <p:grpSp>
          <p:nvGrpSpPr>
            <p:cNvPr id="9" name="Group 8">
              <a:extLst>
                <a:ext uri="{FF2B5EF4-FFF2-40B4-BE49-F238E27FC236}">
                  <a16:creationId xmlns:a16="http://schemas.microsoft.com/office/drawing/2014/main" xmlns="" id="{AE9FA16D-9301-DBA9-0261-A62FE198A08E}"/>
                </a:ext>
              </a:extLst>
            </p:cNvPr>
            <p:cNvGrpSpPr/>
            <p:nvPr/>
          </p:nvGrpSpPr>
          <p:grpSpPr>
            <a:xfrm>
              <a:off x="740059" y="1267823"/>
              <a:ext cx="1562986" cy="3363553"/>
              <a:chOff x="797669" y="1113626"/>
              <a:chExt cx="1562986" cy="3363553"/>
            </a:xfrm>
          </p:grpSpPr>
          <p:grpSp>
            <p:nvGrpSpPr>
              <p:cNvPr id="10" name="Group 9">
                <a:extLst>
                  <a:ext uri="{FF2B5EF4-FFF2-40B4-BE49-F238E27FC236}">
                    <a16:creationId xmlns:a16="http://schemas.microsoft.com/office/drawing/2014/main" xmlns="" id="{89B4E492-C1F8-238C-1054-EF813D707D7E}"/>
                  </a:ext>
                </a:extLst>
              </p:cNvPr>
              <p:cNvGrpSpPr/>
              <p:nvPr/>
            </p:nvGrpSpPr>
            <p:grpSpPr>
              <a:xfrm>
                <a:off x="797669" y="1113626"/>
                <a:ext cx="1562986" cy="972000"/>
                <a:chOff x="855280" y="1113626"/>
                <a:chExt cx="1562986" cy="972000"/>
              </a:xfrm>
            </p:grpSpPr>
            <p:sp>
              <p:nvSpPr>
                <p:cNvPr id="17" name="Round Diagonal Corner Rectangle 396">
                  <a:extLst>
                    <a:ext uri="{FF2B5EF4-FFF2-40B4-BE49-F238E27FC236}">
                      <a16:creationId xmlns:a16="http://schemas.microsoft.com/office/drawing/2014/main" xmlns="" id="{4EE5DEEE-69ED-7D86-B9F7-E534F6AB6AA3}"/>
                    </a:ext>
                  </a:extLst>
                </p:cNvPr>
                <p:cNvSpPr/>
                <p:nvPr/>
              </p:nvSpPr>
              <p:spPr>
                <a:xfrm>
                  <a:off x="855280" y="1113626"/>
                  <a:ext cx="1562986" cy="972000"/>
                </a:xfrm>
                <a:prstGeom prst="round2DiagRect">
                  <a:avLst/>
                </a:prstGeom>
                <a:solidFill>
                  <a:srgbClr val="008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FC3B2"/>
                    </a:solidFill>
                    <a:highlight>
                      <a:srgbClr val="7FC3B2"/>
                    </a:highlight>
                  </a:endParaRPr>
                </a:p>
              </p:txBody>
            </p:sp>
            <p:sp>
              <p:nvSpPr>
                <p:cNvPr id="18" name="TextBox 12">
                  <a:extLst>
                    <a:ext uri="{FF2B5EF4-FFF2-40B4-BE49-F238E27FC236}">
                      <a16:creationId xmlns:a16="http://schemas.microsoft.com/office/drawing/2014/main" xmlns="" id="{E7EE50C6-E9AE-1723-F067-F004E6D02DC3}"/>
                    </a:ext>
                  </a:extLst>
                </p:cNvPr>
                <p:cNvSpPr txBox="1"/>
                <p:nvPr/>
              </p:nvSpPr>
              <p:spPr>
                <a:xfrm>
                  <a:off x="981773" y="1145733"/>
                  <a:ext cx="1378882" cy="907786"/>
                </a:xfrm>
                <a:prstGeom prst="rect">
                  <a:avLst/>
                </a:prstGeom>
              </p:spPr>
              <p:txBody>
                <a:bodyPr lIns="33867" tIns="33867" rIns="33867" bIns="33867" rtlCol="0" anchor="ctr"/>
                <a:lstStyle/>
                <a:p>
                  <a:pPr algn="ctr">
                    <a:lnSpc>
                      <a:spcPts val="3733"/>
                    </a:lnSpc>
                  </a:pPr>
                  <a:r>
                    <a:rPr lang="en-US" sz="2666" dirty="0">
                      <a:solidFill>
                        <a:schemeClr val="bg1"/>
                      </a:solidFill>
                      <a:ea typeface="Neurial Grotesk 4"/>
                      <a:cs typeface="Neurial Grotesk 4"/>
                      <a:sym typeface="Neurial Grotesk 4"/>
                    </a:rPr>
                    <a:t>10 GW</a:t>
                  </a:r>
                </a:p>
              </p:txBody>
            </p:sp>
          </p:grpSp>
          <p:grpSp>
            <p:nvGrpSpPr>
              <p:cNvPr id="11" name="Group 10">
                <a:extLst>
                  <a:ext uri="{FF2B5EF4-FFF2-40B4-BE49-F238E27FC236}">
                    <a16:creationId xmlns:a16="http://schemas.microsoft.com/office/drawing/2014/main" xmlns="" id="{3573D065-EAD2-BD04-92CC-602B2B9CB4F1}"/>
                  </a:ext>
                </a:extLst>
              </p:cNvPr>
              <p:cNvGrpSpPr/>
              <p:nvPr/>
            </p:nvGrpSpPr>
            <p:grpSpPr>
              <a:xfrm>
                <a:off x="797669" y="2309402"/>
                <a:ext cx="1562986" cy="972000"/>
                <a:chOff x="855280" y="1113626"/>
                <a:chExt cx="1562986" cy="972000"/>
              </a:xfrm>
            </p:grpSpPr>
            <p:sp>
              <p:nvSpPr>
                <p:cNvPr id="15" name="Round Diagonal Corner Rectangle 396">
                  <a:extLst>
                    <a:ext uri="{FF2B5EF4-FFF2-40B4-BE49-F238E27FC236}">
                      <a16:creationId xmlns:a16="http://schemas.microsoft.com/office/drawing/2014/main" xmlns="" id="{D5E40CCB-EF6C-A32D-7411-7360098EAF0E}"/>
                    </a:ext>
                  </a:extLst>
                </p:cNvPr>
                <p:cNvSpPr/>
                <p:nvPr/>
              </p:nvSpPr>
              <p:spPr>
                <a:xfrm>
                  <a:off x="855280" y="1113626"/>
                  <a:ext cx="1562986" cy="972000"/>
                </a:xfrm>
                <a:prstGeom prst="round2DiagRect">
                  <a:avLst/>
                </a:prstGeom>
                <a:solidFill>
                  <a:srgbClr val="008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C3B2"/>
                    </a:solidFill>
                    <a:highlight>
                      <a:srgbClr val="7FC3B2"/>
                    </a:highlight>
                  </a:endParaRPr>
                </a:p>
              </p:txBody>
            </p:sp>
            <p:sp>
              <p:nvSpPr>
                <p:cNvPr id="16" name="TextBox 12">
                  <a:extLst>
                    <a:ext uri="{FF2B5EF4-FFF2-40B4-BE49-F238E27FC236}">
                      <a16:creationId xmlns:a16="http://schemas.microsoft.com/office/drawing/2014/main" xmlns="" id="{AD6C90A3-A80C-3E8C-4E76-5CE6EBFA48C4}"/>
                    </a:ext>
                  </a:extLst>
                </p:cNvPr>
                <p:cNvSpPr txBox="1"/>
                <p:nvPr/>
              </p:nvSpPr>
              <p:spPr>
                <a:xfrm>
                  <a:off x="981773" y="1145733"/>
                  <a:ext cx="1378882" cy="907786"/>
                </a:xfrm>
                <a:prstGeom prst="rect">
                  <a:avLst/>
                </a:prstGeom>
              </p:spPr>
              <p:txBody>
                <a:bodyPr lIns="33867" tIns="33867" rIns="33867" bIns="33867" rtlCol="0" anchor="ctr"/>
                <a:lstStyle/>
                <a:p>
                  <a:pPr algn="ctr">
                    <a:lnSpc>
                      <a:spcPts val="3733"/>
                    </a:lnSpc>
                  </a:pPr>
                  <a:r>
                    <a:rPr lang="en-US" sz="2666" dirty="0">
                      <a:solidFill>
                        <a:schemeClr val="bg1"/>
                      </a:solidFill>
                      <a:ea typeface="Neurial Grotesk 4"/>
                      <a:cs typeface="Neurial Grotesk 4"/>
                      <a:sym typeface="Neurial Grotesk 4"/>
                    </a:rPr>
                    <a:t>40%</a:t>
                  </a:r>
                </a:p>
              </p:txBody>
            </p:sp>
          </p:grpSp>
          <p:grpSp>
            <p:nvGrpSpPr>
              <p:cNvPr id="12" name="Group 11">
                <a:extLst>
                  <a:ext uri="{FF2B5EF4-FFF2-40B4-BE49-F238E27FC236}">
                    <a16:creationId xmlns:a16="http://schemas.microsoft.com/office/drawing/2014/main" xmlns="" id="{F02EDFEF-C12A-333E-A2BD-639C2671EF8E}"/>
                  </a:ext>
                </a:extLst>
              </p:cNvPr>
              <p:cNvGrpSpPr/>
              <p:nvPr/>
            </p:nvGrpSpPr>
            <p:grpSpPr>
              <a:xfrm>
                <a:off x="797669" y="3505179"/>
                <a:ext cx="1562986" cy="972000"/>
                <a:chOff x="855280" y="1113626"/>
                <a:chExt cx="1562986" cy="972000"/>
              </a:xfrm>
            </p:grpSpPr>
            <p:sp>
              <p:nvSpPr>
                <p:cNvPr id="13" name="Round Diagonal Corner Rectangle 396">
                  <a:extLst>
                    <a:ext uri="{FF2B5EF4-FFF2-40B4-BE49-F238E27FC236}">
                      <a16:creationId xmlns:a16="http://schemas.microsoft.com/office/drawing/2014/main" xmlns="" id="{D25F0BCF-DFEA-C5BC-FE29-5537FE15D669}"/>
                    </a:ext>
                  </a:extLst>
                </p:cNvPr>
                <p:cNvSpPr/>
                <p:nvPr/>
              </p:nvSpPr>
              <p:spPr>
                <a:xfrm>
                  <a:off x="855280" y="1113626"/>
                  <a:ext cx="1562986" cy="972000"/>
                </a:xfrm>
                <a:prstGeom prst="round2DiagRect">
                  <a:avLst/>
                </a:prstGeom>
                <a:solidFill>
                  <a:srgbClr val="008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C3B2"/>
                    </a:solidFill>
                    <a:highlight>
                      <a:srgbClr val="7FC3B2"/>
                    </a:highlight>
                  </a:endParaRPr>
                </a:p>
              </p:txBody>
            </p:sp>
            <p:sp>
              <p:nvSpPr>
                <p:cNvPr id="14" name="TextBox 12">
                  <a:extLst>
                    <a:ext uri="{FF2B5EF4-FFF2-40B4-BE49-F238E27FC236}">
                      <a16:creationId xmlns:a16="http://schemas.microsoft.com/office/drawing/2014/main" xmlns="" id="{5BA60A3E-E3A1-89DE-CEBB-97208BEFD218}"/>
                    </a:ext>
                  </a:extLst>
                </p:cNvPr>
                <p:cNvSpPr txBox="1"/>
                <p:nvPr/>
              </p:nvSpPr>
              <p:spPr>
                <a:xfrm>
                  <a:off x="981773" y="1145733"/>
                  <a:ext cx="1378882" cy="907786"/>
                </a:xfrm>
                <a:prstGeom prst="rect">
                  <a:avLst/>
                </a:prstGeom>
              </p:spPr>
              <p:txBody>
                <a:bodyPr lIns="33867" tIns="33867" rIns="33867" bIns="33867" rtlCol="0" anchor="ctr"/>
                <a:lstStyle/>
                <a:p>
                  <a:pPr algn="ctr">
                    <a:lnSpc>
                      <a:spcPts val="3733"/>
                    </a:lnSpc>
                  </a:pPr>
                  <a:r>
                    <a:rPr lang="en-US" sz="2666" dirty="0">
                      <a:solidFill>
                        <a:srgbClr val="FFFFFF"/>
                      </a:solidFill>
                      <a:ea typeface="Neurial Grotesk 4"/>
                      <a:cs typeface="Neurial Grotesk 4"/>
                      <a:sym typeface="Neurial Grotesk 4"/>
                    </a:rPr>
                    <a:t>€7,2BN</a:t>
                  </a:r>
                </a:p>
              </p:txBody>
            </p:sp>
          </p:grpSp>
        </p:grpSp>
      </p:grpSp>
    </p:spTree>
    <p:extLst>
      <p:ext uri="{BB962C8B-B14F-4D97-AF65-F5344CB8AC3E}">
        <p14:creationId xmlns:p14="http://schemas.microsoft.com/office/powerpoint/2010/main" val="174428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2204756-FC13-F6C4-897E-5BBB6D9ED97C}"/>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xmlns="" id="{62D56897-6EBB-DD71-B755-07E04F56C06F}"/>
              </a:ext>
            </a:extLst>
          </p:cNvPr>
          <p:cNvSpPr txBox="1">
            <a:spLocks noGrp="1"/>
          </p:cNvSpPr>
          <p:nvPr>
            <p:ph type="title"/>
          </p:nvPr>
        </p:nvSpPr>
        <p:spPr>
          <a:xfrm>
            <a:off x="1274483" y="418196"/>
            <a:ext cx="9643034" cy="438176"/>
          </a:xfrm>
          <a:prstGeom prst="rect">
            <a:avLst/>
          </a:prstGeom>
        </p:spPr>
        <p:txBody>
          <a:bodyPr vert="horz" wrap="square" lIns="0" tIns="47413" rIns="0" bIns="0" rtlCol="0" anchor="ctr">
            <a:spAutoFit/>
          </a:bodyPr>
          <a:lstStyle/>
          <a:p>
            <a:pPr marL="8467" marR="3387" algn="ctr"/>
            <a:r>
              <a:rPr lang="en-US" dirty="0"/>
              <a:t>A new momentum for DHC growth</a:t>
            </a:r>
            <a:endParaRPr dirty="0"/>
          </a:p>
        </p:txBody>
      </p:sp>
      <p:sp>
        <p:nvSpPr>
          <p:cNvPr id="2" name="object 7">
            <a:extLst>
              <a:ext uri="{FF2B5EF4-FFF2-40B4-BE49-F238E27FC236}">
                <a16:creationId xmlns:a16="http://schemas.microsoft.com/office/drawing/2014/main" xmlns="" id="{55D02423-97B1-0BF8-F576-A030D2B62A5A}"/>
              </a:ext>
            </a:extLst>
          </p:cNvPr>
          <p:cNvSpPr txBox="1">
            <a:spLocks/>
          </p:cNvSpPr>
          <p:nvPr/>
        </p:nvSpPr>
        <p:spPr>
          <a:xfrm>
            <a:off x="609600" y="1788463"/>
            <a:ext cx="10701867" cy="842965"/>
          </a:xfrm>
          <a:prstGeom prst="rect">
            <a:avLst/>
          </a:prstGeom>
        </p:spPr>
        <p:txBody>
          <a:bodyPr vert="horz" wrap="square" lIns="0" tIns="47413" rIns="0" bIns="0" rtlCol="0">
            <a:spAutoFit/>
          </a:bodyPr>
          <a:lstStyle>
            <a:lvl1pPr>
              <a:defRPr sz="4300" b="0" i="0">
                <a:solidFill>
                  <a:srgbClr val="03534E"/>
                </a:solidFill>
                <a:latin typeface="Neurial Grotesk Medium"/>
                <a:ea typeface="+mj-ea"/>
                <a:cs typeface="Neurial Grotesk Medium"/>
              </a:defRPr>
            </a:lvl1pPr>
          </a:lstStyle>
          <a:p>
            <a:pPr marL="8467" marR="3387">
              <a:lnSpc>
                <a:spcPts val="6154"/>
              </a:lnSpc>
              <a:spcBef>
                <a:spcPts val="373"/>
              </a:spcBef>
            </a:pPr>
            <a:r>
              <a:rPr lang="en-US" sz="5334">
                <a:latin typeface="Neurial Grotesk"/>
                <a:cs typeface="Neurial Grotesk"/>
              </a:rPr>
              <a:t> </a:t>
            </a:r>
          </a:p>
        </p:txBody>
      </p:sp>
      <p:graphicFrame>
        <p:nvGraphicFramePr>
          <p:cNvPr id="8" name="Chart 7">
            <a:extLst>
              <a:ext uri="{FF2B5EF4-FFF2-40B4-BE49-F238E27FC236}">
                <a16:creationId xmlns:a16="http://schemas.microsoft.com/office/drawing/2014/main" xmlns="" id="{ED39BB1B-909A-F45E-8E3D-3FDC8F17F9BB}"/>
              </a:ext>
            </a:extLst>
          </p:cNvPr>
          <p:cNvGraphicFramePr>
            <a:graphicFrameLocks/>
          </p:cNvGraphicFramePr>
          <p:nvPr>
            <p:extLst>
              <p:ext uri="{D42A27DB-BD31-4B8C-83A1-F6EECF244321}">
                <p14:modId xmlns:p14="http://schemas.microsoft.com/office/powerpoint/2010/main" val="2958326752"/>
              </p:ext>
            </p:extLst>
          </p:nvPr>
        </p:nvGraphicFramePr>
        <p:xfrm>
          <a:off x="5912122" y="1458842"/>
          <a:ext cx="5739407" cy="319920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CC676A34-4D7E-6429-F296-75852500E85E}"/>
              </a:ext>
            </a:extLst>
          </p:cNvPr>
          <p:cNvSpPr/>
          <p:nvPr/>
        </p:nvSpPr>
        <p:spPr>
          <a:xfrm>
            <a:off x="1803400" y="5274177"/>
            <a:ext cx="10274593" cy="1037949"/>
          </a:xfrm>
          <a:prstGeom prst="rect">
            <a:avLst/>
          </a:prstGeom>
          <a:solidFill>
            <a:srgbClr val="008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C8FA64"/>
                </a:solidFill>
              </a:rPr>
              <a:t>France 28 % gap to target (2.6 million new households by 2030 versus 3.6 million target)</a:t>
            </a:r>
          </a:p>
          <a:p>
            <a:pPr marL="285750" indent="-285750">
              <a:buFont typeface="Arial" panose="020B0604020202020204" pitchFamily="34" charset="0"/>
              <a:buChar char="•"/>
            </a:pPr>
            <a:r>
              <a:rPr lang="en-US" sz="1400" dirty="0">
                <a:solidFill>
                  <a:srgbClr val="C8FA64"/>
                </a:solidFill>
              </a:rPr>
              <a:t>Germany 25 % gap to target (7.5 million households connected by 2030 versus 10 million target)</a:t>
            </a:r>
          </a:p>
          <a:p>
            <a:pPr marL="285750" indent="-285750">
              <a:buFont typeface="Arial" panose="020B0604020202020204" pitchFamily="34" charset="0"/>
              <a:buChar char="•"/>
            </a:pPr>
            <a:r>
              <a:rPr lang="en-US" sz="1400" dirty="0">
                <a:solidFill>
                  <a:srgbClr val="C8FA64"/>
                </a:solidFill>
              </a:rPr>
              <a:t>Suitable measures and adequate funding are needed if these objectives are to be met</a:t>
            </a:r>
            <a:endParaRPr lang="x-none" sz="1400" dirty="0">
              <a:solidFill>
                <a:srgbClr val="C8FA64"/>
              </a:solidFill>
            </a:endParaRPr>
          </a:p>
        </p:txBody>
      </p:sp>
      <p:sp>
        <p:nvSpPr>
          <p:cNvPr id="12" name="TextBox 11">
            <a:extLst>
              <a:ext uri="{FF2B5EF4-FFF2-40B4-BE49-F238E27FC236}">
                <a16:creationId xmlns:a16="http://schemas.microsoft.com/office/drawing/2014/main" xmlns="" id="{8351338E-DAA6-66F0-B622-3034817EDD9B}"/>
              </a:ext>
            </a:extLst>
          </p:cNvPr>
          <p:cNvSpPr txBox="1"/>
          <p:nvPr/>
        </p:nvSpPr>
        <p:spPr>
          <a:xfrm>
            <a:off x="6591360" y="4658043"/>
            <a:ext cx="3672000" cy="246221"/>
          </a:xfrm>
          <a:prstGeom prst="rect">
            <a:avLst/>
          </a:prstGeom>
          <a:noFill/>
        </p:spPr>
        <p:txBody>
          <a:bodyPr wrap="square">
            <a:spAutoFit/>
          </a:bodyPr>
          <a:lstStyle/>
          <a:p>
            <a:pPr algn="ctr" rtl="0">
              <a:defRPr sz="1050" b="1" i="0" u="none" strike="noStrike" kern="1200" spc="0" baseline="0">
                <a:solidFill>
                  <a:prstClr val="black">
                    <a:lumMod val="65000"/>
                    <a:lumOff val="35000"/>
                  </a:prstClr>
                </a:solidFill>
                <a:latin typeface="+mj-lt"/>
                <a:ea typeface="+mn-ea"/>
                <a:cs typeface="+mn-cs"/>
              </a:defRPr>
            </a:pPr>
            <a:r>
              <a:rPr lang="en-US" sz="800" b="1" dirty="0">
                <a:solidFill>
                  <a:srgbClr val="03544F"/>
                </a:solidFill>
              </a:rPr>
              <a:t>*</a:t>
            </a:r>
            <a:r>
              <a:rPr lang="en-US" sz="1000" b="1" baseline="0" dirty="0">
                <a:solidFill>
                  <a:srgbClr val="03544F"/>
                </a:solidFill>
              </a:rPr>
              <a:t>According to Government plans/Association forecasts</a:t>
            </a:r>
            <a:endParaRPr lang="en-US" sz="1200" b="1" dirty="0">
              <a:solidFill>
                <a:srgbClr val="03544F"/>
              </a:solidFill>
            </a:endParaRPr>
          </a:p>
        </p:txBody>
      </p:sp>
      <p:sp>
        <p:nvSpPr>
          <p:cNvPr id="13" name="TextBox 13">
            <a:extLst>
              <a:ext uri="{FF2B5EF4-FFF2-40B4-BE49-F238E27FC236}">
                <a16:creationId xmlns:a16="http://schemas.microsoft.com/office/drawing/2014/main" xmlns="" id="{A88B8738-A9CF-33C7-2AA8-1B039D89ACF8}"/>
              </a:ext>
            </a:extLst>
          </p:cNvPr>
          <p:cNvSpPr txBox="1"/>
          <p:nvPr/>
        </p:nvSpPr>
        <p:spPr>
          <a:xfrm>
            <a:off x="287207" y="1946057"/>
            <a:ext cx="5106235" cy="2474267"/>
          </a:xfrm>
          <a:prstGeom prst="rect">
            <a:avLst/>
          </a:prstGeom>
        </p:spPr>
        <p:txBody>
          <a:bodyPr wrap="square" lIns="0" tIns="0" rIns="0" bIns="0" rtlCol="0" anchor="t">
            <a:spAutoFit/>
          </a:bodyPr>
          <a:lstStyle/>
          <a:p>
            <a:pPr algn="l">
              <a:lnSpc>
                <a:spcPts val="3269"/>
              </a:lnSpc>
            </a:pPr>
            <a:r>
              <a:rPr lang="en-GB" sz="1400" b="1" spc="64" noProof="0" dirty="0">
                <a:solidFill>
                  <a:srgbClr val="03534E"/>
                </a:solidFill>
                <a:ea typeface="Neurial Grotesk 7"/>
                <a:cs typeface="Neurial Grotesk 7"/>
                <a:sym typeface="Neurial Grotesk 7"/>
              </a:rPr>
              <a:t>The Energy crisis was a catalyst for clean heat policies</a:t>
            </a:r>
          </a:p>
          <a:p>
            <a:pPr algn="l">
              <a:lnSpc>
                <a:spcPts val="3269"/>
              </a:lnSpc>
            </a:pPr>
            <a:endParaRPr lang="en-GB" sz="1400" spc="64" noProof="0" dirty="0">
              <a:solidFill>
                <a:srgbClr val="03534E"/>
              </a:solidFill>
              <a:ea typeface="Neurial Grotesk 7"/>
              <a:cs typeface="Neurial Grotesk 7"/>
              <a:sym typeface="Neurial Grotesk 7"/>
            </a:endParaRPr>
          </a:p>
          <a:p>
            <a:pPr marL="569692" lvl="1" indent="-284846" algn="just">
              <a:lnSpc>
                <a:spcPts val="3269"/>
              </a:lnSpc>
              <a:buFont typeface="Arial"/>
              <a:buChar char="•"/>
            </a:pPr>
            <a:r>
              <a:rPr lang="en-GB" sz="1400" b="1" spc="64" noProof="0" dirty="0">
                <a:solidFill>
                  <a:srgbClr val="03534E"/>
                </a:solidFill>
                <a:ea typeface="Neurial Grotesk 7"/>
                <a:cs typeface="Neurial Grotesk 7"/>
                <a:sym typeface="Neurial Grotesk 7"/>
              </a:rPr>
              <a:t>DE</a:t>
            </a:r>
            <a:r>
              <a:rPr lang="en-GB" sz="1400" spc="64" noProof="0" dirty="0">
                <a:solidFill>
                  <a:srgbClr val="03534E"/>
                </a:solidFill>
                <a:ea typeface="Neurial Grotesk 7"/>
                <a:cs typeface="Neurial Grotesk 7"/>
                <a:sym typeface="Neurial Grotesk 7"/>
              </a:rPr>
              <a:t> – BEW (€ 3bn 2022-26)</a:t>
            </a:r>
          </a:p>
          <a:p>
            <a:pPr marL="569692" lvl="1" indent="-284846" algn="just">
              <a:lnSpc>
                <a:spcPts val="3269"/>
              </a:lnSpc>
              <a:buFont typeface="Arial"/>
              <a:buChar char="•"/>
            </a:pPr>
            <a:r>
              <a:rPr lang="en-GB" sz="1400" b="1" spc="64" noProof="0" dirty="0">
                <a:solidFill>
                  <a:srgbClr val="03534E"/>
                </a:solidFill>
                <a:ea typeface="Neurial Grotesk 7"/>
                <a:cs typeface="Neurial Grotesk 7"/>
                <a:sym typeface="Neurial Grotesk 7"/>
              </a:rPr>
              <a:t>FR</a:t>
            </a:r>
            <a:r>
              <a:rPr lang="en-GB" sz="1400" spc="64" noProof="0" dirty="0">
                <a:solidFill>
                  <a:srgbClr val="03534E"/>
                </a:solidFill>
                <a:ea typeface="Neurial Grotesk 7"/>
                <a:cs typeface="Neurial Grotesk 7"/>
                <a:sym typeface="Neurial Grotesk 7"/>
              </a:rPr>
              <a:t> – Heat fund (€ 850m. in 2024)</a:t>
            </a:r>
          </a:p>
          <a:p>
            <a:pPr marL="569543" lvl="1" indent="-284772" algn="just">
              <a:lnSpc>
                <a:spcPts val="3269"/>
              </a:lnSpc>
              <a:buFont typeface="Arial"/>
              <a:buChar char="•"/>
            </a:pPr>
            <a:r>
              <a:rPr lang="en-GB" sz="1400" b="1" spc="70" noProof="0" dirty="0">
                <a:solidFill>
                  <a:srgbClr val="03534E"/>
                </a:solidFill>
                <a:ea typeface="Neurial Grotesk 7"/>
                <a:cs typeface="Neurial Grotesk 7"/>
                <a:sym typeface="Neurial Grotesk 7"/>
              </a:rPr>
              <a:t>AU</a:t>
            </a:r>
            <a:r>
              <a:rPr lang="en-GB" sz="1400" spc="70" noProof="0" dirty="0">
                <a:solidFill>
                  <a:srgbClr val="03534E"/>
                </a:solidFill>
                <a:ea typeface="Neurial Grotesk 7"/>
                <a:cs typeface="Neurial Grotesk 7"/>
                <a:sym typeface="Neurial Grotesk 7"/>
              </a:rPr>
              <a:t> – DH decarbonisation (€ 557m. 2023-2030)</a:t>
            </a:r>
          </a:p>
          <a:p>
            <a:pPr marL="569543" lvl="1" indent="-284772" algn="just">
              <a:lnSpc>
                <a:spcPts val="3269"/>
              </a:lnSpc>
              <a:buFont typeface="Arial"/>
              <a:buChar char="•"/>
            </a:pPr>
            <a:r>
              <a:rPr lang="en-GB" sz="1400" b="1" spc="71" noProof="0" dirty="0">
                <a:solidFill>
                  <a:srgbClr val="03534E"/>
                </a:solidFill>
                <a:ea typeface="Neurial Grotesk 7"/>
                <a:cs typeface="Neurial Grotesk 7"/>
                <a:sym typeface="Neurial Grotesk 7"/>
              </a:rPr>
              <a:t>CZ</a:t>
            </a:r>
            <a:r>
              <a:rPr lang="en-GB" sz="1400" spc="71" noProof="0" dirty="0">
                <a:solidFill>
                  <a:srgbClr val="03534E"/>
                </a:solidFill>
                <a:ea typeface="Neurial Grotesk 7"/>
                <a:cs typeface="Neurial Grotesk 7"/>
                <a:sym typeface="Neurial Grotesk 7"/>
              </a:rPr>
              <a:t> – modernisation fund (€1.2bn 2022-2026)</a:t>
            </a:r>
          </a:p>
        </p:txBody>
      </p:sp>
    </p:spTree>
    <p:extLst>
      <p:ext uri="{BB962C8B-B14F-4D97-AF65-F5344CB8AC3E}">
        <p14:creationId xmlns:p14="http://schemas.microsoft.com/office/powerpoint/2010/main" val="370719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6DE71C2-4802-0086-8379-4B35B5C26E54}"/>
              </a:ext>
            </a:extLst>
          </p:cNvPr>
          <p:cNvGrpSpPr/>
          <p:nvPr/>
        </p:nvGrpSpPr>
        <p:grpSpPr>
          <a:xfrm>
            <a:off x="554657" y="1433970"/>
            <a:ext cx="11082686" cy="2624695"/>
            <a:chOff x="554657" y="1433970"/>
            <a:chExt cx="11082686" cy="2624695"/>
          </a:xfrm>
        </p:grpSpPr>
        <p:grpSp>
          <p:nvGrpSpPr>
            <p:cNvPr id="72" name="Group 71">
              <a:extLst>
                <a:ext uri="{FF2B5EF4-FFF2-40B4-BE49-F238E27FC236}">
                  <a16:creationId xmlns:a16="http://schemas.microsoft.com/office/drawing/2014/main" xmlns="" id="{EB4BAB41-C2CB-E9CC-DD18-55BD3490C231}"/>
                </a:ext>
              </a:extLst>
            </p:cNvPr>
            <p:cNvGrpSpPr/>
            <p:nvPr/>
          </p:nvGrpSpPr>
          <p:grpSpPr>
            <a:xfrm>
              <a:off x="554657" y="1433970"/>
              <a:ext cx="11082686" cy="2376000"/>
              <a:chOff x="529716" y="348792"/>
              <a:chExt cx="11082686" cy="2376000"/>
            </a:xfrm>
          </p:grpSpPr>
          <p:graphicFrame>
            <p:nvGraphicFramePr>
              <p:cNvPr id="3" name="Chart 2">
                <a:extLst>
                  <a:ext uri="{FF2B5EF4-FFF2-40B4-BE49-F238E27FC236}">
                    <a16:creationId xmlns:a16="http://schemas.microsoft.com/office/drawing/2014/main" xmlns="" id="{9EAD55E2-F394-4D66-AD22-1BADA0EC535D}"/>
                  </a:ext>
                </a:extLst>
              </p:cNvPr>
              <p:cNvGraphicFramePr>
                <a:graphicFrameLocks/>
              </p:cNvGraphicFramePr>
              <p:nvPr>
                <p:extLst>
                  <p:ext uri="{D42A27DB-BD31-4B8C-83A1-F6EECF244321}">
                    <p14:modId xmlns:p14="http://schemas.microsoft.com/office/powerpoint/2010/main" val="4146723218"/>
                  </p:ext>
                </p:extLst>
              </p:nvPr>
            </p:nvGraphicFramePr>
            <p:xfrm>
              <a:off x="529716" y="348792"/>
              <a:ext cx="3600000" cy="237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Chart 4">
                <a:extLst>
                  <a:ext uri="{FF2B5EF4-FFF2-40B4-BE49-F238E27FC236}">
                    <a16:creationId xmlns:a16="http://schemas.microsoft.com/office/drawing/2014/main" xmlns="" id="{9A5A7B02-1C4F-4CF4-B073-6640DE5AF4E7}"/>
                  </a:ext>
                </a:extLst>
              </p:cNvPr>
              <p:cNvGraphicFramePr>
                <a:graphicFrameLocks/>
              </p:cNvGraphicFramePr>
              <p:nvPr>
                <p:extLst>
                  <p:ext uri="{D42A27DB-BD31-4B8C-83A1-F6EECF244321}">
                    <p14:modId xmlns:p14="http://schemas.microsoft.com/office/powerpoint/2010/main" val="1054076217"/>
                  </p:ext>
                </p:extLst>
              </p:nvPr>
            </p:nvGraphicFramePr>
            <p:xfrm>
              <a:off x="4271059" y="348792"/>
              <a:ext cx="3600000" cy="2376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 name="Chart 5">
                <a:extLst>
                  <a:ext uri="{FF2B5EF4-FFF2-40B4-BE49-F238E27FC236}">
                    <a16:creationId xmlns:a16="http://schemas.microsoft.com/office/drawing/2014/main" xmlns="" id="{D36AA57B-624D-4C7F-B847-B6E61299811F}"/>
                  </a:ext>
                  <a:ext uri="{147F2762-F138-4A5C-976F-8EAC2B608ADB}">
                    <a16:predDERef xmlns:a16="http://schemas.microsoft.com/office/drawing/2014/main" xmlns="" pred="{9A5A7B02-1C4F-4CF4-B073-6640DE5AF4E7}"/>
                  </a:ext>
                </a:extLst>
              </p:cNvPr>
              <p:cNvGraphicFramePr>
                <a:graphicFrameLocks/>
              </p:cNvGraphicFramePr>
              <p:nvPr>
                <p:extLst>
                  <p:ext uri="{D42A27DB-BD31-4B8C-83A1-F6EECF244321}">
                    <p14:modId xmlns:p14="http://schemas.microsoft.com/office/powerpoint/2010/main" val="928590944"/>
                  </p:ext>
                </p:extLst>
              </p:nvPr>
            </p:nvGraphicFramePr>
            <p:xfrm>
              <a:off x="8012402" y="348792"/>
              <a:ext cx="3600000" cy="2376000"/>
            </p:xfrm>
            <a:graphic>
              <a:graphicData uri="http://schemas.openxmlformats.org/drawingml/2006/chart">
                <c:chart xmlns:c="http://schemas.openxmlformats.org/drawingml/2006/chart" xmlns:r="http://schemas.openxmlformats.org/officeDocument/2006/relationships" r:id="rId12"/>
              </a:graphicData>
            </a:graphic>
          </p:graphicFrame>
        </p:grpSp>
        <p:grpSp>
          <p:nvGrpSpPr>
            <p:cNvPr id="71" name="Group 70">
              <a:extLst>
                <a:ext uri="{FF2B5EF4-FFF2-40B4-BE49-F238E27FC236}">
                  <a16:creationId xmlns:a16="http://schemas.microsoft.com/office/drawing/2014/main" xmlns="" id="{45809DC8-4215-6FFE-2BD3-F4111B5FEB6E}"/>
                </a:ext>
              </a:extLst>
            </p:cNvPr>
            <p:cNvGrpSpPr/>
            <p:nvPr/>
          </p:nvGrpSpPr>
          <p:grpSpPr>
            <a:xfrm>
              <a:off x="1755745" y="3858610"/>
              <a:ext cx="8748000" cy="200055"/>
              <a:chOff x="966674" y="3299603"/>
              <a:chExt cx="8768869" cy="200055"/>
            </a:xfrm>
          </p:grpSpPr>
          <p:grpSp>
            <p:nvGrpSpPr>
              <p:cNvPr id="58" name="Group 57">
                <a:extLst>
                  <a:ext uri="{FF2B5EF4-FFF2-40B4-BE49-F238E27FC236}">
                    <a16:creationId xmlns:a16="http://schemas.microsoft.com/office/drawing/2014/main" xmlns="" id="{4E631EB4-8131-CE2C-F82F-4FA447B82095}"/>
                  </a:ext>
                </a:extLst>
              </p:cNvPr>
              <p:cNvGrpSpPr/>
              <p:nvPr/>
            </p:nvGrpSpPr>
            <p:grpSpPr>
              <a:xfrm>
                <a:off x="6309904" y="3299603"/>
                <a:ext cx="1080000" cy="200055"/>
                <a:chOff x="7089860" y="2805590"/>
                <a:chExt cx="1080000" cy="200055"/>
              </a:xfrm>
            </p:grpSpPr>
            <p:sp>
              <p:nvSpPr>
                <p:cNvPr id="24" name="Rectangle 23">
                  <a:extLst>
                    <a:ext uri="{FF2B5EF4-FFF2-40B4-BE49-F238E27FC236}">
                      <a16:creationId xmlns:a16="http://schemas.microsoft.com/office/drawing/2014/main" xmlns="" id="{C02B18B7-CE9F-66AE-F029-E39F472176CA}"/>
                    </a:ext>
                  </a:extLst>
                </p:cNvPr>
                <p:cNvSpPr/>
                <p:nvPr>
                  <p:custDataLst>
                    <p:tags r:id="rId8"/>
                  </p:custDataLst>
                </p:nvPr>
              </p:nvSpPr>
              <p:spPr bwMode="auto">
                <a:xfrm>
                  <a:off x="7089860" y="2834629"/>
                  <a:ext cx="108000" cy="108000"/>
                </a:xfrm>
                <a:prstGeom prst="rect">
                  <a:avLst/>
                </a:prstGeom>
                <a:solidFill>
                  <a:srgbClr val="ED7D3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34" name="TextBox 33">
                  <a:extLst>
                    <a:ext uri="{FF2B5EF4-FFF2-40B4-BE49-F238E27FC236}">
                      <a16:creationId xmlns:a16="http://schemas.microsoft.com/office/drawing/2014/main" xmlns="" id="{8AD81649-B23C-A97B-C513-1C6569D10BF1}"/>
                    </a:ext>
                  </a:extLst>
                </p:cNvPr>
                <p:cNvSpPr txBox="1"/>
                <p:nvPr/>
              </p:nvSpPr>
              <p:spPr>
                <a:xfrm>
                  <a:off x="7197860" y="2805590"/>
                  <a:ext cx="972000" cy="200055"/>
                </a:xfrm>
                <a:prstGeom prst="rect">
                  <a:avLst/>
                </a:prstGeom>
                <a:noFill/>
              </p:spPr>
              <p:txBody>
                <a:bodyPr wrap="square" rtlCol="0">
                  <a:spAutoFit/>
                </a:bodyPr>
                <a:lstStyle/>
                <a:p>
                  <a:r>
                    <a:rPr lang="en-GB" sz="700" dirty="0"/>
                    <a:t>WH (non-bio waste)</a:t>
                  </a:r>
                </a:p>
              </p:txBody>
            </p:sp>
          </p:grpSp>
          <p:grpSp>
            <p:nvGrpSpPr>
              <p:cNvPr id="40" name="Group 39">
                <a:extLst>
                  <a:ext uri="{FF2B5EF4-FFF2-40B4-BE49-F238E27FC236}">
                    <a16:creationId xmlns:a16="http://schemas.microsoft.com/office/drawing/2014/main" xmlns="" id="{6C12B017-70F6-63BA-7135-2942FF9CEE47}"/>
                  </a:ext>
                </a:extLst>
              </p:cNvPr>
              <p:cNvGrpSpPr/>
              <p:nvPr/>
            </p:nvGrpSpPr>
            <p:grpSpPr>
              <a:xfrm>
                <a:off x="1581494" y="3299603"/>
                <a:ext cx="756000" cy="200055"/>
                <a:chOff x="794748" y="3325600"/>
                <a:chExt cx="756000" cy="200055"/>
              </a:xfrm>
            </p:grpSpPr>
            <p:sp>
              <p:nvSpPr>
                <p:cNvPr id="11" name="Rectangle 10">
                  <a:extLst>
                    <a:ext uri="{FF2B5EF4-FFF2-40B4-BE49-F238E27FC236}">
                      <a16:creationId xmlns:a16="http://schemas.microsoft.com/office/drawing/2014/main" xmlns="" id="{D329D379-12AD-FAEF-CFC1-C2100E857E48}"/>
                    </a:ext>
                  </a:extLst>
                </p:cNvPr>
                <p:cNvSpPr/>
                <p:nvPr>
                  <p:custDataLst>
                    <p:tags r:id="rId7"/>
                  </p:custDataLst>
                </p:nvPr>
              </p:nvSpPr>
              <p:spPr bwMode="auto">
                <a:xfrm>
                  <a:off x="794748" y="3382070"/>
                  <a:ext cx="108000" cy="108000"/>
                </a:xfrm>
                <a:prstGeom prst="rect">
                  <a:avLst/>
                </a:prstGeom>
                <a:solidFill>
                  <a:srgbClr val="A20000"/>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36" name="TextBox 35">
                  <a:extLst>
                    <a:ext uri="{FF2B5EF4-FFF2-40B4-BE49-F238E27FC236}">
                      <a16:creationId xmlns:a16="http://schemas.microsoft.com/office/drawing/2014/main" xmlns="" id="{632C78CD-A11B-3BB5-1C8E-D42B5AB28A4C}"/>
                    </a:ext>
                  </a:extLst>
                </p:cNvPr>
                <p:cNvSpPr txBox="1"/>
                <p:nvPr/>
              </p:nvSpPr>
              <p:spPr>
                <a:xfrm>
                  <a:off x="902748" y="3325600"/>
                  <a:ext cx="648000" cy="200055"/>
                </a:xfrm>
                <a:prstGeom prst="rect">
                  <a:avLst/>
                </a:prstGeom>
                <a:noFill/>
              </p:spPr>
              <p:txBody>
                <a:bodyPr wrap="square" rtlCol="0">
                  <a:spAutoFit/>
                </a:bodyPr>
                <a:lstStyle/>
                <a:p>
                  <a:r>
                    <a:rPr lang="en-GB" sz="700" dirty="0"/>
                    <a:t>Geothermal</a:t>
                  </a:r>
                </a:p>
              </p:txBody>
            </p:sp>
          </p:grpSp>
          <p:grpSp>
            <p:nvGrpSpPr>
              <p:cNvPr id="52" name="Group 51">
                <a:extLst>
                  <a:ext uri="{FF2B5EF4-FFF2-40B4-BE49-F238E27FC236}">
                    <a16:creationId xmlns:a16="http://schemas.microsoft.com/office/drawing/2014/main" xmlns="" id="{A1FC6A2C-B721-B7A7-AD35-8B228C829A9E}"/>
                  </a:ext>
                </a:extLst>
              </p:cNvPr>
              <p:cNvGrpSpPr/>
              <p:nvPr/>
            </p:nvGrpSpPr>
            <p:grpSpPr>
              <a:xfrm>
                <a:off x="8601543" y="3299603"/>
                <a:ext cx="1134000" cy="200055"/>
                <a:chOff x="6096000" y="3703335"/>
                <a:chExt cx="1134000" cy="200055"/>
              </a:xfrm>
            </p:grpSpPr>
            <p:sp>
              <p:nvSpPr>
                <p:cNvPr id="31" name="Rectangle 30">
                  <a:extLst>
                    <a:ext uri="{FF2B5EF4-FFF2-40B4-BE49-F238E27FC236}">
                      <a16:creationId xmlns:a16="http://schemas.microsoft.com/office/drawing/2014/main" xmlns="" id="{328C3A97-A767-B28A-A6DA-AE32BFD05AFC}"/>
                    </a:ext>
                  </a:extLst>
                </p:cNvPr>
                <p:cNvSpPr/>
                <p:nvPr>
                  <p:custDataLst>
                    <p:tags r:id="rId6"/>
                  </p:custDataLst>
                </p:nvPr>
              </p:nvSpPr>
              <p:spPr bwMode="auto">
                <a:xfrm>
                  <a:off x="6096000" y="3744570"/>
                  <a:ext cx="108000" cy="108000"/>
                </a:xfrm>
                <a:prstGeom prst="rect">
                  <a:avLst/>
                </a:prstGeom>
                <a:solidFill>
                  <a:srgbClr val="EFA003"/>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38" name="TextBox 37">
                  <a:extLst>
                    <a:ext uri="{FF2B5EF4-FFF2-40B4-BE49-F238E27FC236}">
                      <a16:creationId xmlns:a16="http://schemas.microsoft.com/office/drawing/2014/main" xmlns="" id="{6C64AB31-6607-0291-D069-DCF3071E0044}"/>
                    </a:ext>
                  </a:extLst>
                </p:cNvPr>
                <p:cNvSpPr txBox="1"/>
                <p:nvPr/>
              </p:nvSpPr>
              <p:spPr>
                <a:xfrm>
                  <a:off x="6150000" y="3703335"/>
                  <a:ext cx="1080000" cy="200055"/>
                </a:xfrm>
                <a:prstGeom prst="rect">
                  <a:avLst/>
                </a:prstGeom>
                <a:noFill/>
              </p:spPr>
              <p:txBody>
                <a:bodyPr wrap="square">
                  <a:spAutoFit/>
                </a:bodyPr>
                <a:lstStyle/>
                <a:p>
                  <a:r>
                    <a:rPr lang="en-GB" sz="700" b="0" i="0" u="none" strike="noStrike" dirty="0">
                      <a:solidFill>
                        <a:srgbClr val="000000"/>
                      </a:solidFill>
                      <a:effectLst/>
                    </a:rPr>
                    <a:t>WH (industry &amp; tertiary)</a:t>
                  </a:r>
                  <a:r>
                    <a:rPr lang="en-GB" sz="700" dirty="0"/>
                    <a:t> </a:t>
                  </a:r>
                </a:p>
              </p:txBody>
            </p:sp>
          </p:grpSp>
          <p:grpSp>
            <p:nvGrpSpPr>
              <p:cNvPr id="46" name="Group 45">
                <a:extLst>
                  <a:ext uri="{FF2B5EF4-FFF2-40B4-BE49-F238E27FC236}">
                    <a16:creationId xmlns:a16="http://schemas.microsoft.com/office/drawing/2014/main" xmlns="" id="{EDAC6AD6-F459-226E-C13B-D3D3C8239C2E}"/>
                  </a:ext>
                </a:extLst>
              </p:cNvPr>
              <p:cNvGrpSpPr/>
              <p:nvPr/>
            </p:nvGrpSpPr>
            <p:grpSpPr>
              <a:xfrm>
                <a:off x="966674" y="3299603"/>
                <a:ext cx="630000" cy="200055"/>
                <a:chOff x="794748" y="3647476"/>
                <a:chExt cx="630000" cy="200055"/>
              </a:xfrm>
            </p:grpSpPr>
            <p:sp>
              <p:nvSpPr>
                <p:cNvPr id="25" name="Rectangle 24">
                  <a:extLst>
                    <a:ext uri="{FF2B5EF4-FFF2-40B4-BE49-F238E27FC236}">
                      <a16:creationId xmlns:a16="http://schemas.microsoft.com/office/drawing/2014/main" xmlns="" id="{E5E8F1F3-93CA-1AA6-79A8-1FA9977CEE7C}"/>
                    </a:ext>
                  </a:extLst>
                </p:cNvPr>
                <p:cNvSpPr/>
                <p:nvPr>
                  <p:custDataLst>
                    <p:tags r:id="rId5"/>
                  </p:custDataLst>
                </p:nvPr>
              </p:nvSpPr>
              <p:spPr bwMode="auto">
                <a:xfrm>
                  <a:off x="794748" y="3691233"/>
                  <a:ext cx="108000" cy="108000"/>
                </a:xfrm>
                <a:prstGeom prst="rect">
                  <a:avLst/>
                </a:prstGeom>
                <a:solidFill>
                  <a:srgbClr val="407B26"/>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42" name="TextBox 41">
                  <a:extLst>
                    <a:ext uri="{FF2B5EF4-FFF2-40B4-BE49-F238E27FC236}">
                      <a16:creationId xmlns:a16="http://schemas.microsoft.com/office/drawing/2014/main" xmlns="" id="{2F7100AB-2BCA-ACDE-49E0-917DFC210BD1}"/>
                    </a:ext>
                  </a:extLst>
                </p:cNvPr>
                <p:cNvSpPr txBox="1"/>
                <p:nvPr/>
              </p:nvSpPr>
              <p:spPr>
                <a:xfrm>
                  <a:off x="848748" y="3647476"/>
                  <a:ext cx="576000" cy="200055"/>
                </a:xfrm>
                <a:prstGeom prst="rect">
                  <a:avLst/>
                </a:prstGeom>
                <a:noFill/>
              </p:spPr>
              <p:txBody>
                <a:bodyPr wrap="square">
                  <a:spAutoFit/>
                </a:bodyPr>
                <a:lstStyle/>
                <a:p>
                  <a:r>
                    <a:rPr lang="en-GB" sz="700" b="0" i="0" u="none" strike="noStrike" dirty="0">
                      <a:solidFill>
                        <a:srgbClr val="000000"/>
                      </a:solidFill>
                      <a:effectLst/>
                    </a:rPr>
                    <a:t>Bioenergy</a:t>
                  </a:r>
                  <a:r>
                    <a:rPr lang="en-GB" sz="700" dirty="0"/>
                    <a:t> </a:t>
                  </a:r>
                </a:p>
              </p:txBody>
            </p:sp>
          </p:grpSp>
          <p:grpSp>
            <p:nvGrpSpPr>
              <p:cNvPr id="45" name="Group 44">
                <a:extLst>
                  <a:ext uri="{FF2B5EF4-FFF2-40B4-BE49-F238E27FC236}">
                    <a16:creationId xmlns:a16="http://schemas.microsoft.com/office/drawing/2014/main" xmlns="" id="{812ECF49-47AA-3D8B-5A20-C24FBE877EF9}"/>
                  </a:ext>
                </a:extLst>
              </p:cNvPr>
              <p:cNvGrpSpPr/>
              <p:nvPr/>
            </p:nvGrpSpPr>
            <p:grpSpPr>
              <a:xfrm>
                <a:off x="4715296" y="3299603"/>
                <a:ext cx="918000" cy="200055"/>
                <a:chOff x="794748" y="3809436"/>
                <a:chExt cx="918000" cy="200055"/>
              </a:xfrm>
            </p:grpSpPr>
            <p:sp>
              <p:nvSpPr>
                <p:cNvPr id="26" name="Rectangle 25">
                  <a:extLst>
                    <a:ext uri="{FF2B5EF4-FFF2-40B4-BE49-F238E27FC236}">
                      <a16:creationId xmlns:a16="http://schemas.microsoft.com/office/drawing/2014/main" xmlns="" id="{04BA3EC4-BB50-E013-9C9B-D72913C5458D}"/>
                    </a:ext>
                  </a:extLst>
                </p:cNvPr>
                <p:cNvSpPr/>
                <p:nvPr>
                  <p:custDataLst>
                    <p:tags r:id="rId4"/>
                  </p:custDataLst>
                </p:nvPr>
              </p:nvSpPr>
              <p:spPr bwMode="auto">
                <a:xfrm>
                  <a:off x="794748" y="3851275"/>
                  <a:ext cx="108000" cy="108000"/>
                </a:xfrm>
                <a:prstGeom prst="rect">
                  <a:avLst/>
                </a:prstGeom>
                <a:solidFill>
                  <a:srgbClr val="AFABAB"/>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44" name="TextBox 43">
                  <a:extLst>
                    <a:ext uri="{FF2B5EF4-FFF2-40B4-BE49-F238E27FC236}">
                      <a16:creationId xmlns:a16="http://schemas.microsoft.com/office/drawing/2014/main" xmlns="" id="{C4C4EA5C-C543-C4B2-5CC2-A7C8912A5365}"/>
                    </a:ext>
                  </a:extLst>
                </p:cNvPr>
                <p:cNvSpPr txBox="1"/>
                <p:nvPr/>
              </p:nvSpPr>
              <p:spPr>
                <a:xfrm>
                  <a:off x="848748" y="3809436"/>
                  <a:ext cx="864000" cy="200055"/>
                </a:xfrm>
                <a:prstGeom prst="rect">
                  <a:avLst/>
                </a:prstGeom>
                <a:noFill/>
              </p:spPr>
              <p:txBody>
                <a:bodyPr wrap="square">
                  <a:spAutoFit/>
                </a:bodyPr>
                <a:lstStyle/>
                <a:p>
                  <a:r>
                    <a:rPr lang="en-GB" sz="700" b="0" i="0" u="none" strike="noStrike" dirty="0">
                      <a:solidFill>
                        <a:srgbClr val="000000"/>
                      </a:solidFill>
                      <a:effectLst/>
                    </a:rPr>
                    <a:t>Coal, oil &amp; peat</a:t>
                  </a:r>
                  <a:r>
                    <a:rPr lang="en-GB" sz="700" dirty="0"/>
                    <a:t> </a:t>
                  </a:r>
                </a:p>
              </p:txBody>
            </p:sp>
          </p:grpSp>
          <p:grpSp>
            <p:nvGrpSpPr>
              <p:cNvPr id="51" name="Group 50">
                <a:extLst>
                  <a:ext uri="{FF2B5EF4-FFF2-40B4-BE49-F238E27FC236}">
                    <a16:creationId xmlns:a16="http://schemas.microsoft.com/office/drawing/2014/main" xmlns="" id="{DF3DE34F-4FEF-A413-C06A-98F2AB70DD15}"/>
                  </a:ext>
                </a:extLst>
              </p:cNvPr>
              <p:cNvGrpSpPr/>
              <p:nvPr/>
            </p:nvGrpSpPr>
            <p:grpSpPr>
              <a:xfrm>
                <a:off x="2322314" y="3299603"/>
                <a:ext cx="1170000" cy="200055"/>
                <a:chOff x="794748" y="3966253"/>
                <a:chExt cx="1170000" cy="200055"/>
              </a:xfrm>
            </p:grpSpPr>
            <p:sp>
              <p:nvSpPr>
                <p:cNvPr id="27" name="Rectangle 26">
                  <a:extLst>
                    <a:ext uri="{FF2B5EF4-FFF2-40B4-BE49-F238E27FC236}">
                      <a16:creationId xmlns:a16="http://schemas.microsoft.com/office/drawing/2014/main" xmlns="" id="{55BEB9E7-7647-0A5B-BACF-B12027B2BCD3}"/>
                    </a:ext>
                  </a:extLst>
                </p:cNvPr>
                <p:cNvSpPr/>
                <p:nvPr>
                  <p:custDataLst>
                    <p:tags r:id="rId3"/>
                  </p:custDataLst>
                </p:nvPr>
              </p:nvSpPr>
              <p:spPr bwMode="auto">
                <a:xfrm>
                  <a:off x="794748" y="4016343"/>
                  <a:ext cx="108000" cy="108000"/>
                </a:xfrm>
                <a:prstGeom prst="rect">
                  <a:avLst/>
                </a:prstGeom>
                <a:solidFill>
                  <a:srgbClr val="FF9999"/>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50" name="TextBox 49">
                  <a:extLst>
                    <a:ext uri="{FF2B5EF4-FFF2-40B4-BE49-F238E27FC236}">
                      <a16:creationId xmlns:a16="http://schemas.microsoft.com/office/drawing/2014/main" xmlns="" id="{4F070BC3-5AED-6640-3E5A-27F89DFAAF58}"/>
                    </a:ext>
                  </a:extLst>
                </p:cNvPr>
                <p:cNvSpPr txBox="1"/>
                <p:nvPr/>
              </p:nvSpPr>
              <p:spPr>
                <a:xfrm>
                  <a:off x="848748" y="3966253"/>
                  <a:ext cx="1116000" cy="200055"/>
                </a:xfrm>
                <a:prstGeom prst="rect">
                  <a:avLst/>
                </a:prstGeom>
                <a:noFill/>
              </p:spPr>
              <p:txBody>
                <a:bodyPr wrap="square">
                  <a:spAutoFit/>
                </a:bodyPr>
                <a:lstStyle/>
                <a:p>
                  <a:r>
                    <a:rPr lang="en-GB" sz="700" b="0" i="0" u="none" strike="noStrike" dirty="0">
                      <a:solidFill>
                        <a:srgbClr val="000000"/>
                      </a:solidFill>
                      <a:effectLst/>
                    </a:rPr>
                    <a:t>Heat pumps &amp; e-boilers</a:t>
                  </a:r>
                  <a:r>
                    <a:rPr lang="en-GB" sz="700" dirty="0"/>
                    <a:t> </a:t>
                  </a:r>
                </a:p>
              </p:txBody>
            </p:sp>
          </p:grpSp>
          <p:grpSp>
            <p:nvGrpSpPr>
              <p:cNvPr id="57" name="Group 56">
                <a:extLst>
                  <a:ext uri="{FF2B5EF4-FFF2-40B4-BE49-F238E27FC236}">
                    <a16:creationId xmlns:a16="http://schemas.microsoft.com/office/drawing/2014/main" xmlns="" id="{098F25DF-E072-F5A3-E834-11FDAB067A63}"/>
                  </a:ext>
                </a:extLst>
              </p:cNvPr>
              <p:cNvGrpSpPr/>
              <p:nvPr/>
            </p:nvGrpSpPr>
            <p:grpSpPr>
              <a:xfrm>
                <a:off x="5618116" y="3299603"/>
                <a:ext cx="706968" cy="152280"/>
                <a:chOff x="5970588" y="3285000"/>
                <a:chExt cx="706968" cy="164923"/>
              </a:xfrm>
            </p:grpSpPr>
            <p:sp>
              <p:nvSpPr>
                <p:cNvPr id="55" name="Rectangle 54">
                  <a:extLst>
                    <a:ext uri="{FF2B5EF4-FFF2-40B4-BE49-F238E27FC236}">
                      <a16:creationId xmlns:a16="http://schemas.microsoft.com/office/drawing/2014/main" xmlns="" id="{F4605CA3-A26D-02D8-1574-F7964AD999FA}"/>
                    </a:ext>
                  </a:extLst>
                </p:cNvPr>
                <p:cNvSpPr/>
                <p:nvPr/>
              </p:nvSpPr>
              <p:spPr bwMode="auto">
                <a:xfrm>
                  <a:off x="5970588" y="3332956"/>
                  <a:ext cx="108000" cy="116967"/>
                </a:xfrm>
                <a:prstGeom prst="rect">
                  <a:avLst/>
                </a:prstGeom>
                <a:solidFill>
                  <a:srgbClr val="3366FF"/>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latin typeface="Neurial Grotesk" panose="00000500000000000000"/>
                  </a:endParaRPr>
                </a:p>
              </p:txBody>
            </p:sp>
            <p:sp>
              <p:nvSpPr>
                <p:cNvPr id="56" name="TextBox 55">
                  <a:extLst>
                    <a:ext uri="{FF2B5EF4-FFF2-40B4-BE49-F238E27FC236}">
                      <a16:creationId xmlns:a16="http://schemas.microsoft.com/office/drawing/2014/main" xmlns="" id="{AE375217-4468-DCFF-75F7-9E68850048E3}"/>
                    </a:ext>
                  </a:extLst>
                </p:cNvPr>
                <p:cNvSpPr txBox="1"/>
                <p:nvPr/>
              </p:nvSpPr>
              <p:spPr>
                <a:xfrm>
                  <a:off x="6029556" y="3285000"/>
                  <a:ext cx="648000" cy="155956"/>
                </a:xfrm>
                <a:prstGeom prst="rect">
                  <a:avLst/>
                </a:prstGeom>
                <a:noFill/>
              </p:spPr>
              <p:txBody>
                <a:bodyPr wrap="square">
                  <a:spAutoFit/>
                </a:bodyPr>
                <a:lstStyle/>
                <a:p>
                  <a:r>
                    <a:rPr lang="en-GB" sz="700" dirty="0">
                      <a:solidFill>
                        <a:srgbClr val="000000"/>
                      </a:solidFill>
                    </a:rPr>
                    <a:t>Natural gas</a:t>
                  </a:r>
                  <a:endParaRPr lang="en-GB" sz="700" dirty="0"/>
                </a:p>
              </p:txBody>
            </p:sp>
          </p:grpSp>
          <p:grpSp>
            <p:nvGrpSpPr>
              <p:cNvPr id="61" name="Group 60">
                <a:extLst>
                  <a:ext uri="{FF2B5EF4-FFF2-40B4-BE49-F238E27FC236}">
                    <a16:creationId xmlns:a16="http://schemas.microsoft.com/office/drawing/2014/main" xmlns="" id="{38DF0E91-672F-9437-FDD8-9640DF5011C8}"/>
                  </a:ext>
                </a:extLst>
              </p:cNvPr>
              <p:cNvGrpSpPr/>
              <p:nvPr/>
            </p:nvGrpSpPr>
            <p:grpSpPr>
              <a:xfrm>
                <a:off x="4235954" y="3299603"/>
                <a:ext cx="494522" cy="200055"/>
                <a:chOff x="794748" y="3815275"/>
                <a:chExt cx="494522" cy="200055"/>
              </a:xfrm>
            </p:grpSpPr>
            <p:sp>
              <p:nvSpPr>
                <p:cNvPr id="62" name="Rectangle 61">
                  <a:extLst>
                    <a:ext uri="{FF2B5EF4-FFF2-40B4-BE49-F238E27FC236}">
                      <a16:creationId xmlns:a16="http://schemas.microsoft.com/office/drawing/2014/main" xmlns="" id="{1124A33F-A461-0D6F-42F2-3FC2B19CB728}"/>
                    </a:ext>
                  </a:extLst>
                </p:cNvPr>
                <p:cNvSpPr/>
                <p:nvPr>
                  <p:custDataLst>
                    <p:tags r:id="rId2"/>
                  </p:custDataLst>
                </p:nvPr>
              </p:nvSpPr>
              <p:spPr bwMode="auto">
                <a:xfrm>
                  <a:off x="794748" y="3851275"/>
                  <a:ext cx="108000" cy="108000"/>
                </a:xfrm>
                <a:prstGeom prst="rect">
                  <a:avLst/>
                </a:prstGeom>
                <a:solidFill>
                  <a:srgbClr val="CBD9E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63" name="TextBox 62">
                  <a:extLst>
                    <a:ext uri="{FF2B5EF4-FFF2-40B4-BE49-F238E27FC236}">
                      <a16:creationId xmlns:a16="http://schemas.microsoft.com/office/drawing/2014/main" xmlns="" id="{18B74E3B-50C8-F480-F38E-F8236E284D92}"/>
                    </a:ext>
                  </a:extLst>
                </p:cNvPr>
                <p:cNvSpPr txBox="1"/>
                <p:nvPr/>
              </p:nvSpPr>
              <p:spPr>
                <a:xfrm>
                  <a:off x="848748" y="3815275"/>
                  <a:ext cx="440522" cy="200055"/>
                </a:xfrm>
                <a:prstGeom prst="rect">
                  <a:avLst/>
                </a:prstGeom>
                <a:noFill/>
              </p:spPr>
              <p:txBody>
                <a:bodyPr wrap="square">
                  <a:spAutoFit/>
                </a:bodyPr>
                <a:lstStyle/>
                <a:p>
                  <a:r>
                    <a:rPr lang="en-GB" sz="700" b="0" i="0" u="none" strike="noStrike" dirty="0">
                      <a:solidFill>
                        <a:srgbClr val="000000"/>
                      </a:solidFill>
                      <a:effectLst/>
                    </a:rPr>
                    <a:t>Other</a:t>
                  </a:r>
                  <a:endParaRPr lang="en-GB" sz="700" dirty="0"/>
                </a:p>
              </p:txBody>
            </p:sp>
          </p:grpSp>
          <p:grpSp>
            <p:nvGrpSpPr>
              <p:cNvPr id="65" name="Group 64">
                <a:extLst>
                  <a:ext uri="{FF2B5EF4-FFF2-40B4-BE49-F238E27FC236}">
                    <a16:creationId xmlns:a16="http://schemas.microsoft.com/office/drawing/2014/main" xmlns="" id="{FFF8B0F6-570F-AAE3-B0F0-CFF3E28B6DF1}"/>
                  </a:ext>
                </a:extLst>
              </p:cNvPr>
              <p:cNvGrpSpPr/>
              <p:nvPr/>
            </p:nvGrpSpPr>
            <p:grpSpPr>
              <a:xfrm>
                <a:off x="3477134" y="3299603"/>
                <a:ext cx="774000" cy="200055"/>
                <a:chOff x="5970588" y="3285000"/>
                <a:chExt cx="774000" cy="216665"/>
              </a:xfrm>
            </p:grpSpPr>
            <p:sp>
              <p:nvSpPr>
                <p:cNvPr id="66" name="Rectangle 65">
                  <a:extLst>
                    <a:ext uri="{FF2B5EF4-FFF2-40B4-BE49-F238E27FC236}">
                      <a16:creationId xmlns:a16="http://schemas.microsoft.com/office/drawing/2014/main" xmlns="" id="{CDCA248D-1E64-63F7-7C06-3888D5F1ED26}"/>
                    </a:ext>
                  </a:extLst>
                </p:cNvPr>
                <p:cNvSpPr/>
                <p:nvPr/>
              </p:nvSpPr>
              <p:spPr bwMode="auto">
                <a:xfrm>
                  <a:off x="5970588" y="3332956"/>
                  <a:ext cx="108000" cy="108000"/>
                </a:xfrm>
                <a:prstGeom prst="rect">
                  <a:avLst/>
                </a:prstGeom>
                <a:solidFill>
                  <a:srgbClr val="FFFF00"/>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dirty="0">
                    <a:highlight>
                      <a:srgbClr val="FFFF00"/>
                    </a:highlight>
                    <a:latin typeface="Neurial Grotesk" panose="00000500000000000000"/>
                  </a:endParaRPr>
                </a:p>
              </p:txBody>
            </p:sp>
            <p:sp>
              <p:nvSpPr>
                <p:cNvPr id="67" name="TextBox 66">
                  <a:extLst>
                    <a:ext uri="{FF2B5EF4-FFF2-40B4-BE49-F238E27FC236}">
                      <a16:creationId xmlns:a16="http://schemas.microsoft.com/office/drawing/2014/main" xmlns="" id="{FA299EF8-C89B-76A1-2E91-27CAA86F6E88}"/>
                    </a:ext>
                  </a:extLst>
                </p:cNvPr>
                <p:cNvSpPr txBox="1"/>
                <p:nvPr/>
              </p:nvSpPr>
              <p:spPr>
                <a:xfrm>
                  <a:off x="6024588" y="3285000"/>
                  <a:ext cx="720000" cy="216665"/>
                </a:xfrm>
                <a:prstGeom prst="rect">
                  <a:avLst/>
                </a:prstGeom>
                <a:noFill/>
              </p:spPr>
              <p:txBody>
                <a:bodyPr wrap="square">
                  <a:spAutoFit/>
                </a:bodyPr>
                <a:lstStyle/>
                <a:p>
                  <a:r>
                    <a:rPr lang="en-GB" sz="700" dirty="0">
                      <a:solidFill>
                        <a:srgbClr val="000000"/>
                      </a:solidFill>
                    </a:rPr>
                    <a:t>Solar thermal</a:t>
                  </a:r>
                  <a:endParaRPr lang="en-GB" sz="700" dirty="0"/>
                </a:p>
              </p:txBody>
            </p:sp>
          </p:grpSp>
          <p:grpSp>
            <p:nvGrpSpPr>
              <p:cNvPr id="68" name="Group 67">
                <a:extLst>
                  <a:ext uri="{FF2B5EF4-FFF2-40B4-BE49-F238E27FC236}">
                    <a16:creationId xmlns:a16="http://schemas.microsoft.com/office/drawing/2014/main" xmlns="" id="{3FCA3352-09FA-079C-933B-8309DAE64BF9}"/>
                  </a:ext>
                </a:extLst>
              </p:cNvPr>
              <p:cNvGrpSpPr/>
              <p:nvPr/>
            </p:nvGrpSpPr>
            <p:grpSpPr>
              <a:xfrm>
                <a:off x="7374724" y="3299603"/>
                <a:ext cx="1242000" cy="180000"/>
                <a:chOff x="6096000" y="3703335"/>
                <a:chExt cx="1242000" cy="180000"/>
              </a:xfrm>
            </p:grpSpPr>
            <p:sp>
              <p:nvSpPr>
                <p:cNvPr id="69" name="Rectangle 68">
                  <a:extLst>
                    <a:ext uri="{FF2B5EF4-FFF2-40B4-BE49-F238E27FC236}">
                      <a16:creationId xmlns:a16="http://schemas.microsoft.com/office/drawing/2014/main" xmlns="" id="{6F183EF5-47F9-997D-D21F-D3C46D2B63A8}"/>
                    </a:ext>
                  </a:extLst>
                </p:cNvPr>
                <p:cNvSpPr/>
                <p:nvPr>
                  <p:custDataLst>
                    <p:tags r:id="rId1"/>
                  </p:custDataLst>
                </p:nvPr>
              </p:nvSpPr>
              <p:spPr bwMode="auto">
                <a:xfrm>
                  <a:off x="6096000" y="3744570"/>
                  <a:ext cx="108000" cy="108000"/>
                </a:xfrm>
                <a:prstGeom prst="rect">
                  <a:avLst/>
                </a:prstGeom>
                <a:solidFill>
                  <a:srgbClr val="FFC000"/>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Neurial Grotesk" panose="00000500000000000000"/>
                  </a:endParaRPr>
                </a:p>
              </p:txBody>
            </p:sp>
            <p:sp>
              <p:nvSpPr>
                <p:cNvPr id="70" name="TextBox 69">
                  <a:extLst>
                    <a:ext uri="{FF2B5EF4-FFF2-40B4-BE49-F238E27FC236}">
                      <a16:creationId xmlns:a16="http://schemas.microsoft.com/office/drawing/2014/main" xmlns="" id="{EF3C2F95-9585-ADBC-51DA-1D2C4760FF46}"/>
                    </a:ext>
                  </a:extLst>
                </p:cNvPr>
                <p:cNvSpPr txBox="1"/>
                <p:nvPr/>
              </p:nvSpPr>
              <p:spPr>
                <a:xfrm>
                  <a:off x="6150000" y="3703335"/>
                  <a:ext cx="1188000" cy="180000"/>
                </a:xfrm>
                <a:prstGeom prst="rect">
                  <a:avLst/>
                </a:prstGeom>
                <a:noFill/>
              </p:spPr>
              <p:txBody>
                <a:bodyPr wrap="square">
                  <a:spAutoFit/>
                </a:bodyPr>
                <a:lstStyle/>
                <a:p>
                  <a:r>
                    <a:rPr lang="en-GB" sz="700" b="0" i="0" u="none" strike="noStrike" dirty="0">
                      <a:solidFill>
                        <a:srgbClr val="000000"/>
                      </a:solidFill>
                      <a:effectLst/>
                    </a:rPr>
                    <a:t>WH (flue gas condensing)</a:t>
                  </a:r>
                  <a:r>
                    <a:rPr lang="en-GB" sz="700" dirty="0"/>
                    <a:t> </a:t>
                  </a:r>
                </a:p>
              </p:txBody>
            </p:sp>
          </p:grpSp>
        </p:grpSp>
      </p:grpSp>
      <p:sp>
        <p:nvSpPr>
          <p:cNvPr id="74" name="TextBox 9">
            <a:extLst>
              <a:ext uri="{FF2B5EF4-FFF2-40B4-BE49-F238E27FC236}">
                <a16:creationId xmlns:a16="http://schemas.microsoft.com/office/drawing/2014/main" xmlns="" id="{C314AFF0-5805-A4DE-9AEA-5BBD4830C0E4}"/>
              </a:ext>
            </a:extLst>
          </p:cNvPr>
          <p:cNvSpPr txBox="1"/>
          <p:nvPr/>
        </p:nvSpPr>
        <p:spPr>
          <a:xfrm>
            <a:off x="832054" y="413298"/>
            <a:ext cx="10178090" cy="500137"/>
          </a:xfrm>
          <a:prstGeom prst="rect">
            <a:avLst/>
          </a:prstGeom>
        </p:spPr>
        <p:txBody>
          <a:bodyPr lIns="0" tIns="0" rIns="0" bIns="0" rtlCol="0" anchor="t">
            <a:spAutoFit/>
          </a:bodyPr>
          <a:lstStyle/>
          <a:p>
            <a:pPr algn="ctr">
              <a:lnSpc>
                <a:spcPts val="3867"/>
              </a:lnSpc>
            </a:pPr>
            <a:r>
              <a:rPr lang="en-US" sz="3334" dirty="0">
                <a:solidFill>
                  <a:srgbClr val="03544F"/>
                </a:solidFill>
                <a:latin typeface="Neurial Grotesk 1"/>
                <a:ea typeface="Neurial Grotesk 1"/>
                <a:cs typeface="Neurial Grotesk 1"/>
                <a:sym typeface="Neurial Grotesk 1"/>
              </a:rPr>
              <a:t>DHC MO 2025 I Roadmap to 2030</a:t>
            </a:r>
          </a:p>
        </p:txBody>
      </p:sp>
      <p:sp>
        <p:nvSpPr>
          <p:cNvPr id="81" name="Rectangle 80">
            <a:extLst>
              <a:ext uri="{FF2B5EF4-FFF2-40B4-BE49-F238E27FC236}">
                <a16:creationId xmlns:a16="http://schemas.microsoft.com/office/drawing/2014/main" xmlns="" id="{0EC3CA73-B3AE-1DD7-72FF-0472933E9578}"/>
              </a:ext>
            </a:extLst>
          </p:cNvPr>
          <p:cNvSpPr/>
          <p:nvPr/>
        </p:nvSpPr>
        <p:spPr>
          <a:xfrm>
            <a:off x="1409406" y="5031820"/>
            <a:ext cx="9373189" cy="1037949"/>
          </a:xfrm>
          <a:prstGeom prst="rect">
            <a:avLst/>
          </a:prstGeom>
          <a:solidFill>
            <a:srgbClr val="008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C8FA64"/>
                </a:solidFill>
              </a:rPr>
              <a:t>3 countries, 3 different paths with common features</a:t>
            </a:r>
          </a:p>
          <a:p>
            <a:pPr marL="285750" indent="-285750">
              <a:buFont typeface="Arial" panose="020B0604020202020204" pitchFamily="34" charset="0"/>
              <a:buChar char="•"/>
            </a:pPr>
            <a:r>
              <a:rPr lang="en-US" sz="1400" dirty="0">
                <a:solidFill>
                  <a:srgbClr val="C8FA64"/>
                </a:solidFill>
              </a:rPr>
              <a:t>Shift to new sources – harnessing potential of large heat pumps (ambient heat)</a:t>
            </a:r>
          </a:p>
          <a:p>
            <a:pPr marL="285750" indent="-285750">
              <a:buFont typeface="Arial" panose="020B0604020202020204" pitchFamily="34" charset="0"/>
              <a:buChar char="•"/>
            </a:pPr>
            <a:r>
              <a:rPr lang="en-US" sz="1400" dirty="0">
                <a:solidFill>
                  <a:srgbClr val="C8FA64"/>
                </a:solidFill>
              </a:rPr>
              <a:t>Industrial waste heat, geothermal, solar</a:t>
            </a:r>
            <a:endParaRPr lang="x-none" sz="1400" dirty="0">
              <a:solidFill>
                <a:srgbClr val="C8FA64"/>
              </a:solidFill>
            </a:endParaRPr>
          </a:p>
        </p:txBody>
      </p:sp>
    </p:spTree>
    <p:extLst>
      <p:ext uri="{BB962C8B-B14F-4D97-AF65-F5344CB8AC3E}">
        <p14:creationId xmlns:p14="http://schemas.microsoft.com/office/powerpoint/2010/main" val="3469891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A3A1E8-5773-3680-F942-A058CFC0D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10587BF-E78A-EDA6-D144-1FED24EA38F6}"/>
              </a:ext>
            </a:extLst>
          </p:cNvPr>
          <p:cNvSpPr>
            <a:spLocks noGrp="1"/>
          </p:cNvSpPr>
          <p:nvPr>
            <p:ph type="title"/>
          </p:nvPr>
        </p:nvSpPr>
        <p:spPr/>
        <p:txBody>
          <a:bodyPr>
            <a:normAutofit/>
          </a:bodyPr>
          <a:lstStyle/>
          <a:p>
            <a:r>
              <a:rPr lang="en-US" sz="3600" dirty="0">
                <a:solidFill>
                  <a:srgbClr val="03544F"/>
                </a:solidFill>
                <a:ea typeface="Neurial Grotesk"/>
                <a:cs typeface="Neurial Grotesk"/>
                <a:sym typeface="Neurial Grotesk"/>
              </a:rPr>
              <a:t>How do we get there?</a:t>
            </a:r>
            <a:endParaRPr lang="en-GB" sz="3600" dirty="0"/>
          </a:p>
        </p:txBody>
      </p:sp>
    </p:spTree>
    <p:extLst>
      <p:ext uri="{BB962C8B-B14F-4D97-AF65-F5344CB8AC3E}">
        <p14:creationId xmlns:p14="http://schemas.microsoft.com/office/powerpoint/2010/main" val="271672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xmlns="" id="{58CF1F4D-ED2D-32F3-5353-3C8D114C60DD}"/>
              </a:ext>
            </a:extLst>
          </p:cNvPr>
          <p:cNvSpPr txBox="1"/>
          <p:nvPr/>
        </p:nvSpPr>
        <p:spPr>
          <a:xfrm>
            <a:off x="0" y="238074"/>
            <a:ext cx="12192000" cy="1000274"/>
          </a:xfrm>
          <a:prstGeom prst="rect">
            <a:avLst/>
          </a:prstGeom>
        </p:spPr>
        <p:txBody>
          <a:bodyPr lIns="0" tIns="0" rIns="0" bIns="0" rtlCol="0" anchor="t">
            <a:spAutoFit/>
          </a:bodyPr>
          <a:lstStyle/>
          <a:p>
            <a:pPr algn="ctr">
              <a:lnSpc>
                <a:spcPts val="3867"/>
              </a:lnSpc>
            </a:pPr>
            <a:r>
              <a:rPr lang="en-US" sz="3334" dirty="0">
                <a:solidFill>
                  <a:srgbClr val="03544F"/>
                </a:solidFill>
                <a:latin typeface="Neurial Grotesk 1"/>
                <a:ea typeface="Neurial Grotesk 1"/>
                <a:cs typeface="Neurial Grotesk 1"/>
                <a:sym typeface="Neurial Grotesk 1"/>
              </a:rPr>
              <a:t>‘Fit for 55 Package’ a solid foundation </a:t>
            </a:r>
          </a:p>
          <a:p>
            <a:pPr algn="ctr">
              <a:lnSpc>
                <a:spcPts val="3867"/>
              </a:lnSpc>
            </a:pPr>
            <a:r>
              <a:rPr lang="en-US" sz="3334" dirty="0">
                <a:solidFill>
                  <a:srgbClr val="03544F"/>
                </a:solidFill>
                <a:latin typeface="Neurial Grotesk 1"/>
                <a:ea typeface="Neurial Grotesk 1"/>
                <a:cs typeface="Neurial Grotesk 1"/>
                <a:sym typeface="Neurial Grotesk 1"/>
              </a:rPr>
              <a:t>to deploy efficient DHC networks </a:t>
            </a:r>
          </a:p>
        </p:txBody>
      </p:sp>
      <p:grpSp>
        <p:nvGrpSpPr>
          <p:cNvPr id="3" name="Group 8">
            <a:extLst>
              <a:ext uri="{FF2B5EF4-FFF2-40B4-BE49-F238E27FC236}">
                <a16:creationId xmlns:a16="http://schemas.microsoft.com/office/drawing/2014/main" xmlns="" id="{0EF634FB-DDB5-3FF7-7B62-C85A5E52D1FE}"/>
              </a:ext>
            </a:extLst>
          </p:cNvPr>
          <p:cNvGrpSpPr/>
          <p:nvPr/>
        </p:nvGrpSpPr>
        <p:grpSpPr>
          <a:xfrm>
            <a:off x="790141" y="1632376"/>
            <a:ext cx="10483869" cy="1809895"/>
            <a:chOff x="0" y="0"/>
            <a:chExt cx="20967739" cy="3619790"/>
          </a:xfrm>
        </p:grpSpPr>
        <p:sp>
          <p:nvSpPr>
            <p:cNvPr id="4" name="Freeform 9">
              <a:extLst>
                <a:ext uri="{FF2B5EF4-FFF2-40B4-BE49-F238E27FC236}">
                  <a16:creationId xmlns:a16="http://schemas.microsoft.com/office/drawing/2014/main" xmlns="" id="{74B217B9-9C3D-34D7-60D7-9DCA8D1683CB}"/>
                </a:ext>
              </a:extLst>
            </p:cNvPr>
            <p:cNvSpPr/>
            <p:nvPr/>
          </p:nvSpPr>
          <p:spPr>
            <a:xfrm>
              <a:off x="1476177" y="1233145"/>
              <a:ext cx="563480" cy="563480"/>
            </a:xfrm>
            <a:custGeom>
              <a:avLst/>
              <a:gdLst/>
              <a:ahLst/>
              <a:cxnLst/>
              <a:rect l="l" t="t" r="r" b="b"/>
              <a:pathLst>
                <a:path w="563480" h="563480">
                  <a:moveTo>
                    <a:pt x="0" y="0"/>
                  </a:moveTo>
                  <a:lnTo>
                    <a:pt x="563480" y="0"/>
                  </a:lnTo>
                  <a:lnTo>
                    <a:pt x="563480" y="563480"/>
                  </a:lnTo>
                  <a:lnTo>
                    <a:pt x="0" y="5634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5" name="Freeform 10">
              <a:extLst>
                <a:ext uri="{FF2B5EF4-FFF2-40B4-BE49-F238E27FC236}">
                  <a16:creationId xmlns:a16="http://schemas.microsoft.com/office/drawing/2014/main" xmlns="" id="{0A754671-2C71-8DDD-21CD-5A4A8F1FF420}"/>
                </a:ext>
              </a:extLst>
            </p:cNvPr>
            <p:cNvSpPr/>
            <p:nvPr/>
          </p:nvSpPr>
          <p:spPr>
            <a:xfrm>
              <a:off x="7829506" y="339916"/>
              <a:ext cx="563480" cy="563480"/>
            </a:xfrm>
            <a:custGeom>
              <a:avLst/>
              <a:gdLst/>
              <a:ahLst/>
              <a:cxnLst/>
              <a:rect l="l" t="t" r="r" b="b"/>
              <a:pathLst>
                <a:path w="563480" h="563480">
                  <a:moveTo>
                    <a:pt x="0" y="0"/>
                  </a:moveTo>
                  <a:lnTo>
                    <a:pt x="563480" y="0"/>
                  </a:lnTo>
                  <a:lnTo>
                    <a:pt x="563480" y="563480"/>
                  </a:lnTo>
                  <a:lnTo>
                    <a:pt x="0" y="5634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6" name="Freeform 11">
              <a:extLst>
                <a:ext uri="{FF2B5EF4-FFF2-40B4-BE49-F238E27FC236}">
                  <a16:creationId xmlns:a16="http://schemas.microsoft.com/office/drawing/2014/main" xmlns="" id="{7D86440E-60D7-8E08-D66A-F7D8B10269DF}"/>
                </a:ext>
              </a:extLst>
            </p:cNvPr>
            <p:cNvSpPr/>
            <p:nvPr/>
          </p:nvSpPr>
          <p:spPr>
            <a:xfrm>
              <a:off x="13123967" y="951405"/>
              <a:ext cx="563480" cy="563480"/>
            </a:xfrm>
            <a:custGeom>
              <a:avLst/>
              <a:gdLst/>
              <a:ahLst/>
              <a:cxnLst/>
              <a:rect l="l" t="t" r="r" b="b"/>
              <a:pathLst>
                <a:path w="563480" h="563480">
                  <a:moveTo>
                    <a:pt x="0" y="0"/>
                  </a:moveTo>
                  <a:lnTo>
                    <a:pt x="563480" y="0"/>
                  </a:lnTo>
                  <a:lnTo>
                    <a:pt x="563480" y="563480"/>
                  </a:lnTo>
                  <a:lnTo>
                    <a:pt x="0" y="5634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7" name="Freeform 12">
              <a:extLst>
                <a:ext uri="{FF2B5EF4-FFF2-40B4-BE49-F238E27FC236}">
                  <a16:creationId xmlns:a16="http://schemas.microsoft.com/office/drawing/2014/main" xmlns="" id="{0CC603BD-09E3-6146-DC94-F43D12BD0CAD}"/>
                </a:ext>
              </a:extLst>
            </p:cNvPr>
            <p:cNvSpPr/>
            <p:nvPr/>
          </p:nvSpPr>
          <p:spPr>
            <a:xfrm>
              <a:off x="18201696" y="669665"/>
              <a:ext cx="563480" cy="563480"/>
            </a:xfrm>
            <a:custGeom>
              <a:avLst/>
              <a:gdLst/>
              <a:ahLst/>
              <a:cxnLst/>
              <a:rect l="l" t="t" r="r" b="b"/>
              <a:pathLst>
                <a:path w="563480" h="563480">
                  <a:moveTo>
                    <a:pt x="0" y="0"/>
                  </a:moveTo>
                  <a:lnTo>
                    <a:pt x="563480" y="0"/>
                  </a:lnTo>
                  <a:lnTo>
                    <a:pt x="563480" y="563480"/>
                  </a:lnTo>
                  <a:lnTo>
                    <a:pt x="0" y="5634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8" name="Freeform 13">
              <a:extLst>
                <a:ext uri="{FF2B5EF4-FFF2-40B4-BE49-F238E27FC236}">
                  <a16:creationId xmlns:a16="http://schemas.microsoft.com/office/drawing/2014/main" xmlns="" id="{95A622CE-3C8A-D44A-F29F-34F3E65FB850}"/>
                </a:ext>
              </a:extLst>
            </p:cNvPr>
            <p:cNvSpPr/>
            <p:nvPr/>
          </p:nvSpPr>
          <p:spPr>
            <a:xfrm>
              <a:off x="972225" y="0"/>
              <a:ext cx="2098197" cy="2024760"/>
            </a:xfrm>
            <a:custGeom>
              <a:avLst/>
              <a:gdLst/>
              <a:ahLst/>
              <a:cxnLst/>
              <a:rect l="l" t="t" r="r" b="b"/>
              <a:pathLst>
                <a:path w="2098197" h="2024760">
                  <a:moveTo>
                    <a:pt x="0" y="0"/>
                  </a:moveTo>
                  <a:lnTo>
                    <a:pt x="2098197" y="0"/>
                  </a:lnTo>
                  <a:lnTo>
                    <a:pt x="2098197" y="2024760"/>
                  </a:lnTo>
                  <a:lnTo>
                    <a:pt x="0" y="20247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1200"/>
            </a:p>
          </p:txBody>
        </p:sp>
        <p:sp>
          <p:nvSpPr>
            <p:cNvPr id="9" name="TextBox 14">
              <a:extLst>
                <a:ext uri="{FF2B5EF4-FFF2-40B4-BE49-F238E27FC236}">
                  <a16:creationId xmlns:a16="http://schemas.microsoft.com/office/drawing/2014/main" xmlns="" id="{E1838C3C-5331-D7FA-57E5-2911D2094FFE}"/>
                </a:ext>
              </a:extLst>
            </p:cNvPr>
            <p:cNvSpPr txBox="1"/>
            <p:nvPr/>
          </p:nvSpPr>
          <p:spPr>
            <a:xfrm>
              <a:off x="0" y="2243876"/>
              <a:ext cx="4042646" cy="1309206"/>
            </a:xfrm>
            <a:prstGeom prst="rect">
              <a:avLst/>
            </a:prstGeom>
          </p:spPr>
          <p:txBody>
            <a:bodyPr lIns="0" tIns="0" rIns="0" bIns="0" rtlCol="0" anchor="t">
              <a:spAutoFit/>
            </a:bodyPr>
            <a:lstStyle/>
            <a:p>
              <a:pPr algn="ctr">
                <a:lnSpc>
                  <a:spcPts val="2699"/>
                </a:lnSpc>
                <a:spcBef>
                  <a:spcPct val="0"/>
                </a:spcBef>
              </a:pPr>
              <a:r>
                <a:rPr lang="en-US" sz="1666" dirty="0">
                  <a:solidFill>
                    <a:srgbClr val="03544F"/>
                  </a:solidFill>
                  <a:latin typeface="Neurial Grotesk 1"/>
                  <a:ea typeface="Neurial Grotesk 1"/>
                  <a:cs typeface="Neurial Grotesk 1"/>
                  <a:sym typeface="Neurial Grotesk 1"/>
                </a:rPr>
                <a:t>Energy Efficiency Directive</a:t>
              </a:r>
            </a:p>
          </p:txBody>
        </p:sp>
        <p:sp>
          <p:nvSpPr>
            <p:cNvPr id="10" name="Freeform 15">
              <a:extLst>
                <a:ext uri="{FF2B5EF4-FFF2-40B4-BE49-F238E27FC236}">
                  <a16:creationId xmlns:a16="http://schemas.microsoft.com/office/drawing/2014/main" xmlns="" id="{B180E226-46DB-C582-7FB7-F43BED9F02A5}"/>
                </a:ext>
              </a:extLst>
            </p:cNvPr>
            <p:cNvSpPr/>
            <p:nvPr/>
          </p:nvSpPr>
          <p:spPr>
            <a:xfrm>
              <a:off x="17872507" y="0"/>
              <a:ext cx="2420063" cy="2057054"/>
            </a:xfrm>
            <a:custGeom>
              <a:avLst/>
              <a:gdLst/>
              <a:ahLst/>
              <a:cxnLst/>
              <a:rect l="l" t="t" r="r" b="b"/>
              <a:pathLst>
                <a:path w="2420063" h="2057054">
                  <a:moveTo>
                    <a:pt x="0" y="0"/>
                  </a:moveTo>
                  <a:lnTo>
                    <a:pt x="2420064" y="0"/>
                  </a:lnTo>
                  <a:lnTo>
                    <a:pt x="2420064" y="2057054"/>
                  </a:lnTo>
                  <a:lnTo>
                    <a:pt x="0" y="205705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11" name="TextBox 16">
              <a:extLst>
                <a:ext uri="{FF2B5EF4-FFF2-40B4-BE49-F238E27FC236}">
                  <a16:creationId xmlns:a16="http://schemas.microsoft.com/office/drawing/2014/main" xmlns="" id="{7BDE76AD-BDAF-F66F-FF31-B564615B415D}"/>
                </a:ext>
              </a:extLst>
            </p:cNvPr>
            <p:cNvSpPr txBox="1"/>
            <p:nvPr/>
          </p:nvSpPr>
          <p:spPr>
            <a:xfrm>
              <a:off x="17867947" y="2260022"/>
              <a:ext cx="3099792" cy="1309206"/>
            </a:xfrm>
            <a:prstGeom prst="rect">
              <a:avLst/>
            </a:prstGeom>
          </p:spPr>
          <p:txBody>
            <a:bodyPr lIns="0" tIns="0" rIns="0" bIns="0" rtlCol="0" anchor="t">
              <a:spAutoFit/>
            </a:bodyPr>
            <a:lstStyle/>
            <a:p>
              <a:pPr algn="ctr">
                <a:lnSpc>
                  <a:spcPts val="2699"/>
                </a:lnSpc>
                <a:spcBef>
                  <a:spcPct val="0"/>
                </a:spcBef>
              </a:pPr>
              <a:r>
                <a:rPr lang="en-US" sz="1666">
                  <a:solidFill>
                    <a:srgbClr val="03544F"/>
                  </a:solidFill>
                  <a:latin typeface="Neurial Grotesk 1"/>
                  <a:ea typeface="Neurial Grotesk 1"/>
                  <a:cs typeface="Neurial Grotesk 1"/>
                  <a:sym typeface="Neurial Grotesk 1"/>
                </a:rPr>
                <a:t>EU Emissions Trading System </a:t>
              </a:r>
            </a:p>
          </p:txBody>
        </p:sp>
        <p:sp>
          <p:nvSpPr>
            <p:cNvPr id="12" name="Freeform 17">
              <a:extLst>
                <a:ext uri="{FF2B5EF4-FFF2-40B4-BE49-F238E27FC236}">
                  <a16:creationId xmlns:a16="http://schemas.microsoft.com/office/drawing/2014/main" xmlns="" id="{903E6994-19C8-54CA-8ADD-0514D14BF451}"/>
                </a:ext>
              </a:extLst>
            </p:cNvPr>
            <p:cNvSpPr/>
            <p:nvPr/>
          </p:nvSpPr>
          <p:spPr>
            <a:xfrm>
              <a:off x="6241052" y="32043"/>
              <a:ext cx="2470906" cy="2094093"/>
            </a:xfrm>
            <a:custGeom>
              <a:avLst/>
              <a:gdLst/>
              <a:ahLst/>
              <a:cxnLst/>
              <a:rect l="l" t="t" r="r" b="b"/>
              <a:pathLst>
                <a:path w="2470906" h="2094093">
                  <a:moveTo>
                    <a:pt x="0" y="0"/>
                  </a:moveTo>
                  <a:lnTo>
                    <a:pt x="2470906" y="0"/>
                  </a:lnTo>
                  <a:lnTo>
                    <a:pt x="2470906" y="2094093"/>
                  </a:lnTo>
                  <a:lnTo>
                    <a:pt x="0" y="20940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13" name="TextBox 18">
              <a:extLst>
                <a:ext uri="{FF2B5EF4-FFF2-40B4-BE49-F238E27FC236}">
                  <a16:creationId xmlns:a16="http://schemas.microsoft.com/office/drawing/2014/main" xmlns="" id="{832660D7-D491-14DC-61AE-4BD7FB879357}"/>
                </a:ext>
              </a:extLst>
            </p:cNvPr>
            <p:cNvSpPr txBox="1"/>
            <p:nvPr/>
          </p:nvSpPr>
          <p:spPr>
            <a:xfrm>
              <a:off x="6082748" y="2310584"/>
              <a:ext cx="3524156" cy="1309206"/>
            </a:xfrm>
            <a:prstGeom prst="rect">
              <a:avLst/>
            </a:prstGeom>
          </p:spPr>
          <p:txBody>
            <a:bodyPr lIns="0" tIns="0" rIns="0" bIns="0" rtlCol="0" anchor="t">
              <a:spAutoFit/>
            </a:bodyPr>
            <a:lstStyle/>
            <a:p>
              <a:pPr algn="ctr">
                <a:lnSpc>
                  <a:spcPts val="2699"/>
                </a:lnSpc>
                <a:spcBef>
                  <a:spcPct val="0"/>
                </a:spcBef>
              </a:pPr>
              <a:r>
                <a:rPr lang="en-US" sz="1666">
                  <a:solidFill>
                    <a:srgbClr val="03544F"/>
                  </a:solidFill>
                  <a:latin typeface="Neurial Grotesk 1"/>
                  <a:ea typeface="Neurial Grotesk 1"/>
                  <a:cs typeface="Neurial Grotesk 1"/>
                  <a:sym typeface="Neurial Grotesk 1"/>
                </a:rPr>
                <a:t>Renewable Energy Directive</a:t>
              </a:r>
            </a:p>
          </p:txBody>
        </p:sp>
        <p:sp>
          <p:nvSpPr>
            <p:cNvPr id="14" name="Freeform 19">
              <a:extLst>
                <a:ext uri="{FF2B5EF4-FFF2-40B4-BE49-F238E27FC236}">
                  <a16:creationId xmlns:a16="http://schemas.microsoft.com/office/drawing/2014/main" xmlns="" id="{01A8A317-C3CB-595F-93B1-074DACBCF26B}"/>
                </a:ext>
              </a:extLst>
            </p:cNvPr>
            <p:cNvSpPr/>
            <p:nvPr/>
          </p:nvSpPr>
          <p:spPr>
            <a:xfrm>
              <a:off x="12326775" y="64087"/>
              <a:ext cx="2098197" cy="2030006"/>
            </a:xfrm>
            <a:custGeom>
              <a:avLst/>
              <a:gdLst/>
              <a:ahLst/>
              <a:cxnLst/>
              <a:rect l="l" t="t" r="r" b="b"/>
              <a:pathLst>
                <a:path w="2098197" h="2030006">
                  <a:moveTo>
                    <a:pt x="0" y="0"/>
                  </a:moveTo>
                  <a:lnTo>
                    <a:pt x="2098197" y="0"/>
                  </a:lnTo>
                  <a:lnTo>
                    <a:pt x="2098197" y="2030006"/>
                  </a:lnTo>
                  <a:lnTo>
                    <a:pt x="0" y="20300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sz="1200"/>
            </a:p>
          </p:txBody>
        </p:sp>
        <p:sp>
          <p:nvSpPr>
            <p:cNvPr id="15" name="TextBox 20">
              <a:extLst>
                <a:ext uri="{FF2B5EF4-FFF2-40B4-BE49-F238E27FC236}">
                  <a16:creationId xmlns:a16="http://schemas.microsoft.com/office/drawing/2014/main" xmlns="" id="{2BDF8C8D-5DD0-43F9-2F27-5AD1B1D79A50}"/>
                </a:ext>
              </a:extLst>
            </p:cNvPr>
            <p:cNvSpPr txBox="1"/>
            <p:nvPr/>
          </p:nvSpPr>
          <p:spPr>
            <a:xfrm>
              <a:off x="11651607" y="2310584"/>
              <a:ext cx="4171640" cy="1309206"/>
            </a:xfrm>
            <a:prstGeom prst="rect">
              <a:avLst/>
            </a:prstGeom>
          </p:spPr>
          <p:txBody>
            <a:bodyPr lIns="0" tIns="0" rIns="0" bIns="0" rtlCol="0" anchor="t">
              <a:spAutoFit/>
            </a:bodyPr>
            <a:lstStyle/>
            <a:p>
              <a:pPr algn="ctr">
                <a:lnSpc>
                  <a:spcPts val="2699"/>
                </a:lnSpc>
                <a:spcBef>
                  <a:spcPct val="0"/>
                </a:spcBef>
              </a:pPr>
              <a:r>
                <a:rPr lang="en-US" sz="1666">
                  <a:solidFill>
                    <a:srgbClr val="03544F"/>
                  </a:solidFill>
                  <a:latin typeface="Neurial Grotesk 1"/>
                  <a:ea typeface="Neurial Grotesk 1"/>
                  <a:cs typeface="Neurial Grotesk 1"/>
                  <a:sym typeface="Neurial Grotesk 1"/>
                </a:rPr>
                <a:t>Energy Performance of Buildings Directive</a:t>
              </a:r>
            </a:p>
          </p:txBody>
        </p:sp>
      </p:grpSp>
      <p:grpSp>
        <p:nvGrpSpPr>
          <p:cNvPr id="16" name="Group 22">
            <a:extLst>
              <a:ext uri="{FF2B5EF4-FFF2-40B4-BE49-F238E27FC236}">
                <a16:creationId xmlns:a16="http://schemas.microsoft.com/office/drawing/2014/main" xmlns="" id="{23DB1305-042C-0435-A0DC-33A3E58427D4}"/>
              </a:ext>
            </a:extLst>
          </p:cNvPr>
          <p:cNvGrpSpPr/>
          <p:nvPr/>
        </p:nvGrpSpPr>
        <p:grpSpPr>
          <a:xfrm>
            <a:off x="604507" y="3882231"/>
            <a:ext cx="11210372" cy="1990191"/>
            <a:chOff x="0" y="0"/>
            <a:chExt cx="22420744" cy="3980382"/>
          </a:xfrm>
        </p:grpSpPr>
        <p:grpSp>
          <p:nvGrpSpPr>
            <p:cNvPr id="17" name="Group 23">
              <a:extLst>
                <a:ext uri="{FF2B5EF4-FFF2-40B4-BE49-F238E27FC236}">
                  <a16:creationId xmlns:a16="http://schemas.microsoft.com/office/drawing/2014/main" xmlns="" id="{72112293-41B2-6BAF-FA3F-C449BA6D2846}"/>
                </a:ext>
              </a:extLst>
            </p:cNvPr>
            <p:cNvGrpSpPr/>
            <p:nvPr/>
          </p:nvGrpSpPr>
          <p:grpSpPr>
            <a:xfrm>
              <a:off x="9144570" y="3191890"/>
              <a:ext cx="13276174" cy="788492"/>
              <a:chOff x="0" y="0"/>
              <a:chExt cx="2622454" cy="155751"/>
            </a:xfrm>
          </p:grpSpPr>
          <p:sp>
            <p:nvSpPr>
              <p:cNvPr id="27" name="Freeform 24">
                <a:extLst>
                  <a:ext uri="{FF2B5EF4-FFF2-40B4-BE49-F238E27FC236}">
                    <a16:creationId xmlns:a16="http://schemas.microsoft.com/office/drawing/2014/main" xmlns="" id="{403E7F15-FEBD-E4A9-D959-644CAF6F95D3}"/>
                  </a:ext>
                </a:extLst>
              </p:cNvPr>
              <p:cNvSpPr/>
              <p:nvPr/>
            </p:nvSpPr>
            <p:spPr>
              <a:xfrm>
                <a:off x="0" y="0"/>
                <a:ext cx="2622454" cy="155751"/>
              </a:xfrm>
              <a:custGeom>
                <a:avLst/>
                <a:gdLst/>
                <a:ahLst/>
                <a:cxnLst/>
                <a:rect l="l" t="t" r="r" b="b"/>
                <a:pathLst>
                  <a:path w="2622454" h="155751">
                    <a:moveTo>
                      <a:pt x="20216" y="0"/>
                    </a:moveTo>
                    <a:lnTo>
                      <a:pt x="2602239" y="0"/>
                    </a:lnTo>
                    <a:cubicBezTo>
                      <a:pt x="2607600" y="0"/>
                      <a:pt x="2612742" y="2130"/>
                      <a:pt x="2616533" y="5921"/>
                    </a:cubicBezTo>
                    <a:cubicBezTo>
                      <a:pt x="2620324" y="9712"/>
                      <a:pt x="2622454" y="14854"/>
                      <a:pt x="2622454" y="20216"/>
                    </a:cubicBezTo>
                    <a:lnTo>
                      <a:pt x="2622454" y="135536"/>
                    </a:lnTo>
                    <a:cubicBezTo>
                      <a:pt x="2622454" y="146701"/>
                      <a:pt x="2613403" y="155751"/>
                      <a:pt x="2602239" y="155751"/>
                    </a:cubicBezTo>
                    <a:lnTo>
                      <a:pt x="20216" y="155751"/>
                    </a:lnTo>
                    <a:cubicBezTo>
                      <a:pt x="14854" y="155751"/>
                      <a:pt x="9712" y="153622"/>
                      <a:pt x="5921" y="149830"/>
                    </a:cubicBezTo>
                    <a:cubicBezTo>
                      <a:pt x="2130" y="146039"/>
                      <a:pt x="0" y="140897"/>
                      <a:pt x="0" y="135536"/>
                    </a:cubicBezTo>
                    <a:lnTo>
                      <a:pt x="0" y="20216"/>
                    </a:lnTo>
                    <a:cubicBezTo>
                      <a:pt x="0" y="9051"/>
                      <a:pt x="9051" y="0"/>
                      <a:pt x="20216" y="0"/>
                    </a:cubicBezTo>
                    <a:close/>
                  </a:path>
                </a:pathLst>
              </a:custGeom>
              <a:solidFill>
                <a:srgbClr val="C8FA64"/>
              </a:solidFill>
            </p:spPr>
            <p:txBody>
              <a:bodyPr/>
              <a:lstStyle/>
              <a:p>
                <a:endParaRPr lang="en-GB" sz="1200"/>
              </a:p>
            </p:txBody>
          </p:sp>
          <p:sp>
            <p:nvSpPr>
              <p:cNvPr id="28" name="TextBox 25">
                <a:extLst>
                  <a:ext uri="{FF2B5EF4-FFF2-40B4-BE49-F238E27FC236}">
                    <a16:creationId xmlns:a16="http://schemas.microsoft.com/office/drawing/2014/main" xmlns="" id="{CA03D212-06AC-F1BB-0268-6576BC99199A}"/>
                  </a:ext>
                </a:extLst>
              </p:cNvPr>
              <p:cNvSpPr txBox="1"/>
              <p:nvPr/>
            </p:nvSpPr>
            <p:spPr>
              <a:xfrm>
                <a:off x="0" y="-47625"/>
                <a:ext cx="2622454" cy="203376"/>
              </a:xfrm>
              <a:prstGeom prst="rect">
                <a:avLst/>
              </a:prstGeom>
            </p:spPr>
            <p:txBody>
              <a:bodyPr lIns="33867" tIns="33867" rIns="33867" bIns="33867" rtlCol="0" anchor="ctr"/>
              <a:lstStyle/>
              <a:p>
                <a:pPr algn="ctr">
                  <a:lnSpc>
                    <a:spcPts val="1960"/>
                  </a:lnSpc>
                </a:pPr>
                <a:r>
                  <a:rPr lang="en-US" sz="1400">
                    <a:solidFill>
                      <a:srgbClr val="03544F"/>
                    </a:solidFill>
                    <a:latin typeface="Neurial Grotesk 4"/>
                    <a:ea typeface="Neurial Grotesk 4"/>
                    <a:cs typeface="Neurial Grotesk 4"/>
                    <a:sym typeface="Neurial Grotesk 4"/>
                  </a:rPr>
                  <a:t>Phase-out subsidies for standalone fossil-fuel boilers in buildings by 2025</a:t>
                </a:r>
              </a:p>
            </p:txBody>
          </p:sp>
        </p:grpSp>
        <p:grpSp>
          <p:nvGrpSpPr>
            <p:cNvPr id="18" name="Group 26">
              <a:extLst>
                <a:ext uri="{FF2B5EF4-FFF2-40B4-BE49-F238E27FC236}">
                  <a16:creationId xmlns:a16="http://schemas.microsoft.com/office/drawing/2014/main" xmlns="" id="{76D40B5A-6C6F-FBA1-6E12-92483E8BCAB1}"/>
                </a:ext>
              </a:extLst>
            </p:cNvPr>
            <p:cNvGrpSpPr/>
            <p:nvPr/>
          </p:nvGrpSpPr>
          <p:grpSpPr>
            <a:xfrm>
              <a:off x="0" y="2129891"/>
              <a:ext cx="13276174" cy="788492"/>
              <a:chOff x="0" y="0"/>
              <a:chExt cx="2622454" cy="155751"/>
            </a:xfrm>
          </p:grpSpPr>
          <p:sp>
            <p:nvSpPr>
              <p:cNvPr id="25" name="Freeform 27">
                <a:extLst>
                  <a:ext uri="{FF2B5EF4-FFF2-40B4-BE49-F238E27FC236}">
                    <a16:creationId xmlns:a16="http://schemas.microsoft.com/office/drawing/2014/main" xmlns="" id="{952EBA42-51C5-212F-E527-7CA9BBE1B6F8}"/>
                  </a:ext>
                </a:extLst>
              </p:cNvPr>
              <p:cNvSpPr/>
              <p:nvPr/>
            </p:nvSpPr>
            <p:spPr>
              <a:xfrm>
                <a:off x="0" y="0"/>
                <a:ext cx="2622454" cy="155751"/>
              </a:xfrm>
              <a:custGeom>
                <a:avLst/>
                <a:gdLst/>
                <a:ahLst/>
                <a:cxnLst/>
                <a:rect l="l" t="t" r="r" b="b"/>
                <a:pathLst>
                  <a:path w="2622454" h="155751">
                    <a:moveTo>
                      <a:pt x="20216" y="0"/>
                    </a:moveTo>
                    <a:lnTo>
                      <a:pt x="2602239" y="0"/>
                    </a:lnTo>
                    <a:cubicBezTo>
                      <a:pt x="2607600" y="0"/>
                      <a:pt x="2612742" y="2130"/>
                      <a:pt x="2616533" y="5921"/>
                    </a:cubicBezTo>
                    <a:cubicBezTo>
                      <a:pt x="2620324" y="9712"/>
                      <a:pt x="2622454" y="14854"/>
                      <a:pt x="2622454" y="20216"/>
                    </a:cubicBezTo>
                    <a:lnTo>
                      <a:pt x="2622454" y="135536"/>
                    </a:lnTo>
                    <a:cubicBezTo>
                      <a:pt x="2622454" y="146701"/>
                      <a:pt x="2613403" y="155751"/>
                      <a:pt x="2602239" y="155751"/>
                    </a:cubicBezTo>
                    <a:lnTo>
                      <a:pt x="20216" y="155751"/>
                    </a:lnTo>
                    <a:cubicBezTo>
                      <a:pt x="14854" y="155751"/>
                      <a:pt x="9712" y="153622"/>
                      <a:pt x="5921" y="149830"/>
                    </a:cubicBezTo>
                    <a:cubicBezTo>
                      <a:pt x="2130" y="146039"/>
                      <a:pt x="0" y="140897"/>
                      <a:pt x="0" y="135536"/>
                    </a:cubicBezTo>
                    <a:lnTo>
                      <a:pt x="0" y="20216"/>
                    </a:lnTo>
                    <a:cubicBezTo>
                      <a:pt x="0" y="9051"/>
                      <a:pt x="9051" y="0"/>
                      <a:pt x="20216" y="0"/>
                    </a:cubicBezTo>
                    <a:close/>
                  </a:path>
                </a:pathLst>
              </a:custGeom>
              <a:solidFill>
                <a:srgbClr val="C8FA64"/>
              </a:solidFill>
            </p:spPr>
            <p:txBody>
              <a:bodyPr/>
              <a:lstStyle/>
              <a:p>
                <a:endParaRPr lang="en-GB" sz="1200"/>
              </a:p>
            </p:txBody>
          </p:sp>
          <p:sp>
            <p:nvSpPr>
              <p:cNvPr id="26" name="TextBox 28">
                <a:extLst>
                  <a:ext uri="{FF2B5EF4-FFF2-40B4-BE49-F238E27FC236}">
                    <a16:creationId xmlns:a16="http://schemas.microsoft.com/office/drawing/2014/main" xmlns="" id="{3502DF2E-7A9F-AF4A-864F-85A6754D5512}"/>
                  </a:ext>
                </a:extLst>
              </p:cNvPr>
              <p:cNvSpPr txBox="1"/>
              <p:nvPr/>
            </p:nvSpPr>
            <p:spPr>
              <a:xfrm>
                <a:off x="0" y="-47625"/>
                <a:ext cx="2622454" cy="203376"/>
              </a:xfrm>
              <a:prstGeom prst="rect">
                <a:avLst/>
              </a:prstGeom>
            </p:spPr>
            <p:txBody>
              <a:bodyPr lIns="33867" tIns="33867" rIns="33867" bIns="33867" rtlCol="0" anchor="ctr"/>
              <a:lstStyle/>
              <a:p>
                <a:pPr algn="ctr">
                  <a:lnSpc>
                    <a:spcPts val="1960"/>
                  </a:lnSpc>
                </a:pPr>
                <a:r>
                  <a:rPr lang="en-US" sz="1400">
                    <a:solidFill>
                      <a:srgbClr val="03544F"/>
                    </a:solidFill>
                    <a:latin typeface="Neurial Grotesk 4"/>
                    <a:ea typeface="Neurial Grotesk 4"/>
                    <a:cs typeface="Neurial Grotesk 4"/>
                    <a:sym typeface="Neurial Grotesk 4"/>
                  </a:rPr>
                  <a:t>“Carbon tax” on all fossil fuels used in buildings as of 2027 (ETS2)</a:t>
                </a:r>
              </a:p>
            </p:txBody>
          </p:sp>
        </p:grpSp>
        <p:grpSp>
          <p:nvGrpSpPr>
            <p:cNvPr id="19" name="Group 29">
              <a:extLst>
                <a:ext uri="{FF2B5EF4-FFF2-40B4-BE49-F238E27FC236}">
                  <a16:creationId xmlns:a16="http://schemas.microsoft.com/office/drawing/2014/main" xmlns="" id="{CAD30A41-7742-CB87-52CE-FCB1EB10C1A1}"/>
                </a:ext>
              </a:extLst>
            </p:cNvPr>
            <p:cNvGrpSpPr/>
            <p:nvPr/>
          </p:nvGrpSpPr>
          <p:grpSpPr>
            <a:xfrm>
              <a:off x="9020459" y="1067892"/>
              <a:ext cx="13276174" cy="788492"/>
              <a:chOff x="0" y="0"/>
              <a:chExt cx="2622454" cy="155751"/>
            </a:xfrm>
          </p:grpSpPr>
          <p:sp>
            <p:nvSpPr>
              <p:cNvPr id="23" name="Freeform 30">
                <a:extLst>
                  <a:ext uri="{FF2B5EF4-FFF2-40B4-BE49-F238E27FC236}">
                    <a16:creationId xmlns:a16="http://schemas.microsoft.com/office/drawing/2014/main" xmlns="" id="{B1A6E5BE-F218-D1BD-9534-F87426000C4C}"/>
                  </a:ext>
                </a:extLst>
              </p:cNvPr>
              <p:cNvSpPr/>
              <p:nvPr/>
            </p:nvSpPr>
            <p:spPr>
              <a:xfrm>
                <a:off x="0" y="0"/>
                <a:ext cx="2622454" cy="155751"/>
              </a:xfrm>
              <a:custGeom>
                <a:avLst/>
                <a:gdLst/>
                <a:ahLst/>
                <a:cxnLst/>
                <a:rect l="l" t="t" r="r" b="b"/>
                <a:pathLst>
                  <a:path w="2622454" h="155751">
                    <a:moveTo>
                      <a:pt x="20216" y="0"/>
                    </a:moveTo>
                    <a:lnTo>
                      <a:pt x="2602239" y="0"/>
                    </a:lnTo>
                    <a:cubicBezTo>
                      <a:pt x="2607600" y="0"/>
                      <a:pt x="2612742" y="2130"/>
                      <a:pt x="2616533" y="5921"/>
                    </a:cubicBezTo>
                    <a:cubicBezTo>
                      <a:pt x="2620324" y="9712"/>
                      <a:pt x="2622454" y="14854"/>
                      <a:pt x="2622454" y="20216"/>
                    </a:cubicBezTo>
                    <a:lnTo>
                      <a:pt x="2622454" y="135536"/>
                    </a:lnTo>
                    <a:cubicBezTo>
                      <a:pt x="2622454" y="146701"/>
                      <a:pt x="2613403" y="155751"/>
                      <a:pt x="2602239" y="155751"/>
                    </a:cubicBezTo>
                    <a:lnTo>
                      <a:pt x="20216" y="155751"/>
                    </a:lnTo>
                    <a:cubicBezTo>
                      <a:pt x="14854" y="155751"/>
                      <a:pt x="9712" y="153622"/>
                      <a:pt x="5921" y="149830"/>
                    </a:cubicBezTo>
                    <a:cubicBezTo>
                      <a:pt x="2130" y="146039"/>
                      <a:pt x="0" y="140897"/>
                      <a:pt x="0" y="135536"/>
                    </a:cubicBezTo>
                    <a:lnTo>
                      <a:pt x="0" y="20216"/>
                    </a:lnTo>
                    <a:cubicBezTo>
                      <a:pt x="0" y="9051"/>
                      <a:pt x="9051" y="0"/>
                      <a:pt x="20216" y="0"/>
                    </a:cubicBezTo>
                    <a:close/>
                  </a:path>
                </a:pathLst>
              </a:custGeom>
              <a:solidFill>
                <a:srgbClr val="C8FA64"/>
              </a:solidFill>
            </p:spPr>
            <p:txBody>
              <a:bodyPr/>
              <a:lstStyle/>
              <a:p>
                <a:endParaRPr lang="en-GB" sz="1200"/>
              </a:p>
            </p:txBody>
          </p:sp>
          <p:sp>
            <p:nvSpPr>
              <p:cNvPr id="24" name="TextBox 31">
                <a:extLst>
                  <a:ext uri="{FF2B5EF4-FFF2-40B4-BE49-F238E27FC236}">
                    <a16:creationId xmlns:a16="http://schemas.microsoft.com/office/drawing/2014/main" xmlns="" id="{D7EE3067-AD22-5D74-3817-13DAF6E9534F}"/>
                  </a:ext>
                </a:extLst>
              </p:cNvPr>
              <p:cNvSpPr txBox="1"/>
              <p:nvPr/>
            </p:nvSpPr>
            <p:spPr>
              <a:xfrm>
                <a:off x="0" y="-47625"/>
                <a:ext cx="2622454" cy="203376"/>
              </a:xfrm>
              <a:prstGeom prst="rect">
                <a:avLst/>
              </a:prstGeom>
            </p:spPr>
            <p:txBody>
              <a:bodyPr lIns="33867" tIns="33867" rIns="33867" bIns="33867" rtlCol="0" anchor="ctr"/>
              <a:lstStyle/>
              <a:p>
                <a:pPr algn="ctr">
                  <a:lnSpc>
                    <a:spcPts val="1960"/>
                  </a:lnSpc>
                </a:pPr>
                <a:r>
                  <a:rPr lang="en-US" sz="1400">
                    <a:solidFill>
                      <a:srgbClr val="03544F"/>
                    </a:solidFill>
                    <a:latin typeface="Neurial Grotesk 4"/>
                    <a:ea typeface="Neurial Grotesk 4"/>
                    <a:cs typeface="Neurial Grotesk 4"/>
                    <a:sym typeface="Neurial Grotesk 4"/>
                  </a:rPr>
                  <a:t>Clear pathway for DHC decarbonisation, carbon neutral in 2050</a:t>
                </a:r>
              </a:p>
            </p:txBody>
          </p:sp>
        </p:grpSp>
        <p:grpSp>
          <p:nvGrpSpPr>
            <p:cNvPr id="20" name="Group 32">
              <a:extLst>
                <a:ext uri="{FF2B5EF4-FFF2-40B4-BE49-F238E27FC236}">
                  <a16:creationId xmlns:a16="http://schemas.microsoft.com/office/drawing/2014/main" xmlns="" id="{B8E24A61-4FE6-8ACE-2E02-675D77F05B97}"/>
                </a:ext>
              </a:extLst>
            </p:cNvPr>
            <p:cNvGrpSpPr/>
            <p:nvPr/>
          </p:nvGrpSpPr>
          <p:grpSpPr>
            <a:xfrm>
              <a:off x="0" y="0"/>
              <a:ext cx="13276174" cy="788492"/>
              <a:chOff x="0" y="0"/>
              <a:chExt cx="2622454" cy="155751"/>
            </a:xfrm>
          </p:grpSpPr>
          <p:sp>
            <p:nvSpPr>
              <p:cNvPr id="21" name="Freeform 33">
                <a:extLst>
                  <a:ext uri="{FF2B5EF4-FFF2-40B4-BE49-F238E27FC236}">
                    <a16:creationId xmlns:a16="http://schemas.microsoft.com/office/drawing/2014/main" xmlns="" id="{E171D6A3-2A2A-F4AA-1D8B-A2BA1FDD5FB2}"/>
                  </a:ext>
                </a:extLst>
              </p:cNvPr>
              <p:cNvSpPr/>
              <p:nvPr/>
            </p:nvSpPr>
            <p:spPr>
              <a:xfrm>
                <a:off x="0" y="0"/>
                <a:ext cx="2622454" cy="155751"/>
              </a:xfrm>
              <a:custGeom>
                <a:avLst/>
                <a:gdLst/>
                <a:ahLst/>
                <a:cxnLst/>
                <a:rect l="l" t="t" r="r" b="b"/>
                <a:pathLst>
                  <a:path w="2622454" h="155751">
                    <a:moveTo>
                      <a:pt x="20216" y="0"/>
                    </a:moveTo>
                    <a:lnTo>
                      <a:pt x="2602239" y="0"/>
                    </a:lnTo>
                    <a:cubicBezTo>
                      <a:pt x="2607600" y="0"/>
                      <a:pt x="2612742" y="2130"/>
                      <a:pt x="2616533" y="5921"/>
                    </a:cubicBezTo>
                    <a:cubicBezTo>
                      <a:pt x="2620324" y="9712"/>
                      <a:pt x="2622454" y="14854"/>
                      <a:pt x="2622454" y="20216"/>
                    </a:cubicBezTo>
                    <a:lnTo>
                      <a:pt x="2622454" y="135536"/>
                    </a:lnTo>
                    <a:cubicBezTo>
                      <a:pt x="2622454" y="146701"/>
                      <a:pt x="2613403" y="155751"/>
                      <a:pt x="2602239" y="155751"/>
                    </a:cubicBezTo>
                    <a:lnTo>
                      <a:pt x="20216" y="155751"/>
                    </a:lnTo>
                    <a:cubicBezTo>
                      <a:pt x="14854" y="155751"/>
                      <a:pt x="9712" y="153622"/>
                      <a:pt x="5921" y="149830"/>
                    </a:cubicBezTo>
                    <a:cubicBezTo>
                      <a:pt x="2130" y="146039"/>
                      <a:pt x="0" y="140897"/>
                      <a:pt x="0" y="135536"/>
                    </a:cubicBezTo>
                    <a:lnTo>
                      <a:pt x="0" y="20216"/>
                    </a:lnTo>
                    <a:cubicBezTo>
                      <a:pt x="0" y="9051"/>
                      <a:pt x="9051" y="0"/>
                      <a:pt x="20216" y="0"/>
                    </a:cubicBezTo>
                    <a:close/>
                  </a:path>
                </a:pathLst>
              </a:custGeom>
              <a:solidFill>
                <a:srgbClr val="C8FA64"/>
              </a:solidFill>
            </p:spPr>
            <p:txBody>
              <a:bodyPr/>
              <a:lstStyle/>
              <a:p>
                <a:endParaRPr lang="en-GB" sz="1200"/>
              </a:p>
            </p:txBody>
          </p:sp>
          <p:sp>
            <p:nvSpPr>
              <p:cNvPr id="22" name="TextBox 34">
                <a:extLst>
                  <a:ext uri="{FF2B5EF4-FFF2-40B4-BE49-F238E27FC236}">
                    <a16:creationId xmlns:a16="http://schemas.microsoft.com/office/drawing/2014/main" xmlns="" id="{FD993886-F79F-CC72-81EE-D0C419E7C2A8}"/>
                  </a:ext>
                </a:extLst>
              </p:cNvPr>
              <p:cNvSpPr txBox="1"/>
              <p:nvPr/>
            </p:nvSpPr>
            <p:spPr>
              <a:xfrm>
                <a:off x="0" y="-9525"/>
                <a:ext cx="2622454" cy="165276"/>
              </a:xfrm>
              <a:prstGeom prst="rect">
                <a:avLst/>
              </a:prstGeom>
            </p:spPr>
            <p:txBody>
              <a:bodyPr lIns="33867" tIns="33867" rIns="33867" bIns="33867" rtlCol="0" anchor="ctr"/>
              <a:lstStyle/>
              <a:p>
                <a:pPr algn="ctr">
                  <a:lnSpc>
                    <a:spcPts val="559"/>
                  </a:lnSpc>
                </a:pPr>
                <a:endParaRPr sz="1200" dirty="0"/>
              </a:p>
              <a:p>
                <a:pPr algn="ctr">
                  <a:lnSpc>
                    <a:spcPts val="1960"/>
                  </a:lnSpc>
                </a:pPr>
                <a:r>
                  <a:rPr lang="en-US" sz="1400" dirty="0">
                    <a:solidFill>
                      <a:srgbClr val="03544F"/>
                    </a:solidFill>
                    <a:latin typeface="Neurial Grotesk 4"/>
                    <a:ea typeface="Neurial Grotesk 4"/>
                    <a:cs typeface="Neurial Grotesk 4"/>
                    <a:sym typeface="Neurial Grotesk 4"/>
                  </a:rPr>
                  <a:t>Heating &amp; Cooling plans for municipalities above 45.000 inhabitants</a:t>
                </a:r>
              </a:p>
            </p:txBody>
          </p:sp>
        </p:grpSp>
      </p:grpSp>
    </p:spTree>
    <p:extLst>
      <p:ext uri="{BB962C8B-B14F-4D97-AF65-F5344CB8AC3E}">
        <p14:creationId xmlns:p14="http://schemas.microsoft.com/office/powerpoint/2010/main" val="295175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xmlns="" id="{BDB66A21-E765-A339-00EE-3A207DE3D202}"/>
              </a:ext>
            </a:extLst>
          </p:cNvPr>
          <p:cNvSpPr txBox="1"/>
          <p:nvPr/>
        </p:nvSpPr>
        <p:spPr>
          <a:xfrm>
            <a:off x="0" y="70022"/>
            <a:ext cx="12192000" cy="423193"/>
          </a:xfrm>
          <a:prstGeom prst="rect">
            <a:avLst/>
          </a:prstGeom>
        </p:spPr>
        <p:txBody>
          <a:bodyPr lIns="0" tIns="0" rIns="0" bIns="0" rtlCol="0" anchor="t">
            <a:spAutoFit/>
          </a:bodyPr>
          <a:lstStyle/>
          <a:p>
            <a:pPr algn="ctr">
              <a:lnSpc>
                <a:spcPts val="3329"/>
              </a:lnSpc>
            </a:pPr>
            <a:r>
              <a:rPr lang="en-GB" sz="2800" spc="86" noProof="0" dirty="0">
                <a:solidFill>
                  <a:srgbClr val="03544F"/>
                </a:solidFill>
                <a:latin typeface="+mj-lt"/>
                <a:ea typeface="Neurial Grotesk 1"/>
                <a:cs typeface="Neurial Grotesk 1"/>
                <a:sym typeface="Neurial Grotesk 1"/>
              </a:rPr>
              <a:t>Scaling up DHC for a decarbonised, secure and competitive Europe</a:t>
            </a:r>
          </a:p>
        </p:txBody>
      </p:sp>
      <p:grpSp>
        <p:nvGrpSpPr>
          <p:cNvPr id="74" name="Group 73">
            <a:extLst>
              <a:ext uri="{FF2B5EF4-FFF2-40B4-BE49-F238E27FC236}">
                <a16:creationId xmlns:a16="http://schemas.microsoft.com/office/drawing/2014/main" xmlns="" id="{14BE0575-792B-1F6D-B825-BCB5AA482AE4}"/>
              </a:ext>
            </a:extLst>
          </p:cNvPr>
          <p:cNvGrpSpPr/>
          <p:nvPr/>
        </p:nvGrpSpPr>
        <p:grpSpPr>
          <a:xfrm>
            <a:off x="311909" y="1079502"/>
            <a:ext cx="11568183" cy="4698996"/>
            <a:chOff x="355444" y="1243553"/>
            <a:chExt cx="11568183" cy="4698996"/>
          </a:xfrm>
        </p:grpSpPr>
        <p:grpSp>
          <p:nvGrpSpPr>
            <p:cNvPr id="3" name="Group 8">
              <a:extLst>
                <a:ext uri="{FF2B5EF4-FFF2-40B4-BE49-F238E27FC236}">
                  <a16:creationId xmlns:a16="http://schemas.microsoft.com/office/drawing/2014/main" xmlns="" id="{7F854D87-CC3F-5A20-DFC3-B0CDE58D26B4}"/>
                </a:ext>
              </a:extLst>
            </p:cNvPr>
            <p:cNvGrpSpPr/>
            <p:nvPr/>
          </p:nvGrpSpPr>
          <p:grpSpPr>
            <a:xfrm>
              <a:off x="6665267" y="1513001"/>
              <a:ext cx="2266805" cy="1028700"/>
              <a:chOff x="0" y="0"/>
              <a:chExt cx="895528" cy="406400"/>
            </a:xfrm>
          </p:grpSpPr>
          <p:sp>
            <p:nvSpPr>
              <p:cNvPr id="4" name="Freeform 9">
                <a:extLst>
                  <a:ext uri="{FF2B5EF4-FFF2-40B4-BE49-F238E27FC236}">
                    <a16:creationId xmlns:a16="http://schemas.microsoft.com/office/drawing/2014/main" xmlns="" id="{9EE02C6D-DB6B-270A-D684-F8F679FAC0E1}"/>
                  </a:ext>
                </a:extLst>
              </p:cNvPr>
              <p:cNvSpPr/>
              <p:nvPr/>
            </p:nvSpPr>
            <p:spPr>
              <a:xfrm>
                <a:off x="0" y="0"/>
                <a:ext cx="895528" cy="406400"/>
              </a:xfrm>
              <a:custGeom>
                <a:avLst/>
                <a:gdLst/>
                <a:ahLst/>
                <a:cxnLst/>
                <a:rect l="l" t="t" r="r" b="b"/>
                <a:pathLst>
                  <a:path w="895528" h="406400">
                    <a:moveTo>
                      <a:pt x="692328" y="0"/>
                    </a:moveTo>
                    <a:cubicBezTo>
                      <a:pt x="804552" y="0"/>
                      <a:pt x="895528" y="90976"/>
                      <a:pt x="895528" y="203200"/>
                    </a:cubicBezTo>
                    <a:cubicBezTo>
                      <a:pt x="895528" y="315424"/>
                      <a:pt x="804552" y="406400"/>
                      <a:pt x="692328" y="406400"/>
                    </a:cubicBezTo>
                    <a:lnTo>
                      <a:pt x="203200" y="406400"/>
                    </a:lnTo>
                    <a:cubicBezTo>
                      <a:pt x="90976" y="406400"/>
                      <a:pt x="0" y="315424"/>
                      <a:pt x="0" y="203200"/>
                    </a:cubicBezTo>
                    <a:cubicBezTo>
                      <a:pt x="0" y="90976"/>
                      <a:pt x="90976" y="0"/>
                      <a:pt x="203200" y="0"/>
                    </a:cubicBezTo>
                    <a:close/>
                  </a:path>
                </a:pathLst>
              </a:custGeom>
              <a:solidFill>
                <a:srgbClr val="03544F"/>
              </a:solidFill>
            </p:spPr>
            <p:txBody>
              <a:bodyPr/>
              <a:lstStyle/>
              <a:p>
                <a:endParaRPr lang="en-GB" sz="1200"/>
              </a:p>
            </p:txBody>
          </p:sp>
          <p:sp>
            <p:nvSpPr>
              <p:cNvPr id="5" name="TextBox 10">
                <a:extLst>
                  <a:ext uri="{FF2B5EF4-FFF2-40B4-BE49-F238E27FC236}">
                    <a16:creationId xmlns:a16="http://schemas.microsoft.com/office/drawing/2014/main" xmlns="" id="{D3FD01C7-A292-1575-FC1F-D279AB1941DC}"/>
                  </a:ext>
                </a:extLst>
              </p:cNvPr>
              <p:cNvSpPr txBox="1"/>
              <p:nvPr/>
            </p:nvSpPr>
            <p:spPr>
              <a:xfrm>
                <a:off x="0" y="-57150"/>
                <a:ext cx="895528" cy="463550"/>
              </a:xfrm>
              <a:prstGeom prst="rect">
                <a:avLst/>
              </a:prstGeom>
            </p:spPr>
            <p:txBody>
              <a:bodyPr lIns="33867" tIns="33867" rIns="33867" bIns="33867" rtlCol="0" anchor="ctr"/>
              <a:lstStyle/>
              <a:p>
                <a:pPr algn="ctr">
                  <a:lnSpc>
                    <a:spcPts val="1867"/>
                  </a:lnSpc>
                </a:pPr>
                <a:endParaRPr sz="1200"/>
              </a:p>
            </p:txBody>
          </p:sp>
        </p:grpSp>
        <p:sp>
          <p:nvSpPr>
            <p:cNvPr id="6" name="AutoShape 11">
              <a:extLst>
                <a:ext uri="{FF2B5EF4-FFF2-40B4-BE49-F238E27FC236}">
                  <a16:creationId xmlns:a16="http://schemas.microsoft.com/office/drawing/2014/main" xmlns="" id="{AF8FEE7F-982A-282B-FBCB-D0F968ACEB10}"/>
                </a:ext>
              </a:extLst>
            </p:cNvPr>
            <p:cNvSpPr/>
            <p:nvPr/>
          </p:nvSpPr>
          <p:spPr>
            <a:xfrm flipH="1" flipV="1">
              <a:off x="6244231" y="2038425"/>
              <a:ext cx="78391" cy="2943659"/>
            </a:xfrm>
            <a:prstGeom prst="line">
              <a:avLst/>
            </a:prstGeom>
            <a:ln w="28575" cap="flat">
              <a:solidFill>
                <a:srgbClr val="03544F"/>
              </a:solidFill>
              <a:prstDash val="solid"/>
              <a:headEnd type="none" w="sm" len="sm"/>
              <a:tailEnd type="none" w="sm" len="sm"/>
            </a:ln>
          </p:spPr>
          <p:txBody>
            <a:bodyPr/>
            <a:lstStyle/>
            <a:p>
              <a:endParaRPr lang="en-GB" sz="1200"/>
            </a:p>
          </p:txBody>
        </p:sp>
        <p:grpSp>
          <p:nvGrpSpPr>
            <p:cNvPr id="7" name="Group 12">
              <a:extLst>
                <a:ext uri="{FF2B5EF4-FFF2-40B4-BE49-F238E27FC236}">
                  <a16:creationId xmlns:a16="http://schemas.microsoft.com/office/drawing/2014/main" xmlns="" id="{9D6C487D-3604-BE83-0B5F-E370B72EC642}"/>
                </a:ext>
              </a:extLst>
            </p:cNvPr>
            <p:cNvGrpSpPr/>
            <p:nvPr/>
          </p:nvGrpSpPr>
          <p:grpSpPr>
            <a:xfrm>
              <a:off x="2949129" y="1980363"/>
              <a:ext cx="6589491" cy="89326"/>
              <a:chOff x="0" y="0"/>
              <a:chExt cx="45398786" cy="635000"/>
            </a:xfrm>
          </p:grpSpPr>
          <p:sp>
            <p:nvSpPr>
              <p:cNvPr id="8" name="Freeform 13">
                <a:extLst>
                  <a:ext uri="{FF2B5EF4-FFF2-40B4-BE49-F238E27FC236}">
                    <a16:creationId xmlns:a16="http://schemas.microsoft.com/office/drawing/2014/main" xmlns="" id="{0FF94D6E-0D69-EA84-40D4-2959B8FF8D51}"/>
                  </a:ext>
                </a:extLst>
              </p:cNvPr>
              <p:cNvSpPr/>
              <p:nvPr/>
            </p:nvSpPr>
            <p:spPr>
              <a:xfrm>
                <a:off x="-16002" y="212852"/>
                <a:ext cx="45430790" cy="209296"/>
              </a:xfrm>
              <a:custGeom>
                <a:avLst/>
                <a:gdLst/>
                <a:ahLst/>
                <a:cxnLst/>
                <a:rect l="l" t="t" r="r" b="b"/>
                <a:pathLst>
                  <a:path w="45430790" h="209296">
                    <a:moveTo>
                      <a:pt x="45307982" y="9398"/>
                    </a:moveTo>
                    <a:lnTo>
                      <a:pt x="42538355" y="9398"/>
                    </a:lnTo>
                    <a:lnTo>
                      <a:pt x="30819170" y="9398"/>
                    </a:lnTo>
                    <a:lnTo>
                      <a:pt x="16600075" y="9398"/>
                    </a:lnTo>
                    <a:lnTo>
                      <a:pt x="4305317" y="9398"/>
                    </a:lnTo>
                    <a:cubicBezTo>
                      <a:pt x="2317822" y="9398"/>
                      <a:pt x="381000" y="0"/>
                      <a:pt x="133350" y="9398"/>
                    </a:cubicBezTo>
                    <a:cubicBezTo>
                      <a:pt x="129794" y="9525"/>
                      <a:pt x="126365" y="9398"/>
                      <a:pt x="122809" y="9398"/>
                    </a:cubicBezTo>
                    <a:cubicBezTo>
                      <a:pt x="254" y="9398"/>
                      <a:pt x="0" y="199898"/>
                      <a:pt x="122809" y="199898"/>
                    </a:cubicBezTo>
                    <a:lnTo>
                      <a:pt x="3167423" y="199898"/>
                    </a:lnTo>
                    <a:lnTo>
                      <a:pt x="14886612" y="199898"/>
                    </a:lnTo>
                    <a:lnTo>
                      <a:pt x="29105705" y="199898"/>
                    </a:lnTo>
                    <a:lnTo>
                      <a:pt x="41400465" y="199898"/>
                    </a:lnTo>
                    <a:cubicBezTo>
                      <a:pt x="43387956" y="199898"/>
                      <a:pt x="45049790" y="209296"/>
                      <a:pt x="45297440" y="199898"/>
                    </a:cubicBezTo>
                    <a:cubicBezTo>
                      <a:pt x="45300996" y="199771"/>
                      <a:pt x="45304425" y="199898"/>
                      <a:pt x="45307982" y="199898"/>
                    </a:cubicBezTo>
                    <a:cubicBezTo>
                      <a:pt x="45430535" y="199898"/>
                      <a:pt x="45430790" y="9398"/>
                      <a:pt x="45307982" y="9398"/>
                    </a:cubicBezTo>
                    <a:close/>
                  </a:path>
                </a:pathLst>
              </a:custGeom>
              <a:solidFill>
                <a:srgbClr val="03544F"/>
              </a:solidFill>
            </p:spPr>
            <p:txBody>
              <a:bodyPr/>
              <a:lstStyle/>
              <a:p>
                <a:endParaRPr lang="en-GB" sz="1200"/>
              </a:p>
            </p:txBody>
          </p:sp>
        </p:grpSp>
        <p:grpSp>
          <p:nvGrpSpPr>
            <p:cNvPr id="9" name="Group 14">
              <a:extLst>
                <a:ext uri="{FF2B5EF4-FFF2-40B4-BE49-F238E27FC236}">
                  <a16:creationId xmlns:a16="http://schemas.microsoft.com/office/drawing/2014/main" xmlns="" id="{3A11840C-7779-3901-614F-DF3274F5AB96}"/>
                </a:ext>
              </a:extLst>
            </p:cNvPr>
            <p:cNvGrpSpPr/>
            <p:nvPr/>
          </p:nvGrpSpPr>
          <p:grpSpPr>
            <a:xfrm>
              <a:off x="3459438" y="3534039"/>
              <a:ext cx="2266805" cy="1028700"/>
              <a:chOff x="0" y="0"/>
              <a:chExt cx="895528" cy="406400"/>
            </a:xfrm>
          </p:grpSpPr>
          <p:sp>
            <p:nvSpPr>
              <p:cNvPr id="10" name="Freeform 15">
                <a:extLst>
                  <a:ext uri="{FF2B5EF4-FFF2-40B4-BE49-F238E27FC236}">
                    <a16:creationId xmlns:a16="http://schemas.microsoft.com/office/drawing/2014/main" xmlns="" id="{0EEFF5C0-BE99-A38F-A60E-A639E3F51990}"/>
                  </a:ext>
                </a:extLst>
              </p:cNvPr>
              <p:cNvSpPr/>
              <p:nvPr/>
            </p:nvSpPr>
            <p:spPr>
              <a:xfrm>
                <a:off x="0" y="0"/>
                <a:ext cx="895528" cy="406400"/>
              </a:xfrm>
              <a:custGeom>
                <a:avLst/>
                <a:gdLst/>
                <a:ahLst/>
                <a:cxnLst/>
                <a:rect l="l" t="t" r="r" b="b"/>
                <a:pathLst>
                  <a:path w="895528" h="406400">
                    <a:moveTo>
                      <a:pt x="692328" y="0"/>
                    </a:moveTo>
                    <a:cubicBezTo>
                      <a:pt x="804552" y="0"/>
                      <a:pt x="895528" y="90976"/>
                      <a:pt x="895528" y="203200"/>
                    </a:cubicBezTo>
                    <a:cubicBezTo>
                      <a:pt x="895528" y="315424"/>
                      <a:pt x="804552" y="406400"/>
                      <a:pt x="692328" y="406400"/>
                    </a:cubicBezTo>
                    <a:lnTo>
                      <a:pt x="203200" y="406400"/>
                    </a:lnTo>
                    <a:cubicBezTo>
                      <a:pt x="90976" y="406400"/>
                      <a:pt x="0" y="315424"/>
                      <a:pt x="0" y="203200"/>
                    </a:cubicBezTo>
                    <a:cubicBezTo>
                      <a:pt x="0" y="90976"/>
                      <a:pt x="90976" y="0"/>
                      <a:pt x="203200" y="0"/>
                    </a:cubicBezTo>
                    <a:close/>
                  </a:path>
                </a:pathLst>
              </a:custGeom>
              <a:solidFill>
                <a:srgbClr val="03544F"/>
              </a:solidFill>
            </p:spPr>
            <p:txBody>
              <a:bodyPr/>
              <a:lstStyle/>
              <a:p>
                <a:endParaRPr lang="en-GB" sz="1200"/>
              </a:p>
            </p:txBody>
          </p:sp>
          <p:sp>
            <p:nvSpPr>
              <p:cNvPr id="11" name="TextBox 16">
                <a:extLst>
                  <a:ext uri="{FF2B5EF4-FFF2-40B4-BE49-F238E27FC236}">
                    <a16:creationId xmlns:a16="http://schemas.microsoft.com/office/drawing/2014/main" xmlns="" id="{4F78DDA3-08B0-6A3B-643B-00672D5B01C0}"/>
                  </a:ext>
                </a:extLst>
              </p:cNvPr>
              <p:cNvSpPr txBox="1"/>
              <p:nvPr/>
            </p:nvSpPr>
            <p:spPr>
              <a:xfrm>
                <a:off x="0" y="-57150"/>
                <a:ext cx="895528" cy="463550"/>
              </a:xfrm>
              <a:prstGeom prst="rect">
                <a:avLst/>
              </a:prstGeom>
            </p:spPr>
            <p:txBody>
              <a:bodyPr lIns="33867" tIns="33867" rIns="33867" bIns="33867" rtlCol="0" anchor="ctr"/>
              <a:lstStyle/>
              <a:p>
                <a:pPr algn="ctr">
                  <a:lnSpc>
                    <a:spcPts val="1867"/>
                  </a:lnSpc>
                </a:pPr>
                <a:endParaRPr sz="1200"/>
              </a:p>
            </p:txBody>
          </p:sp>
        </p:grpSp>
        <p:grpSp>
          <p:nvGrpSpPr>
            <p:cNvPr id="12" name="Group 17">
              <a:extLst>
                <a:ext uri="{FF2B5EF4-FFF2-40B4-BE49-F238E27FC236}">
                  <a16:creationId xmlns:a16="http://schemas.microsoft.com/office/drawing/2014/main" xmlns="" id="{814ADAB2-B077-DE49-1975-4602B45C8D0D}"/>
                </a:ext>
              </a:extLst>
            </p:cNvPr>
            <p:cNvGrpSpPr/>
            <p:nvPr/>
          </p:nvGrpSpPr>
          <p:grpSpPr>
            <a:xfrm>
              <a:off x="6662479" y="3462179"/>
              <a:ext cx="2266805" cy="1028700"/>
              <a:chOff x="0" y="0"/>
              <a:chExt cx="895528" cy="406400"/>
            </a:xfrm>
          </p:grpSpPr>
          <p:sp>
            <p:nvSpPr>
              <p:cNvPr id="13" name="Freeform 18">
                <a:extLst>
                  <a:ext uri="{FF2B5EF4-FFF2-40B4-BE49-F238E27FC236}">
                    <a16:creationId xmlns:a16="http://schemas.microsoft.com/office/drawing/2014/main" xmlns="" id="{441527F4-64AC-D390-C834-1FAEBCDB3E9F}"/>
                  </a:ext>
                </a:extLst>
              </p:cNvPr>
              <p:cNvSpPr/>
              <p:nvPr/>
            </p:nvSpPr>
            <p:spPr>
              <a:xfrm>
                <a:off x="0" y="0"/>
                <a:ext cx="895528" cy="406400"/>
              </a:xfrm>
              <a:custGeom>
                <a:avLst/>
                <a:gdLst/>
                <a:ahLst/>
                <a:cxnLst/>
                <a:rect l="l" t="t" r="r" b="b"/>
                <a:pathLst>
                  <a:path w="895528" h="406400">
                    <a:moveTo>
                      <a:pt x="692328" y="0"/>
                    </a:moveTo>
                    <a:cubicBezTo>
                      <a:pt x="804552" y="0"/>
                      <a:pt x="895528" y="90976"/>
                      <a:pt x="895528" y="203200"/>
                    </a:cubicBezTo>
                    <a:cubicBezTo>
                      <a:pt x="895528" y="315424"/>
                      <a:pt x="804552" y="406400"/>
                      <a:pt x="692328" y="406400"/>
                    </a:cubicBezTo>
                    <a:lnTo>
                      <a:pt x="203200" y="406400"/>
                    </a:lnTo>
                    <a:cubicBezTo>
                      <a:pt x="90976" y="406400"/>
                      <a:pt x="0" y="315424"/>
                      <a:pt x="0" y="203200"/>
                    </a:cubicBezTo>
                    <a:cubicBezTo>
                      <a:pt x="0" y="90976"/>
                      <a:pt x="90976" y="0"/>
                      <a:pt x="203200" y="0"/>
                    </a:cubicBezTo>
                    <a:close/>
                  </a:path>
                </a:pathLst>
              </a:custGeom>
              <a:solidFill>
                <a:srgbClr val="03544F"/>
              </a:solidFill>
            </p:spPr>
            <p:txBody>
              <a:bodyPr/>
              <a:lstStyle/>
              <a:p>
                <a:endParaRPr lang="en-GB" sz="1200"/>
              </a:p>
            </p:txBody>
          </p:sp>
          <p:sp>
            <p:nvSpPr>
              <p:cNvPr id="14" name="TextBox 19">
                <a:extLst>
                  <a:ext uri="{FF2B5EF4-FFF2-40B4-BE49-F238E27FC236}">
                    <a16:creationId xmlns:a16="http://schemas.microsoft.com/office/drawing/2014/main" xmlns="" id="{9DF6953C-6484-6344-DAC5-15ABA77774AE}"/>
                  </a:ext>
                </a:extLst>
              </p:cNvPr>
              <p:cNvSpPr txBox="1"/>
              <p:nvPr/>
            </p:nvSpPr>
            <p:spPr>
              <a:xfrm>
                <a:off x="0" y="-57150"/>
                <a:ext cx="895528" cy="463550"/>
              </a:xfrm>
              <a:prstGeom prst="rect">
                <a:avLst/>
              </a:prstGeom>
            </p:spPr>
            <p:txBody>
              <a:bodyPr lIns="33867" tIns="33867" rIns="33867" bIns="33867" rtlCol="0" anchor="ctr"/>
              <a:lstStyle/>
              <a:p>
                <a:pPr algn="ctr">
                  <a:lnSpc>
                    <a:spcPts val="1867"/>
                  </a:lnSpc>
                </a:pPr>
                <a:endParaRPr sz="1200"/>
              </a:p>
            </p:txBody>
          </p:sp>
        </p:grpSp>
        <p:grpSp>
          <p:nvGrpSpPr>
            <p:cNvPr id="15" name="Group 20">
              <a:extLst>
                <a:ext uri="{FF2B5EF4-FFF2-40B4-BE49-F238E27FC236}">
                  <a16:creationId xmlns:a16="http://schemas.microsoft.com/office/drawing/2014/main" xmlns="" id="{6FC1C923-CBB8-3C35-563F-C623152AC9BC}"/>
                </a:ext>
              </a:extLst>
            </p:cNvPr>
            <p:cNvGrpSpPr/>
            <p:nvPr/>
          </p:nvGrpSpPr>
          <p:grpSpPr>
            <a:xfrm>
              <a:off x="2941463" y="3936110"/>
              <a:ext cx="6603333" cy="89513"/>
              <a:chOff x="0" y="0"/>
              <a:chExt cx="45398786" cy="635000"/>
            </a:xfrm>
          </p:grpSpPr>
          <p:sp>
            <p:nvSpPr>
              <p:cNvPr id="16" name="Freeform 21">
                <a:extLst>
                  <a:ext uri="{FF2B5EF4-FFF2-40B4-BE49-F238E27FC236}">
                    <a16:creationId xmlns:a16="http://schemas.microsoft.com/office/drawing/2014/main" xmlns="" id="{1F79B714-9EE0-363F-97BA-3AC54BDE3F23}"/>
                  </a:ext>
                </a:extLst>
              </p:cNvPr>
              <p:cNvSpPr/>
              <p:nvPr/>
            </p:nvSpPr>
            <p:spPr>
              <a:xfrm>
                <a:off x="-16002" y="212852"/>
                <a:ext cx="45430790" cy="209296"/>
              </a:xfrm>
              <a:custGeom>
                <a:avLst/>
                <a:gdLst/>
                <a:ahLst/>
                <a:cxnLst/>
                <a:rect l="l" t="t" r="r" b="b"/>
                <a:pathLst>
                  <a:path w="45430790" h="209296">
                    <a:moveTo>
                      <a:pt x="45307982" y="9398"/>
                    </a:moveTo>
                    <a:lnTo>
                      <a:pt x="42538355" y="9398"/>
                    </a:lnTo>
                    <a:lnTo>
                      <a:pt x="30819170" y="9398"/>
                    </a:lnTo>
                    <a:lnTo>
                      <a:pt x="16600075" y="9398"/>
                    </a:lnTo>
                    <a:lnTo>
                      <a:pt x="4305317" y="9398"/>
                    </a:lnTo>
                    <a:cubicBezTo>
                      <a:pt x="2317822" y="9398"/>
                      <a:pt x="381000" y="0"/>
                      <a:pt x="133350" y="9398"/>
                    </a:cubicBezTo>
                    <a:cubicBezTo>
                      <a:pt x="129794" y="9525"/>
                      <a:pt x="126365" y="9398"/>
                      <a:pt x="122809" y="9398"/>
                    </a:cubicBezTo>
                    <a:cubicBezTo>
                      <a:pt x="254" y="9398"/>
                      <a:pt x="0" y="199898"/>
                      <a:pt x="122809" y="199898"/>
                    </a:cubicBezTo>
                    <a:lnTo>
                      <a:pt x="3167423" y="199898"/>
                    </a:lnTo>
                    <a:lnTo>
                      <a:pt x="14886612" y="199898"/>
                    </a:lnTo>
                    <a:lnTo>
                      <a:pt x="29105705" y="199898"/>
                    </a:lnTo>
                    <a:lnTo>
                      <a:pt x="41400465" y="199898"/>
                    </a:lnTo>
                    <a:cubicBezTo>
                      <a:pt x="43387956" y="199898"/>
                      <a:pt x="45049790" y="209296"/>
                      <a:pt x="45297440" y="199898"/>
                    </a:cubicBezTo>
                    <a:cubicBezTo>
                      <a:pt x="45300996" y="199771"/>
                      <a:pt x="45304425" y="199898"/>
                      <a:pt x="45307982" y="199898"/>
                    </a:cubicBezTo>
                    <a:cubicBezTo>
                      <a:pt x="45430535" y="199898"/>
                      <a:pt x="45430790" y="9398"/>
                      <a:pt x="45307982" y="9398"/>
                    </a:cubicBezTo>
                    <a:close/>
                  </a:path>
                </a:pathLst>
              </a:custGeom>
              <a:solidFill>
                <a:srgbClr val="03544F"/>
              </a:solidFill>
            </p:spPr>
            <p:txBody>
              <a:bodyPr/>
              <a:lstStyle/>
              <a:p>
                <a:endParaRPr lang="en-GB" sz="1200"/>
              </a:p>
            </p:txBody>
          </p:sp>
        </p:grpSp>
        <p:sp>
          <p:nvSpPr>
            <p:cNvPr id="17" name="Freeform 22">
              <a:extLst>
                <a:ext uri="{FF2B5EF4-FFF2-40B4-BE49-F238E27FC236}">
                  <a16:creationId xmlns:a16="http://schemas.microsoft.com/office/drawing/2014/main" xmlns="" id="{2857525E-E073-C514-8AE0-A0923B3903EE}"/>
                </a:ext>
              </a:extLst>
            </p:cNvPr>
            <p:cNvSpPr/>
            <p:nvPr/>
          </p:nvSpPr>
          <p:spPr>
            <a:xfrm>
              <a:off x="6143130" y="1940264"/>
              <a:ext cx="194925" cy="194925"/>
            </a:xfrm>
            <a:custGeom>
              <a:avLst/>
              <a:gdLst/>
              <a:ahLst/>
              <a:cxnLst/>
              <a:rect l="l" t="t" r="r" b="b"/>
              <a:pathLst>
                <a:path w="292387" h="292387">
                  <a:moveTo>
                    <a:pt x="0" y="0"/>
                  </a:moveTo>
                  <a:lnTo>
                    <a:pt x="292387" y="0"/>
                  </a:lnTo>
                  <a:lnTo>
                    <a:pt x="292387" y="292387"/>
                  </a:lnTo>
                  <a:lnTo>
                    <a:pt x="0" y="2923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18" name="Freeform 23">
              <a:extLst>
                <a:ext uri="{FF2B5EF4-FFF2-40B4-BE49-F238E27FC236}">
                  <a16:creationId xmlns:a16="http://schemas.microsoft.com/office/drawing/2014/main" xmlns="" id="{0EEECB2C-CC01-A1EB-E402-59C87B8188F5}"/>
                </a:ext>
              </a:extLst>
            </p:cNvPr>
            <p:cNvSpPr/>
            <p:nvPr/>
          </p:nvSpPr>
          <p:spPr>
            <a:xfrm>
              <a:off x="6143130" y="3892573"/>
              <a:ext cx="194925" cy="194925"/>
            </a:xfrm>
            <a:custGeom>
              <a:avLst/>
              <a:gdLst/>
              <a:ahLst/>
              <a:cxnLst/>
              <a:rect l="l" t="t" r="r" b="b"/>
              <a:pathLst>
                <a:path w="292387" h="292387">
                  <a:moveTo>
                    <a:pt x="0" y="0"/>
                  </a:moveTo>
                  <a:lnTo>
                    <a:pt x="292387" y="0"/>
                  </a:lnTo>
                  <a:lnTo>
                    <a:pt x="292387" y="292388"/>
                  </a:lnTo>
                  <a:lnTo>
                    <a:pt x="0" y="2923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19" name="Freeform 24">
              <a:extLst>
                <a:ext uri="{FF2B5EF4-FFF2-40B4-BE49-F238E27FC236}">
                  <a16:creationId xmlns:a16="http://schemas.microsoft.com/office/drawing/2014/main" xmlns="" id="{492362D1-B1E3-E4D1-6CD4-1510B67963AA}"/>
                </a:ext>
              </a:extLst>
            </p:cNvPr>
            <p:cNvSpPr/>
            <p:nvPr/>
          </p:nvSpPr>
          <p:spPr>
            <a:xfrm>
              <a:off x="8584773" y="3865517"/>
              <a:ext cx="189268" cy="249037"/>
            </a:xfrm>
            <a:custGeom>
              <a:avLst/>
              <a:gdLst/>
              <a:ahLst/>
              <a:cxnLst/>
              <a:rect l="l" t="t" r="r" b="b"/>
              <a:pathLst>
                <a:path w="283902" h="373555">
                  <a:moveTo>
                    <a:pt x="0" y="0"/>
                  </a:moveTo>
                  <a:lnTo>
                    <a:pt x="283902" y="0"/>
                  </a:lnTo>
                  <a:lnTo>
                    <a:pt x="283902" y="373556"/>
                  </a:lnTo>
                  <a:lnTo>
                    <a:pt x="0" y="3735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1200"/>
            </a:p>
          </p:txBody>
        </p:sp>
        <p:grpSp>
          <p:nvGrpSpPr>
            <p:cNvPr id="20" name="Group 26">
              <a:extLst>
                <a:ext uri="{FF2B5EF4-FFF2-40B4-BE49-F238E27FC236}">
                  <a16:creationId xmlns:a16="http://schemas.microsoft.com/office/drawing/2014/main" xmlns="" id="{08545EBF-F285-83EA-0A81-4CAE7242ED53}"/>
                </a:ext>
              </a:extLst>
            </p:cNvPr>
            <p:cNvGrpSpPr/>
            <p:nvPr/>
          </p:nvGrpSpPr>
          <p:grpSpPr>
            <a:xfrm>
              <a:off x="2941463" y="3347986"/>
              <a:ext cx="194925" cy="1214754"/>
              <a:chOff x="0" y="0"/>
              <a:chExt cx="389850" cy="2429507"/>
            </a:xfrm>
          </p:grpSpPr>
          <p:sp>
            <p:nvSpPr>
              <p:cNvPr id="21" name="Freeform 27">
                <a:extLst>
                  <a:ext uri="{FF2B5EF4-FFF2-40B4-BE49-F238E27FC236}">
                    <a16:creationId xmlns:a16="http://schemas.microsoft.com/office/drawing/2014/main" xmlns="" id="{DE2C55F6-55F0-3D14-5B78-AAF7E08EC457}"/>
                  </a:ext>
                </a:extLst>
              </p:cNvPr>
              <p:cNvSpPr/>
              <p:nvPr/>
            </p:nvSpPr>
            <p:spPr>
              <a:xfrm rot="-5400000">
                <a:off x="-301461" y="1728485"/>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22" name="Freeform 28">
                <a:extLst>
                  <a:ext uri="{FF2B5EF4-FFF2-40B4-BE49-F238E27FC236}">
                    <a16:creationId xmlns:a16="http://schemas.microsoft.com/office/drawing/2014/main" xmlns="" id="{30B0CB32-3995-8C83-CC55-CD8E3E628A28}"/>
                  </a:ext>
                </a:extLst>
              </p:cNvPr>
              <p:cNvSpPr/>
              <p:nvPr/>
            </p:nvSpPr>
            <p:spPr>
              <a:xfrm rot="-5400000">
                <a:off x="-301461" y="735713"/>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23" name="Freeform 29">
                <a:extLst>
                  <a:ext uri="{FF2B5EF4-FFF2-40B4-BE49-F238E27FC236}">
                    <a16:creationId xmlns:a16="http://schemas.microsoft.com/office/drawing/2014/main" xmlns="" id="{A0318C7A-033E-FC2F-A4D8-1037E0D3A204}"/>
                  </a:ext>
                </a:extLst>
              </p:cNvPr>
              <p:cNvSpPr/>
              <p:nvPr/>
            </p:nvSpPr>
            <p:spPr>
              <a:xfrm>
                <a:off x="0" y="0"/>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24" name="Freeform 30">
                <a:extLst>
                  <a:ext uri="{FF2B5EF4-FFF2-40B4-BE49-F238E27FC236}">
                    <a16:creationId xmlns:a16="http://schemas.microsoft.com/office/drawing/2014/main" xmlns="" id="{0585E807-DEF6-9B55-3891-88306338D6C4}"/>
                  </a:ext>
                </a:extLst>
              </p:cNvPr>
              <p:cNvSpPr/>
              <p:nvPr/>
            </p:nvSpPr>
            <p:spPr>
              <a:xfrm>
                <a:off x="0" y="1044745"/>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25" name="Freeform 31">
                <a:extLst>
                  <a:ext uri="{FF2B5EF4-FFF2-40B4-BE49-F238E27FC236}">
                    <a16:creationId xmlns:a16="http://schemas.microsoft.com/office/drawing/2014/main" xmlns="" id="{180D1098-DDBA-1B9D-F445-2B5DB5AA482A}"/>
                  </a:ext>
                </a:extLst>
              </p:cNvPr>
              <p:cNvSpPr/>
              <p:nvPr/>
            </p:nvSpPr>
            <p:spPr>
              <a:xfrm>
                <a:off x="0" y="2039658"/>
                <a:ext cx="389850" cy="389850"/>
              </a:xfrm>
              <a:custGeom>
                <a:avLst/>
                <a:gdLst/>
                <a:ahLst/>
                <a:cxnLst/>
                <a:rect l="l" t="t" r="r" b="b"/>
                <a:pathLst>
                  <a:path w="389850" h="389850">
                    <a:moveTo>
                      <a:pt x="0" y="0"/>
                    </a:moveTo>
                    <a:lnTo>
                      <a:pt x="389850" y="0"/>
                    </a:lnTo>
                    <a:lnTo>
                      <a:pt x="389850" y="389849"/>
                    </a:lnTo>
                    <a:lnTo>
                      <a:pt x="0" y="3898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grpSp>
        <p:grpSp>
          <p:nvGrpSpPr>
            <p:cNvPr id="26" name="Group 32">
              <a:extLst>
                <a:ext uri="{FF2B5EF4-FFF2-40B4-BE49-F238E27FC236}">
                  <a16:creationId xmlns:a16="http://schemas.microsoft.com/office/drawing/2014/main" xmlns="" id="{00C410FF-A0B3-C4B0-959D-9101ABB76C2F}"/>
                </a:ext>
              </a:extLst>
            </p:cNvPr>
            <p:cNvGrpSpPr/>
            <p:nvPr/>
          </p:nvGrpSpPr>
          <p:grpSpPr>
            <a:xfrm>
              <a:off x="9382831" y="3354732"/>
              <a:ext cx="194925" cy="1214754"/>
              <a:chOff x="0" y="0"/>
              <a:chExt cx="389850" cy="2429507"/>
            </a:xfrm>
          </p:grpSpPr>
          <p:sp>
            <p:nvSpPr>
              <p:cNvPr id="27" name="Freeform 33">
                <a:extLst>
                  <a:ext uri="{FF2B5EF4-FFF2-40B4-BE49-F238E27FC236}">
                    <a16:creationId xmlns:a16="http://schemas.microsoft.com/office/drawing/2014/main" xmlns="" id="{E0CE0C86-641D-025D-9046-4704A2EDA740}"/>
                  </a:ext>
                </a:extLst>
              </p:cNvPr>
              <p:cNvSpPr/>
              <p:nvPr/>
            </p:nvSpPr>
            <p:spPr>
              <a:xfrm rot="-5400000">
                <a:off x="-301461" y="1728485"/>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28" name="Freeform 34">
                <a:extLst>
                  <a:ext uri="{FF2B5EF4-FFF2-40B4-BE49-F238E27FC236}">
                    <a16:creationId xmlns:a16="http://schemas.microsoft.com/office/drawing/2014/main" xmlns="" id="{6A52809D-446A-972C-4FAD-20DCF7374C8E}"/>
                  </a:ext>
                </a:extLst>
              </p:cNvPr>
              <p:cNvSpPr/>
              <p:nvPr/>
            </p:nvSpPr>
            <p:spPr>
              <a:xfrm rot="-5400000">
                <a:off x="-301461" y="735713"/>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29" name="Freeform 35">
                <a:extLst>
                  <a:ext uri="{FF2B5EF4-FFF2-40B4-BE49-F238E27FC236}">
                    <a16:creationId xmlns:a16="http://schemas.microsoft.com/office/drawing/2014/main" xmlns="" id="{F6BD2739-2619-3E57-6E10-57B927378FB1}"/>
                  </a:ext>
                </a:extLst>
              </p:cNvPr>
              <p:cNvSpPr/>
              <p:nvPr/>
            </p:nvSpPr>
            <p:spPr>
              <a:xfrm>
                <a:off x="0" y="0"/>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30" name="Freeform 36">
                <a:extLst>
                  <a:ext uri="{FF2B5EF4-FFF2-40B4-BE49-F238E27FC236}">
                    <a16:creationId xmlns:a16="http://schemas.microsoft.com/office/drawing/2014/main" xmlns="" id="{C0059868-01EC-E652-B73A-0CDF47D67B27}"/>
                  </a:ext>
                </a:extLst>
              </p:cNvPr>
              <p:cNvSpPr/>
              <p:nvPr/>
            </p:nvSpPr>
            <p:spPr>
              <a:xfrm>
                <a:off x="0" y="1044745"/>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31" name="Freeform 37">
                <a:extLst>
                  <a:ext uri="{FF2B5EF4-FFF2-40B4-BE49-F238E27FC236}">
                    <a16:creationId xmlns:a16="http://schemas.microsoft.com/office/drawing/2014/main" xmlns="" id="{9FE26E04-F82B-84E3-82BE-890E371F7042}"/>
                  </a:ext>
                </a:extLst>
              </p:cNvPr>
              <p:cNvSpPr/>
              <p:nvPr/>
            </p:nvSpPr>
            <p:spPr>
              <a:xfrm>
                <a:off x="0" y="2039658"/>
                <a:ext cx="389850" cy="389850"/>
              </a:xfrm>
              <a:custGeom>
                <a:avLst/>
                <a:gdLst/>
                <a:ahLst/>
                <a:cxnLst/>
                <a:rect l="l" t="t" r="r" b="b"/>
                <a:pathLst>
                  <a:path w="389850" h="389850">
                    <a:moveTo>
                      <a:pt x="0" y="0"/>
                    </a:moveTo>
                    <a:lnTo>
                      <a:pt x="389850" y="0"/>
                    </a:lnTo>
                    <a:lnTo>
                      <a:pt x="389850" y="389849"/>
                    </a:lnTo>
                    <a:lnTo>
                      <a:pt x="0" y="3898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grpSp>
        <p:grpSp>
          <p:nvGrpSpPr>
            <p:cNvPr id="32" name="Group 38">
              <a:extLst>
                <a:ext uri="{FF2B5EF4-FFF2-40B4-BE49-F238E27FC236}">
                  <a16:creationId xmlns:a16="http://schemas.microsoft.com/office/drawing/2014/main" xmlns="" id="{AA00EB92-9082-38EF-FBC3-2DDAE3F67562}"/>
                </a:ext>
              </a:extLst>
            </p:cNvPr>
            <p:cNvGrpSpPr/>
            <p:nvPr/>
          </p:nvGrpSpPr>
          <p:grpSpPr>
            <a:xfrm>
              <a:off x="9405207" y="1417649"/>
              <a:ext cx="194925" cy="1214754"/>
              <a:chOff x="0" y="0"/>
              <a:chExt cx="389850" cy="2429507"/>
            </a:xfrm>
          </p:grpSpPr>
          <p:sp>
            <p:nvSpPr>
              <p:cNvPr id="33" name="Freeform 39">
                <a:extLst>
                  <a:ext uri="{FF2B5EF4-FFF2-40B4-BE49-F238E27FC236}">
                    <a16:creationId xmlns:a16="http://schemas.microsoft.com/office/drawing/2014/main" xmlns="" id="{43C75770-0C6F-9BA0-79DB-2F66C31F6A60}"/>
                  </a:ext>
                </a:extLst>
              </p:cNvPr>
              <p:cNvSpPr/>
              <p:nvPr/>
            </p:nvSpPr>
            <p:spPr>
              <a:xfrm rot="-5400000">
                <a:off x="-301461" y="1728485"/>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34" name="Freeform 40">
                <a:extLst>
                  <a:ext uri="{FF2B5EF4-FFF2-40B4-BE49-F238E27FC236}">
                    <a16:creationId xmlns:a16="http://schemas.microsoft.com/office/drawing/2014/main" xmlns="" id="{73DB3840-B6B6-9C22-32E4-AD6DDE76AB9A}"/>
                  </a:ext>
                </a:extLst>
              </p:cNvPr>
              <p:cNvSpPr/>
              <p:nvPr/>
            </p:nvSpPr>
            <p:spPr>
              <a:xfrm rot="-5400000">
                <a:off x="-301461" y="735713"/>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35" name="Freeform 41">
                <a:extLst>
                  <a:ext uri="{FF2B5EF4-FFF2-40B4-BE49-F238E27FC236}">
                    <a16:creationId xmlns:a16="http://schemas.microsoft.com/office/drawing/2014/main" xmlns="" id="{6AEFED74-2DB7-37CF-52AF-805740548E4A}"/>
                  </a:ext>
                </a:extLst>
              </p:cNvPr>
              <p:cNvSpPr/>
              <p:nvPr/>
            </p:nvSpPr>
            <p:spPr>
              <a:xfrm>
                <a:off x="0" y="0"/>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36" name="Freeform 42">
                <a:extLst>
                  <a:ext uri="{FF2B5EF4-FFF2-40B4-BE49-F238E27FC236}">
                    <a16:creationId xmlns:a16="http://schemas.microsoft.com/office/drawing/2014/main" xmlns="" id="{8C8C5EE6-C97F-520B-24C7-7963DB7C1C18}"/>
                  </a:ext>
                </a:extLst>
              </p:cNvPr>
              <p:cNvSpPr/>
              <p:nvPr/>
            </p:nvSpPr>
            <p:spPr>
              <a:xfrm>
                <a:off x="0" y="1044745"/>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37" name="Freeform 43">
                <a:extLst>
                  <a:ext uri="{FF2B5EF4-FFF2-40B4-BE49-F238E27FC236}">
                    <a16:creationId xmlns:a16="http://schemas.microsoft.com/office/drawing/2014/main" xmlns="" id="{4336AEAD-0ECF-4F0B-6F26-BE05C0DA5126}"/>
                  </a:ext>
                </a:extLst>
              </p:cNvPr>
              <p:cNvSpPr/>
              <p:nvPr/>
            </p:nvSpPr>
            <p:spPr>
              <a:xfrm>
                <a:off x="0" y="2039658"/>
                <a:ext cx="389850" cy="389850"/>
              </a:xfrm>
              <a:custGeom>
                <a:avLst/>
                <a:gdLst/>
                <a:ahLst/>
                <a:cxnLst/>
                <a:rect l="l" t="t" r="r" b="b"/>
                <a:pathLst>
                  <a:path w="389850" h="389850">
                    <a:moveTo>
                      <a:pt x="0" y="0"/>
                    </a:moveTo>
                    <a:lnTo>
                      <a:pt x="389850" y="0"/>
                    </a:lnTo>
                    <a:lnTo>
                      <a:pt x="389850" y="389849"/>
                    </a:lnTo>
                    <a:lnTo>
                      <a:pt x="0" y="3898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grpSp>
        <p:grpSp>
          <p:nvGrpSpPr>
            <p:cNvPr id="38" name="Group 44">
              <a:extLst>
                <a:ext uri="{FF2B5EF4-FFF2-40B4-BE49-F238E27FC236}">
                  <a16:creationId xmlns:a16="http://schemas.microsoft.com/office/drawing/2014/main" xmlns="" id="{8ECCBBA6-108F-05B5-C741-F06376A81F1B}"/>
                </a:ext>
              </a:extLst>
            </p:cNvPr>
            <p:cNvGrpSpPr/>
            <p:nvPr/>
          </p:nvGrpSpPr>
          <p:grpSpPr>
            <a:xfrm>
              <a:off x="2957744" y="1430349"/>
              <a:ext cx="194925" cy="1214754"/>
              <a:chOff x="0" y="0"/>
              <a:chExt cx="389850" cy="2429507"/>
            </a:xfrm>
          </p:grpSpPr>
          <p:sp>
            <p:nvSpPr>
              <p:cNvPr id="39" name="Freeform 45">
                <a:extLst>
                  <a:ext uri="{FF2B5EF4-FFF2-40B4-BE49-F238E27FC236}">
                    <a16:creationId xmlns:a16="http://schemas.microsoft.com/office/drawing/2014/main" xmlns="" id="{B6FD4A5D-2CC0-53AC-115D-DB1C9E84402B}"/>
                  </a:ext>
                </a:extLst>
              </p:cNvPr>
              <p:cNvSpPr/>
              <p:nvPr/>
            </p:nvSpPr>
            <p:spPr>
              <a:xfrm rot="-5400000">
                <a:off x="-301461" y="1728485"/>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40" name="Freeform 46">
                <a:extLst>
                  <a:ext uri="{FF2B5EF4-FFF2-40B4-BE49-F238E27FC236}">
                    <a16:creationId xmlns:a16="http://schemas.microsoft.com/office/drawing/2014/main" xmlns="" id="{ED055BBA-E30C-E6F0-3C4E-797B5CA09D14}"/>
                  </a:ext>
                </a:extLst>
              </p:cNvPr>
              <p:cNvSpPr/>
              <p:nvPr/>
            </p:nvSpPr>
            <p:spPr>
              <a:xfrm rot="-5400000">
                <a:off x="-301461" y="735713"/>
                <a:ext cx="992772" cy="99277"/>
              </a:xfrm>
              <a:custGeom>
                <a:avLst/>
                <a:gdLst/>
                <a:ahLst/>
                <a:cxnLst/>
                <a:rect l="l" t="t" r="r" b="b"/>
                <a:pathLst>
                  <a:path w="992772" h="99277">
                    <a:moveTo>
                      <a:pt x="0" y="0"/>
                    </a:moveTo>
                    <a:lnTo>
                      <a:pt x="992772" y="0"/>
                    </a:lnTo>
                    <a:lnTo>
                      <a:pt x="992772" y="99277"/>
                    </a:lnTo>
                    <a:lnTo>
                      <a:pt x="0" y="992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41" name="Freeform 47">
                <a:extLst>
                  <a:ext uri="{FF2B5EF4-FFF2-40B4-BE49-F238E27FC236}">
                    <a16:creationId xmlns:a16="http://schemas.microsoft.com/office/drawing/2014/main" xmlns="" id="{72D2A929-9A75-3A3B-DE2C-1C32A8896212}"/>
                  </a:ext>
                </a:extLst>
              </p:cNvPr>
              <p:cNvSpPr/>
              <p:nvPr/>
            </p:nvSpPr>
            <p:spPr>
              <a:xfrm>
                <a:off x="0" y="0"/>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42" name="Freeform 48">
                <a:extLst>
                  <a:ext uri="{FF2B5EF4-FFF2-40B4-BE49-F238E27FC236}">
                    <a16:creationId xmlns:a16="http://schemas.microsoft.com/office/drawing/2014/main" xmlns="" id="{412CD02B-9060-0FA6-8991-964FCD69FEC6}"/>
                  </a:ext>
                </a:extLst>
              </p:cNvPr>
              <p:cNvSpPr/>
              <p:nvPr/>
            </p:nvSpPr>
            <p:spPr>
              <a:xfrm>
                <a:off x="0" y="1044745"/>
                <a:ext cx="389850" cy="389850"/>
              </a:xfrm>
              <a:custGeom>
                <a:avLst/>
                <a:gdLst/>
                <a:ahLst/>
                <a:cxnLst/>
                <a:rect l="l" t="t" r="r" b="b"/>
                <a:pathLst>
                  <a:path w="389850" h="389850">
                    <a:moveTo>
                      <a:pt x="0" y="0"/>
                    </a:moveTo>
                    <a:lnTo>
                      <a:pt x="389850" y="0"/>
                    </a:lnTo>
                    <a:lnTo>
                      <a:pt x="389850" y="389850"/>
                    </a:lnTo>
                    <a:lnTo>
                      <a:pt x="0" y="389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43" name="Freeform 49">
                <a:extLst>
                  <a:ext uri="{FF2B5EF4-FFF2-40B4-BE49-F238E27FC236}">
                    <a16:creationId xmlns:a16="http://schemas.microsoft.com/office/drawing/2014/main" xmlns="" id="{D49DBB46-5C59-68E2-D5A2-70AAEC56F457}"/>
                  </a:ext>
                </a:extLst>
              </p:cNvPr>
              <p:cNvSpPr/>
              <p:nvPr/>
            </p:nvSpPr>
            <p:spPr>
              <a:xfrm>
                <a:off x="0" y="2039658"/>
                <a:ext cx="389850" cy="389850"/>
              </a:xfrm>
              <a:custGeom>
                <a:avLst/>
                <a:gdLst/>
                <a:ahLst/>
                <a:cxnLst/>
                <a:rect l="l" t="t" r="r" b="b"/>
                <a:pathLst>
                  <a:path w="389850" h="389850">
                    <a:moveTo>
                      <a:pt x="0" y="0"/>
                    </a:moveTo>
                    <a:lnTo>
                      <a:pt x="389850" y="0"/>
                    </a:lnTo>
                    <a:lnTo>
                      <a:pt x="389850" y="389849"/>
                    </a:lnTo>
                    <a:lnTo>
                      <a:pt x="0" y="3898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grpSp>
        <p:grpSp>
          <p:nvGrpSpPr>
            <p:cNvPr id="44" name="Group 50">
              <a:extLst>
                <a:ext uri="{FF2B5EF4-FFF2-40B4-BE49-F238E27FC236}">
                  <a16:creationId xmlns:a16="http://schemas.microsoft.com/office/drawing/2014/main" xmlns="" id="{D36FFF1F-A74C-BFF3-A09D-AF3809412776}"/>
                </a:ext>
              </a:extLst>
            </p:cNvPr>
            <p:cNvGrpSpPr/>
            <p:nvPr/>
          </p:nvGrpSpPr>
          <p:grpSpPr>
            <a:xfrm>
              <a:off x="3628735" y="1499669"/>
              <a:ext cx="2057400" cy="1028700"/>
              <a:chOff x="0" y="0"/>
              <a:chExt cx="812800" cy="406400"/>
            </a:xfrm>
          </p:grpSpPr>
          <p:sp>
            <p:nvSpPr>
              <p:cNvPr id="45" name="Freeform 51">
                <a:extLst>
                  <a:ext uri="{FF2B5EF4-FFF2-40B4-BE49-F238E27FC236}">
                    <a16:creationId xmlns:a16="http://schemas.microsoft.com/office/drawing/2014/main" xmlns="" id="{1E0A9AB7-926F-663B-7527-CA1EAA18E056}"/>
                  </a:ext>
                </a:extLst>
              </p:cNvPr>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3544F"/>
              </a:solidFill>
            </p:spPr>
            <p:txBody>
              <a:bodyPr/>
              <a:lstStyle/>
              <a:p>
                <a:endParaRPr lang="en-GB" sz="1200"/>
              </a:p>
            </p:txBody>
          </p:sp>
          <p:sp>
            <p:nvSpPr>
              <p:cNvPr id="46" name="TextBox 52">
                <a:extLst>
                  <a:ext uri="{FF2B5EF4-FFF2-40B4-BE49-F238E27FC236}">
                    <a16:creationId xmlns:a16="http://schemas.microsoft.com/office/drawing/2014/main" xmlns="" id="{97AF583E-FCE2-ADF4-A63A-FEEBEC46D873}"/>
                  </a:ext>
                </a:extLst>
              </p:cNvPr>
              <p:cNvSpPr txBox="1"/>
              <p:nvPr/>
            </p:nvSpPr>
            <p:spPr>
              <a:xfrm>
                <a:off x="0" y="-57150"/>
                <a:ext cx="812800" cy="463550"/>
              </a:xfrm>
              <a:prstGeom prst="rect">
                <a:avLst/>
              </a:prstGeom>
            </p:spPr>
            <p:txBody>
              <a:bodyPr lIns="33867" tIns="33867" rIns="33867" bIns="33867" rtlCol="0" anchor="ctr"/>
              <a:lstStyle/>
              <a:p>
                <a:pPr algn="ctr">
                  <a:lnSpc>
                    <a:spcPts val="1867"/>
                  </a:lnSpc>
                </a:pPr>
                <a:endParaRPr sz="1200"/>
              </a:p>
            </p:txBody>
          </p:sp>
        </p:grpSp>
        <p:sp>
          <p:nvSpPr>
            <p:cNvPr id="47" name="TextBox 53">
              <a:extLst>
                <a:ext uri="{FF2B5EF4-FFF2-40B4-BE49-F238E27FC236}">
                  <a16:creationId xmlns:a16="http://schemas.microsoft.com/office/drawing/2014/main" xmlns="" id="{AACDCFC1-9012-E347-4C59-38DD871B181B}"/>
                </a:ext>
              </a:extLst>
            </p:cNvPr>
            <p:cNvSpPr txBox="1"/>
            <p:nvPr/>
          </p:nvSpPr>
          <p:spPr>
            <a:xfrm>
              <a:off x="765075" y="1243553"/>
              <a:ext cx="2084718" cy="465320"/>
            </a:xfrm>
            <a:prstGeom prst="rect">
              <a:avLst/>
            </a:prstGeom>
          </p:spPr>
          <p:txBody>
            <a:bodyPr lIns="0" tIns="0" rIns="0" bIns="0" rtlCol="0" anchor="t">
              <a:spAutoFit/>
            </a:bodyPr>
            <a:lstStyle/>
            <a:p>
              <a:pPr algn="r">
                <a:lnSpc>
                  <a:spcPts val="1867"/>
                </a:lnSpc>
              </a:pPr>
              <a:r>
                <a:rPr lang="en-US" sz="1333">
                  <a:solidFill>
                    <a:srgbClr val="03544F"/>
                  </a:solidFill>
                  <a:latin typeface="Neurial Grotesk 2"/>
                  <a:ea typeface="Neurial Grotesk 2"/>
                  <a:cs typeface="Neurial Grotesk 2"/>
                  <a:sym typeface="Neurial Grotesk 2"/>
                </a:rPr>
                <a:t>Integrate heat and </a:t>
              </a:r>
            </a:p>
            <a:p>
              <a:pPr algn="r">
                <a:lnSpc>
                  <a:spcPts val="1867"/>
                </a:lnSpc>
                <a:spcBef>
                  <a:spcPct val="0"/>
                </a:spcBef>
              </a:pPr>
              <a:r>
                <a:rPr lang="en-US" sz="1333">
                  <a:solidFill>
                    <a:srgbClr val="03544F"/>
                  </a:solidFill>
                  <a:latin typeface="Neurial Grotesk 2"/>
                  <a:ea typeface="Neurial Grotesk 2"/>
                  <a:cs typeface="Neurial Grotesk 2"/>
                  <a:sym typeface="Neurial Grotesk 2"/>
                </a:rPr>
                <a:t>electricity infrastructures</a:t>
              </a:r>
            </a:p>
          </p:txBody>
        </p:sp>
        <p:sp>
          <p:nvSpPr>
            <p:cNvPr id="48" name="TextBox 54">
              <a:extLst>
                <a:ext uri="{FF2B5EF4-FFF2-40B4-BE49-F238E27FC236}">
                  <a16:creationId xmlns:a16="http://schemas.microsoft.com/office/drawing/2014/main" xmlns="" id="{B475A465-27A1-2ECC-2791-43E39EB4F253}"/>
                </a:ext>
              </a:extLst>
            </p:cNvPr>
            <p:cNvSpPr txBox="1"/>
            <p:nvPr/>
          </p:nvSpPr>
          <p:spPr>
            <a:xfrm>
              <a:off x="398241" y="1878688"/>
              <a:ext cx="2411875" cy="221664"/>
            </a:xfrm>
            <a:prstGeom prst="rect">
              <a:avLst/>
            </a:prstGeom>
          </p:spPr>
          <p:txBody>
            <a:bodyPr lIns="0" tIns="0" rIns="0" bIns="0" rtlCol="0" anchor="t">
              <a:spAutoFit/>
            </a:bodyPr>
            <a:lstStyle/>
            <a:p>
              <a:pPr algn="ctr">
                <a:lnSpc>
                  <a:spcPts val="1867"/>
                </a:lnSpc>
                <a:spcBef>
                  <a:spcPct val="0"/>
                </a:spcBef>
              </a:pPr>
              <a:r>
                <a:rPr lang="en-US" sz="1333">
                  <a:solidFill>
                    <a:srgbClr val="03544F"/>
                  </a:solidFill>
                  <a:latin typeface="Neurial Grotesk 2"/>
                  <a:ea typeface="Neurial Grotesk 2"/>
                  <a:cs typeface="Neurial Grotesk 2"/>
                  <a:sym typeface="Neurial Grotesk 2"/>
                </a:rPr>
                <a:t>Increase waste heat recovery</a:t>
              </a:r>
            </a:p>
          </p:txBody>
        </p:sp>
        <p:sp>
          <p:nvSpPr>
            <p:cNvPr id="49" name="TextBox 55">
              <a:extLst>
                <a:ext uri="{FF2B5EF4-FFF2-40B4-BE49-F238E27FC236}">
                  <a16:creationId xmlns:a16="http://schemas.microsoft.com/office/drawing/2014/main" xmlns="" id="{AD80957C-5C75-C200-3C3E-092DA371E2B1}"/>
                </a:ext>
              </a:extLst>
            </p:cNvPr>
            <p:cNvSpPr txBox="1"/>
            <p:nvPr/>
          </p:nvSpPr>
          <p:spPr>
            <a:xfrm>
              <a:off x="9746182" y="2389727"/>
              <a:ext cx="1485437" cy="221664"/>
            </a:xfrm>
            <a:prstGeom prst="rect">
              <a:avLst/>
            </a:prstGeom>
          </p:spPr>
          <p:txBody>
            <a:bodyPr lIns="0" tIns="0" rIns="0" bIns="0" rtlCol="0" anchor="t">
              <a:spAutoFit/>
            </a:bodyPr>
            <a:lstStyle/>
            <a:p>
              <a:pPr algn="ctr">
                <a:lnSpc>
                  <a:spcPts val="1867"/>
                </a:lnSpc>
                <a:spcBef>
                  <a:spcPct val="0"/>
                </a:spcBef>
              </a:pPr>
              <a:r>
                <a:rPr lang="en-US" sz="1333">
                  <a:solidFill>
                    <a:srgbClr val="03544F"/>
                  </a:solidFill>
                  <a:latin typeface="Neurial Grotesk 2"/>
                  <a:ea typeface="Neurial Grotesk 2"/>
                  <a:cs typeface="Neurial Grotesk 2"/>
                  <a:sym typeface="Neurial Grotesk 2"/>
                </a:rPr>
                <a:t>Incentivise ESCOs</a:t>
              </a:r>
            </a:p>
          </p:txBody>
        </p:sp>
        <p:sp>
          <p:nvSpPr>
            <p:cNvPr id="50" name="TextBox 57">
              <a:extLst>
                <a:ext uri="{FF2B5EF4-FFF2-40B4-BE49-F238E27FC236}">
                  <a16:creationId xmlns:a16="http://schemas.microsoft.com/office/drawing/2014/main" xmlns="" id="{24D29D85-8F26-16EF-E27F-9A5C808A0215}"/>
                </a:ext>
              </a:extLst>
            </p:cNvPr>
            <p:cNvSpPr txBox="1"/>
            <p:nvPr/>
          </p:nvSpPr>
          <p:spPr>
            <a:xfrm>
              <a:off x="3658859" y="3593094"/>
              <a:ext cx="1811171" cy="893065"/>
            </a:xfrm>
            <a:prstGeom prst="rect">
              <a:avLst/>
            </a:prstGeom>
          </p:spPr>
          <p:txBody>
            <a:bodyPr lIns="0" tIns="0" rIns="0" bIns="0" rtlCol="0" anchor="t">
              <a:spAutoFit/>
            </a:bodyPr>
            <a:lstStyle/>
            <a:p>
              <a:pPr algn="ctr">
                <a:lnSpc>
                  <a:spcPts val="2399"/>
                </a:lnSpc>
              </a:pPr>
              <a:r>
                <a:rPr lang="en-US" sz="1599" dirty="0">
                  <a:solidFill>
                    <a:srgbClr val="FFFFFF"/>
                  </a:solidFill>
                  <a:latin typeface="Canva Sans"/>
                  <a:ea typeface="Canva Sans"/>
                  <a:cs typeface="Canva Sans"/>
                  <a:sym typeface="Canva Sans"/>
                </a:rPr>
                <a:t>III - Remove barriers to DHC projects</a:t>
              </a:r>
            </a:p>
          </p:txBody>
        </p:sp>
        <p:sp>
          <p:nvSpPr>
            <p:cNvPr id="51" name="TextBox 58">
              <a:extLst>
                <a:ext uri="{FF2B5EF4-FFF2-40B4-BE49-F238E27FC236}">
                  <a16:creationId xmlns:a16="http://schemas.microsoft.com/office/drawing/2014/main" xmlns="" id="{44FCBB9E-E809-49CD-F0BB-8A4E17DBB79A}"/>
                </a:ext>
              </a:extLst>
            </p:cNvPr>
            <p:cNvSpPr txBox="1"/>
            <p:nvPr/>
          </p:nvSpPr>
          <p:spPr>
            <a:xfrm>
              <a:off x="6852404" y="1703654"/>
              <a:ext cx="1886953" cy="560923"/>
            </a:xfrm>
            <a:prstGeom prst="rect">
              <a:avLst/>
            </a:prstGeom>
          </p:spPr>
          <p:txBody>
            <a:bodyPr lIns="0" tIns="0" rIns="0" bIns="0" rtlCol="0" anchor="t">
              <a:spAutoFit/>
            </a:bodyPr>
            <a:lstStyle/>
            <a:p>
              <a:pPr algn="ctr">
                <a:lnSpc>
                  <a:spcPts val="2299"/>
                </a:lnSpc>
              </a:pPr>
              <a:r>
                <a:rPr lang="en-US" sz="1533">
                  <a:solidFill>
                    <a:srgbClr val="FFFFFF"/>
                  </a:solidFill>
                  <a:latin typeface="Canva Sans"/>
                  <a:ea typeface="Canva Sans"/>
                  <a:cs typeface="Canva Sans"/>
                  <a:sym typeface="Canva Sans"/>
                </a:rPr>
                <a:t>II - Ease access to clean heat solutions</a:t>
              </a:r>
            </a:p>
          </p:txBody>
        </p:sp>
        <p:sp>
          <p:nvSpPr>
            <p:cNvPr id="52" name="TextBox 59">
              <a:extLst>
                <a:ext uri="{FF2B5EF4-FFF2-40B4-BE49-F238E27FC236}">
                  <a16:creationId xmlns:a16="http://schemas.microsoft.com/office/drawing/2014/main" xmlns="" id="{D3DACF7E-EAA0-C43D-57DC-26A74E82A1CA}"/>
                </a:ext>
              </a:extLst>
            </p:cNvPr>
            <p:cNvSpPr txBox="1"/>
            <p:nvPr/>
          </p:nvSpPr>
          <p:spPr>
            <a:xfrm>
              <a:off x="3668348" y="1661442"/>
              <a:ext cx="1978174" cy="608821"/>
            </a:xfrm>
            <a:prstGeom prst="rect">
              <a:avLst/>
            </a:prstGeom>
          </p:spPr>
          <p:txBody>
            <a:bodyPr lIns="0" tIns="0" rIns="0" bIns="0" rtlCol="0" anchor="t">
              <a:spAutoFit/>
            </a:bodyPr>
            <a:lstStyle/>
            <a:p>
              <a:pPr algn="ctr">
                <a:lnSpc>
                  <a:spcPts val="2457"/>
                </a:lnSpc>
              </a:pPr>
              <a:r>
                <a:rPr lang="en-US" sz="1637">
                  <a:solidFill>
                    <a:srgbClr val="FFFFFF"/>
                  </a:solidFill>
                  <a:latin typeface="Canva Sans"/>
                  <a:ea typeface="Canva Sans"/>
                  <a:cs typeface="Canva Sans"/>
                  <a:sym typeface="Canva Sans"/>
                </a:rPr>
                <a:t>I - Lower </a:t>
              </a:r>
            </a:p>
            <a:p>
              <a:pPr algn="ctr">
                <a:lnSpc>
                  <a:spcPts val="2457"/>
                </a:lnSpc>
              </a:pPr>
              <a:r>
                <a:rPr lang="en-US" sz="1637">
                  <a:solidFill>
                    <a:srgbClr val="FFFFFF"/>
                  </a:solidFill>
                  <a:latin typeface="Canva Sans"/>
                  <a:ea typeface="Canva Sans"/>
                  <a:cs typeface="Canva Sans"/>
                  <a:sym typeface="Canva Sans"/>
                </a:rPr>
                <a:t>Energy Costs</a:t>
              </a:r>
            </a:p>
          </p:txBody>
        </p:sp>
        <p:sp>
          <p:nvSpPr>
            <p:cNvPr id="53" name="TextBox 60">
              <a:extLst>
                <a:ext uri="{FF2B5EF4-FFF2-40B4-BE49-F238E27FC236}">
                  <a16:creationId xmlns:a16="http://schemas.microsoft.com/office/drawing/2014/main" xmlns="" id="{14BD6AFD-B659-AA4C-6D3A-AC8C46AD4A5B}"/>
                </a:ext>
              </a:extLst>
            </p:cNvPr>
            <p:cNvSpPr txBox="1"/>
            <p:nvPr/>
          </p:nvSpPr>
          <p:spPr>
            <a:xfrm>
              <a:off x="6928323" y="3525424"/>
              <a:ext cx="1729541" cy="855875"/>
            </a:xfrm>
            <a:prstGeom prst="rect">
              <a:avLst/>
            </a:prstGeom>
          </p:spPr>
          <p:txBody>
            <a:bodyPr lIns="0" tIns="0" rIns="0" bIns="0" rtlCol="0" anchor="t">
              <a:spAutoFit/>
            </a:bodyPr>
            <a:lstStyle/>
            <a:p>
              <a:pPr algn="ctr">
                <a:lnSpc>
                  <a:spcPts val="2299"/>
                </a:lnSpc>
              </a:pPr>
              <a:r>
                <a:rPr lang="en-US" sz="1533">
                  <a:solidFill>
                    <a:srgbClr val="FFFFFF"/>
                  </a:solidFill>
                  <a:latin typeface="Canva Sans"/>
                  <a:ea typeface="Canva Sans"/>
                  <a:cs typeface="Canva Sans"/>
                  <a:sym typeface="Canva Sans"/>
                </a:rPr>
                <a:t>IV. Finance DHC projects and infrastructures</a:t>
              </a:r>
            </a:p>
          </p:txBody>
        </p:sp>
        <p:sp>
          <p:nvSpPr>
            <p:cNvPr id="54" name="TextBox 61">
              <a:extLst>
                <a:ext uri="{FF2B5EF4-FFF2-40B4-BE49-F238E27FC236}">
                  <a16:creationId xmlns:a16="http://schemas.microsoft.com/office/drawing/2014/main" xmlns="" id="{DDA1FBDE-E542-3B6D-9B0F-7AB1D2C5D944}"/>
                </a:ext>
              </a:extLst>
            </p:cNvPr>
            <p:cNvSpPr txBox="1"/>
            <p:nvPr/>
          </p:nvSpPr>
          <p:spPr>
            <a:xfrm>
              <a:off x="9746182" y="1256885"/>
              <a:ext cx="2039342" cy="465320"/>
            </a:xfrm>
            <a:prstGeom prst="rect">
              <a:avLst/>
            </a:prstGeom>
          </p:spPr>
          <p:txBody>
            <a:bodyPr lIns="0" tIns="0" rIns="0" bIns="0" rtlCol="0" anchor="t">
              <a:spAutoFit/>
            </a:bodyPr>
            <a:lstStyle/>
            <a:p>
              <a:pPr>
                <a:lnSpc>
                  <a:spcPts val="1867"/>
                </a:lnSpc>
              </a:pPr>
              <a:r>
                <a:rPr lang="en-US" sz="1333">
                  <a:solidFill>
                    <a:srgbClr val="03544F"/>
                  </a:solidFill>
                  <a:latin typeface="Neurial Grotesk 2"/>
                  <a:ea typeface="Neurial Grotesk 2"/>
                  <a:cs typeface="Neurial Grotesk 2"/>
                  <a:sym typeface="Neurial Grotesk 2"/>
                </a:rPr>
                <a:t>Support local authorities </a:t>
              </a:r>
            </a:p>
            <a:p>
              <a:pPr>
                <a:lnSpc>
                  <a:spcPts val="1867"/>
                </a:lnSpc>
                <a:spcBef>
                  <a:spcPct val="0"/>
                </a:spcBef>
              </a:pPr>
              <a:r>
                <a:rPr lang="en-US" sz="1333">
                  <a:solidFill>
                    <a:srgbClr val="03544F"/>
                  </a:solidFill>
                  <a:latin typeface="Neurial Grotesk 2"/>
                  <a:ea typeface="Neurial Grotesk 2"/>
                  <a:cs typeface="Neurial Grotesk 2"/>
                  <a:sym typeface="Neurial Grotesk 2"/>
                </a:rPr>
                <a:t>to implement H&amp;C plans</a:t>
              </a:r>
            </a:p>
          </p:txBody>
        </p:sp>
        <p:sp>
          <p:nvSpPr>
            <p:cNvPr id="55" name="TextBox 62">
              <a:extLst>
                <a:ext uri="{FF2B5EF4-FFF2-40B4-BE49-F238E27FC236}">
                  <a16:creationId xmlns:a16="http://schemas.microsoft.com/office/drawing/2014/main" xmlns="" id="{A51FD134-9695-5768-6B17-720D562B8C51}"/>
                </a:ext>
              </a:extLst>
            </p:cNvPr>
            <p:cNvSpPr txBox="1"/>
            <p:nvPr/>
          </p:nvSpPr>
          <p:spPr>
            <a:xfrm>
              <a:off x="9746182" y="1794170"/>
              <a:ext cx="1787922" cy="465320"/>
            </a:xfrm>
            <a:prstGeom prst="rect">
              <a:avLst/>
            </a:prstGeom>
          </p:spPr>
          <p:txBody>
            <a:bodyPr lIns="0" tIns="0" rIns="0" bIns="0" rtlCol="0" anchor="t">
              <a:spAutoFit/>
            </a:bodyPr>
            <a:lstStyle/>
            <a:p>
              <a:pPr algn="ctr">
                <a:lnSpc>
                  <a:spcPts val="1867"/>
                </a:lnSpc>
              </a:pPr>
              <a:r>
                <a:rPr lang="en-US" sz="1333">
                  <a:solidFill>
                    <a:srgbClr val="03544F"/>
                  </a:solidFill>
                  <a:latin typeface="Neurial Grotesk 2"/>
                  <a:ea typeface="Neurial Grotesk 2"/>
                  <a:cs typeface="Neurial Grotesk 2"/>
                  <a:sym typeface="Neurial Grotesk 2"/>
                </a:rPr>
                <a:t>Reduce upfront costs </a:t>
              </a:r>
            </a:p>
            <a:p>
              <a:pPr>
                <a:lnSpc>
                  <a:spcPts val="1867"/>
                </a:lnSpc>
                <a:spcBef>
                  <a:spcPct val="0"/>
                </a:spcBef>
              </a:pPr>
              <a:r>
                <a:rPr lang="en-US" sz="1333">
                  <a:solidFill>
                    <a:srgbClr val="03544F"/>
                  </a:solidFill>
                  <a:latin typeface="Neurial Grotesk 2"/>
                  <a:ea typeface="Neurial Grotesk 2"/>
                  <a:cs typeface="Neurial Grotesk 2"/>
                  <a:sym typeface="Neurial Grotesk 2"/>
                </a:rPr>
                <a:t>for end-users </a:t>
              </a:r>
            </a:p>
          </p:txBody>
        </p:sp>
        <p:sp>
          <p:nvSpPr>
            <p:cNvPr id="56" name="TextBox 63">
              <a:extLst>
                <a:ext uri="{FF2B5EF4-FFF2-40B4-BE49-F238E27FC236}">
                  <a16:creationId xmlns:a16="http://schemas.microsoft.com/office/drawing/2014/main" xmlns="" id="{3CD6C0AE-E3D8-E603-EB67-8AEE5FBEC2C3}"/>
                </a:ext>
              </a:extLst>
            </p:cNvPr>
            <p:cNvSpPr txBox="1"/>
            <p:nvPr/>
          </p:nvSpPr>
          <p:spPr>
            <a:xfrm>
              <a:off x="1017035" y="3323537"/>
              <a:ext cx="1793081" cy="221664"/>
            </a:xfrm>
            <a:prstGeom prst="rect">
              <a:avLst/>
            </a:prstGeom>
          </p:spPr>
          <p:txBody>
            <a:bodyPr lIns="0" tIns="0" rIns="0" bIns="0" rtlCol="0" anchor="t">
              <a:spAutoFit/>
            </a:bodyPr>
            <a:lstStyle/>
            <a:p>
              <a:pPr algn="r">
                <a:lnSpc>
                  <a:spcPts val="1867"/>
                </a:lnSpc>
                <a:spcBef>
                  <a:spcPct val="0"/>
                </a:spcBef>
              </a:pPr>
              <a:r>
                <a:rPr lang="en-US" sz="1333">
                  <a:solidFill>
                    <a:srgbClr val="03544F"/>
                  </a:solidFill>
                  <a:latin typeface="Neurial Grotesk 2"/>
                  <a:ea typeface="Neurial Grotesk 2"/>
                  <a:cs typeface="Neurial Grotesk 2"/>
                  <a:sym typeface="Neurial Grotesk 2"/>
                </a:rPr>
                <a:t>Accelerate permitting</a:t>
              </a:r>
            </a:p>
          </p:txBody>
        </p:sp>
        <p:sp>
          <p:nvSpPr>
            <p:cNvPr id="57" name="TextBox 64">
              <a:extLst>
                <a:ext uri="{FF2B5EF4-FFF2-40B4-BE49-F238E27FC236}">
                  <a16:creationId xmlns:a16="http://schemas.microsoft.com/office/drawing/2014/main" xmlns="" id="{EA4034F1-9E70-20CE-AFAE-C1CB36DEB61A}"/>
                </a:ext>
              </a:extLst>
            </p:cNvPr>
            <p:cNvSpPr txBox="1"/>
            <p:nvPr/>
          </p:nvSpPr>
          <p:spPr>
            <a:xfrm>
              <a:off x="355444" y="4344767"/>
              <a:ext cx="2474648" cy="221664"/>
            </a:xfrm>
            <a:prstGeom prst="rect">
              <a:avLst/>
            </a:prstGeom>
          </p:spPr>
          <p:txBody>
            <a:bodyPr lIns="0" tIns="0" rIns="0" bIns="0" rtlCol="0" anchor="t">
              <a:spAutoFit/>
            </a:bodyPr>
            <a:lstStyle/>
            <a:p>
              <a:pPr>
                <a:lnSpc>
                  <a:spcPts val="1867"/>
                </a:lnSpc>
                <a:spcBef>
                  <a:spcPct val="0"/>
                </a:spcBef>
              </a:pPr>
              <a:r>
                <a:rPr lang="en-US" sz="1333">
                  <a:solidFill>
                    <a:srgbClr val="03544F"/>
                  </a:solidFill>
                  <a:latin typeface="Neurial Grotesk 2"/>
                  <a:ea typeface="Neurial Grotesk 2"/>
                  <a:cs typeface="Neurial Grotesk 2"/>
                  <a:sym typeface="Neurial Grotesk 2"/>
                </a:rPr>
                <a:t>Upgrade skills and worksforce</a:t>
              </a:r>
            </a:p>
          </p:txBody>
        </p:sp>
        <p:sp>
          <p:nvSpPr>
            <p:cNvPr id="58" name="TextBox 65">
              <a:extLst>
                <a:ext uri="{FF2B5EF4-FFF2-40B4-BE49-F238E27FC236}">
                  <a16:creationId xmlns:a16="http://schemas.microsoft.com/office/drawing/2014/main" xmlns="" id="{16BE5B55-646E-635E-98C9-C639396472D3}"/>
                </a:ext>
              </a:extLst>
            </p:cNvPr>
            <p:cNvSpPr txBox="1"/>
            <p:nvPr/>
          </p:nvSpPr>
          <p:spPr>
            <a:xfrm>
              <a:off x="9701798" y="3290359"/>
              <a:ext cx="879806" cy="221664"/>
            </a:xfrm>
            <a:prstGeom prst="rect">
              <a:avLst/>
            </a:prstGeom>
          </p:spPr>
          <p:txBody>
            <a:bodyPr lIns="0" tIns="0" rIns="0" bIns="0" rtlCol="0" anchor="t">
              <a:spAutoFit/>
            </a:bodyPr>
            <a:lstStyle/>
            <a:p>
              <a:pPr>
                <a:lnSpc>
                  <a:spcPts val="1867"/>
                </a:lnSpc>
                <a:spcBef>
                  <a:spcPct val="0"/>
                </a:spcBef>
              </a:pPr>
              <a:r>
                <a:rPr lang="en-US" sz="1333">
                  <a:solidFill>
                    <a:srgbClr val="03544F"/>
                  </a:solidFill>
                  <a:latin typeface="Neurial Grotesk 2"/>
                  <a:ea typeface="Neurial Grotesk 2"/>
                  <a:cs typeface="Neurial Grotesk 2"/>
                  <a:sym typeface="Neurial Grotesk 2"/>
                </a:rPr>
                <a:t>De-risking </a:t>
              </a:r>
            </a:p>
          </p:txBody>
        </p:sp>
        <p:sp>
          <p:nvSpPr>
            <p:cNvPr id="59" name="TextBox 66">
              <a:extLst>
                <a:ext uri="{FF2B5EF4-FFF2-40B4-BE49-F238E27FC236}">
                  <a16:creationId xmlns:a16="http://schemas.microsoft.com/office/drawing/2014/main" xmlns="" id="{1B713FD5-8344-6A44-147A-D41FC31E4773}"/>
                </a:ext>
              </a:extLst>
            </p:cNvPr>
            <p:cNvSpPr txBox="1"/>
            <p:nvPr/>
          </p:nvSpPr>
          <p:spPr>
            <a:xfrm>
              <a:off x="9685706" y="3845215"/>
              <a:ext cx="1170385" cy="221664"/>
            </a:xfrm>
            <a:prstGeom prst="rect">
              <a:avLst/>
            </a:prstGeom>
          </p:spPr>
          <p:txBody>
            <a:bodyPr lIns="0" tIns="0" rIns="0" bIns="0" rtlCol="0" anchor="t">
              <a:spAutoFit/>
            </a:bodyPr>
            <a:lstStyle/>
            <a:p>
              <a:pPr>
                <a:lnSpc>
                  <a:spcPts val="1867"/>
                </a:lnSpc>
                <a:spcBef>
                  <a:spcPct val="0"/>
                </a:spcBef>
              </a:pPr>
              <a:r>
                <a:rPr lang="en-US" sz="1333">
                  <a:solidFill>
                    <a:srgbClr val="03544F"/>
                  </a:solidFill>
                  <a:latin typeface="Neurial Grotesk 2"/>
                  <a:ea typeface="Neurial Grotesk 2"/>
                  <a:cs typeface="Neurial Grotesk 2"/>
                  <a:sym typeface="Neurial Grotesk 2"/>
                </a:rPr>
                <a:t>Public funding</a:t>
              </a:r>
            </a:p>
          </p:txBody>
        </p:sp>
        <p:sp>
          <p:nvSpPr>
            <p:cNvPr id="60" name="TextBox 67">
              <a:extLst>
                <a:ext uri="{FF2B5EF4-FFF2-40B4-BE49-F238E27FC236}">
                  <a16:creationId xmlns:a16="http://schemas.microsoft.com/office/drawing/2014/main" xmlns="" id="{8C82AA53-A8DB-D667-E3DA-9ABC0838B871}"/>
                </a:ext>
              </a:extLst>
            </p:cNvPr>
            <p:cNvSpPr txBox="1"/>
            <p:nvPr/>
          </p:nvSpPr>
          <p:spPr>
            <a:xfrm>
              <a:off x="9685706" y="4344767"/>
              <a:ext cx="1385193" cy="221664"/>
            </a:xfrm>
            <a:prstGeom prst="rect">
              <a:avLst/>
            </a:prstGeom>
          </p:spPr>
          <p:txBody>
            <a:bodyPr lIns="0" tIns="0" rIns="0" bIns="0" rtlCol="0" anchor="t">
              <a:spAutoFit/>
            </a:bodyPr>
            <a:lstStyle/>
            <a:p>
              <a:pPr>
                <a:lnSpc>
                  <a:spcPts val="1867"/>
                </a:lnSpc>
                <a:spcBef>
                  <a:spcPct val="0"/>
                </a:spcBef>
              </a:pPr>
              <a:r>
                <a:rPr lang="en-US" sz="1333">
                  <a:solidFill>
                    <a:srgbClr val="03544F"/>
                  </a:solidFill>
                  <a:latin typeface="Neurial Grotesk 2"/>
                  <a:ea typeface="Neurial Grotesk 2"/>
                  <a:cs typeface="Neurial Grotesk 2"/>
                  <a:sym typeface="Neurial Grotesk 2"/>
                </a:rPr>
                <a:t>Private financing</a:t>
              </a:r>
            </a:p>
          </p:txBody>
        </p:sp>
        <p:sp>
          <p:nvSpPr>
            <p:cNvPr id="61" name="TextBox 68">
              <a:extLst>
                <a:ext uri="{FF2B5EF4-FFF2-40B4-BE49-F238E27FC236}">
                  <a16:creationId xmlns:a16="http://schemas.microsoft.com/office/drawing/2014/main" xmlns="" id="{1ED3F64D-76DD-64A6-015F-4AF5185EF0FB}"/>
                </a:ext>
              </a:extLst>
            </p:cNvPr>
            <p:cNvSpPr txBox="1"/>
            <p:nvPr/>
          </p:nvSpPr>
          <p:spPr>
            <a:xfrm>
              <a:off x="398241" y="3816721"/>
              <a:ext cx="2431851" cy="221664"/>
            </a:xfrm>
            <a:prstGeom prst="rect">
              <a:avLst/>
            </a:prstGeom>
          </p:spPr>
          <p:txBody>
            <a:bodyPr lIns="0" tIns="0" rIns="0" bIns="0" rtlCol="0" anchor="t">
              <a:spAutoFit/>
            </a:bodyPr>
            <a:lstStyle/>
            <a:p>
              <a:pPr>
                <a:lnSpc>
                  <a:spcPts val="1867"/>
                </a:lnSpc>
                <a:spcBef>
                  <a:spcPct val="0"/>
                </a:spcBef>
              </a:pPr>
              <a:r>
                <a:rPr lang="en-US" sz="1333">
                  <a:solidFill>
                    <a:srgbClr val="03544F"/>
                  </a:solidFill>
                  <a:latin typeface="Neurial Grotesk 2"/>
                  <a:ea typeface="Neurial Grotesk 2"/>
                  <a:cs typeface="Neurial Grotesk 2"/>
                  <a:sym typeface="Neurial Grotesk 2"/>
                </a:rPr>
                <a:t>Safeguard regulatory stability</a:t>
              </a:r>
            </a:p>
          </p:txBody>
        </p:sp>
        <p:grpSp>
          <p:nvGrpSpPr>
            <p:cNvPr id="62" name="Group 69">
              <a:extLst>
                <a:ext uri="{FF2B5EF4-FFF2-40B4-BE49-F238E27FC236}">
                  <a16:creationId xmlns:a16="http://schemas.microsoft.com/office/drawing/2014/main" xmlns="" id="{D4ACED7C-064A-AD3D-DEA1-2252BCD73DF9}"/>
                </a:ext>
              </a:extLst>
            </p:cNvPr>
            <p:cNvGrpSpPr/>
            <p:nvPr/>
          </p:nvGrpSpPr>
          <p:grpSpPr>
            <a:xfrm>
              <a:off x="5107190" y="4903523"/>
              <a:ext cx="2266805" cy="1028700"/>
              <a:chOff x="0" y="0"/>
              <a:chExt cx="895528" cy="406400"/>
            </a:xfrm>
          </p:grpSpPr>
          <p:sp>
            <p:nvSpPr>
              <p:cNvPr id="63" name="Freeform 70">
                <a:extLst>
                  <a:ext uri="{FF2B5EF4-FFF2-40B4-BE49-F238E27FC236}">
                    <a16:creationId xmlns:a16="http://schemas.microsoft.com/office/drawing/2014/main" xmlns="" id="{B55F1124-6916-ED24-1BC4-51201849BBA2}"/>
                  </a:ext>
                </a:extLst>
              </p:cNvPr>
              <p:cNvSpPr/>
              <p:nvPr/>
            </p:nvSpPr>
            <p:spPr>
              <a:xfrm>
                <a:off x="0" y="0"/>
                <a:ext cx="895528" cy="406400"/>
              </a:xfrm>
              <a:custGeom>
                <a:avLst/>
                <a:gdLst/>
                <a:ahLst/>
                <a:cxnLst/>
                <a:rect l="l" t="t" r="r" b="b"/>
                <a:pathLst>
                  <a:path w="895528" h="406400">
                    <a:moveTo>
                      <a:pt x="692328" y="0"/>
                    </a:moveTo>
                    <a:cubicBezTo>
                      <a:pt x="804552" y="0"/>
                      <a:pt x="895528" y="90976"/>
                      <a:pt x="895528" y="203200"/>
                    </a:cubicBezTo>
                    <a:cubicBezTo>
                      <a:pt x="895528" y="315424"/>
                      <a:pt x="804552" y="406400"/>
                      <a:pt x="692328" y="406400"/>
                    </a:cubicBezTo>
                    <a:lnTo>
                      <a:pt x="203200" y="406400"/>
                    </a:lnTo>
                    <a:cubicBezTo>
                      <a:pt x="90976" y="406400"/>
                      <a:pt x="0" y="315424"/>
                      <a:pt x="0" y="203200"/>
                    </a:cubicBezTo>
                    <a:cubicBezTo>
                      <a:pt x="0" y="90976"/>
                      <a:pt x="90976" y="0"/>
                      <a:pt x="203200" y="0"/>
                    </a:cubicBezTo>
                    <a:close/>
                  </a:path>
                </a:pathLst>
              </a:custGeom>
              <a:solidFill>
                <a:srgbClr val="03544F"/>
              </a:solidFill>
            </p:spPr>
            <p:txBody>
              <a:bodyPr/>
              <a:lstStyle/>
              <a:p>
                <a:endParaRPr lang="en-GB" sz="1200"/>
              </a:p>
            </p:txBody>
          </p:sp>
          <p:sp>
            <p:nvSpPr>
              <p:cNvPr id="64" name="TextBox 71">
                <a:extLst>
                  <a:ext uri="{FF2B5EF4-FFF2-40B4-BE49-F238E27FC236}">
                    <a16:creationId xmlns:a16="http://schemas.microsoft.com/office/drawing/2014/main" xmlns="" id="{39802690-9508-4036-53AD-B545A697FD72}"/>
                  </a:ext>
                </a:extLst>
              </p:cNvPr>
              <p:cNvSpPr txBox="1"/>
              <p:nvPr/>
            </p:nvSpPr>
            <p:spPr>
              <a:xfrm>
                <a:off x="0" y="-57150"/>
                <a:ext cx="895528" cy="463550"/>
              </a:xfrm>
              <a:prstGeom prst="rect">
                <a:avLst/>
              </a:prstGeom>
            </p:spPr>
            <p:txBody>
              <a:bodyPr lIns="33867" tIns="33867" rIns="33867" bIns="33867" rtlCol="0" anchor="ctr"/>
              <a:lstStyle/>
              <a:p>
                <a:pPr algn="ctr">
                  <a:lnSpc>
                    <a:spcPts val="1867"/>
                  </a:lnSpc>
                </a:pPr>
                <a:endParaRPr sz="1200"/>
              </a:p>
            </p:txBody>
          </p:sp>
        </p:grpSp>
        <p:sp>
          <p:nvSpPr>
            <p:cNvPr id="65" name="TextBox 72">
              <a:extLst>
                <a:ext uri="{FF2B5EF4-FFF2-40B4-BE49-F238E27FC236}">
                  <a16:creationId xmlns:a16="http://schemas.microsoft.com/office/drawing/2014/main" xmlns="" id="{201DCDB1-3DE6-E126-9AB6-FB05B7155AF6}"/>
                </a:ext>
              </a:extLst>
            </p:cNvPr>
            <p:cNvSpPr txBox="1"/>
            <p:nvPr/>
          </p:nvSpPr>
          <p:spPr>
            <a:xfrm>
              <a:off x="5338289" y="5111802"/>
              <a:ext cx="1811171" cy="585288"/>
            </a:xfrm>
            <a:prstGeom prst="rect">
              <a:avLst/>
            </a:prstGeom>
          </p:spPr>
          <p:txBody>
            <a:bodyPr lIns="0" tIns="0" rIns="0" bIns="0" rtlCol="0" anchor="t">
              <a:spAutoFit/>
            </a:bodyPr>
            <a:lstStyle/>
            <a:p>
              <a:pPr algn="ctr">
                <a:lnSpc>
                  <a:spcPts val="2399"/>
                </a:lnSpc>
              </a:pPr>
              <a:r>
                <a:rPr lang="en-US" sz="1599">
                  <a:solidFill>
                    <a:srgbClr val="FFFFFF"/>
                  </a:solidFill>
                  <a:latin typeface="Canva Sans"/>
                  <a:ea typeface="Canva Sans"/>
                  <a:cs typeface="Canva Sans"/>
                  <a:sym typeface="Canva Sans"/>
                </a:rPr>
                <a:t>V. Develop a cooling strategy</a:t>
              </a:r>
            </a:p>
          </p:txBody>
        </p:sp>
        <p:sp>
          <p:nvSpPr>
            <p:cNvPr id="66" name="Freeform 73">
              <a:extLst>
                <a:ext uri="{FF2B5EF4-FFF2-40B4-BE49-F238E27FC236}">
                  <a16:creationId xmlns:a16="http://schemas.microsoft.com/office/drawing/2014/main" xmlns="" id="{07C5DB02-A203-5479-D3FA-FE7C7B810ABB}"/>
                </a:ext>
              </a:extLst>
            </p:cNvPr>
            <p:cNvSpPr/>
            <p:nvPr/>
          </p:nvSpPr>
          <p:spPr>
            <a:xfrm rot="16200000">
              <a:off x="7395564" y="5473380"/>
              <a:ext cx="496386" cy="49639"/>
            </a:xfrm>
            <a:custGeom>
              <a:avLst/>
              <a:gdLst/>
              <a:ahLst/>
              <a:cxnLst/>
              <a:rect l="l" t="t" r="r" b="b"/>
              <a:pathLst>
                <a:path w="744579" h="74458">
                  <a:moveTo>
                    <a:pt x="0" y="0"/>
                  </a:moveTo>
                  <a:lnTo>
                    <a:pt x="744579" y="0"/>
                  </a:lnTo>
                  <a:lnTo>
                    <a:pt x="744579" y="74458"/>
                  </a:lnTo>
                  <a:lnTo>
                    <a:pt x="0" y="744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67" name="Freeform 74">
              <a:extLst>
                <a:ext uri="{FF2B5EF4-FFF2-40B4-BE49-F238E27FC236}">
                  <a16:creationId xmlns:a16="http://schemas.microsoft.com/office/drawing/2014/main" xmlns="" id="{55E5B70B-ED61-0504-9B1B-F8EC0921329E}"/>
                </a:ext>
              </a:extLst>
            </p:cNvPr>
            <p:cNvSpPr/>
            <p:nvPr/>
          </p:nvSpPr>
          <p:spPr>
            <a:xfrm>
              <a:off x="7546295" y="5105524"/>
              <a:ext cx="194925" cy="194925"/>
            </a:xfrm>
            <a:custGeom>
              <a:avLst/>
              <a:gdLst/>
              <a:ahLst/>
              <a:cxnLst/>
              <a:rect l="l" t="t" r="r" b="b"/>
              <a:pathLst>
                <a:path w="292387" h="292387">
                  <a:moveTo>
                    <a:pt x="0" y="0"/>
                  </a:moveTo>
                  <a:lnTo>
                    <a:pt x="292387" y="0"/>
                  </a:lnTo>
                  <a:lnTo>
                    <a:pt x="292387" y="292387"/>
                  </a:lnTo>
                  <a:lnTo>
                    <a:pt x="0" y="2923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68" name="Freeform 75">
              <a:extLst>
                <a:ext uri="{FF2B5EF4-FFF2-40B4-BE49-F238E27FC236}">
                  <a16:creationId xmlns:a16="http://schemas.microsoft.com/office/drawing/2014/main" xmlns="" id="{BB28B823-C1FB-6C1C-56AF-7715E4AAED03}"/>
                </a:ext>
              </a:extLst>
            </p:cNvPr>
            <p:cNvSpPr/>
            <p:nvPr/>
          </p:nvSpPr>
          <p:spPr>
            <a:xfrm>
              <a:off x="7546295" y="5627896"/>
              <a:ext cx="194925" cy="194925"/>
            </a:xfrm>
            <a:custGeom>
              <a:avLst/>
              <a:gdLst/>
              <a:ahLst/>
              <a:cxnLst/>
              <a:rect l="l" t="t" r="r" b="b"/>
              <a:pathLst>
                <a:path w="292387" h="292387">
                  <a:moveTo>
                    <a:pt x="0" y="0"/>
                  </a:moveTo>
                  <a:lnTo>
                    <a:pt x="292387" y="0"/>
                  </a:lnTo>
                  <a:lnTo>
                    <a:pt x="292387" y="292387"/>
                  </a:lnTo>
                  <a:lnTo>
                    <a:pt x="0" y="2923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69" name="TextBox 76">
              <a:extLst>
                <a:ext uri="{FF2B5EF4-FFF2-40B4-BE49-F238E27FC236}">
                  <a16:creationId xmlns:a16="http://schemas.microsoft.com/office/drawing/2014/main" xmlns="" id="{17A47AD6-EC10-824D-EB24-FD40BDC137FA}"/>
                </a:ext>
              </a:extLst>
            </p:cNvPr>
            <p:cNvSpPr txBox="1"/>
            <p:nvPr/>
          </p:nvSpPr>
          <p:spPr>
            <a:xfrm>
              <a:off x="7865262" y="5041150"/>
              <a:ext cx="3463065" cy="221664"/>
            </a:xfrm>
            <a:prstGeom prst="rect">
              <a:avLst/>
            </a:prstGeom>
          </p:spPr>
          <p:txBody>
            <a:bodyPr lIns="0" tIns="0" rIns="0" bIns="0" rtlCol="0" anchor="t">
              <a:spAutoFit/>
            </a:bodyPr>
            <a:lstStyle/>
            <a:p>
              <a:pPr>
                <a:lnSpc>
                  <a:spcPts val="1867"/>
                </a:lnSpc>
                <a:spcBef>
                  <a:spcPct val="0"/>
                </a:spcBef>
              </a:pPr>
              <a:r>
                <a:rPr lang="en-US" sz="1333">
                  <a:solidFill>
                    <a:srgbClr val="03544F"/>
                  </a:solidFill>
                  <a:latin typeface="Neurial Grotesk 2"/>
                  <a:ea typeface="Neurial Grotesk 2"/>
                  <a:cs typeface="Neurial Grotesk 2"/>
                  <a:sym typeface="Neurial Grotesk 2"/>
                </a:rPr>
                <a:t>2030 target for efficiency of space cooling</a:t>
              </a:r>
            </a:p>
          </p:txBody>
        </p:sp>
        <p:sp>
          <p:nvSpPr>
            <p:cNvPr id="70" name="TextBox 77">
              <a:extLst>
                <a:ext uri="{FF2B5EF4-FFF2-40B4-BE49-F238E27FC236}">
                  <a16:creationId xmlns:a16="http://schemas.microsoft.com/office/drawing/2014/main" xmlns="" id="{734401A9-28D1-011D-4E0C-31505DAD9A79}"/>
                </a:ext>
              </a:extLst>
            </p:cNvPr>
            <p:cNvSpPr txBox="1"/>
            <p:nvPr/>
          </p:nvSpPr>
          <p:spPr>
            <a:xfrm>
              <a:off x="7842820" y="5477357"/>
              <a:ext cx="4080807" cy="465192"/>
            </a:xfrm>
            <a:prstGeom prst="rect">
              <a:avLst/>
            </a:prstGeom>
          </p:spPr>
          <p:txBody>
            <a:bodyPr lIns="0" tIns="0" rIns="0" bIns="0" rtlCol="0" anchor="t">
              <a:spAutoFit/>
            </a:bodyPr>
            <a:lstStyle/>
            <a:p>
              <a:pPr>
                <a:lnSpc>
                  <a:spcPts val="1859"/>
                </a:lnSpc>
                <a:spcBef>
                  <a:spcPct val="0"/>
                </a:spcBef>
              </a:pPr>
              <a:r>
                <a:rPr lang="en-US" sz="1328">
                  <a:solidFill>
                    <a:srgbClr val="03544F"/>
                  </a:solidFill>
                  <a:latin typeface="Neurial Grotesk 2"/>
                  <a:ea typeface="Neurial Grotesk 2"/>
                  <a:cs typeface="Neurial Grotesk 2"/>
                  <a:sym typeface="Neurial Grotesk 2"/>
                </a:rPr>
                <a:t>Suport the use of passive, renewable and sustainable cooling resources</a:t>
              </a:r>
            </a:p>
          </p:txBody>
        </p:sp>
        <p:sp>
          <p:nvSpPr>
            <p:cNvPr id="71" name="Freeform 78">
              <a:extLst>
                <a:ext uri="{FF2B5EF4-FFF2-40B4-BE49-F238E27FC236}">
                  <a16:creationId xmlns:a16="http://schemas.microsoft.com/office/drawing/2014/main" xmlns="" id="{6916BAF7-A41C-443A-50B6-8F725790EF1C}"/>
                </a:ext>
              </a:extLst>
            </p:cNvPr>
            <p:cNvSpPr/>
            <p:nvPr/>
          </p:nvSpPr>
          <p:spPr>
            <a:xfrm>
              <a:off x="4725407" y="5386167"/>
              <a:ext cx="194925" cy="194925"/>
            </a:xfrm>
            <a:custGeom>
              <a:avLst/>
              <a:gdLst/>
              <a:ahLst/>
              <a:cxnLst/>
              <a:rect l="l" t="t" r="r" b="b"/>
              <a:pathLst>
                <a:path w="292387" h="292387">
                  <a:moveTo>
                    <a:pt x="0" y="0"/>
                  </a:moveTo>
                  <a:lnTo>
                    <a:pt x="292387" y="0"/>
                  </a:lnTo>
                  <a:lnTo>
                    <a:pt x="292387" y="292388"/>
                  </a:lnTo>
                  <a:lnTo>
                    <a:pt x="0" y="2923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72" name="TextBox 79">
              <a:extLst>
                <a:ext uri="{FF2B5EF4-FFF2-40B4-BE49-F238E27FC236}">
                  <a16:creationId xmlns:a16="http://schemas.microsoft.com/office/drawing/2014/main" xmlns="" id="{DB0FA46F-14C4-D73E-044E-4D6EBC089836}"/>
                </a:ext>
              </a:extLst>
            </p:cNvPr>
            <p:cNvSpPr txBox="1"/>
            <p:nvPr/>
          </p:nvSpPr>
          <p:spPr>
            <a:xfrm>
              <a:off x="2631918" y="5211906"/>
              <a:ext cx="1993635" cy="465320"/>
            </a:xfrm>
            <a:prstGeom prst="rect">
              <a:avLst/>
            </a:prstGeom>
          </p:spPr>
          <p:txBody>
            <a:bodyPr lIns="0" tIns="0" rIns="0" bIns="0" rtlCol="0" anchor="t">
              <a:spAutoFit/>
            </a:bodyPr>
            <a:lstStyle/>
            <a:p>
              <a:pPr>
                <a:lnSpc>
                  <a:spcPts val="1867"/>
                </a:lnSpc>
              </a:pPr>
              <a:r>
                <a:rPr lang="en-US" sz="1333">
                  <a:solidFill>
                    <a:srgbClr val="03544F"/>
                  </a:solidFill>
                  <a:latin typeface="Neurial Grotesk 2"/>
                  <a:ea typeface="Neurial Grotesk 2"/>
                  <a:cs typeface="Neurial Grotesk 2"/>
                  <a:sym typeface="Neurial Grotesk 2"/>
                </a:rPr>
                <a:t>Integrate electricity and </a:t>
              </a:r>
            </a:p>
            <a:p>
              <a:pPr algn="ctr">
                <a:lnSpc>
                  <a:spcPts val="1867"/>
                </a:lnSpc>
                <a:spcBef>
                  <a:spcPct val="0"/>
                </a:spcBef>
              </a:pPr>
              <a:r>
                <a:rPr lang="en-US" sz="1333">
                  <a:solidFill>
                    <a:srgbClr val="03544F"/>
                  </a:solidFill>
                  <a:latin typeface="Neurial Grotesk 2"/>
                  <a:ea typeface="Neurial Grotesk 2"/>
                  <a:cs typeface="Neurial Grotesk 2"/>
                  <a:sym typeface="Neurial Grotesk 2"/>
                </a:rPr>
                <a:t>cooling infrastructures</a:t>
              </a:r>
            </a:p>
          </p:txBody>
        </p:sp>
        <p:sp>
          <p:nvSpPr>
            <p:cNvPr id="73" name="AutoShape 80">
              <a:extLst>
                <a:ext uri="{FF2B5EF4-FFF2-40B4-BE49-F238E27FC236}">
                  <a16:creationId xmlns:a16="http://schemas.microsoft.com/office/drawing/2014/main" xmlns="" id="{82607880-3800-A2C5-80C3-CD436FD604F3}"/>
                </a:ext>
              </a:extLst>
            </p:cNvPr>
            <p:cNvSpPr/>
            <p:nvPr/>
          </p:nvSpPr>
          <p:spPr>
            <a:xfrm>
              <a:off x="4920332" y="5483629"/>
              <a:ext cx="2723425" cy="0"/>
            </a:xfrm>
            <a:prstGeom prst="line">
              <a:avLst/>
            </a:prstGeom>
            <a:ln w="38100" cap="flat">
              <a:solidFill>
                <a:srgbClr val="03544F"/>
              </a:solidFill>
              <a:prstDash val="sysDot"/>
              <a:headEnd type="none" w="sm" len="sm"/>
              <a:tailEnd type="none" w="sm" len="sm"/>
            </a:ln>
          </p:spPr>
          <p:txBody>
            <a:bodyPr/>
            <a:lstStyle/>
            <a:p>
              <a:endParaRPr lang="en-GB" sz="1200"/>
            </a:p>
          </p:txBody>
        </p:sp>
      </p:grpSp>
    </p:spTree>
    <p:extLst>
      <p:ext uri="{BB962C8B-B14F-4D97-AF65-F5344CB8AC3E}">
        <p14:creationId xmlns:p14="http://schemas.microsoft.com/office/powerpoint/2010/main" val="15796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80940" y="3678844"/>
            <a:ext cx="384566" cy="384566"/>
          </a:xfrm>
          <a:custGeom>
            <a:avLst/>
            <a:gdLst/>
            <a:ahLst/>
            <a:cxnLst/>
            <a:rect l="l" t="t" r="r" b="b"/>
            <a:pathLst>
              <a:path w="576849" h="576849">
                <a:moveTo>
                  <a:pt x="0" y="0"/>
                </a:moveTo>
                <a:lnTo>
                  <a:pt x="576849" y="0"/>
                </a:lnTo>
                <a:lnTo>
                  <a:pt x="576849" y="576848"/>
                </a:lnTo>
                <a:lnTo>
                  <a:pt x="0" y="5768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3" name="Freeform 3"/>
          <p:cNvSpPr/>
          <p:nvPr/>
        </p:nvSpPr>
        <p:spPr>
          <a:xfrm>
            <a:off x="6480940" y="2069905"/>
            <a:ext cx="380854" cy="380854"/>
          </a:xfrm>
          <a:custGeom>
            <a:avLst/>
            <a:gdLst/>
            <a:ahLst/>
            <a:cxnLst/>
            <a:rect l="l" t="t" r="r" b="b"/>
            <a:pathLst>
              <a:path w="571281" h="571281">
                <a:moveTo>
                  <a:pt x="0" y="0"/>
                </a:moveTo>
                <a:lnTo>
                  <a:pt x="571281" y="0"/>
                </a:lnTo>
                <a:lnTo>
                  <a:pt x="571281" y="571281"/>
                </a:lnTo>
                <a:lnTo>
                  <a:pt x="0" y="57128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1200"/>
          </a:p>
        </p:txBody>
      </p:sp>
      <p:sp>
        <p:nvSpPr>
          <p:cNvPr id="4" name="Freeform 4"/>
          <p:cNvSpPr/>
          <p:nvPr/>
        </p:nvSpPr>
        <p:spPr>
          <a:xfrm>
            <a:off x="6480940" y="2900578"/>
            <a:ext cx="384566" cy="384566"/>
          </a:xfrm>
          <a:custGeom>
            <a:avLst/>
            <a:gdLst/>
            <a:ahLst/>
            <a:cxnLst/>
            <a:rect l="l" t="t" r="r" b="b"/>
            <a:pathLst>
              <a:path w="576849" h="576849">
                <a:moveTo>
                  <a:pt x="0" y="0"/>
                </a:moveTo>
                <a:lnTo>
                  <a:pt x="576849" y="0"/>
                </a:lnTo>
                <a:lnTo>
                  <a:pt x="576849" y="576849"/>
                </a:lnTo>
                <a:lnTo>
                  <a:pt x="0" y="5768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5" name="Freeform 5"/>
          <p:cNvSpPr/>
          <p:nvPr/>
        </p:nvSpPr>
        <p:spPr>
          <a:xfrm>
            <a:off x="6480940" y="4454826"/>
            <a:ext cx="384566" cy="384566"/>
          </a:xfrm>
          <a:custGeom>
            <a:avLst/>
            <a:gdLst/>
            <a:ahLst/>
            <a:cxnLst/>
            <a:rect l="l" t="t" r="r" b="b"/>
            <a:pathLst>
              <a:path w="576849" h="576849">
                <a:moveTo>
                  <a:pt x="0" y="0"/>
                </a:moveTo>
                <a:lnTo>
                  <a:pt x="576849" y="0"/>
                </a:lnTo>
                <a:lnTo>
                  <a:pt x="576849" y="576849"/>
                </a:lnTo>
                <a:lnTo>
                  <a:pt x="0" y="5768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sp>
        <p:nvSpPr>
          <p:cNvPr id="6" name="TextBox 6"/>
          <p:cNvSpPr txBox="1"/>
          <p:nvPr/>
        </p:nvSpPr>
        <p:spPr>
          <a:xfrm>
            <a:off x="7159029" y="1980508"/>
            <a:ext cx="4343892" cy="564835"/>
          </a:xfrm>
          <a:prstGeom prst="rect">
            <a:avLst/>
          </a:prstGeom>
        </p:spPr>
        <p:txBody>
          <a:bodyPr lIns="0" tIns="0" rIns="0" bIns="0" rtlCol="0" anchor="t">
            <a:spAutoFit/>
          </a:bodyPr>
          <a:lstStyle/>
          <a:p>
            <a:pPr>
              <a:lnSpc>
                <a:spcPts val="2333"/>
              </a:lnSpc>
            </a:pPr>
            <a:r>
              <a:rPr lang="en-US" sz="1666" dirty="0">
                <a:solidFill>
                  <a:srgbClr val="03544F"/>
                </a:solidFill>
                <a:latin typeface="Neurial Grotesk 1"/>
              </a:rPr>
              <a:t>International association for sustainable </a:t>
            </a:r>
          </a:p>
          <a:p>
            <a:pPr>
              <a:lnSpc>
                <a:spcPts val="2333"/>
              </a:lnSpc>
            </a:pPr>
            <a:r>
              <a:rPr lang="en-US" sz="1666" dirty="0">
                <a:solidFill>
                  <a:srgbClr val="03544F"/>
                </a:solidFill>
                <a:latin typeface="Neurial Grotesk 1"/>
              </a:rPr>
              <a:t>district heating and cooling </a:t>
            </a:r>
          </a:p>
        </p:txBody>
      </p:sp>
      <p:sp>
        <p:nvSpPr>
          <p:cNvPr id="7" name="TextBox 7"/>
          <p:cNvSpPr txBox="1"/>
          <p:nvPr/>
        </p:nvSpPr>
        <p:spPr>
          <a:xfrm>
            <a:off x="7159029" y="3541862"/>
            <a:ext cx="4709799" cy="564835"/>
          </a:xfrm>
          <a:prstGeom prst="rect">
            <a:avLst/>
          </a:prstGeom>
        </p:spPr>
        <p:txBody>
          <a:bodyPr lIns="0" tIns="0" rIns="0" bIns="0" rtlCol="0" anchor="t">
            <a:spAutoFit/>
          </a:bodyPr>
          <a:lstStyle/>
          <a:p>
            <a:pPr>
              <a:lnSpc>
                <a:spcPts val="2333"/>
              </a:lnSpc>
            </a:pPr>
            <a:r>
              <a:rPr lang="en-US" sz="1666">
                <a:solidFill>
                  <a:srgbClr val="03544F"/>
                </a:solidFill>
                <a:latin typeface="Neurial Grotesk 1"/>
              </a:rPr>
              <a:t>Research &amp; Innovation platform (DHC+) involved in 17 active European projects</a:t>
            </a:r>
          </a:p>
        </p:txBody>
      </p:sp>
      <p:sp>
        <p:nvSpPr>
          <p:cNvPr id="8" name="TextBox 8"/>
          <p:cNvSpPr txBox="1"/>
          <p:nvPr/>
        </p:nvSpPr>
        <p:spPr>
          <a:xfrm>
            <a:off x="7159029" y="2862478"/>
            <a:ext cx="4343892" cy="269882"/>
          </a:xfrm>
          <a:prstGeom prst="rect">
            <a:avLst/>
          </a:prstGeom>
        </p:spPr>
        <p:txBody>
          <a:bodyPr lIns="0" tIns="0" rIns="0" bIns="0" rtlCol="0" anchor="t">
            <a:spAutoFit/>
          </a:bodyPr>
          <a:lstStyle/>
          <a:p>
            <a:pPr>
              <a:lnSpc>
                <a:spcPts val="2333"/>
              </a:lnSpc>
            </a:pPr>
            <a:r>
              <a:rPr lang="en-US" sz="1666" dirty="0">
                <a:solidFill>
                  <a:srgbClr val="03544F"/>
                </a:solidFill>
                <a:latin typeface="Neurial Grotesk 1"/>
              </a:rPr>
              <a:t>Voice and forum of the sector </a:t>
            </a:r>
          </a:p>
        </p:txBody>
      </p:sp>
      <p:sp>
        <p:nvSpPr>
          <p:cNvPr id="9" name="TextBox 9"/>
          <p:cNvSpPr txBox="1"/>
          <p:nvPr/>
        </p:nvSpPr>
        <p:spPr>
          <a:xfrm>
            <a:off x="7159029" y="4497461"/>
            <a:ext cx="5032971" cy="1154740"/>
          </a:xfrm>
          <a:prstGeom prst="rect">
            <a:avLst/>
          </a:prstGeom>
        </p:spPr>
        <p:txBody>
          <a:bodyPr lIns="0" tIns="0" rIns="0" bIns="0" rtlCol="0" anchor="t">
            <a:spAutoFit/>
          </a:bodyPr>
          <a:lstStyle/>
          <a:p>
            <a:pPr>
              <a:lnSpc>
                <a:spcPts val="2333"/>
              </a:lnSpc>
            </a:pPr>
            <a:r>
              <a:rPr lang="en-US" sz="1666">
                <a:solidFill>
                  <a:srgbClr val="03544F"/>
                </a:solidFill>
                <a:latin typeface="Neurial Grotesk 1"/>
              </a:rPr>
              <a:t>150+ members from more than 30 countries</a:t>
            </a:r>
          </a:p>
          <a:p>
            <a:pPr>
              <a:lnSpc>
                <a:spcPts val="2333"/>
              </a:lnSpc>
            </a:pPr>
            <a:r>
              <a:rPr lang="en-US" sz="1666">
                <a:solidFill>
                  <a:srgbClr val="03544F"/>
                </a:solidFill>
                <a:latin typeface="Neurial Grotesk 1"/>
              </a:rPr>
              <a:t>National DHC associations, utilities, manufacturers, equipment suppliers, start-ups, universities, research institutes and consultancies</a:t>
            </a:r>
          </a:p>
        </p:txBody>
      </p:sp>
      <p:grpSp>
        <p:nvGrpSpPr>
          <p:cNvPr id="10" name="Group 10"/>
          <p:cNvGrpSpPr/>
          <p:nvPr/>
        </p:nvGrpSpPr>
        <p:grpSpPr>
          <a:xfrm>
            <a:off x="0" y="0"/>
            <a:ext cx="6096000" cy="6172200"/>
            <a:chOff x="0" y="0"/>
            <a:chExt cx="2408296" cy="2438400"/>
          </a:xfrm>
        </p:grpSpPr>
        <p:sp>
          <p:nvSpPr>
            <p:cNvPr id="11" name="Freeform 11"/>
            <p:cNvSpPr/>
            <p:nvPr/>
          </p:nvSpPr>
          <p:spPr>
            <a:xfrm>
              <a:off x="0" y="0"/>
              <a:ext cx="2408296" cy="2438400"/>
            </a:xfrm>
            <a:custGeom>
              <a:avLst/>
              <a:gdLst/>
              <a:ahLst/>
              <a:cxnLst/>
              <a:rect l="l" t="t" r="r" b="b"/>
              <a:pathLst>
                <a:path w="2408296" h="2438400">
                  <a:moveTo>
                    <a:pt x="0" y="0"/>
                  </a:moveTo>
                  <a:lnTo>
                    <a:pt x="2408296" y="0"/>
                  </a:lnTo>
                  <a:lnTo>
                    <a:pt x="2408296" y="2438400"/>
                  </a:lnTo>
                  <a:lnTo>
                    <a:pt x="0" y="2438400"/>
                  </a:lnTo>
                  <a:close/>
                </a:path>
              </a:pathLst>
            </a:custGeom>
            <a:solidFill>
              <a:srgbClr val="C8FA64"/>
            </a:solidFill>
          </p:spPr>
          <p:txBody>
            <a:bodyPr/>
            <a:lstStyle/>
            <a:p>
              <a:endParaRPr lang="en-GB" sz="1200"/>
            </a:p>
          </p:txBody>
        </p:sp>
        <p:sp>
          <p:nvSpPr>
            <p:cNvPr id="12" name="TextBox 12"/>
            <p:cNvSpPr txBox="1"/>
            <p:nvPr/>
          </p:nvSpPr>
          <p:spPr>
            <a:xfrm>
              <a:off x="0" y="-57150"/>
              <a:ext cx="2408296" cy="2495550"/>
            </a:xfrm>
            <a:prstGeom prst="rect">
              <a:avLst/>
            </a:prstGeom>
          </p:spPr>
          <p:txBody>
            <a:bodyPr lIns="33867" tIns="33867" rIns="33867" bIns="33867" rtlCol="0" anchor="ctr"/>
            <a:lstStyle/>
            <a:p>
              <a:pPr algn="ctr">
                <a:lnSpc>
                  <a:spcPts val="1867"/>
                </a:lnSpc>
              </a:pPr>
              <a:endParaRPr sz="1200"/>
            </a:p>
          </p:txBody>
        </p:sp>
      </p:grpSp>
      <p:sp>
        <p:nvSpPr>
          <p:cNvPr id="13" name="TextBox 13"/>
          <p:cNvSpPr txBox="1"/>
          <p:nvPr/>
        </p:nvSpPr>
        <p:spPr>
          <a:xfrm>
            <a:off x="6480940" y="1054051"/>
            <a:ext cx="2507712" cy="256480"/>
          </a:xfrm>
          <a:prstGeom prst="rect">
            <a:avLst/>
          </a:prstGeom>
        </p:spPr>
        <p:txBody>
          <a:bodyPr lIns="0" tIns="0" rIns="0" bIns="0" rtlCol="0" anchor="t">
            <a:spAutoFit/>
          </a:bodyPr>
          <a:lstStyle/>
          <a:p>
            <a:pPr>
              <a:lnSpc>
                <a:spcPts val="2010"/>
              </a:lnSpc>
            </a:pPr>
            <a:r>
              <a:rPr lang="en-US" sz="1733" dirty="0">
                <a:solidFill>
                  <a:srgbClr val="03544F"/>
                </a:solidFill>
                <a:latin typeface="Neurial Grotesk 2"/>
              </a:rPr>
              <a:t>Who we are:</a:t>
            </a:r>
          </a:p>
        </p:txBody>
      </p:sp>
      <p:sp>
        <p:nvSpPr>
          <p:cNvPr id="14" name="TextBox 14"/>
          <p:cNvSpPr txBox="1"/>
          <p:nvPr/>
        </p:nvSpPr>
        <p:spPr>
          <a:xfrm>
            <a:off x="685800" y="698501"/>
            <a:ext cx="4479552" cy="1590179"/>
          </a:xfrm>
          <a:prstGeom prst="rect">
            <a:avLst/>
          </a:prstGeom>
        </p:spPr>
        <p:txBody>
          <a:bodyPr lIns="0" tIns="0" rIns="0" bIns="0" rtlCol="0" anchor="t">
            <a:spAutoFit/>
          </a:bodyPr>
          <a:lstStyle/>
          <a:p>
            <a:pPr>
              <a:lnSpc>
                <a:spcPts val="6187"/>
              </a:lnSpc>
            </a:pPr>
            <a:r>
              <a:rPr lang="en-US" sz="5334" dirty="0">
                <a:solidFill>
                  <a:srgbClr val="03544F"/>
                </a:solidFill>
                <a:latin typeface="Neurial Grotesk 1"/>
              </a:rPr>
              <a:t>Euroheat &amp; Power</a:t>
            </a:r>
          </a:p>
        </p:txBody>
      </p:sp>
      <p:grpSp>
        <p:nvGrpSpPr>
          <p:cNvPr id="15" name="Group 15"/>
          <p:cNvGrpSpPr/>
          <p:nvPr/>
        </p:nvGrpSpPr>
        <p:grpSpPr>
          <a:xfrm>
            <a:off x="0" y="6172200"/>
            <a:ext cx="12192000" cy="685800"/>
            <a:chOff x="0" y="0"/>
            <a:chExt cx="24384000" cy="1371600"/>
          </a:xfrm>
        </p:grpSpPr>
        <p:grpSp>
          <p:nvGrpSpPr>
            <p:cNvPr id="16" name="Group 16"/>
            <p:cNvGrpSpPr/>
            <p:nvPr/>
          </p:nvGrpSpPr>
          <p:grpSpPr>
            <a:xfrm>
              <a:off x="0" y="0"/>
              <a:ext cx="24384000" cy="1371600"/>
              <a:chOff x="0" y="0"/>
              <a:chExt cx="4816593" cy="270933"/>
            </a:xfrm>
          </p:grpSpPr>
          <p:sp>
            <p:nvSpPr>
              <p:cNvPr id="17" name="Freeform 17"/>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3544F"/>
              </a:solidFill>
            </p:spPr>
            <p:txBody>
              <a:bodyPr/>
              <a:lstStyle/>
              <a:p>
                <a:endParaRPr lang="en-GB" sz="1200"/>
              </a:p>
            </p:txBody>
          </p:sp>
          <p:sp>
            <p:nvSpPr>
              <p:cNvPr id="18" name="TextBox 18"/>
              <p:cNvSpPr txBox="1"/>
              <p:nvPr/>
            </p:nvSpPr>
            <p:spPr>
              <a:xfrm>
                <a:off x="0" y="-57150"/>
                <a:ext cx="4816593" cy="328083"/>
              </a:xfrm>
              <a:prstGeom prst="rect">
                <a:avLst/>
              </a:prstGeom>
            </p:spPr>
            <p:txBody>
              <a:bodyPr lIns="33867" tIns="33867" rIns="33867" bIns="33867" rtlCol="0" anchor="ctr"/>
              <a:lstStyle/>
              <a:p>
                <a:pPr algn="ctr">
                  <a:lnSpc>
                    <a:spcPts val="1867"/>
                  </a:lnSpc>
                </a:pPr>
                <a:endParaRPr sz="1200"/>
              </a:p>
            </p:txBody>
          </p:sp>
        </p:grpSp>
        <p:sp>
          <p:nvSpPr>
            <p:cNvPr id="19" name="Freeform 19"/>
            <p:cNvSpPr/>
            <p:nvPr/>
          </p:nvSpPr>
          <p:spPr>
            <a:xfrm>
              <a:off x="356519" y="249937"/>
              <a:ext cx="2615180" cy="871727"/>
            </a:xfrm>
            <a:custGeom>
              <a:avLst/>
              <a:gdLst/>
              <a:ahLst/>
              <a:cxnLst/>
              <a:rect l="l" t="t" r="r" b="b"/>
              <a:pathLst>
                <a:path w="2615180" h="871727">
                  <a:moveTo>
                    <a:pt x="0" y="0"/>
                  </a:moveTo>
                  <a:lnTo>
                    <a:pt x="2615180" y="0"/>
                  </a:lnTo>
                  <a:lnTo>
                    <a:pt x="2615180" y="871726"/>
                  </a:lnTo>
                  <a:lnTo>
                    <a:pt x="0" y="8717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sz="1200"/>
            </a:p>
          </p:txBody>
        </p:sp>
        <p:sp>
          <p:nvSpPr>
            <p:cNvPr id="20" name="TextBox 20"/>
            <p:cNvSpPr txBox="1"/>
            <p:nvPr/>
          </p:nvSpPr>
          <p:spPr>
            <a:xfrm>
              <a:off x="18970128" y="427568"/>
              <a:ext cx="4915760" cy="443328"/>
            </a:xfrm>
            <a:prstGeom prst="rect">
              <a:avLst/>
            </a:prstGeom>
          </p:spPr>
          <p:txBody>
            <a:bodyPr lIns="0" tIns="0" rIns="0" bIns="0" rtlCol="0" anchor="t">
              <a:spAutoFit/>
            </a:bodyPr>
            <a:lstStyle/>
            <a:p>
              <a:pPr>
                <a:lnSpc>
                  <a:spcPts val="1867"/>
                </a:lnSpc>
                <a:spcBef>
                  <a:spcPct val="0"/>
                </a:spcBef>
              </a:pPr>
              <a:r>
                <a:rPr lang="en-US" sz="1333" dirty="0">
                  <a:solidFill>
                    <a:srgbClr val="C8FA64"/>
                  </a:solidFill>
                  <a:latin typeface="Neurial Grotesk 1"/>
                </a:rPr>
                <a:t>The Heating &amp; Cooling Network</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2F587-C8B8-68E6-D19F-922DD0AF8305}"/>
              </a:ext>
            </a:extLst>
          </p:cNvPr>
          <p:cNvSpPr>
            <a:spLocks noGrp="1"/>
          </p:cNvSpPr>
          <p:nvPr>
            <p:ph type="title"/>
          </p:nvPr>
        </p:nvSpPr>
        <p:spPr/>
        <p:txBody>
          <a:bodyPr/>
          <a:lstStyle/>
          <a:p>
            <a:r>
              <a:rPr lang="en-GB" dirty="0"/>
              <a:t>Yes, but…</a:t>
            </a:r>
          </a:p>
        </p:txBody>
      </p:sp>
    </p:spTree>
    <p:extLst>
      <p:ext uri="{BB962C8B-B14F-4D97-AF65-F5344CB8AC3E}">
        <p14:creationId xmlns:p14="http://schemas.microsoft.com/office/powerpoint/2010/main" val="964025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a:extLst>
              <a:ext uri="{FF2B5EF4-FFF2-40B4-BE49-F238E27FC236}">
                <a16:creationId xmlns:a16="http://schemas.microsoft.com/office/drawing/2014/main" xmlns="" id="{C61AB849-D657-8374-42CA-55BC62126827}"/>
              </a:ext>
            </a:extLst>
          </p:cNvPr>
          <p:cNvSpPr txBox="1"/>
          <p:nvPr/>
        </p:nvSpPr>
        <p:spPr>
          <a:xfrm>
            <a:off x="401422" y="149436"/>
            <a:ext cx="11389157" cy="498534"/>
          </a:xfrm>
          <a:prstGeom prst="rect">
            <a:avLst/>
          </a:prstGeom>
        </p:spPr>
        <p:txBody>
          <a:bodyPr lIns="0" tIns="0" rIns="0" bIns="0" rtlCol="0" anchor="t">
            <a:spAutoFit/>
          </a:bodyPr>
          <a:lstStyle/>
          <a:p>
            <a:pPr algn="ctr">
              <a:lnSpc>
                <a:spcPts val="4106"/>
              </a:lnSpc>
            </a:pPr>
            <a:r>
              <a:rPr lang="en-GB" sz="2933" noProof="0">
                <a:solidFill>
                  <a:srgbClr val="03544F"/>
                </a:solidFill>
                <a:ea typeface="Neurial Grotesk 3"/>
                <a:cs typeface="Neurial Grotesk 3"/>
                <a:sym typeface="Neurial Grotesk 3"/>
              </a:rPr>
              <a:t>Substantial investments needed to scale-up efficient DHC solutions!</a:t>
            </a:r>
          </a:p>
        </p:txBody>
      </p:sp>
      <p:sp>
        <p:nvSpPr>
          <p:cNvPr id="3" name="Freeform 14">
            <a:extLst>
              <a:ext uri="{FF2B5EF4-FFF2-40B4-BE49-F238E27FC236}">
                <a16:creationId xmlns:a16="http://schemas.microsoft.com/office/drawing/2014/main" xmlns="" id="{41A20E26-41F0-7FDA-00E0-B5335DD60B8B}"/>
              </a:ext>
            </a:extLst>
          </p:cNvPr>
          <p:cNvSpPr/>
          <p:nvPr/>
        </p:nvSpPr>
        <p:spPr>
          <a:xfrm>
            <a:off x="308468" y="1614291"/>
            <a:ext cx="7006178" cy="4405134"/>
          </a:xfrm>
          <a:custGeom>
            <a:avLst/>
            <a:gdLst/>
            <a:ahLst/>
            <a:cxnLst/>
            <a:rect l="l" t="t" r="r" b="b"/>
            <a:pathLst>
              <a:path w="10509267" h="6607701">
                <a:moveTo>
                  <a:pt x="0" y="0"/>
                </a:moveTo>
                <a:lnTo>
                  <a:pt x="10509267" y="0"/>
                </a:lnTo>
                <a:lnTo>
                  <a:pt x="10509267" y="6607702"/>
                </a:lnTo>
                <a:lnTo>
                  <a:pt x="0" y="6607702"/>
                </a:lnTo>
                <a:lnTo>
                  <a:pt x="0" y="0"/>
                </a:lnTo>
                <a:close/>
              </a:path>
            </a:pathLst>
          </a:custGeom>
          <a:blipFill>
            <a:blip r:embed="rId2"/>
            <a:stretch>
              <a:fillRect/>
            </a:stretch>
          </a:blipFill>
        </p:spPr>
        <p:txBody>
          <a:bodyPr/>
          <a:lstStyle/>
          <a:p>
            <a:endParaRPr lang="en-GB" sz="1200"/>
          </a:p>
        </p:txBody>
      </p:sp>
      <p:sp>
        <p:nvSpPr>
          <p:cNvPr id="4" name="TextBox 16">
            <a:extLst>
              <a:ext uri="{FF2B5EF4-FFF2-40B4-BE49-F238E27FC236}">
                <a16:creationId xmlns:a16="http://schemas.microsoft.com/office/drawing/2014/main" xmlns="" id="{CCF79C8B-B42B-CA29-AE30-FB5079716F75}"/>
              </a:ext>
            </a:extLst>
          </p:cNvPr>
          <p:cNvSpPr txBox="1"/>
          <p:nvPr/>
        </p:nvSpPr>
        <p:spPr>
          <a:xfrm>
            <a:off x="7965634" y="2300374"/>
            <a:ext cx="3716850" cy="2661691"/>
          </a:xfrm>
          <a:prstGeom prst="rect">
            <a:avLst/>
          </a:prstGeom>
        </p:spPr>
        <p:txBody>
          <a:bodyPr wrap="square" lIns="0" tIns="0" rIns="0" bIns="0" rtlCol="0" anchor="t">
            <a:spAutoFit/>
          </a:bodyPr>
          <a:lstStyle/>
          <a:p>
            <a:pPr algn="just">
              <a:lnSpc>
                <a:spcPts val="3453"/>
              </a:lnSpc>
            </a:pPr>
            <a:r>
              <a:rPr lang="en-US" sz="2466" dirty="0">
                <a:solidFill>
                  <a:srgbClr val="03544F"/>
                </a:solidFill>
                <a:ea typeface="Neurial Grotesk 3"/>
                <a:cs typeface="Neurial Grotesk 3"/>
                <a:sym typeface="Neurial Grotesk 3"/>
              </a:rPr>
              <a:t>Total up-front costs by 2050:  ~1,15 trillion EUR</a:t>
            </a:r>
          </a:p>
          <a:p>
            <a:pPr algn="just">
              <a:lnSpc>
                <a:spcPts val="2799"/>
              </a:lnSpc>
            </a:pPr>
            <a:endParaRPr lang="en-US" sz="2466" dirty="0">
              <a:solidFill>
                <a:srgbClr val="03544F"/>
              </a:solidFill>
              <a:ea typeface="Neurial Grotesk 3"/>
              <a:cs typeface="Neurial Grotesk 3"/>
              <a:sym typeface="Neurial Grotesk 3"/>
            </a:endParaRPr>
          </a:p>
          <a:p>
            <a:pPr algn="just">
              <a:lnSpc>
                <a:spcPts val="2799"/>
              </a:lnSpc>
            </a:pPr>
            <a:endParaRPr lang="en-US" sz="2466" dirty="0">
              <a:solidFill>
                <a:srgbClr val="03544F"/>
              </a:solidFill>
              <a:ea typeface="Neurial Grotesk 3"/>
              <a:cs typeface="Neurial Grotesk 3"/>
              <a:sym typeface="Neurial Grotesk 3"/>
            </a:endParaRPr>
          </a:p>
          <a:p>
            <a:pPr algn="just">
              <a:lnSpc>
                <a:spcPts val="2799"/>
              </a:lnSpc>
            </a:pPr>
            <a:r>
              <a:rPr lang="en-US" sz="1999" dirty="0">
                <a:solidFill>
                  <a:srgbClr val="03544F"/>
                </a:solidFill>
                <a:ea typeface="Neurial Grotesk 1"/>
                <a:cs typeface="Neurial Grotesk 1"/>
                <a:sym typeface="Neurial Grotesk 1"/>
              </a:rPr>
              <a:t>Current grid replacement costs assessment: ~180 Bn EUR</a:t>
            </a:r>
          </a:p>
          <a:p>
            <a:pPr algn="just">
              <a:lnSpc>
                <a:spcPts val="2799"/>
              </a:lnSpc>
              <a:spcBef>
                <a:spcPct val="0"/>
              </a:spcBef>
            </a:pPr>
            <a:endParaRPr lang="en-US" sz="1999" dirty="0">
              <a:solidFill>
                <a:srgbClr val="03544F"/>
              </a:solidFill>
              <a:ea typeface="Neurial Grotesk 1"/>
              <a:cs typeface="Neurial Grotesk 1"/>
              <a:sym typeface="Neurial Grotesk 1"/>
            </a:endParaRPr>
          </a:p>
        </p:txBody>
      </p:sp>
      <p:sp>
        <p:nvSpPr>
          <p:cNvPr id="5" name="Round Diagonal Corner Rectangle 396">
            <a:extLst>
              <a:ext uri="{FF2B5EF4-FFF2-40B4-BE49-F238E27FC236}">
                <a16:creationId xmlns:a16="http://schemas.microsoft.com/office/drawing/2014/main" xmlns="" id="{3277DCAA-D29B-AF78-6D6A-18DF99980DB4}"/>
              </a:ext>
            </a:extLst>
          </p:cNvPr>
          <p:cNvSpPr/>
          <p:nvPr/>
        </p:nvSpPr>
        <p:spPr>
          <a:xfrm>
            <a:off x="8668101" y="1128291"/>
            <a:ext cx="1562986" cy="972000"/>
          </a:xfrm>
          <a:prstGeom prst="round2DiagRect">
            <a:avLst/>
          </a:prstGeom>
          <a:solidFill>
            <a:srgbClr val="008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FC3B2"/>
              </a:solidFill>
              <a:highlight>
                <a:srgbClr val="7FC3B2"/>
              </a:highlight>
            </a:endParaRPr>
          </a:p>
        </p:txBody>
      </p:sp>
    </p:spTree>
    <p:extLst>
      <p:ext uri="{BB962C8B-B14F-4D97-AF65-F5344CB8AC3E}">
        <p14:creationId xmlns:p14="http://schemas.microsoft.com/office/powerpoint/2010/main" val="81011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xmlns="" id="{99BEF89B-FE17-2885-B06D-21DC1110F31A}"/>
              </a:ext>
            </a:extLst>
          </p:cNvPr>
          <p:cNvSpPr txBox="1"/>
          <p:nvPr/>
        </p:nvSpPr>
        <p:spPr>
          <a:xfrm>
            <a:off x="401422" y="385868"/>
            <a:ext cx="11389157" cy="534442"/>
          </a:xfrm>
          <a:prstGeom prst="rect">
            <a:avLst/>
          </a:prstGeom>
        </p:spPr>
        <p:txBody>
          <a:bodyPr lIns="0" tIns="0" rIns="0" bIns="0" rtlCol="0" anchor="t">
            <a:spAutoFit/>
          </a:bodyPr>
          <a:lstStyle/>
          <a:p>
            <a:pPr algn="ctr">
              <a:lnSpc>
                <a:spcPts val="4386"/>
              </a:lnSpc>
            </a:pPr>
            <a:r>
              <a:rPr lang="en-US" sz="2800" dirty="0">
                <a:solidFill>
                  <a:srgbClr val="03544F"/>
                </a:solidFill>
                <a:latin typeface="+mj-lt"/>
                <a:ea typeface="Neurial Grotesk 3"/>
                <a:cs typeface="Neurial Grotesk 3"/>
                <a:sym typeface="Neurial Grotesk 3"/>
              </a:rPr>
              <a:t>A revised EU heating and cooling strategy is needed!</a:t>
            </a:r>
          </a:p>
        </p:txBody>
      </p:sp>
      <p:grpSp>
        <p:nvGrpSpPr>
          <p:cNvPr id="3" name="Group 2">
            <a:extLst>
              <a:ext uri="{FF2B5EF4-FFF2-40B4-BE49-F238E27FC236}">
                <a16:creationId xmlns:a16="http://schemas.microsoft.com/office/drawing/2014/main" xmlns="" id="{3594538D-6E87-9E69-DB75-5489898E88BA}"/>
              </a:ext>
            </a:extLst>
          </p:cNvPr>
          <p:cNvGrpSpPr/>
          <p:nvPr/>
        </p:nvGrpSpPr>
        <p:grpSpPr>
          <a:xfrm>
            <a:off x="382180" y="1174659"/>
            <a:ext cx="11427641" cy="4578781"/>
            <a:chOff x="362938" y="1174659"/>
            <a:chExt cx="11427641" cy="4578781"/>
          </a:xfrm>
        </p:grpSpPr>
        <p:grpSp>
          <p:nvGrpSpPr>
            <p:cNvPr id="4" name="Group 3">
              <a:extLst>
                <a:ext uri="{FF2B5EF4-FFF2-40B4-BE49-F238E27FC236}">
                  <a16:creationId xmlns:a16="http://schemas.microsoft.com/office/drawing/2014/main" xmlns="" id="{363670F0-89C3-2644-A220-66C214399213}"/>
                </a:ext>
              </a:extLst>
            </p:cNvPr>
            <p:cNvGrpSpPr/>
            <p:nvPr/>
          </p:nvGrpSpPr>
          <p:grpSpPr>
            <a:xfrm>
              <a:off x="362938" y="1174659"/>
              <a:ext cx="1512000" cy="4578781"/>
              <a:chOff x="315030" y="1226244"/>
              <a:chExt cx="1512000" cy="4578781"/>
            </a:xfrm>
          </p:grpSpPr>
          <p:grpSp>
            <p:nvGrpSpPr>
              <p:cNvPr id="13" name="Group 14">
                <a:extLst>
                  <a:ext uri="{FF2B5EF4-FFF2-40B4-BE49-F238E27FC236}">
                    <a16:creationId xmlns:a16="http://schemas.microsoft.com/office/drawing/2014/main" xmlns="" id="{C3E7F4E0-6C38-BA0E-406E-1330B47CC677}"/>
                  </a:ext>
                </a:extLst>
              </p:cNvPr>
              <p:cNvGrpSpPr/>
              <p:nvPr/>
            </p:nvGrpSpPr>
            <p:grpSpPr>
              <a:xfrm>
                <a:off x="315030" y="1226244"/>
                <a:ext cx="1512000" cy="4578781"/>
                <a:chOff x="0" y="0"/>
                <a:chExt cx="625488" cy="1781340"/>
              </a:xfrm>
            </p:grpSpPr>
            <p:sp>
              <p:nvSpPr>
                <p:cNvPr id="19" name="Freeform 15">
                  <a:extLst>
                    <a:ext uri="{FF2B5EF4-FFF2-40B4-BE49-F238E27FC236}">
                      <a16:creationId xmlns:a16="http://schemas.microsoft.com/office/drawing/2014/main" xmlns="" id="{939CD1BA-8AD6-44DD-746C-592F3A892751}"/>
                    </a:ext>
                  </a:extLst>
                </p:cNvPr>
                <p:cNvSpPr/>
                <p:nvPr/>
              </p:nvSpPr>
              <p:spPr>
                <a:xfrm>
                  <a:off x="0" y="0"/>
                  <a:ext cx="625488" cy="1781340"/>
                </a:xfrm>
                <a:custGeom>
                  <a:avLst/>
                  <a:gdLst/>
                  <a:ahLst/>
                  <a:cxnLst/>
                  <a:rect l="l" t="t" r="r" b="b"/>
                  <a:pathLst>
                    <a:path w="625488" h="1781340">
                      <a:moveTo>
                        <a:pt x="166255" y="0"/>
                      </a:moveTo>
                      <a:lnTo>
                        <a:pt x="459234" y="0"/>
                      </a:lnTo>
                      <a:cubicBezTo>
                        <a:pt x="551053" y="0"/>
                        <a:pt x="625488" y="74435"/>
                        <a:pt x="625488" y="166255"/>
                      </a:cubicBezTo>
                      <a:lnTo>
                        <a:pt x="625488" y="1615085"/>
                      </a:lnTo>
                      <a:cubicBezTo>
                        <a:pt x="625488" y="1706905"/>
                        <a:pt x="551053" y="1781340"/>
                        <a:pt x="459234" y="1781340"/>
                      </a:cubicBezTo>
                      <a:lnTo>
                        <a:pt x="166255" y="1781340"/>
                      </a:lnTo>
                      <a:cubicBezTo>
                        <a:pt x="74435" y="1781340"/>
                        <a:pt x="0" y="1706905"/>
                        <a:pt x="0" y="1615085"/>
                      </a:cubicBezTo>
                      <a:lnTo>
                        <a:pt x="0" y="166255"/>
                      </a:lnTo>
                      <a:cubicBezTo>
                        <a:pt x="0" y="74435"/>
                        <a:pt x="74435" y="0"/>
                        <a:pt x="166255" y="0"/>
                      </a:cubicBezTo>
                      <a:close/>
                    </a:path>
                  </a:pathLst>
                </a:custGeom>
                <a:solidFill>
                  <a:srgbClr val="C8FA64"/>
                </a:solidFill>
              </p:spPr>
              <p:txBody>
                <a:bodyPr/>
                <a:lstStyle/>
                <a:p>
                  <a:endParaRPr lang="en-GB" sz="1200"/>
                </a:p>
              </p:txBody>
            </p:sp>
            <p:sp>
              <p:nvSpPr>
                <p:cNvPr id="20" name="TextBox 16">
                  <a:extLst>
                    <a:ext uri="{FF2B5EF4-FFF2-40B4-BE49-F238E27FC236}">
                      <a16:creationId xmlns:a16="http://schemas.microsoft.com/office/drawing/2014/main" xmlns="" id="{D2EBF97D-2667-AA39-91BF-96E83A322BC8}"/>
                    </a:ext>
                  </a:extLst>
                </p:cNvPr>
                <p:cNvSpPr txBox="1"/>
                <p:nvPr/>
              </p:nvSpPr>
              <p:spPr>
                <a:xfrm>
                  <a:off x="0" y="-28575"/>
                  <a:ext cx="625488" cy="1809915"/>
                </a:xfrm>
                <a:prstGeom prst="rect">
                  <a:avLst/>
                </a:prstGeom>
              </p:spPr>
              <p:txBody>
                <a:bodyPr lIns="33867" tIns="33867" rIns="33867" bIns="33867" rtlCol="0" anchor="ctr"/>
                <a:lstStyle/>
                <a:p>
                  <a:pPr algn="ctr">
                    <a:lnSpc>
                      <a:spcPts val="1493"/>
                    </a:lnSpc>
                  </a:pPr>
                  <a:endParaRPr sz="1200"/>
                </a:p>
              </p:txBody>
            </p:sp>
          </p:grpSp>
          <p:grpSp>
            <p:nvGrpSpPr>
              <p:cNvPr id="14" name="Group 13">
                <a:extLst>
                  <a:ext uri="{FF2B5EF4-FFF2-40B4-BE49-F238E27FC236}">
                    <a16:creationId xmlns:a16="http://schemas.microsoft.com/office/drawing/2014/main" xmlns="" id="{86D00CD8-6A2A-F922-5484-7C8345C5C307}"/>
                  </a:ext>
                </a:extLst>
              </p:cNvPr>
              <p:cNvGrpSpPr/>
              <p:nvPr/>
            </p:nvGrpSpPr>
            <p:grpSpPr>
              <a:xfrm>
                <a:off x="675030" y="1550899"/>
                <a:ext cx="774000" cy="3959334"/>
                <a:chOff x="675030" y="1550899"/>
                <a:chExt cx="774000" cy="3959334"/>
              </a:xfrm>
            </p:grpSpPr>
            <p:sp>
              <p:nvSpPr>
                <p:cNvPr id="15" name="Freeform 17">
                  <a:extLst>
                    <a:ext uri="{FF2B5EF4-FFF2-40B4-BE49-F238E27FC236}">
                      <a16:creationId xmlns:a16="http://schemas.microsoft.com/office/drawing/2014/main" xmlns="" id="{7977C014-5AD0-694E-9515-03BA2BBC330B}"/>
                    </a:ext>
                  </a:extLst>
                </p:cNvPr>
                <p:cNvSpPr/>
                <p:nvPr/>
              </p:nvSpPr>
              <p:spPr>
                <a:xfrm>
                  <a:off x="693030" y="1550899"/>
                  <a:ext cx="756000" cy="756000"/>
                </a:xfrm>
                <a:custGeom>
                  <a:avLst/>
                  <a:gdLst/>
                  <a:ahLst/>
                  <a:cxnLst/>
                  <a:rect l="l" t="t" r="r" b="b"/>
                  <a:pathLst>
                    <a:path w="1211126" h="1211126">
                      <a:moveTo>
                        <a:pt x="0" y="0"/>
                      </a:moveTo>
                      <a:lnTo>
                        <a:pt x="1211126" y="0"/>
                      </a:lnTo>
                      <a:lnTo>
                        <a:pt x="1211126" y="1211127"/>
                      </a:lnTo>
                      <a:lnTo>
                        <a:pt x="0" y="1211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sp>
              <p:nvSpPr>
                <p:cNvPr id="16" name="Freeform 18">
                  <a:extLst>
                    <a:ext uri="{FF2B5EF4-FFF2-40B4-BE49-F238E27FC236}">
                      <a16:creationId xmlns:a16="http://schemas.microsoft.com/office/drawing/2014/main" xmlns="" id="{E750A834-8877-CD00-3900-006E00ADE280}"/>
                    </a:ext>
                  </a:extLst>
                </p:cNvPr>
                <p:cNvSpPr/>
                <p:nvPr/>
              </p:nvSpPr>
              <p:spPr>
                <a:xfrm>
                  <a:off x="711030" y="3823905"/>
                  <a:ext cx="720000" cy="720000"/>
                </a:xfrm>
                <a:custGeom>
                  <a:avLst/>
                  <a:gdLst/>
                  <a:ahLst/>
                  <a:cxnLst/>
                  <a:rect l="l" t="t" r="r" b="b"/>
                  <a:pathLst>
                    <a:path w="1142156" h="1142156">
                      <a:moveTo>
                        <a:pt x="0" y="0"/>
                      </a:moveTo>
                      <a:lnTo>
                        <a:pt x="1142156" y="0"/>
                      </a:lnTo>
                      <a:lnTo>
                        <a:pt x="1142156" y="1142157"/>
                      </a:lnTo>
                      <a:lnTo>
                        <a:pt x="0" y="11421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sz="1200"/>
                </a:p>
              </p:txBody>
            </p:sp>
            <p:sp>
              <p:nvSpPr>
                <p:cNvPr id="17" name="Freeform 19">
                  <a:extLst>
                    <a:ext uri="{FF2B5EF4-FFF2-40B4-BE49-F238E27FC236}">
                      <a16:creationId xmlns:a16="http://schemas.microsoft.com/office/drawing/2014/main" xmlns="" id="{FA7DE050-1207-6440-0A01-F1FF1D3E8AFF}"/>
                    </a:ext>
                  </a:extLst>
                </p:cNvPr>
                <p:cNvSpPr/>
                <p:nvPr/>
              </p:nvSpPr>
              <p:spPr>
                <a:xfrm>
                  <a:off x="675030" y="4924407"/>
                  <a:ext cx="756000" cy="585826"/>
                </a:xfrm>
                <a:custGeom>
                  <a:avLst/>
                  <a:gdLst/>
                  <a:ahLst/>
                  <a:cxnLst/>
                  <a:rect l="l" t="t" r="r" b="b"/>
                  <a:pathLst>
                    <a:path w="1301836" h="878739">
                      <a:moveTo>
                        <a:pt x="0" y="0"/>
                      </a:moveTo>
                      <a:lnTo>
                        <a:pt x="1301836" y="0"/>
                      </a:lnTo>
                      <a:lnTo>
                        <a:pt x="1301836" y="878739"/>
                      </a:lnTo>
                      <a:lnTo>
                        <a:pt x="0" y="8787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sz="1200"/>
                </a:p>
              </p:txBody>
            </p:sp>
            <p:sp>
              <p:nvSpPr>
                <p:cNvPr id="18" name="Freeform 20">
                  <a:extLst>
                    <a:ext uri="{FF2B5EF4-FFF2-40B4-BE49-F238E27FC236}">
                      <a16:creationId xmlns:a16="http://schemas.microsoft.com/office/drawing/2014/main" xmlns="" id="{1A72D05B-236C-CBDC-2B6E-4043A0854A47}"/>
                    </a:ext>
                  </a:extLst>
                </p:cNvPr>
                <p:cNvSpPr/>
                <p:nvPr/>
              </p:nvSpPr>
              <p:spPr>
                <a:xfrm>
                  <a:off x="693030" y="2687402"/>
                  <a:ext cx="756000" cy="756000"/>
                </a:xfrm>
                <a:custGeom>
                  <a:avLst/>
                  <a:gdLst/>
                  <a:ahLst/>
                  <a:cxnLst/>
                  <a:rect l="l" t="t" r="r" b="b"/>
                  <a:pathLst>
                    <a:path w="1245003" h="1245003">
                      <a:moveTo>
                        <a:pt x="0" y="0"/>
                      </a:moveTo>
                      <a:lnTo>
                        <a:pt x="1245002" y="0"/>
                      </a:lnTo>
                      <a:lnTo>
                        <a:pt x="1245002" y="1245003"/>
                      </a:lnTo>
                      <a:lnTo>
                        <a:pt x="0" y="124500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sz="1200"/>
                </a:p>
              </p:txBody>
            </p:sp>
          </p:grpSp>
        </p:grpSp>
        <p:grpSp>
          <p:nvGrpSpPr>
            <p:cNvPr id="5" name="Group 4">
              <a:extLst>
                <a:ext uri="{FF2B5EF4-FFF2-40B4-BE49-F238E27FC236}">
                  <a16:creationId xmlns:a16="http://schemas.microsoft.com/office/drawing/2014/main" xmlns="" id="{07063C40-5134-C90B-66F1-AF0C69F3AFC4}"/>
                </a:ext>
              </a:extLst>
            </p:cNvPr>
            <p:cNvGrpSpPr/>
            <p:nvPr/>
          </p:nvGrpSpPr>
          <p:grpSpPr>
            <a:xfrm>
              <a:off x="2057216" y="1429439"/>
              <a:ext cx="8341653" cy="4230470"/>
              <a:chOff x="2057215" y="1429439"/>
              <a:chExt cx="8427880" cy="4230470"/>
            </a:xfrm>
          </p:grpSpPr>
          <p:sp>
            <p:nvSpPr>
              <p:cNvPr id="9" name="TextBox 22">
                <a:extLst>
                  <a:ext uri="{FF2B5EF4-FFF2-40B4-BE49-F238E27FC236}">
                    <a16:creationId xmlns:a16="http://schemas.microsoft.com/office/drawing/2014/main" xmlns="" id="{B87FC50C-4167-7491-CF50-066977652270}"/>
                  </a:ext>
                </a:extLst>
              </p:cNvPr>
              <p:cNvSpPr txBox="1"/>
              <p:nvPr/>
            </p:nvSpPr>
            <p:spPr>
              <a:xfrm>
                <a:off x="2057215" y="3736716"/>
                <a:ext cx="7884544" cy="624979"/>
              </a:xfrm>
              <a:prstGeom prst="rect">
                <a:avLst/>
              </a:prstGeom>
            </p:spPr>
            <p:txBody>
              <a:bodyPr wrap="square" lIns="0" tIns="0" rIns="0" bIns="0" rtlCol="0" anchor="t">
                <a:spAutoFit/>
              </a:bodyPr>
              <a:lstStyle/>
              <a:p>
                <a:pPr>
                  <a:lnSpc>
                    <a:spcPts val="2519"/>
                  </a:lnSpc>
                  <a:spcBef>
                    <a:spcPct val="0"/>
                  </a:spcBef>
                </a:pPr>
                <a:r>
                  <a:rPr lang="en-US" sz="1799" dirty="0">
                    <a:solidFill>
                      <a:srgbClr val="04403C"/>
                    </a:solidFill>
                    <a:ea typeface="Neurial Grotesk 3"/>
                    <a:cs typeface="Neurial Grotesk 3"/>
                    <a:sym typeface="Neurial Grotesk 3"/>
                  </a:rPr>
                  <a:t>A Clean energy investment strategy to unlock public and private financing:</a:t>
                </a:r>
              </a:p>
              <a:p>
                <a:pPr>
                  <a:lnSpc>
                    <a:spcPts val="2519"/>
                  </a:lnSpc>
                  <a:spcBef>
                    <a:spcPct val="0"/>
                  </a:spcBef>
                </a:pPr>
                <a:r>
                  <a:rPr lang="en-US" sz="1799" dirty="0">
                    <a:solidFill>
                      <a:srgbClr val="04403C"/>
                    </a:solidFill>
                    <a:ea typeface="Neurial Grotesk 1"/>
                    <a:cs typeface="Neurial Grotesk 1"/>
                    <a:sym typeface="Neurial Grotesk 1"/>
                  </a:rPr>
                  <a:t>State aid simplification, de-risking and fast-permitting for DHC networks</a:t>
                </a:r>
              </a:p>
            </p:txBody>
          </p:sp>
          <p:sp>
            <p:nvSpPr>
              <p:cNvPr id="10" name="TextBox 23">
                <a:extLst>
                  <a:ext uri="{FF2B5EF4-FFF2-40B4-BE49-F238E27FC236}">
                    <a16:creationId xmlns:a16="http://schemas.microsoft.com/office/drawing/2014/main" xmlns="" id="{45C03EBF-0475-AA88-F9C6-8513BD35A85D}"/>
                  </a:ext>
                </a:extLst>
              </p:cNvPr>
              <p:cNvSpPr txBox="1"/>
              <p:nvPr/>
            </p:nvSpPr>
            <p:spPr>
              <a:xfrm>
                <a:off x="2057216" y="1429439"/>
                <a:ext cx="8427879" cy="945580"/>
              </a:xfrm>
              <a:prstGeom prst="rect">
                <a:avLst/>
              </a:prstGeom>
            </p:spPr>
            <p:txBody>
              <a:bodyPr lIns="0" tIns="0" rIns="0" bIns="0" rtlCol="0" anchor="t">
                <a:spAutoFit/>
              </a:bodyPr>
              <a:lstStyle/>
              <a:p>
                <a:pPr>
                  <a:lnSpc>
                    <a:spcPts val="2519"/>
                  </a:lnSpc>
                </a:pPr>
                <a:r>
                  <a:rPr lang="en-US" sz="1600" dirty="0">
                    <a:solidFill>
                      <a:srgbClr val="04403C"/>
                    </a:solidFill>
                    <a:ea typeface="Neurial Grotesk 3"/>
                    <a:cs typeface="Neurial Grotesk 3"/>
                    <a:sym typeface="Neurial Grotesk 3"/>
                  </a:rPr>
                  <a:t>Regulatory stability:</a:t>
                </a:r>
              </a:p>
              <a:p>
                <a:pPr>
                  <a:lnSpc>
                    <a:spcPts val="2519"/>
                  </a:lnSpc>
                  <a:spcBef>
                    <a:spcPct val="0"/>
                  </a:spcBef>
                </a:pPr>
                <a:r>
                  <a:rPr lang="en-US" sz="1600" dirty="0">
                    <a:solidFill>
                      <a:srgbClr val="04403C"/>
                    </a:solidFill>
                    <a:ea typeface="Neurial Grotesk 1"/>
                    <a:cs typeface="Neurial Grotesk 1"/>
                    <a:sym typeface="Neurial Grotesk 1"/>
                  </a:rPr>
                  <a:t>Framing conditions to ensure the implementation of heating and cooling plans, ,and guidelines on regulatory and financing instruments at national level</a:t>
                </a:r>
              </a:p>
            </p:txBody>
          </p:sp>
          <p:sp>
            <p:nvSpPr>
              <p:cNvPr id="11" name="TextBox 24">
                <a:extLst>
                  <a:ext uri="{FF2B5EF4-FFF2-40B4-BE49-F238E27FC236}">
                    <a16:creationId xmlns:a16="http://schemas.microsoft.com/office/drawing/2014/main" xmlns="" id="{F28BF9CD-C867-F384-2805-3A0970CCC5AA}"/>
                  </a:ext>
                </a:extLst>
              </p:cNvPr>
              <p:cNvSpPr txBox="1"/>
              <p:nvPr/>
            </p:nvSpPr>
            <p:spPr>
              <a:xfrm>
                <a:off x="2057216" y="4714329"/>
                <a:ext cx="8228233" cy="945580"/>
              </a:xfrm>
              <a:prstGeom prst="rect">
                <a:avLst/>
              </a:prstGeom>
            </p:spPr>
            <p:txBody>
              <a:bodyPr lIns="0" tIns="0" rIns="0" bIns="0" rtlCol="0" anchor="t">
                <a:spAutoFit/>
              </a:bodyPr>
              <a:lstStyle/>
              <a:p>
                <a:pPr>
                  <a:lnSpc>
                    <a:spcPts val="2519"/>
                  </a:lnSpc>
                </a:pPr>
                <a:r>
                  <a:rPr lang="en-GB" sz="1799" noProof="0" dirty="0">
                    <a:solidFill>
                      <a:srgbClr val="04403C"/>
                    </a:solidFill>
                    <a:ea typeface="Neurial Grotesk 3"/>
                    <a:cs typeface="Neurial Grotesk 3"/>
                    <a:sym typeface="Neurial Grotesk 3"/>
                  </a:rPr>
                  <a:t>Rethink energy costs and system cost mutualisation:</a:t>
                </a:r>
              </a:p>
              <a:p>
                <a:pPr>
                  <a:lnSpc>
                    <a:spcPts val="2519"/>
                  </a:lnSpc>
                  <a:spcBef>
                    <a:spcPct val="0"/>
                  </a:spcBef>
                </a:pPr>
                <a:r>
                  <a:rPr lang="en-GB" sz="1799" noProof="0" dirty="0">
                    <a:solidFill>
                      <a:srgbClr val="04403C"/>
                    </a:solidFill>
                    <a:ea typeface="Neurial Grotesk 1"/>
                    <a:cs typeface="Neurial Grotesk 1"/>
                    <a:sym typeface="Neurial Grotesk 1"/>
                  </a:rPr>
                  <a:t>Ensure that energy taxation and levies do not trigger disproportionate energy costs of clean heat solutions for end users. </a:t>
                </a:r>
              </a:p>
            </p:txBody>
          </p:sp>
          <p:sp>
            <p:nvSpPr>
              <p:cNvPr id="12" name="TextBox 25">
                <a:extLst>
                  <a:ext uri="{FF2B5EF4-FFF2-40B4-BE49-F238E27FC236}">
                    <a16:creationId xmlns:a16="http://schemas.microsoft.com/office/drawing/2014/main" xmlns="" id="{BCD2DC09-7B38-2DE6-8FC0-6E3BCB02F886}"/>
                  </a:ext>
                </a:extLst>
              </p:cNvPr>
              <p:cNvSpPr txBox="1"/>
              <p:nvPr/>
            </p:nvSpPr>
            <p:spPr>
              <a:xfrm>
                <a:off x="2057215" y="2635817"/>
                <a:ext cx="7688822" cy="624979"/>
              </a:xfrm>
              <a:prstGeom prst="rect">
                <a:avLst/>
              </a:prstGeom>
            </p:spPr>
            <p:txBody>
              <a:bodyPr wrap="square" lIns="0" tIns="0" rIns="0" bIns="0" rtlCol="0" anchor="t">
                <a:spAutoFit/>
              </a:bodyPr>
              <a:lstStyle/>
              <a:p>
                <a:pPr>
                  <a:lnSpc>
                    <a:spcPts val="2519"/>
                  </a:lnSpc>
                  <a:spcBef>
                    <a:spcPct val="0"/>
                  </a:spcBef>
                </a:pPr>
                <a:r>
                  <a:rPr lang="en-GB" sz="1600" noProof="0" dirty="0">
                    <a:solidFill>
                      <a:srgbClr val="04403C"/>
                    </a:solidFill>
                    <a:ea typeface="Neurial Grotesk 3"/>
                    <a:cs typeface="Neurial Grotesk 3"/>
                    <a:sym typeface="Neurial Grotesk 3"/>
                  </a:rPr>
                  <a:t>Resource efficiency:</a:t>
                </a:r>
              </a:p>
              <a:p>
                <a:pPr>
                  <a:lnSpc>
                    <a:spcPts val="2519"/>
                  </a:lnSpc>
                  <a:spcBef>
                    <a:spcPct val="0"/>
                  </a:spcBef>
                </a:pPr>
                <a:r>
                  <a:rPr lang="en-GB" sz="1600" noProof="0" dirty="0">
                    <a:solidFill>
                      <a:srgbClr val="04403C"/>
                    </a:solidFill>
                    <a:ea typeface="Neurial Grotesk 1"/>
                    <a:cs typeface="Neurial Grotesk 1"/>
                    <a:sym typeface="Neurial Grotesk 1"/>
                  </a:rPr>
                  <a:t>Prioritise the use of local, renewable and circular heat sources </a:t>
                </a:r>
              </a:p>
            </p:txBody>
          </p:sp>
        </p:grpSp>
        <p:grpSp>
          <p:nvGrpSpPr>
            <p:cNvPr id="6" name="Group 26">
              <a:extLst>
                <a:ext uri="{FF2B5EF4-FFF2-40B4-BE49-F238E27FC236}">
                  <a16:creationId xmlns:a16="http://schemas.microsoft.com/office/drawing/2014/main" xmlns="" id="{A4450C03-0921-4235-8427-24F79DBBC717}"/>
                </a:ext>
              </a:extLst>
            </p:cNvPr>
            <p:cNvGrpSpPr/>
            <p:nvPr/>
          </p:nvGrpSpPr>
          <p:grpSpPr>
            <a:xfrm>
              <a:off x="10124036" y="2374320"/>
              <a:ext cx="1666543" cy="1666543"/>
              <a:chOff x="0" y="0"/>
              <a:chExt cx="812800" cy="812800"/>
            </a:xfrm>
          </p:grpSpPr>
          <p:sp>
            <p:nvSpPr>
              <p:cNvPr id="7" name="Freeform 27">
                <a:extLst>
                  <a:ext uri="{FF2B5EF4-FFF2-40B4-BE49-F238E27FC236}">
                    <a16:creationId xmlns:a16="http://schemas.microsoft.com/office/drawing/2014/main" xmlns="" id="{5FDCE9B2-657C-629D-A462-C1FF7605CB4B}"/>
                  </a:ext>
                </a:extLst>
              </p:cNvPr>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ACACFC"/>
              </a:solidFill>
            </p:spPr>
            <p:txBody>
              <a:bodyPr/>
              <a:lstStyle/>
              <a:p>
                <a:endParaRPr lang="en-GB" sz="1200"/>
              </a:p>
            </p:txBody>
          </p:sp>
          <p:sp>
            <p:nvSpPr>
              <p:cNvPr id="8" name="TextBox 28">
                <a:extLst>
                  <a:ext uri="{FF2B5EF4-FFF2-40B4-BE49-F238E27FC236}">
                    <a16:creationId xmlns:a16="http://schemas.microsoft.com/office/drawing/2014/main" xmlns="" id="{350E7D4C-6A7F-3F92-A784-A697D197AB8D}"/>
                  </a:ext>
                </a:extLst>
              </p:cNvPr>
              <p:cNvSpPr txBox="1"/>
              <p:nvPr/>
            </p:nvSpPr>
            <p:spPr>
              <a:xfrm>
                <a:off x="88900" y="22225"/>
                <a:ext cx="635000" cy="701675"/>
              </a:xfrm>
              <a:prstGeom prst="rect">
                <a:avLst/>
              </a:prstGeom>
            </p:spPr>
            <p:txBody>
              <a:bodyPr lIns="33867" tIns="33867" rIns="33867" bIns="33867" rtlCol="0" anchor="ctr"/>
              <a:lstStyle/>
              <a:p>
                <a:pPr algn="ctr">
                  <a:lnSpc>
                    <a:spcPts val="2706"/>
                  </a:lnSpc>
                </a:pPr>
                <a:r>
                  <a:rPr lang="en-US" sz="1933">
                    <a:solidFill>
                      <a:srgbClr val="04403C"/>
                    </a:solidFill>
                    <a:latin typeface="Neurial Grotesk 3"/>
                    <a:ea typeface="Neurial Grotesk 3"/>
                    <a:cs typeface="Neurial Grotesk 3"/>
                    <a:sym typeface="Neurial Grotesk 3"/>
                  </a:rPr>
                  <a:t>Release</a:t>
                </a:r>
              </a:p>
              <a:p>
                <a:pPr algn="ctr">
                  <a:lnSpc>
                    <a:spcPts val="2706"/>
                  </a:lnSpc>
                </a:pPr>
                <a:r>
                  <a:rPr lang="en-US" sz="1933">
                    <a:solidFill>
                      <a:srgbClr val="04403C"/>
                    </a:solidFill>
                    <a:latin typeface="Neurial Grotesk 3"/>
                    <a:ea typeface="Neurial Grotesk 3"/>
                    <a:cs typeface="Neurial Grotesk 3"/>
                    <a:sym typeface="Neurial Grotesk 3"/>
                  </a:rPr>
                  <a:t>Q1 2026!</a:t>
                </a:r>
              </a:p>
            </p:txBody>
          </p:sp>
        </p:grpSp>
      </p:grpSp>
    </p:spTree>
    <p:extLst>
      <p:ext uri="{BB962C8B-B14F-4D97-AF65-F5344CB8AC3E}">
        <p14:creationId xmlns:p14="http://schemas.microsoft.com/office/powerpoint/2010/main" val="353491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73F25A28-DA54-1886-8CCB-DE45543D7613}"/>
              </a:ext>
            </a:extLst>
          </p:cNvPr>
          <p:cNvSpPr txBox="1"/>
          <p:nvPr/>
        </p:nvSpPr>
        <p:spPr>
          <a:xfrm>
            <a:off x="3544399" y="2978941"/>
            <a:ext cx="5103203" cy="900118"/>
          </a:xfrm>
          <a:prstGeom prst="rect">
            <a:avLst/>
          </a:prstGeom>
        </p:spPr>
        <p:txBody>
          <a:bodyPr lIns="0" tIns="0" rIns="0" bIns="0" rtlCol="0" anchor="t">
            <a:spAutoFit/>
          </a:bodyPr>
          <a:lstStyle/>
          <a:p>
            <a:pPr algn="r" defTabSz="609630">
              <a:lnSpc>
                <a:spcPts val="6666"/>
              </a:lnSpc>
              <a:defRPr/>
            </a:pPr>
            <a:r>
              <a:rPr lang="en-US" sz="7200" dirty="0">
                <a:solidFill>
                  <a:srgbClr val="C8FA64"/>
                </a:solidFill>
                <a:latin typeface="+mj-lt"/>
              </a:rPr>
              <a:t>THANK YOU!</a:t>
            </a:r>
          </a:p>
        </p:txBody>
      </p:sp>
      <p:grpSp>
        <p:nvGrpSpPr>
          <p:cNvPr id="3" name="Group 2">
            <a:extLst>
              <a:ext uri="{FF2B5EF4-FFF2-40B4-BE49-F238E27FC236}">
                <a16:creationId xmlns:a16="http://schemas.microsoft.com/office/drawing/2014/main" xmlns="" id="{0A0C41B4-FBA3-2302-A2CF-FE0F68B76647}"/>
              </a:ext>
            </a:extLst>
          </p:cNvPr>
          <p:cNvGrpSpPr/>
          <p:nvPr/>
        </p:nvGrpSpPr>
        <p:grpSpPr>
          <a:xfrm>
            <a:off x="596969" y="5126345"/>
            <a:ext cx="8177379" cy="1019574"/>
            <a:chOff x="91132" y="5836464"/>
            <a:chExt cx="6593650" cy="1019574"/>
          </a:xfrm>
        </p:grpSpPr>
        <p:sp>
          <p:nvSpPr>
            <p:cNvPr id="4" name="TextBox 10">
              <a:extLst>
                <a:ext uri="{FF2B5EF4-FFF2-40B4-BE49-F238E27FC236}">
                  <a16:creationId xmlns:a16="http://schemas.microsoft.com/office/drawing/2014/main" xmlns="" id="{0AE69D95-A6B8-9279-F3E9-E99D5940934E}"/>
                </a:ext>
              </a:extLst>
            </p:cNvPr>
            <p:cNvSpPr txBox="1"/>
            <p:nvPr/>
          </p:nvSpPr>
          <p:spPr>
            <a:xfrm>
              <a:off x="91132" y="5836464"/>
              <a:ext cx="1944371" cy="1019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4059"/>
                </a:lnSpc>
                <a:spcBef>
                  <a:spcPct val="0"/>
                </a:spcBef>
              </a:pPr>
              <a:r>
                <a:rPr lang="en-US" sz="2800" dirty="0">
                  <a:solidFill>
                    <a:srgbClr val="C8FA64"/>
                  </a:solidFill>
                  <a:cs typeface="Sabon Next LT" panose="02000500000000000000" pitchFamily="2" charset="0"/>
                </a:rPr>
                <a:t>Crélida Mata</a:t>
              </a:r>
            </a:p>
          </p:txBody>
        </p:sp>
        <p:grpSp>
          <p:nvGrpSpPr>
            <p:cNvPr id="5" name="Group 4">
              <a:extLst>
                <a:ext uri="{FF2B5EF4-FFF2-40B4-BE49-F238E27FC236}">
                  <a16:creationId xmlns:a16="http://schemas.microsoft.com/office/drawing/2014/main" xmlns="" id="{BBC5AFBF-32E8-14B2-52A4-429CB38D84E5}"/>
                </a:ext>
              </a:extLst>
            </p:cNvPr>
            <p:cNvGrpSpPr/>
            <p:nvPr/>
          </p:nvGrpSpPr>
          <p:grpSpPr>
            <a:xfrm>
              <a:off x="91132" y="6090508"/>
              <a:ext cx="6593650" cy="466267"/>
              <a:chOff x="157807" y="5292624"/>
              <a:chExt cx="6593650" cy="466267"/>
            </a:xfrm>
          </p:grpSpPr>
          <p:sp>
            <p:nvSpPr>
              <p:cNvPr id="6" name="TextBox 8">
                <a:extLst>
                  <a:ext uri="{FF2B5EF4-FFF2-40B4-BE49-F238E27FC236}">
                    <a16:creationId xmlns:a16="http://schemas.microsoft.com/office/drawing/2014/main" xmlns="" id="{6D64BEEB-940D-655B-A276-A2C13F2C616C}"/>
                  </a:ext>
                </a:extLst>
              </p:cNvPr>
              <p:cNvSpPr txBox="1"/>
              <p:nvPr/>
            </p:nvSpPr>
            <p:spPr>
              <a:xfrm>
                <a:off x="5017966" y="5292624"/>
                <a:ext cx="1733491" cy="44409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4059"/>
                  </a:lnSpc>
                  <a:spcBef>
                    <a:spcPct val="0"/>
                  </a:spcBef>
                </a:pPr>
                <a:r>
                  <a:rPr lang="en-US" sz="1400" u="sng" dirty="0">
                    <a:solidFill>
                      <a:srgbClr val="92D050"/>
                    </a:solidFill>
                  </a:rPr>
                  <a:t>cm@euroheat.org</a:t>
                </a:r>
                <a:endParaRPr lang="en-US" sz="1400" u="sng" dirty="0">
                  <a:solidFill>
                    <a:srgbClr val="92D050"/>
                  </a:solidFill>
                  <a:hlinkClick r:id="rId2" tooltip="https://www.linkedin.com/in/paulinelucas-energy/">
                    <a:extLst>
                      <a:ext uri="{A12FA001-AC4F-418D-AE19-62706E023703}">
                        <ahyp:hlinkClr xmlns:ahyp="http://schemas.microsoft.com/office/drawing/2018/hyperlinkcolor" xmlns="" val="tx"/>
                      </a:ext>
                    </a:extLst>
                  </a:hlinkClick>
                </a:endParaRPr>
              </a:p>
            </p:txBody>
          </p:sp>
          <p:sp>
            <p:nvSpPr>
              <p:cNvPr id="7" name="TextBox 8">
                <a:extLst>
                  <a:ext uri="{FF2B5EF4-FFF2-40B4-BE49-F238E27FC236}">
                    <a16:creationId xmlns:a16="http://schemas.microsoft.com/office/drawing/2014/main" xmlns="" id="{7C78BDA0-12FA-FB86-23C6-265A9C80FDA5}"/>
                  </a:ext>
                </a:extLst>
              </p:cNvPr>
              <p:cNvSpPr txBox="1"/>
              <p:nvPr/>
            </p:nvSpPr>
            <p:spPr>
              <a:xfrm>
                <a:off x="157807" y="5314795"/>
                <a:ext cx="3245270" cy="44409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ts val="4059"/>
                  </a:lnSpc>
                  <a:spcBef>
                    <a:spcPct val="0"/>
                  </a:spcBef>
                </a:pPr>
                <a:r>
                  <a:rPr lang="en-US" sz="1400" u="sng" dirty="0">
                    <a:solidFill>
                      <a:srgbClr val="92D050"/>
                    </a:solidFill>
                  </a:rPr>
                  <a:t>Senior data and standardi</a:t>
                </a:r>
                <a:r>
                  <a:rPr lang="en-US" sz="1400" u="sng" dirty="0">
                    <a:solidFill>
                      <a:srgbClr val="92D050"/>
                    </a:solidFill>
                    <a:hlinkClick r:id="rId2" tooltip="https://www.linkedin.com/in/paulinelucas-energy/">
                      <a:extLst>
                        <a:ext uri="{A12FA001-AC4F-418D-AE19-62706E023703}">
                          <ahyp:hlinkClr xmlns:ahyp="http://schemas.microsoft.com/office/drawing/2018/hyperlinkcolor" xmlns="" val="tx"/>
                        </a:ext>
                      </a:extLst>
                    </a:hlinkClick>
                  </a:rPr>
                  <a:t>z</a:t>
                </a:r>
                <a:r>
                  <a:rPr lang="en-US" sz="1400" u="sng" dirty="0">
                    <a:solidFill>
                      <a:srgbClr val="92D050"/>
                    </a:solidFill>
                  </a:rPr>
                  <a:t>ation analyst</a:t>
                </a:r>
                <a:endParaRPr lang="en-US" sz="1400" u="sng" dirty="0">
                  <a:solidFill>
                    <a:srgbClr val="92D050"/>
                  </a:solidFill>
                  <a:hlinkClick r:id="rId2" tooltip="https://www.linkedin.com/in/paulinelucas-energy/">
                    <a:extLst>
                      <a:ext uri="{A12FA001-AC4F-418D-AE19-62706E023703}">
                        <ahyp:hlinkClr xmlns:ahyp="http://schemas.microsoft.com/office/drawing/2018/hyperlinkcolor" xmlns="" val="tx"/>
                      </a:ext>
                    </a:extLst>
                  </a:hlinkClick>
                </a:endParaRPr>
              </a:p>
            </p:txBody>
          </p:sp>
        </p:grpSp>
      </p:grpSp>
    </p:spTree>
    <p:extLst>
      <p:ext uri="{BB962C8B-B14F-4D97-AF65-F5344CB8AC3E}">
        <p14:creationId xmlns:p14="http://schemas.microsoft.com/office/powerpoint/2010/main" val="177491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C09D1-D45C-E0B9-6047-CB4087DC984E}"/>
              </a:ext>
            </a:extLst>
          </p:cNvPr>
          <p:cNvSpPr>
            <a:spLocks noGrp="1"/>
          </p:cNvSpPr>
          <p:nvPr>
            <p:ph type="title"/>
          </p:nvPr>
        </p:nvSpPr>
        <p:spPr/>
        <p:txBody>
          <a:bodyPr>
            <a:normAutofit/>
          </a:bodyPr>
          <a:lstStyle/>
          <a:p>
            <a:r>
              <a:rPr lang="en-US" sz="3600" dirty="0">
                <a:solidFill>
                  <a:srgbClr val="03544F"/>
                </a:solidFill>
                <a:latin typeface="+mj-lt"/>
                <a:ea typeface="Neurial Grotesk"/>
                <a:cs typeface="Neurial Grotesk"/>
                <a:sym typeface="Neurial Grotesk"/>
              </a:rPr>
              <a:t>DHC Market Outlook – Key Findings</a:t>
            </a:r>
            <a:endParaRPr lang="en-GB" sz="3200" dirty="0">
              <a:latin typeface="+mj-lt"/>
            </a:endParaRPr>
          </a:p>
        </p:txBody>
      </p:sp>
    </p:spTree>
    <p:extLst>
      <p:ext uri="{BB962C8B-B14F-4D97-AF65-F5344CB8AC3E}">
        <p14:creationId xmlns:p14="http://schemas.microsoft.com/office/powerpoint/2010/main" val="244396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27E2177-B9AA-C19D-3195-9B9382F99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C4ECD2F-66EB-4B7C-2F47-1230E208E861}"/>
              </a:ext>
            </a:extLst>
          </p:cNvPr>
          <p:cNvSpPr>
            <a:spLocks noGrp="1"/>
          </p:cNvSpPr>
          <p:nvPr>
            <p:ph type="title"/>
          </p:nvPr>
        </p:nvSpPr>
        <p:spPr>
          <a:xfrm>
            <a:off x="838200" y="365126"/>
            <a:ext cx="10515600" cy="666506"/>
          </a:xfrm>
        </p:spPr>
        <p:txBody>
          <a:bodyPr>
            <a:normAutofit/>
          </a:bodyPr>
          <a:lstStyle/>
          <a:p>
            <a:pPr marL="8467" marR="3387" algn="ctr"/>
            <a:r>
              <a:rPr lang="en-US" sz="2800" dirty="0">
                <a:latin typeface="+mn-lt"/>
              </a:rPr>
              <a:t>DHC MO 2025: Key Findings</a:t>
            </a:r>
            <a:endParaRPr lang="x-none" sz="2800" dirty="0">
              <a:latin typeface="+mn-lt"/>
            </a:endParaRPr>
          </a:p>
        </p:txBody>
      </p:sp>
      <p:grpSp>
        <p:nvGrpSpPr>
          <p:cNvPr id="25" name="Group 24">
            <a:extLst>
              <a:ext uri="{FF2B5EF4-FFF2-40B4-BE49-F238E27FC236}">
                <a16:creationId xmlns:a16="http://schemas.microsoft.com/office/drawing/2014/main" xmlns="" id="{DC8C228D-1F93-530F-839A-85BBEE4E367B}"/>
              </a:ext>
            </a:extLst>
          </p:cNvPr>
          <p:cNvGrpSpPr/>
          <p:nvPr/>
        </p:nvGrpSpPr>
        <p:grpSpPr>
          <a:xfrm>
            <a:off x="1023126" y="1100668"/>
            <a:ext cx="6041742" cy="4432092"/>
            <a:chOff x="1746435" y="1659786"/>
            <a:chExt cx="7821894" cy="3937783"/>
          </a:xfrm>
        </p:grpSpPr>
        <p:cxnSp>
          <p:nvCxnSpPr>
            <p:cNvPr id="16" name="Straight Connector 15">
              <a:extLst>
                <a:ext uri="{FF2B5EF4-FFF2-40B4-BE49-F238E27FC236}">
                  <a16:creationId xmlns:a16="http://schemas.microsoft.com/office/drawing/2014/main" xmlns="" id="{56160718-FB7E-23F6-6A86-71341BDE92D2}"/>
                </a:ext>
              </a:extLst>
            </p:cNvPr>
            <p:cNvCxnSpPr>
              <a:cxnSpLocks/>
            </p:cNvCxnSpPr>
            <p:nvPr/>
          </p:nvCxnSpPr>
          <p:spPr>
            <a:xfrm>
              <a:off x="1769035" y="4348400"/>
              <a:ext cx="6863378" cy="0"/>
            </a:xfrm>
            <a:prstGeom prst="line">
              <a:avLst/>
            </a:prstGeom>
            <a:ln w="3175">
              <a:solidFill>
                <a:srgbClr val="004C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0555C4F-EB47-4A09-F03F-4988F8C7EF08}"/>
                </a:ext>
              </a:extLst>
            </p:cNvPr>
            <p:cNvSpPr txBox="1"/>
            <p:nvPr/>
          </p:nvSpPr>
          <p:spPr>
            <a:xfrm>
              <a:off x="1769033" y="1659786"/>
              <a:ext cx="7799296" cy="791755"/>
            </a:xfrm>
            <a:prstGeom prst="rect">
              <a:avLst/>
            </a:prstGeom>
            <a:noFill/>
          </p:spPr>
          <p:txBody>
            <a:bodyPr wrap="square" lIns="91440" tIns="45720" rIns="91440" bIns="45720" rtlCol="0" anchor="t">
              <a:spAutoFit/>
            </a:bodyPr>
            <a:lstStyle/>
            <a:p>
              <a:r>
                <a:rPr lang="en-US" sz="1600" b="1" dirty="0">
                  <a:solidFill>
                    <a:srgbClr val="03544F"/>
                  </a:solidFill>
                  <a:latin typeface="+mj-lt"/>
                  <a:ea typeface="Open Sans"/>
                  <a:cs typeface="Open Sans"/>
                </a:rPr>
                <a:t>Growing Sector </a:t>
              </a:r>
            </a:p>
            <a:p>
              <a:pPr algn="just">
                <a:lnSpc>
                  <a:spcPct val="107000"/>
                </a:lnSpc>
                <a:spcAft>
                  <a:spcPts val="800"/>
                </a:spcAft>
                <a:buSzPts val="1000"/>
                <a:tabLst>
                  <a:tab pos="457200" algn="l"/>
                </a:tabLst>
              </a:pPr>
              <a:r>
                <a:rPr lang="en-GB" sz="1400" kern="0" dirty="0">
                  <a:latin typeface="+mj-lt"/>
                  <a:cs typeface="Times New Roman"/>
                </a:rPr>
                <a:t>Expansion of infrastructure (network pipes) in cities and communities highlighting growth of customer base</a:t>
              </a:r>
            </a:p>
          </p:txBody>
        </p:sp>
        <p:cxnSp>
          <p:nvCxnSpPr>
            <p:cNvPr id="18" name="Straight Connector 17">
              <a:extLst>
                <a:ext uri="{FF2B5EF4-FFF2-40B4-BE49-F238E27FC236}">
                  <a16:creationId xmlns:a16="http://schemas.microsoft.com/office/drawing/2014/main" xmlns="" id="{D295909F-71C1-F722-F509-FFE17590B441}"/>
                </a:ext>
              </a:extLst>
            </p:cNvPr>
            <p:cNvCxnSpPr>
              <a:cxnSpLocks/>
            </p:cNvCxnSpPr>
            <p:nvPr/>
          </p:nvCxnSpPr>
          <p:spPr>
            <a:xfrm>
              <a:off x="1769033" y="2539966"/>
              <a:ext cx="6863379" cy="0"/>
            </a:xfrm>
            <a:prstGeom prst="line">
              <a:avLst/>
            </a:prstGeom>
            <a:ln w="3175">
              <a:solidFill>
                <a:srgbClr val="004C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A567627E-4560-07C1-79C1-989A67E1EFA6}"/>
                </a:ext>
              </a:extLst>
            </p:cNvPr>
            <p:cNvSpPr txBox="1"/>
            <p:nvPr/>
          </p:nvSpPr>
          <p:spPr>
            <a:xfrm>
              <a:off x="1769033" y="3624696"/>
              <a:ext cx="7799296" cy="561244"/>
            </a:xfrm>
            <a:prstGeom prst="rect">
              <a:avLst/>
            </a:prstGeom>
            <a:noFill/>
          </p:spPr>
          <p:txBody>
            <a:bodyPr wrap="square" rtlCol="0">
              <a:spAutoFit/>
            </a:bodyPr>
            <a:lstStyle/>
            <a:p>
              <a:r>
                <a:rPr lang="en-US" sz="1600" b="1" dirty="0">
                  <a:solidFill>
                    <a:srgbClr val="03544F"/>
                  </a:solidFill>
                  <a:latin typeface="+mj-lt"/>
                  <a:ea typeface="Open Sans" panose="020B0606030504020204" pitchFamily="34" charset="0"/>
                  <a:cs typeface="Open Sans" panose="020B0606030504020204" pitchFamily="34" charset="0"/>
                </a:rPr>
                <a:t>E-boilers &amp; heat pumps </a:t>
              </a:r>
            </a:p>
            <a:p>
              <a:pPr lvl="0" algn="just">
                <a:lnSpc>
                  <a:spcPct val="107000"/>
                </a:lnSpc>
                <a:spcAft>
                  <a:spcPts val="800"/>
                </a:spcAft>
                <a:buSzPts val="1000"/>
                <a:tabLst>
                  <a:tab pos="457200" algn="l"/>
                </a:tabLst>
              </a:pPr>
              <a:r>
                <a:rPr lang="en-US" sz="1400" kern="0" dirty="0">
                  <a:latin typeface="+mj-lt"/>
                  <a:cs typeface="Times New Roman" panose="02020603050405020304" pitchFamily="18" charset="0"/>
                </a:rPr>
                <a:t>First ever breakthrough  + 60% in share of total district heating supply</a:t>
              </a:r>
              <a:r>
                <a:rPr lang="en-US" sz="1400" kern="0" dirty="0">
                  <a:effectLst>
                    <a:outerShdw blurRad="38100" dist="38100" dir="2700000" algn="tl">
                      <a:srgbClr val="000000">
                        <a:alpha val="43137"/>
                      </a:srgbClr>
                    </a:outerShdw>
                  </a:effectLst>
                  <a:latin typeface="+mj-lt"/>
                  <a:cs typeface="Times New Roman" panose="02020603050405020304" pitchFamily="18" charset="0"/>
                </a:rPr>
                <a:t>. </a:t>
              </a:r>
            </a:p>
          </p:txBody>
        </p:sp>
        <p:sp>
          <p:nvSpPr>
            <p:cNvPr id="20" name="TextBox 19">
              <a:extLst>
                <a:ext uri="{FF2B5EF4-FFF2-40B4-BE49-F238E27FC236}">
                  <a16:creationId xmlns:a16="http://schemas.microsoft.com/office/drawing/2014/main" xmlns="" id="{4C31099E-5BAE-164B-595D-D4FC62C6C901}"/>
                </a:ext>
              </a:extLst>
            </p:cNvPr>
            <p:cNvSpPr txBox="1"/>
            <p:nvPr/>
          </p:nvSpPr>
          <p:spPr>
            <a:xfrm>
              <a:off x="1746435" y="4455461"/>
              <a:ext cx="7799296" cy="1142108"/>
            </a:xfrm>
            <a:prstGeom prst="rect">
              <a:avLst/>
            </a:prstGeom>
            <a:noFill/>
          </p:spPr>
          <p:txBody>
            <a:bodyPr wrap="square" lIns="91440" tIns="45720" rIns="91440" bIns="45720" rtlCol="0" anchor="t">
              <a:spAutoFit/>
            </a:bodyPr>
            <a:lstStyle/>
            <a:p>
              <a:pPr lvl="0">
                <a:lnSpc>
                  <a:spcPct val="107000"/>
                </a:lnSpc>
                <a:spcAft>
                  <a:spcPts val="800"/>
                </a:spcAft>
                <a:buSzPts val="1000"/>
                <a:tabLst>
                  <a:tab pos="457200" algn="l"/>
                </a:tabLst>
              </a:pPr>
              <a:r>
                <a:rPr lang="en-US" sz="1600" b="1" dirty="0">
                  <a:solidFill>
                    <a:srgbClr val="03544F"/>
                  </a:solidFill>
                  <a:latin typeface="+mj-lt"/>
                  <a:ea typeface="Open Sans" panose="020B0606030504020204" pitchFamily="34" charset="0"/>
                  <a:cs typeface="Open Sans" panose="020B0606030504020204" pitchFamily="34" charset="0"/>
                </a:rPr>
                <a:t>The Heat transition in action – but continued support needed</a:t>
              </a:r>
            </a:p>
            <a:p>
              <a:pPr algn="just">
                <a:lnSpc>
                  <a:spcPct val="107000"/>
                </a:lnSpc>
                <a:spcAft>
                  <a:spcPts val="800"/>
                </a:spcAft>
                <a:buSzPts val="1000"/>
                <a:tabLst>
                  <a:tab pos="457200" algn="l"/>
                </a:tabLst>
              </a:pPr>
              <a:r>
                <a:rPr lang="en-US" sz="1400" kern="0" dirty="0">
                  <a:latin typeface="+mj-lt"/>
                  <a:cs typeface="Times New Roman" panose="02020603050405020304" pitchFamily="18" charset="0"/>
                </a:rPr>
                <a:t>In many countries DH is recognized has key to transforming the heat market. Nevertheless, governments must underpin ambitious objectives with policy measures and continued support </a:t>
              </a:r>
            </a:p>
          </p:txBody>
        </p:sp>
        <p:sp>
          <p:nvSpPr>
            <p:cNvPr id="23" name="TextBox 22">
              <a:extLst>
                <a:ext uri="{FF2B5EF4-FFF2-40B4-BE49-F238E27FC236}">
                  <a16:creationId xmlns:a16="http://schemas.microsoft.com/office/drawing/2014/main" xmlns="" id="{153A5BC2-2E1E-2700-8860-6695D6FAEDD4}"/>
                </a:ext>
              </a:extLst>
            </p:cNvPr>
            <p:cNvSpPr txBox="1"/>
            <p:nvPr/>
          </p:nvSpPr>
          <p:spPr>
            <a:xfrm>
              <a:off x="1769033" y="2642241"/>
              <a:ext cx="7799296" cy="791755"/>
            </a:xfrm>
            <a:prstGeom prst="rect">
              <a:avLst/>
            </a:prstGeom>
            <a:noFill/>
          </p:spPr>
          <p:txBody>
            <a:bodyPr wrap="square" rtlCol="0">
              <a:spAutoFit/>
            </a:bodyPr>
            <a:lstStyle/>
            <a:p>
              <a:r>
                <a:rPr lang="en-US" sz="1600" b="1" dirty="0">
                  <a:solidFill>
                    <a:srgbClr val="03544F"/>
                  </a:solidFill>
                  <a:latin typeface="+mj-lt"/>
                  <a:ea typeface="Open Sans" panose="020B0606030504020204" pitchFamily="34" charset="0"/>
                  <a:cs typeface="Open Sans" panose="020B0606030504020204" pitchFamily="34" charset="0"/>
                </a:rPr>
                <a:t>Fuel Mix</a:t>
              </a:r>
            </a:p>
            <a:p>
              <a:pPr lvl="0" algn="just">
                <a:lnSpc>
                  <a:spcPct val="107000"/>
                </a:lnSpc>
                <a:spcAft>
                  <a:spcPts val="800"/>
                </a:spcAft>
                <a:buSzPts val="1000"/>
                <a:tabLst>
                  <a:tab pos="457200" algn="l"/>
                </a:tabLst>
              </a:pPr>
              <a:r>
                <a:rPr lang="en-US" sz="1400" kern="0" dirty="0">
                  <a:latin typeface="+mj-lt"/>
                  <a:ea typeface="Times New Roman" panose="02020603050405020304" pitchFamily="18" charset="0"/>
                  <a:cs typeface="Times New Roman" panose="02020603050405020304" pitchFamily="18" charset="0"/>
                </a:rPr>
                <a:t>The evolution follows long-term tendency to phase out fossil fuels by integrating shares of new renewable and waste heat sources</a:t>
              </a:r>
            </a:p>
          </p:txBody>
        </p:sp>
        <p:cxnSp>
          <p:nvCxnSpPr>
            <p:cNvPr id="24" name="Straight Connector 23">
              <a:extLst>
                <a:ext uri="{FF2B5EF4-FFF2-40B4-BE49-F238E27FC236}">
                  <a16:creationId xmlns:a16="http://schemas.microsoft.com/office/drawing/2014/main" xmlns="" id="{7DF91F90-B258-8EF2-199D-A610FF5EF199}"/>
                </a:ext>
              </a:extLst>
            </p:cNvPr>
            <p:cNvCxnSpPr>
              <a:cxnSpLocks/>
            </p:cNvCxnSpPr>
            <p:nvPr/>
          </p:nvCxnSpPr>
          <p:spPr>
            <a:xfrm>
              <a:off x="1769033" y="3522421"/>
              <a:ext cx="6863379" cy="0"/>
            </a:xfrm>
            <a:prstGeom prst="line">
              <a:avLst/>
            </a:prstGeom>
            <a:ln w="3175">
              <a:solidFill>
                <a:srgbClr val="004C00"/>
              </a:solidFill>
              <a:prstDash val="dash"/>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6A872AF0-3979-5C62-6DE9-A93AA6C1AFAB}"/>
              </a:ext>
            </a:extLst>
          </p:cNvPr>
          <p:cNvGrpSpPr/>
          <p:nvPr/>
        </p:nvGrpSpPr>
        <p:grpSpPr>
          <a:xfrm>
            <a:off x="7752873" y="1961260"/>
            <a:ext cx="3236466" cy="3242930"/>
            <a:chOff x="7752873" y="1961260"/>
            <a:chExt cx="3236466" cy="3242930"/>
          </a:xfrm>
        </p:grpSpPr>
        <p:sp>
          <p:nvSpPr>
            <p:cNvPr id="26" name="Round Diagonal Corner Rectangle 396">
              <a:extLst>
                <a:ext uri="{FF2B5EF4-FFF2-40B4-BE49-F238E27FC236}">
                  <a16:creationId xmlns:a16="http://schemas.microsoft.com/office/drawing/2014/main" xmlns="" id="{2FA12B0B-0789-9957-5968-94A0939B6BEB}"/>
                </a:ext>
              </a:extLst>
            </p:cNvPr>
            <p:cNvSpPr/>
            <p:nvPr/>
          </p:nvSpPr>
          <p:spPr>
            <a:xfrm>
              <a:off x="7752873" y="1961260"/>
              <a:ext cx="1562986" cy="1562986"/>
            </a:xfrm>
            <a:prstGeom prst="round2DiagRect">
              <a:avLst/>
            </a:prstGeom>
            <a:solidFill>
              <a:srgbClr val="008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C3B2"/>
                </a:solidFill>
                <a:highlight>
                  <a:srgbClr val="7FC3B2"/>
                </a:highlight>
              </a:endParaRPr>
            </a:p>
          </p:txBody>
        </p:sp>
        <p:sp>
          <p:nvSpPr>
            <p:cNvPr id="27" name="Round Diagonal Corner Rectangle 397">
              <a:extLst>
                <a:ext uri="{FF2B5EF4-FFF2-40B4-BE49-F238E27FC236}">
                  <a16:creationId xmlns:a16="http://schemas.microsoft.com/office/drawing/2014/main" xmlns="" id="{B71B9725-DBA9-B40A-49C9-AE532CA8D746}"/>
                </a:ext>
              </a:extLst>
            </p:cNvPr>
            <p:cNvSpPr/>
            <p:nvPr/>
          </p:nvSpPr>
          <p:spPr>
            <a:xfrm>
              <a:off x="7752873" y="3641204"/>
              <a:ext cx="1562986" cy="1562986"/>
            </a:xfrm>
            <a:prstGeom prst="round2DiagRect">
              <a:avLst/>
            </a:prstGeom>
            <a:solidFill>
              <a:srgbClr val="03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C3B2"/>
                </a:solidFill>
              </a:endParaRPr>
            </a:p>
          </p:txBody>
        </p:sp>
        <p:sp>
          <p:nvSpPr>
            <p:cNvPr id="28" name="Round Diagonal Corner Rectangle 398">
              <a:extLst>
                <a:ext uri="{FF2B5EF4-FFF2-40B4-BE49-F238E27FC236}">
                  <a16:creationId xmlns:a16="http://schemas.microsoft.com/office/drawing/2014/main" xmlns="" id="{13A57A83-4B63-2443-363F-E453AE2AC25F}"/>
                </a:ext>
              </a:extLst>
            </p:cNvPr>
            <p:cNvSpPr/>
            <p:nvPr/>
          </p:nvSpPr>
          <p:spPr>
            <a:xfrm>
              <a:off x="9426353" y="1961260"/>
              <a:ext cx="1562986" cy="1562986"/>
            </a:xfrm>
            <a:prstGeom prst="round2DiagRect">
              <a:avLst/>
            </a:prstGeom>
            <a:solidFill>
              <a:srgbClr val="03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C3B2"/>
                </a:solidFill>
              </a:endParaRPr>
            </a:p>
          </p:txBody>
        </p:sp>
        <p:sp>
          <p:nvSpPr>
            <p:cNvPr id="29" name="Round Diagonal Corner Rectangle 399">
              <a:extLst>
                <a:ext uri="{FF2B5EF4-FFF2-40B4-BE49-F238E27FC236}">
                  <a16:creationId xmlns:a16="http://schemas.microsoft.com/office/drawing/2014/main" xmlns="" id="{65DECDC7-26D3-46CF-6B94-A80095442485}"/>
                </a:ext>
              </a:extLst>
            </p:cNvPr>
            <p:cNvSpPr/>
            <p:nvPr/>
          </p:nvSpPr>
          <p:spPr>
            <a:xfrm>
              <a:off x="9426353" y="3641204"/>
              <a:ext cx="1562986" cy="1562986"/>
            </a:xfrm>
            <a:prstGeom prst="round2DiagRect">
              <a:avLst/>
            </a:prstGeom>
            <a:solidFill>
              <a:srgbClr val="008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C3B2"/>
                </a:solidFill>
              </a:endParaRPr>
            </a:p>
          </p:txBody>
        </p:sp>
      </p:grpSp>
      <p:sp>
        <p:nvSpPr>
          <p:cNvPr id="31" name="Rectangle 30">
            <a:extLst>
              <a:ext uri="{FF2B5EF4-FFF2-40B4-BE49-F238E27FC236}">
                <a16:creationId xmlns:a16="http://schemas.microsoft.com/office/drawing/2014/main" xmlns="" id="{24800BB3-E92C-146E-3733-3AEF2E872C0F}"/>
              </a:ext>
            </a:extLst>
          </p:cNvPr>
          <p:cNvSpPr>
            <a:spLocks/>
          </p:cNvSpPr>
          <p:nvPr/>
        </p:nvSpPr>
        <p:spPr bwMode="auto">
          <a:xfrm>
            <a:off x="8061480" y="2208070"/>
            <a:ext cx="101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000" b="1" dirty="0">
                <a:solidFill>
                  <a:schemeClr val="bg1"/>
                </a:solidFill>
                <a:latin typeface="Neurial Grotesk" panose="00000500000000000000" pitchFamily="50" charset="0"/>
                <a:cs typeface="Open Sans Light" charset="0"/>
                <a:sym typeface="Open Sans Light" charset="0"/>
              </a:rPr>
              <a:t>40</a:t>
            </a:r>
            <a:r>
              <a:rPr lang="en-US" sz="2000" b="1" dirty="0">
                <a:solidFill>
                  <a:schemeClr val="bg1"/>
                </a:solidFill>
                <a:latin typeface="Neurial Grotesk" panose="00000500000000000000" pitchFamily="50" charset="0"/>
                <a:cs typeface="Open Sans Light" charset="0"/>
                <a:sym typeface="Open Sans Light" charset="0"/>
              </a:rPr>
              <a:t>%</a:t>
            </a:r>
            <a:r>
              <a:rPr lang="en-US" sz="4000" b="1" dirty="0">
                <a:solidFill>
                  <a:schemeClr val="bg1"/>
                </a:solidFill>
                <a:latin typeface="Neurial Grotesk" panose="00000500000000000000" pitchFamily="50" charset="0"/>
                <a:cs typeface="Open Sans Light" charset="0"/>
                <a:sym typeface="Open Sans Light" charset="0"/>
              </a:rPr>
              <a:t> </a:t>
            </a:r>
          </a:p>
          <a:p>
            <a:pPr algn="l"/>
            <a:r>
              <a:rPr lang="en-US" sz="1400" b="1" dirty="0">
                <a:solidFill>
                  <a:schemeClr val="bg1"/>
                </a:solidFill>
                <a:latin typeface="Neurial Grotesk" panose="00000500000000000000" pitchFamily="50" charset="0"/>
                <a:cs typeface="Open Sans Light" charset="0"/>
                <a:sym typeface="Open Sans Light" charset="0"/>
              </a:rPr>
              <a:t>RES</a:t>
            </a:r>
            <a:endParaRPr lang="en-US" sz="1000" b="1" dirty="0">
              <a:solidFill>
                <a:schemeClr val="bg1"/>
              </a:solidFill>
              <a:latin typeface="Neurial Grotesk" panose="00000500000000000000" pitchFamily="50" charset="0"/>
              <a:cs typeface="Open Sans Light" charset="0"/>
              <a:sym typeface="Open Sans Light" charset="0"/>
            </a:endParaRPr>
          </a:p>
        </p:txBody>
      </p:sp>
      <p:sp>
        <p:nvSpPr>
          <p:cNvPr id="32" name="Rectangle 31">
            <a:extLst>
              <a:ext uri="{FF2B5EF4-FFF2-40B4-BE49-F238E27FC236}">
                <a16:creationId xmlns:a16="http://schemas.microsoft.com/office/drawing/2014/main" xmlns="" id="{7F7C199B-97BB-3A77-449F-70ACBFEBBDEB}"/>
              </a:ext>
            </a:extLst>
          </p:cNvPr>
          <p:cNvSpPr>
            <a:spLocks/>
          </p:cNvSpPr>
          <p:nvPr/>
        </p:nvSpPr>
        <p:spPr bwMode="auto">
          <a:xfrm>
            <a:off x="9757758" y="2208069"/>
            <a:ext cx="993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000" b="1">
                <a:solidFill>
                  <a:srgbClr val="C8FA64"/>
                </a:solidFill>
                <a:latin typeface="Neurial Grotesk" panose="00000500000000000000" pitchFamily="50" charset="0"/>
                <a:cs typeface="Open Sans Light" charset="0"/>
                <a:sym typeface="Open Sans Light" charset="0"/>
              </a:rPr>
              <a:t>4.1</a:t>
            </a:r>
            <a:r>
              <a:rPr lang="en-US" sz="2000" b="1">
                <a:solidFill>
                  <a:srgbClr val="C8FA64"/>
                </a:solidFill>
                <a:latin typeface="Neurial Grotesk" panose="00000500000000000000" pitchFamily="50" charset="0"/>
                <a:cs typeface="Open Sans Light" charset="0"/>
                <a:sym typeface="Open Sans Light" charset="0"/>
              </a:rPr>
              <a:t>%</a:t>
            </a:r>
            <a:r>
              <a:rPr lang="en-US" sz="4000" b="1">
                <a:solidFill>
                  <a:srgbClr val="C8FA64"/>
                </a:solidFill>
                <a:latin typeface="Neurial Grotesk" panose="00000500000000000000" pitchFamily="50" charset="0"/>
                <a:cs typeface="Open Sans Light" charset="0"/>
                <a:sym typeface="Open Sans Light" charset="0"/>
              </a:rPr>
              <a:t> </a:t>
            </a:r>
          </a:p>
          <a:p>
            <a:pPr algn="l"/>
            <a:r>
              <a:rPr lang="en-US" sz="1400" b="1">
                <a:solidFill>
                  <a:srgbClr val="C8FA64"/>
                </a:solidFill>
                <a:latin typeface="Neurial Grotesk" panose="00000500000000000000" pitchFamily="50" charset="0"/>
                <a:cs typeface="Open Sans Light" charset="0"/>
                <a:sym typeface="Open Sans Light" charset="0"/>
              </a:rPr>
              <a:t>Waste heat</a:t>
            </a:r>
            <a:endParaRPr lang="en-US" sz="1000" b="1">
              <a:solidFill>
                <a:srgbClr val="C8FA64"/>
              </a:solidFill>
              <a:latin typeface="Neurial Grotesk" panose="00000500000000000000" pitchFamily="50" charset="0"/>
              <a:cs typeface="Open Sans Light" charset="0"/>
              <a:sym typeface="Open Sans Light" charset="0"/>
            </a:endParaRPr>
          </a:p>
        </p:txBody>
      </p:sp>
      <p:sp>
        <p:nvSpPr>
          <p:cNvPr id="33" name="Rectangle 32">
            <a:extLst>
              <a:ext uri="{FF2B5EF4-FFF2-40B4-BE49-F238E27FC236}">
                <a16:creationId xmlns:a16="http://schemas.microsoft.com/office/drawing/2014/main" xmlns="" id="{2FEA0ABF-F519-9E07-E898-A2A95BEC7EA9}"/>
              </a:ext>
            </a:extLst>
          </p:cNvPr>
          <p:cNvSpPr>
            <a:spLocks/>
          </p:cNvSpPr>
          <p:nvPr/>
        </p:nvSpPr>
        <p:spPr bwMode="auto">
          <a:xfrm>
            <a:off x="8061480" y="3915265"/>
            <a:ext cx="9040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rgbClr val="C8FA64"/>
                </a:solidFill>
                <a:latin typeface="Neurial Grotesk" panose="00000500000000000000" pitchFamily="50" charset="0"/>
                <a:cs typeface="Open Sans Light" charset="0"/>
                <a:sym typeface="Open Sans Light" charset="0"/>
              </a:rPr>
              <a:t>4,501</a:t>
            </a:r>
          </a:p>
          <a:p>
            <a:pPr algn="l"/>
            <a:r>
              <a:rPr lang="en-US" sz="1400" b="1">
                <a:solidFill>
                  <a:srgbClr val="C8FA64"/>
                </a:solidFill>
                <a:latin typeface="Neurial Grotesk" panose="00000500000000000000" pitchFamily="50" charset="0"/>
                <a:cs typeface="Open Sans Light" charset="0"/>
                <a:sym typeface="Open Sans Light" charset="0"/>
              </a:rPr>
              <a:t>GWh</a:t>
            </a:r>
          </a:p>
          <a:p>
            <a:pPr algn="l"/>
            <a:endParaRPr lang="en-US" sz="1100" b="1">
              <a:solidFill>
                <a:srgbClr val="C8FA64"/>
              </a:solidFill>
              <a:latin typeface="Neurial Grotesk" panose="00000500000000000000" pitchFamily="50" charset="0"/>
              <a:cs typeface="Open Sans Light" charset="0"/>
              <a:sym typeface="Open Sans Light" charset="0"/>
            </a:endParaRPr>
          </a:p>
          <a:p>
            <a:pPr algn="l"/>
            <a:r>
              <a:rPr lang="en-US" sz="1400" b="1">
                <a:solidFill>
                  <a:srgbClr val="C8FA64"/>
                </a:solidFill>
                <a:latin typeface="Neurial Grotesk" panose="00000500000000000000" pitchFamily="50" charset="0"/>
                <a:cs typeface="Open Sans Light" charset="0"/>
                <a:sym typeface="Open Sans Light" charset="0"/>
              </a:rPr>
              <a:t>E-boilers</a:t>
            </a:r>
            <a:endParaRPr lang="en-US" sz="1000" b="1">
              <a:solidFill>
                <a:srgbClr val="C8FA64"/>
              </a:solidFill>
              <a:latin typeface="Neurial Grotesk" panose="00000500000000000000" pitchFamily="50" charset="0"/>
              <a:cs typeface="Open Sans Light" charset="0"/>
              <a:sym typeface="Open Sans Light" charset="0"/>
            </a:endParaRPr>
          </a:p>
        </p:txBody>
      </p:sp>
      <p:sp>
        <p:nvSpPr>
          <p:cNvPr id="3" name="Rectangle 2">
            <a:extLst>
              <a:ext uri="{FF2B5EF4-FFF2-40B4-BE49-F238E27FC236}">
                <a16:creationId xmlns:a16="http://schemas.microsoft.com/office/drawing/2014/main" xmlns="" id="{9CB922A3-8C61-73D7-DBA9-52883D64A0AD}"/>
              </a:ext>
            </a:extLst>
          </p:cNvPr>
          <p:cNvSpPr>
            <a:spLocks/>
          </p:cNvSpPr>
          <p:nvPr/>
        </p:nvSpPr>
        <p:spPr bwMode="auto">
          <a:xfrm>
            <a:off x="9752502" y="3915265"/>
            <a:ext cx="1059585"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Neurial Grotesk" panose="00000500000000000000" pitchFamily="50" charset="0"/>
                <a:cs typeface="Open Sans Light" charset="0"/>
                <a:sym typeface="Open Sans Light" charset="0"/>
              </a:rPr>
              <a:t>6,489</a:t>
            </a:r>
          </a:p>
          <a:p>
            <a:pPr algn="l"/>
            <a:r>
              <a:rPr lang="en-US" sz="1400" b="1" dirty="0">
                <a:solidFill>
                  <a:schemeClr val="bg1"/>
                </a:solidFill>
                <a:latin typeface="Neurial Grotesk" panose="00000500000000000000" pitchFamily="50" charset="0"/>
                <a:cs typeface="Open Sans Light" charset="0"/>
                <a:sym typeface="Open Sans Light" charset="0"/>
              </a:rPr>
              <a:t>GWh</a:t>
            </a:r>
          </a:p>
          <a:p>
            <a:pPr algn="l"/>
            <a:endParaRPr lang="en-US" sz="1100" b="1" dirty="0">
              <a:solidFill>
                <a:schemeClr val="bg1"/>
              </a:solidFill>
              <a:latin typeface="Neurial Grotesk" panose="00000500000000000000" pitchFamily="50" charset="0"/>
              <a:cs typeface="Open Sans Light" charset="0"/>
              <a:sym typeface="Open Sans Light" charset="0"/>
            </a:endParaRPr>
          </a:p>
          <a:p>
            <a:pPr algn="l"/>
            <a:r>
              <a:rPr lang="en-US" sz="1400" b="1" dirty="0">
                <a:solidFill>
                  <a:schemeClr val="bg1"/>
                </a:solidFill>
                <a:latin typeface="Neurial Grotesk" panose="00000500000000000000" pitchFamily="50" charset="0"/>
                <a:cs typeface="Open Sans Light" charset="0"/>
                <a:sym typeface="Open Sans Light" charset="0"/>
              </a:rPr>
              <a:t>Heat pumps</a:t>
            </a:r>
            <a:endParaRPr lang="en-US" sz="1000" b="1" dirty="0">
              <a:solidFill>
                <a:schemeClr val="bg1"/>
              </a:solidFill>
              <a:latin typeface="Neurial Grotesk" panose="00000500000000000000" pitchFamily="50" charset="0"/>
              <a:cs typeface="Open Sans Light" charset="0"/>
              <a:sym typeface="Open Sans Light" charset="0"/>
            </a:endParaRPr>
          </a:p>
        </p:txBody>
      </p:sp>
      <p:sp>
        <p:nvSpPr>
          <p:cNvPr id="4" name="Rectangle 3">
            <a:extLst>
              <a:ext uri="{FF2B5EF4-FFF2-40B4-BE49-F238E27FC236}">
                <a16:creationId xmlns:a16="http://schemas.microsoft.com/office/drawing/2014/main" xmlns="" id="{E2E6171B-01E8-1EEA-05A8-4E0E5449C0F3}"/>
              </a:ext>
            </a:extLst>
          </p:cNvPr>
          <p:cNvSpPr>
            <a:spLocks/>
          </p:cNvSpPr>
          <p:nvPr/>
        </p:nvSpPr>
        <p:spPr bwMode="auto">
          <a:xfrm>
            <a:off x="9752502" y="3122928"/>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b="1">
                <a:solidFill>
                  <a:srgbClr val="C8FA64"/>
                </a:solidFill>
                <a:latin typeface="Neurial Grotesk" panose="00000500000000000000" pitchFamily="50" charset="0"/>
                <a:cs typeface="Open Sans Light" charset="0"/>
                <a:sym typeface="Open Sans Light" charset="0"/>
              </a:rPr>
              <a:t>Excl. WTE</a:t>
            </a:r>
            <a:endParaRPr lang="en-US" sz="700" b="1">
              <a:solidFill>
                <a:srgbClr val="C8FA64"/>
              </a:solidFill>
              <a:latin typeface="Neurial Grotesk" panose="00000500000000000000" pitchFamily="50" charset="0"/>
              <a:cs typeface="Open Sans Light" charset="0"/>
              <a:sym typeface="Open Sans Light" charset="0"/>
            </a:endParaRPr>
          </a:p>
        </p:txBody>
      </p:sp>
    </p:spTree>
    <p:extLst>
      <p:ext uri="{BB962C8B-B14F-4D97-AF65-F5344CB8AC3E}">
        <p14:creationId xmlns:p14="http://schemas.microsoft.com/office/powerpoint/2010/main" val="426353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CA435E-19B5-FE93-6C4A-ECAC2C439261}"/>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xmlns="" id="{CB46201D-C26D-94E0-5475-EE14C22AFDFE}"/>
              </a:ext>
            </a:extLst>
          </p:cNvPr>
          <p:cNvSpPr txBox="1">
            <a:spLocks noGrp="1"/>
          </p:cNvSpPr>
          <p:nvPr>
            <p:ph type="title"/>
          </p:nvPr>
        </p:nvSpPr>
        <p:spPr>
          <a:xfrm>
            <a:off x="2272284" y="352805"/>
            <a:ext cx="7647432" cy="736526"/>
          </a:xfrm>
          <a:prstGeom prst="rect">
            <a:avLst/>
          </a:prstGeom>
        </p:spPr>
        <p:txBody>
          <a:bodyPr vert="horz" wrap="square" lIns="0" tIns="47413" rIns="0" bIns="0" rtlCol="0" anchor="ctr">
            <a:spAutoFit/>
          </a:bodyPr>
          <a:lstStyle/>
          <a:p>
            <a:pPr marL="8467" marR="3387" algn="ctr">
              <a:lnSpc>
                <a:spcPts val="6154"/>
              </a:lnSpc>
              <a:spcBef>
                <a:spcPts val="373"/>
              </a:spcBef>
            </a:pPr>
            <a:r>
              <a:rPr lang="en-US" sz="2800" dirty="0">
                <a:latin typeface="+mj-lt"/>
                <a:cs typeface="Neurial Grotesk"/>
              </a:rPr>
              <a:t>DHC MO 2025: DH infrastructure expansion</a:t>
            </a:r>
            <a:endParaRPr sz="2800" dirty="0">
              <a:latin typeface="+mj-lt"/>
              <a:cs typeface="Neurial Grotesk"/>
            </a:endParaRPr>
          </a:p>
        </p:txBody>
      </p:sp>
      <p:grpSp>
        <p:nvGrpSpPr>
          <p:cNvPr id="13" name="Group 12">
            <a:extLst>
              <a:ext uri="{FF2B5EF4-FFF2-40B4-BE49-F238E27FC236}">
                <a16:creationId xmlns:a16="http://schemas.microsoft.com/office/drawing/2014/main" xmlns="" id="{75786F1D-169C-76D8-A610-9418BA494F6A}"/>
              </a:ext>
            </a:extLst>
          </p:cNvPr>
          <p:cNvGrpSpPr/>
          <p:nvPr/>
        </p:nvGrpSpPr>
        <p:grpSpPr>
          <a:xfrm>
            <a:off x="1225859" y="1877576"/>
            <a:ext cx="2438399" cy="3414090"/>
            <a:chOff x="1357835" y="2070275"/>
            <a:chExt cx="2438399" cy="3414090"/>
          </a:xfrm>
        </p:grpSpPr>
        <p:grpSp>
          <p:nvGrpSpPr>
            <p:cNvPr id="12" name="Group 11">
              <a:extLst>
                <a:ext uri="{FF2B5EF4-FFF2-40B4-BE49-F238E27FC236}">
                  <a16:creationId xmlns:a16="http://schemas.microsoft.com/office/drawing/2014/main" xmlns="" id="{CC4F16E2-6847-0C01-4EF1-12A4A2E3E0B4}"/>
                </a:ext>
              </a:extLst>
            </p:cNvPr>
            <p:cNvGrpSpPr/>
            <p:nvPr/>
          </p:nvGrpSpPr>
          <p:grpSpPr>
            <a:xfrm>
              <a:off x="1357835" y="2070275"/>
              <a:ext cx="2438399" cy="1512000"/>
              <a:chOff x="1255059" y="1751902"/>
              <a:chExt cx="2438399" cy="1512000"/>
            </a:xfrm>
          </p:grpSpPr>
          <p:sp>
            <p:nvSpPr>
              <p:cNvPr id="9" name="Rectangle 8">
                <a:extLst>
                  <a:ext uri="{FF2B5EF4-FFF2-40B4-BE49-F238E27FC236}">
                    <a16:creationId xmlns:a16="http://schemas.microsoft.com/office/drawing/2014/main" xmlns="" id="{BA2D3697-514B-0915-33D3-DAD08A696C5A}"/>
                  </a:ext>
                </a:extLst>
              </p:cNvPr>
              <p:cNvSpPr/>
              <p:nvPr/>
            </p:nvSpPr>
            <p:spPr>
              <a:xfrm>
                <a:off x="1255059" y="1751902"/>
                <a:ext cx="2438399" cy="1512000"/>
              </a:xfrm>
              <a:prstGeom prst="rect">
                <a:avLst/>
              </a:prstGeom>
              <a:solidFill>
                <a:srgbClr val="035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8FA64"/>
                  </a:solidFill>
                </a:endParaRPr>
              </a:p>
            </p:txBody>
          </p:sp>
          <p:sp>
            <p:nvSpPr>
              <p:cNvPr id="21" name="Rectangle 20">
                <a:extLst>
                  <a:ext uri="{FF2B5EF4-FFF2-40B4-BE49-F238E27FC236}">
                    <a16:creationId xmlns:a16="http://schemas.microsoft.com/office/drawing/2014/main" xmlns="" id="{08C91509-FC7E-1F71-831F-4F4DED3C770B}"/>
                  </a:ext>
                </a:extLst>
              </p:cNvPr>
              <p:cNvSpPr>
                <a:spLocks/>
              </p:cNvSpPr>
              <p:nvPr/>
            </p:nvSpPr>
            <p:spPr bwMode="auto">
              <a:xfrm>
                <a:off x="1484515" y="1943029"/>
                <a:ext cx="22089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000" b="1" dirty="0">
                    <a:solidFill>
                      <a:srgbClr val="C8FA64"/>
                    </a:solidFill>
                    <a:latin typeface="Neurial Grotesk"/>
                    <a:cs typeface="Open Sans Light"/>
                    <a:sym typeface="Open Sans Light" charset="0"/>
                  </a:rPr>
                  <a:t>199,028</a:t>
                </a:r>
                <a:r>
                  <a:rPr lang="en-US" sz="1200" b="1" dirty="0">
                    <a:solidFill>
                      <a:srgbClr val="C8FA64"/>
                    </a:solidFill>
                    <a:latin typeface="Neurial Grotesk"/>
                    <a:cs typeface="Open Sans Light"/>
                    <a:sym typeface="Open Sans Light" charset="0"/>
                  </a:rPr>
                  <a:t>km</a:t>
                </a:r>
              </a:p>
              <a:p>
                <a:pPr algn="l"/>
                <a:endParaRPr lang="en-US" sz="1200" b="1" dirty="0">
                  <a:solidFill>
                    <a:srgbClr val="C8FA64"/>
                  </a:solidFill>
                  <a:latin typeface="Neurial Grotesk"/>
                  <a:cs typeface="Open Sans Light"/>
                  <a:sym typeface="Open Sans Light" charset="0"/>
                </a:endParaRPr>
              </a:p>
              <a:p>
                <a:pPr algn="l"/>
                <a:r>
                  <a:rPr lang="en-GB" sz="1200" b="1" dirty="0">
                    <a:solidFill>
                      <a:srgbClr val="C8FA64"/>
                    </a:solidFill>
                    <a:latin typeface="Neurial Grotesk"/>
                    <a:cs typeface="Open Sans Light"/>
                    <a:sym typeface="Open Sans Light" charset="0"/>
                  </a:rPr>
                  <a:t>+  1.8% yearly or + 3,521 km </a:t>
                </a:r>
              </a:p>
            </p:txBody>
          </p:sp>
        </p:grpSp>
        <p:grpSp>
          <p:nvGrpSpPr>
            <p:cNvPr id="11" name="Group 10">
              <a:extLst>
                <a:ext uri="{FF2B5EF4-FFF2-40B4-BE49-F238E27FC236}">
                  <a16:creationId xmlns:a16="http://schemas.microsoft.com/office/drawing/2014/main" xmlns="" id="{3DBC60DE-8207-58BA-CE4D-31FFC3D3B6F7}"/>
                </a:ext>
              </a:extLst>
            </p:cNvPr>
            <p:cNvGrpSpPr/>
            <p:nvPr/>
          </p:nvGrpSpPr>
          <p:grpSpPr>
            <a:xfrm>
              <a:off x="1357835" y="3661122"/>
              <a:ext cx="2438399" cy="1823243"/>
              <a:chOff x="1255059" y="3637579"/>
              <a:chExt cx="2438399" cy="1866655"/>
            </a:xfrm>
          </p:grpSpPr>
          <p:sp>
            <p:nvSpPr>
              <p:cNvPr id="10" name="Rectangle 9">
                <a:extLst>
                  <a:ext uri="{FF2B5EF4-FFF2-40B4-BE49-F238E27FC236}">
                    <a16:creationId xmlns:a16="http://schemas.microsoft.com/office/drawing/2014/main" xmlns="" id="{5ABD4812-367F-2746-7992-AE35DCFBD85A}"/>
                  </a:ext>
                </a:extLst>
              </p:cNvPr>
              <p:cNvSpPr/>
              <p:nvPr/>
            </p:nvSpPr>
            <p:spPr>
              <a:xfrm>
                <a:off x="1255059" y="3637579"/>
                <a:ext cx="2438399" cy="1548001"/>
              </a:xfrm>
              <a:prstGeom prst="rect">
                <a:avLst/>
              </a:prstGeom>
              <a:solidFill>
                <a:srgbClr val="0354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8FA64"/>
                  </a:solidFill>
                </a:endParaRPr>
              </a:p>
            </p:txBody>
          </p:sp>
          <p:grpSp>
            <p:nvGrpSpPr>
              <p:cNvPr id="6" name="Group 5">
                <a:extLst>
                  <a:ext uri="{FF2B5EF4-FFF2-40B4-BE49-F238E27FC236}">
                    <a16:creationId xmlns:a16="http://schemas.microsoft.com/office/drawing/2014/main" xmlns="" id="{6B5666AB-31A3-BEC5-875D-6AD98DB4F697}"/>
                  </a:ext>
                </a:extLst>
              </p:cNvPr>
              <p:cNvGrpSpPr/>
              <p:nvPr/>
            </p:nvGrpSpPr>
            <p:grpSpPr>
              <a:xfrm>
                <a:off x="1460237" y="3781370"/>
                <a:ext cx="2018444" cy="1722864"/>
                <a:chOff x="1388894" y="3451290"/>
                <a:chExt cx="2018444" cy="1722864"/>
              </a:xfrm>
            </p:grpSpPr>
            <p:sp>
              <p:nvSpPr>
                <p:cNvPr id="2" name="Rectangle 1">
                  <a:extLst>
                    <a:ext uri="{FF2B5EF4-FFF2-40B4-BE49-F238E27FC236}">
                      <a16:creationId xmlns:a16="http://schemas.microsoft.com/office/drawing/2014/main" xmlns="" id="{9486EB80-21C3-A0FE-0E9B-062273EC0F14}"/>
                    </a:ext>
                  </a:extLst>
                </p:cNvPr>
                <p:cNvSpPr>
                  <a:spLocks/>
                </p:cNvSpPr>
                <p:nvPr/>
              </p:nvSpPr>
              <p:spPr bwMode="auto">
                <a:xfrm>
                  <a:off x="1416967" y="3451290"/>
                  <a:ext cx="1928047" cy="7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a:solidFill>
                        <a:srgbClr val="C8FA64"/>
                      </a:solidFill>
                      <a:latin typeface="Neurial Grotesk" panose="00000500000000000000" pitchFamily="50" charset="0"/>
                      <a:cs typeface="Open Sans Light" charset="0"/>
                      <a:sym typeface="Open Sans Light" charset="0"/>
                    </a:rPr>
                    <a:t>+ 14,421</a:t>
                  </a:r>
                  <a:r>
                    <a:rPr lang="en-US" sz="1200" b="1">
                      <a:solidFill>
                        <a:srgbClr val="C8FA64"/>
                      </a:solidFill>
                      <a:latin typeface="Neurial Grotesk" panose="00000500000000000000" pitchFamily="50" charset="0"/>
                      <a:cs typeface="Open Sans Light" charset="0"/>
                      <a:sym typeface="Open Sans Light" charset="0"/>
                    </a:rPr>
                    <a:t>km</a:t>
                  </a:r>
                </a:p>
                <a:p>
                  <a:pPr algn="l"/>
                  <a:endParaRPr lang="en-US" sz="1400" b="1">
                    <a:solidFill>
                      <a:srgbClr val="C8FA64"/>
                    </a:solidFill>
                    <a:latin typeface="Neurial Grotesk" panose="00000500000000000000" pitchFamily="50" charset="0"/>
                    <a:cs typeface="Open Sans Light" charset="0"/>
                    <a:sym typeface="Open Sans Light" charset="0"/>
                  </a:endParaRPr>
                </a:p>
              </p:txBody>
            </p:sp>
            <p:sp>
              <p:nvSpPr>
                <p:cNvPr id="3" name="Rectangle 2">
                  <a:extLst>
                    <a:ext uri="{FF2B5EF4-FFF2-40B4-BE49-F238E27FC236}">
                      <a16:creationId xmlns:a16="http://schemas.microsoft.com/office/drawing/2014/main" xmlns="" id="{5043867F-9A73-6A32-D5CD-4338FB595EA5}"/>
                    </a:ext>
                  </a:extLst>
                </p:cNvPr>
                <p:cNvSpPr>
                  <a:spLocks/>
                </p:cNvSpPr>
                <p:nvPr/>
              </p:nvSpPr>
              <p:spPr bwMode="auto">
                <a:xfrm>
                  <a:off x="1388894" y="4610717"/>
                  <a:ext cx="2018444" cy="56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C8FA64"/>
                      </a:solidFill>
                      <a:latin typeface="Neurial Grotesk" panose="00000500000000000000" pitchFamily="50" charset="0"/>
                      <a:cs typeface="Open Sans Light" charset="0"/>
                      <a:sym typeface="Open Sans Light" charset="0"/>
                    </a:rPr>
                    <a:t>2019 - 2023: </a:t>
                  </a:r>
                  <a:r>
                    <a:rPr lang="en-US" sz="1200" b="1" dirty="0">
                      <a:solidFill>
                        <a:srgbClr val="C8FA64"/>
                      </a:solidFill>
                      <a:latin typeface="Neurial Grotesk" panose="00000500000000000000" pitchFamily="50" charset="0"/>
                      <a:cs typeface="Open Sans Light" charset="0"/>
                      <a:sym typeface="Open Sans Light" charset="0"/>
                    </a:rPr>
                    <a:t>+7.8% added</a:t>
                  </a:r>
                </a:p>
              </p:txBody>
            </p:sp>
          </p:grpSp>
        </p:grpSp>
      </p:grpSp>
      <p:graphicFrame>
        <p:nvGraphicFramePr>
          <p:cNvPr id="8" name="Content Placeholder 3">
            <a:extLst>
              <a:ext uri="{FF2B5EF4-FFF2-40B4-BE49-F238E27FC236}">
                <a16:creationId xmlns:a16="http://schemas.microsoft.com/office/drawing/2014/main" xmlns="" id="{965DB9B3-F22D-C9C7-C7E0-8AFB610A352B}"/>
              </a:ext>
            </a:extLst>
          </p:cNvPr>
          <p:cNvGraphicFramePr>
            <a:graphicFrameLocks/>
          </p:cNvGraphicFramePr>
          <p:nvPr>
            <p:extLst>
              <p:ext uri="{D42A27DB-BD31-4B8C-83A1-F6EECF244321}">
                <p14:modId xmlns:p14="http://schemas.microsoft.com/office/powerpoint/2010/main" val="3870995849"/>
              </p:ext>
            </p:extLst>
          </p:nvPr>
        </p:nvGraphicFramePr>
        <p:xfrm>
          <a:off x="5133975" y="1300734"/>
          <a:ext cx="6400800" cy="389039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2">
            <a:extLst>
              <a:ext uri="{FF2B5EF4-FFF2-40B4-BE49-F238E27FC236}">
                <a16:creationId xmlns:a16="http://schemas.microsoft.com/office/drawing/2014/main" xmlns="" id="{BE7C376F-A2DE-4772-75FF-DEBB7B851ADC}"/>
              </a:ext>
            </a:extLst>
          </p:cNvPr>
          <p:cNvSpPr txBox="1">
            <a:spLocks/>
          </p:cNvSpPr>
          <p:nvPr/>
        </p:nvSpPr>
        <p:spPr>
          <a:xfrm>
            <a:off x="195999" y="302181"/>
            <a:ext cx="4727574" cy="19598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Aft>
                <a:spcPts val="533"/>
              </a:spcAft>
              <a:buNone/>
            </a:pPr>
            <a:endParaRPr lang="x-none" sz="2133" dirty="0"/>
          </a:p>
        </p:txBody>
      </p:sp>
    </p:spTree>
    <p:extLst>
      <p:ext uri="{BB962C8B-B14F-4D97-AF65-F5344CB8AC3E}">
        <p14:creationId xmlns:p14="http://schemas.microsoft.com/office/powerpoint/2010/main" val="28553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896A5B-B39F-3FF3-AE60-88CBE11BB535}"/>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F249B2C5-9DCE-3080-C6B1-F12F9D544945}"/>
              </a:ext>
            </a:extLst>
          </p:cNvPr>
          <p:cNvGraphicFramePr>
            <a:graphicFrameLocks/>
          </p:cNvGraphicFramePr>
          <p:nvPr>
            <p:extLst>
              <p:ext uri="{D42A27DB-BD31-4B8C-83A1-F6EECF244321}">
                <p14:modId xmlns:p14="http://schemas.microsoft.com/office/powerpoint/2010/main" val="4215748977"/>
              </p:ext>
            </p:extLst>
          </p:nvPr>
        </p:nvGraphicFramePr>
        <p:xfrm>
          <a:off x="611914" y="1061302"/>
          <a:ext cx="10968172" cy="4735397"/>
        </p:xfrm>
        <a:graphic>
          <a:graphicData uri="http://schemas.openxmlformats.org/drawingml/2006/chart">
            <c:chart xmlns:c="http://schemas.openxmlformats.org/drawingml/2006/chart" xmlns:r="http://schemas.openxmlformats.org/officeDocument/2006/relationships" r:id="rId3"/>
          </a:graphicData>
        </a:graphic>
      </p:graphicFrame>
      <p:sp>
        <p:nvSpPr>
          <p:cNvPr id="7" name="object 7">
            <a:extLst>
              <a:ext uri="{FF2B5EF4-FFF2-40B4-BE49-F238E27FC236}">
                <a16:creationId xmlns:a16="http://schemas.microsoft.com/office/drawing/2014/main" xmlns="" id="{EC6262D5-39B2-574C-731B-891EE1816133}"/>
              </a:ext>
            </a:extLst>
          </p:cNvPr>
          <p:cNvSpPr txBox="1">
            <a:spLocks noGrp="1"/>
          </p:cNvSpPr>
          <p:nvPr>
            <p:ph type="title"/>
          </p:nvPr>
        </p:nvSpPr>
        <p:spPr>
          <a:xfrm>
            <a:off x="611914" y="196736"/>
            <a:ext cx="11070337" cy="438176"/>
          </a:xfrm>
          <a:prstGeom prst="rect">
            <a:avLst/>
          </a:prstGeom>
        </p:spPr>
        <p:txBody>
          <a:bodyPr vert="horz" wrap="square" lIns="0" tIns="47413" rIns="0" bIns="0" rtlCol="0" anchor="ctr">
            <a:spAutoFit/>
          </a:bodyPr>
          <a:lstStyle/>
          <a:p>
            <a:pPr marL="8467" marR="3387" algn="ctr"/>
            <a:r>
              <a:rPr lang="en-US" sz="2800" dirty="0">
                <a:latin typeface="+mj-lt"/>
              </a:rPr>
              <a:t>Heat Transition in Action</a:t>
            </a:r>
            <a:endParaRPr sz="2800" dirty="0">
              <a:latin typeface="+mj-lt"/>
            </a:endParaRPr>
          </a:p>
        </p:txBody>
      </p:sp>
      <p:grpSp>
        <p:nvGrpSpPr>
          <p:cNvPr id="6" name="Group 5">
            <a:extLst>
              <a:ext uri="{FF2B5EF4-FFF2-40B4-BE49-F238E27FC236}">
                <a16:creationId xmlns:a16="http://schemas.microsoft.com/office/drawing/2014/main" xmlns="" id="{2C45D48B-4643-4359-F3FF-FAAC2AB22391}"/>
              </a:ext>
            </a:extLst>
          </p:cNvPr>
          <p:cNvGrpSpPr/>
          <p:nvPr/>
        </p:nvGrpSpPr>
        <p:grpSpPr>
          <a:xfrm>
            <a:off x="2273861" y="1544833"/>
            <a:ext cx="1792300" cy="1635774"/>
            <a:chOff x="8666923" y="4012060"/>
            <a:chExt cx="2343302" cy="2105069"/>
          </a:xfrm>
        </p:grpSpPr>
        <p:sp>
          <p:nvSpPr>
            <p:cNvPr id="12" name="TextBox 11">
              <a:extLst>
                <a:ext uri="{FF2B5EF4-FFF2-40B4-BE49-F238E27FC236}">
                  <a16:creationId xmlns:a16="http://schemas.microsoft.com/office/drawing/2014/main" xmlns="" id="{B587C4A1-D7F7-7389-4055-11481689229D}"/>
                </a:ext>
              </a:extLst>
            </p:cNvPr>
            <p:cNvSpPr txBox="1"/>
            <p:nvPr/>
          </p:nvSpPr>
          <p:spPr>
            <a:xfrm>
              <a:off x="8666923" y="4240555"/>
              <a:ext cx="2343302" cy="1876574"/>
            </a:xfrm>
            <a:prstGeom prst="rect">
              <a:avLst/>
            </a:prstGeom>
            <a:noFill/>
          </p:spPr>
          <p:txBody>
            <a:bodyPr wrap="square" rtlCol="0">
              <a:spAutoFit/>
            </a:bodyPr>
            <a:lstStyle/>
            <a:p>
              <a:r>
                <a:rPr lang="en-US" sz="4400" b="1" dirty="0">
                  <a:solidFill>
                    <a:srgbClr val="7FC3B2"/>
                  </a:solidFill>
                </a:rPr>
                <a:t>40% </a:t>
              </a:r>
            </a:p>
            <a:p>
              <a:r>
                <a:rPr lang="en-US" sz="2000" b="1" dirty="0">
                  <a:solidFill>
                    <a:srgbClr val="7FC3B2"/>
                  </a:solidFill>
                </a:rPr>
                <a:t>RES – 2023</a:t>
              </a:r>
            </a:p>
            <a:p>
              <a:r>
                <a:rPr lang="en-US" sz="1400" b="1" dirty="0">
                  <a:solidFill>
                    <a:srgbClr val="7FC3B2"/>
                  </a:solidFill>
                </a:rPr>
                <a:t>(+ 3.2%</a:t>
              </a:r>
              <a:r>
                <a:rPr lang="en-US" sz="2400" b="1" dirty="0">
                  <a:solidFill>
                    <a:srgbClr val="7FC3B2"/>
                  </a:solidFill>
                </a:rPr>
                <a:t> </a:t>
              </a:r>
              <a:r>
                <a:rPr lang="en-US" sz="1400" b="1" dirty="0">
                  <a:solidFill>
                    <a:srgbClr val="7FC3B2"/>
                  </a:solidFill>
                </a:rPr>
                <a:t>vs 2019)</a:t>
              </a:r>
              <a:endParaRPr lang="en-GB" sz="4800" b="1" dirty="0">
                <a:solidFill>
                  <a:srgbClr val="7FC3B2"/>
                </a:solidFill>
              </a:endParaRPr>
            </a:p>
          </p:txBody>
        </p:sp>
        <p:pic>
          <p:nvPicPr>
            <p:cNvPr id="13" name="Graphic 12" descr="Europe with solid fill">
              <a:extLst>
                <a:ext uri="{FF2B5EF4-FFF2-40B4-BE49-F238E27FC236}">
                  <a16:creationId xmlns:a16="http://schemas.microsoft.com/office/drawing/2014/main" xmlns="" id="{E0B01C60-4CFD-B7DC-DC82-5B6ED8EA275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953037" y="4012060"/>
              <a:ext cx="785544" cy="785544"/>
            </a:xfrm>
            <a:prstGeom prst="rect">
              <a:avLst/>
            </a:prstGeom>
          </p:spPr>
        </p:pic>
      </p:grpSp>
      <p:grpSp>
        <p:nvGrpSpPr>
          <p:cNvPr id="17" name="Group 16">
            <a:extLst>
              <a:ext uri="{FF2B5EF4-FFF2-40B4-BE49-F238E27FC236}">
                <a16:creationId xmlns:a16="http://schemas.microsoft.com/office/drawing/2014/main" xmlns="" id="{DACF0B31-8F0C-934B-7B0A-A4C44A4EC1F2}"/>
              </a:ext>
            </a:extLst>
          </p:cNvPr>
          <p:cNvGrpSpPr/>
          <p:nvPr/>
        </p:nvGrpSpPr>
        <p:grpSpPr>
          <a:xfrm>
            <a:off x="9084032" y="1547063"/>
            <a:ext cx="2209782" cy="1633544"/>
            <a:chOff x="8666922" y="4055919"/>
            <a:chExt cx="2589812" cy="1787213"/>
          </a:xfrm>
        </p:grpSpPr>
        <p:sp>
          <p:nvSpPr>
            <p:cNvPr id="18" name="TextBox 17">
              <a:extLst>
                <a:ext uri="{FF2B5EF4-FFF2-40B4-BE49-F238E27FC236}">
                  <a16:creationId xmlns:a16="http://schemas.microsoft.com/office/drawing/2014/main" xmlns="" id="{A4B6CD26-F941-43A3-CAC8-746B36908916}"/>
                </a:ext>
              </a:extLst>
            </p:cNvPr>
            <p:cNvSpPr txBox="1"/>
            <p:nvPr/>
          </p:nvSpPr>
          <p:spPr>
            <a:xfrm>
              <a:off x="8666922" y="4240553"/>
              <a:ext cx="2589812" cy="1602579"/>
            </a:xfrm>
            <a:prstGeom prst="rect">
              <a:avLst/>
            </a:prstGeom>
            <a:noFill/>
          </p:spPr>
          <p:txBody>
            <a:bodyPr wrap="square" rtlCol="0">
              <a:spAutoFit/>
            </a:bodyPr>
            <a:lstStyle/>
            <a:p>
              <a:r>
                <a:rPr lang="en-US" sz="4400" b="1" dirty="0">
                  <a:solidFill>
                    <a:srgbClr val="2F6457"/>
                  </a:solidFill>
                </a:rPr>
                <a:t>4.1% </a:t>
              </a:r>
            </a:p>
            <a:p>
              <a:r>
                <a:rPr lang="en-US" sz="2000" b="1" dirty="0">
                  <a:solidFill>
                    <a:srgbClr val="2F6457"/>
                  </a:solidFill>
                </a:rPr>
                <a:t>WT - 2023 </a:t>
              </a:r>
              <a:r>
                <a:rPr lang="en-US" sz="1050" b="1" dirty="0">
                  <a:solidFill>
                    <a:srgbClr val="2F6457"/>
                  </a:solidFill>
                </a:rPr>
                <a:t>(exc. Non-bio)</a:t>
              </a:r>
            </a:p>
            <a:p>
              <a:endParaRPr lang="en-US" sz="1050" b="1" dirty="0">
                <a:solidFill>
                  <a:srgbClr val="2F6457"/>
                </a:solidFill>
              </a:endParaRPr>
            </a:p>
            <a:p>
              <a:r>
                <a:rPr lang="en-GB" sz="1400" b="1" dirty="0">
                  <a:solidFill>
                    <a:srgbClr val="2F6457"/>
                  </a:solidFill>
                </a:rPr>
                <a:t>(+ 0.9% vs 2019)</a:t>
              </a:r>
            </a:p>
          </p:txBody>
        </p:sp>
        <p:pic>
          <p:nvPicPr>
            <p:cNvPr id="19" name="Graphic 18" descr="Europe with solid fill">
              <a:extLst>
                <a:ext uri="{FF2B5EF4-FFF2-40B4-BE49-F238E27FC236}">
                  <a16:creationId xmlns:a16="http://schemas.microsoft.com/office/drawing/2014/main" xmlns="" id="{E4FF14E9-DBFB-163E-D520-849B4D93953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116407" y="4055919"/>
              <a:ext cx="685096" cy="685098"/>
            </a:xfrm>
            <a:prstGeom prst="rect">
              <a:avLst/>
            </a:prstGeom>
          </p:spPr>
        </p:pic>
      </p:grpSp>
    </p:spTree>
    <p:extLst>
      <p:ext uri="{BB962C8B-B14F-4D97-AF65-F5344CB8AC3E}">
        <p14:creationId xmlns:p14="http://schemas.microsoft.com/office/powerpoint/2010/main" val="66287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D2058-E08C-86DE-BAE7-A22EB10A021F}"/>
              </a:ext>
            </a:extLst>
          </p:cNvPr>
          <p:cNvSpPr>
            <a:spLocks noGrp="1"/>
          </p:cNvSpPr>
          <p:nvPr>
            <p:ph type="title"/>
          </p:nvPr>
        </p:nvSpPr>
        <p:spPr/>
        <p:txBody>
          <a:bodyPr/>
          <a:lstStyle/>
          <a:p>
            <a:r>
              <a:rPr lang="en-GB" dirty="0"/>
              <a:t>Heat Transition in Action! </a:t>
            </a:r>
          </a:p>
        </p:txBody>
      </p:sp>
    </p:spTree>
    <p:extLst>
      <p:ext uri="{BB962C8B-B14F-4D97-AF65-F5344CB8AC3E}">
        <p14:creationId xmlns:p14="http://schemas.microsoft.com/office/powerpoint/2010/main" val="404619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5E591BD-3817-BF7E-3445-31914528E993}"/>
              </a:ext>
            </a:extLst>
          </p:cNvPr>
          <p:cNvGrpSpPr/>
          <p:nvPr/>
        </p:nvGrpSpPr>
        <p:grpSpPr>
          <a:xfrm>
            <a:off x="618819" y="1241662"/>
            <a:ext cx="6462950" cy="4374676"/>
            <a:chOff x="618819" y="1440585"/>
            <a:chExt cx="6462950" cy="4374676"/>
          </a:xfrm>
        </p:grpSpPr>
        <p:sp>
          <p:nvSpPr>
            <p:cNvPr id="3" name="Freeform 11">
              <a:extLst>
                <a:ext uri="{FF2B5EF4-FFF2-40B4-BE49-F238E27FC236}">
                  <a16:creationId xmlns:a16="http://schemas.microsoft.com/office/drawing/2014/main" xmlns="" id="{29A02E5E-FA2B-5F41-ED71-C9AC1E20CE76}"/>
                </a:ext>
              </a:extLst>
            </p:cNvPr>
            <p:cNvSpPr/>
            <p:nvPr/>
          </p:nvSpPr>
          <p:spPr>
            <a:xfrm>
              <a:off x="628285" y="3687139"/>
              <a:ext cx="873379" cy="873379"/>
            </a:xfrm>
            <a:custGeom>
              <a:avLst/>
              <a:gdLst/>
              <a:ahLst/>
              <a:cxnLst/>
              <a:rect l="l" t="t" r="r" b="b"/>
              <a:pathLst>
                <a:path w="1310068" h="1310068">
                  <a:moveTo>
                    <a:pt x="0" y="0"/>
                  </a:moveTo>
                  <a:lnTo>
                    <a:pt x="1310068" y="0"/>
                  </a:lnTo>
                  <a:lnTo>
                    <a:pt x="1310068" y="1310068"/>
                  </a:lnTo>
                  <a:lnTo>
                    <a:pt x="0" y="13100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sz="1200"/>
            </a:p>
          </p:txBody>
        </p:sp>
        <p:sp>
          <p:nvSpPr>
            <p:cNvPr id="4" name="Freeform 12">
              <a:extLst>
                <a:ext uri="{FF2B5EF4-FFF2-40B4-BE49-F238E27FC236}">
                  <a16:creationId xmlns:a16="http://schemas.microsoft.com/office/drawing/2014/main" xmlns="" id="{C612E0B9-EB0B-21A4-5CDB-A6BE9C9F9823}"/>
                </a:ext>
              </a:extLst>
            </p:cNvPr>
            <p:cNvSpPr/>
            <p:nvPr/>
          </p:nvSpPr>
          <p:spPr>
            <a:xfrm>
              <a:off x="661141" y="3789055"/>
              <a:ext cx="807669" cy="653202"/>
            </a:xfrm>
            <a:custGeom>
              <a:avLst/>
              <a:gdLst/>
              <a:ahLst/>
              <a:cxnLst/>
              <a:rect l="l" t="t" r="r" b="b"/>
              <a:pathLst>
                <a:path w="1211503" h="979803">
                  <a:moveTo>
                    <a:pt x="0" y="0"/>
                  </a:moveTo>
                  <a:lnTo>
                    <a:pt x="1211503" y="0"/>
                  </a:lnTo>
                  <a:lnTo>
                    <a:pt x="1211503" y="979803"/>
                  </a:lnTo>
                  <a:lnTo>
                    <a:pt x="0" y="979803"/>
                  </a:lnTo>
                  <a:lnTo>
                    <a:pt x="0" y="0"/>
                  </a:lnTo>
                  <a:close/>
                </a:path>
              </a:pathLst>
            </a:custGeom>
            <a:blipFill>
              <a:blip r:embed="rId5">
                <a:extLst>
                  <a:ext uri="{96DAC541-7B7A-43D3-8B79-37D633B846F1}">
                    <asvg:svgBlip xmlns:asvg="http://schemas.microsoft.com/office/drawing/2016/SVG/main" xmlns="" r:embed="rId6"/>
                  </a:ext>
                </a:extLst>
              </a:blip>
              <a:stretch>
                <a:fillRect t="-85" b="-85"/>
              </a:stretch>
            </a:blipFill>
          </p:spPr>
          <p:txBody>
            <a:bodyPr/>
            <a:lstStyle/>
            <a:p>
              <a:endParaRPr lang="en-GB" sz="1200"/>
            </a:p>
          </p:txBody>
        </p:sp>
        <p:sp>
          <p:nvSpPr>
            <p:cNvPr id="5" name="Freeform 13">
              <a:extLst>
                <a:ext uri="{FF2B5EF4-FFF2-40B4-BE49-F238E27FC236}">
                  <a16:creationId xmlns:a16="http://schemas.microsoft.com/office/drawing/2014/main" xmlns="" id="{A91AA0B7-DE80-D903-B3CF-84AACF81786F}"/>
                </a:ext>
              </a:extLst>
            </p:cNvPr>
            <p:cNvSpPr/>
            <p:nvPr/>
          </p:nvSpPr>
          <p:spPr>
            <a:xfrm>
              <a:off x="628285" y="1440585"/>
              <a:ext cx="835155" cy="835155"/>
            </a:xfrm>
            <a:custGeom>
              <a:avLst/>
              <a:gdLst/>
              <a:ahLst/>
              <a:cxnLst/>
              <a:rect l="l" t="t" r="r" b="b"/>
              <a:pathLst>
                <a:path w="1252732" h="1252732">
                  <a:moveTo>
                    <a:pt x="0" y="0"/>
                  </a:moveTo>
                  <a:lnTo>
                    <a:pt x="1252732" y="0"/>
                  </a:lnTo>
                  <a:lnTo>
                    <a:pt x="1252732" y="1252732"/>
                  </a:lnTo>
                  <a:lnTo>
                    <a:pt x="0" y="12527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1200"/>
            </a:p>
          </p:txBody>
        </p:sp>
        <p:sp>
          <p:nvSpPr>
            <p:cNvPr id="6" name="Freeform 14">
              <a:extLst>
                <a:ext uri="{FF2B5EF4-FFF2-40B4-BE49-F238E27FC236}">
                  <a16:creationId xmlns:a16="http://schemas.microsoft.com/office/drawing/2014/main" xmlns="" id="{AB7A42F2-C8DA-0181-F5A1-9137DC3F363F}"/>
                </a:ext>
              </a:extLst>
            </p:cNvPr>
            <p:cNvSpPr/>
            <p:nvPr/>
          </p:nvSpPr>
          <p:spPr>
            <a:xfrm>
              <a:off x="880498" y="1525378"/>
              <a:ext cx="490024" cy="665568"/>
            </a:xfrm>
            <a:custGeom>
              <a:avLst/>
              <a:gdLst/>
              <a:ahLst/>
              <a:cxnLst/>
              <a:rect l="l" t="t" r="r" b="b"/>
              <a:pathLst>
                <a:path w="735036" h="998352">
                  <a:moveTo>
                    <a:pt x="0" y="0"/>
                  </a:moveTo>
                  <a:lnTo>
                    <a:pt x="735036" y="0"/>
                  </a:lnTo>
                  <a:lnTo>
                    <a:pt x="735036" y="998351"/>
                  </a:lnTo>
                  <a:lnTo>
                    <a:pt x="0" y="998351"/>
                  </a:lnTo>
                  <a:lnTo>
                    <a:pt x="0" y="0"/>
                  </a:lnTo>
                  <a:close/>
                </a:path>
              </a:pathLst>
            </a:custGeom>
            <a:blipFill>
              <a:blip r:embed="rId9">
                <a:extLst>
                  <a:ext uri="{96DAC541-7B7A-43D3-8B79-37D633B846F1}">
                    <asvg:svgBlip xmlns:asvg="http://schemas.microsoft.com/office/drawing/2016/SVG/main" xmlns="" r:embed="rId10"/>
                  </a:ext>
                </a:extLst>
              </a:blip>
              <a:stretch>
                <a:fillRect t="-95" b="-95"/>
              </a:stretch>
            </a:blipFill>
          </p:spPr>
          <p:txBody>
            <a:bodyPr/>
            <a:lstStyle/>
            <a:p>
              <a:endParaRPr lang="en-GB" sz="1200"/>
            </a:p>
          </p:txBody>
        </p:sp>
        <p:sp>
          <p:nvSpPr>
            <p:cNvPr id="7" name="Freeform 15">
              <a:extLst>
                <a:ext uri="{FF2B5EF4-FFF2-40B4-BE49-F238E27FC236}">
                  <a16:creationId xmlns:a16="http://schemas.microsoft.com/office/drawing/2014/main" xmlns="" id="{61631E6B-63C8-D86B-ED0B-A7E03E9C51F6}"/>
                </a:ext>
              </a:extLst>
            </p:cNvPr>
            <p:cNvSpPr/>
            <p:nvPr/>
          </p:nvSpPr>
          <p:spPr>
            <a:xfrm>
              <a:off x="618819" y="2567839"/>
              <a:ext cx="854267" cy="854267"/>
            </a:xfrm>
            <a:custGeom>
              <a:avLst/>
              <a:gdLst/>
              <a:ahLst/>
              <a:cxnLst/>
              <a:rect l="l" t="t" r="r" b="b"/>
              <a:pathLst>
                <a:path w="1281400" h="1281400">
                  <a:moveTo>
                    <a:pt x="0" y="0"/>
                  </a:moveTo>
                  <a:lnTo>
                    <a:pt x="1281400" y="0"/>
                  </a:lnTo>
                  <a:lnTo>
                    <a:pt x="1281400" y="1281400"/>
                  </a:lnTo>
                  <a:lnTo>
                    <a:pt x="0" y="12814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1200"/>
            </a:p>
          </p:txBody>
        </p:sp>
        <p:sp>
          <p:nvSpPr>
            <p:cNvPr id="8" name="Freeform 16">
              <a:extLst>
                <a:ext uri="{FF2B5EF4-FFF2-40B4-BE49-F238E27FC236}">
                  <a16:creationId xmlns:a16="http://schemas.microsoft.com/office/drawing/2014/main" xmlns="" id="{827DA7B2-F4C4-9DAE-5D5A-AFBB2E4EE8CF}"/>
                </a:ext>
              </a:extLst>
            </p:cNvPr>
            <p:cNvSpPr/>
            <p:nvPr/>
          </p:nvSpPr>
          <p:spPr>
            <a:xfrm>
              <a:off x="775053" y="2738302"/>
              <a:ext cx="541799" cy="513341"/>
            </a:xfrm>
            <a:custGeom>
              <a:avLst/>
              <a:gdLst/>
              <a:ahLst/>
              <a:cxnLst/>
              <a:rect l="l" t="t" r="r" b="b"/>
              <a:pathLst>
                <a:path w="812698" h="770011">
                  <a:moveTo>
                    <a:pt x="0" y="0"/>
                  </a:moveTo>
                  <a:lnTo>
                    <a:pt x="812699" y="0"/>
                  </a:lnTo>
                  <a:lnTo>
                    <a:pt x="812699" y="770011"/>
                  </a:lnTo>
                  <a:lnTo>
                    <a:pt x="0" y="77001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sz="1200"/>
            </a:p>
          </p:txBody>
        </p:sp>
        <p:sp>
          <p:nvSpPr>
            <p:cNvPr id="9" name="TextBox 17">
              <a:extLst>
                <a:ext uri="{FF2B5EF4-FFF2-40B4-BE49-F238E27FC236}">
                  <a16:creationId xmlns:a16="http://schemas.microsoft.com/office/drawing/2014/main" xmlns="" id="{443A89D4-1F1F-FB13-61AB-43CFBD8485D1}"/>
                </a:ext>
              </a:extLst>
            </p:cNvPr>
            <p:cNvSpPr txBox="1"/>
            <p:nvPr/>
          </p:nvSpPr>
          <p:spPr>
            <a:xfrm>
              <a:off x="1724266" y="3679157"/>
              <a:ext cx="4054981" cy="292324"/>
            </a:xfrm>
            <a:prstGeom prst="rect">
              <a:avLst/>
            </a:prstGeom>
          </p:spPr>
          <p:txBody>
            <a:bodyPr lIns="0" tIns="0" rIns="0" bIns="0" rtlCol="0" anchor="t">
              <a:spAutoFit/>
            </a:bodyPr>
            <a:lstStyle/>
            <a:p>
              <a:pPr algn="just">
                <a:lnSpc>
                  <a:spcPts val="2487"/>
                </a:lnSpc>
              </a:pPr>
              <a:r>
                <a:rPr lang="en-US" sz="1777">
                  <a:solidFill>
                    <a:srgbClr val="03544F"/>
                  </a:solidFill>
                  <a:latin typeface="Neurial Grotesk 4"/>
                  <a:ea typeface="Neurial Grotesk 4"/>
                  <a:cs typeface="Neurial Grotesk 4"/>
                  <a:sym typeface="Neurial Grotesk 4"/>
                </a:rPr>
                <a:t>Affordable, stable energy prices</a:t>
              </a:r>
            </a:p>
          </p:txBody>
        </p:sp>
        <p:sp>
          <p:nvSpPr>
            <p:cNvPr id="10" name="TextBox 18">
              <a:extLst>
                <a:ext uri="{FF2B5EF4-FFF2-40B4-BE49-F238E27FC236}">
                  <a16:creationId xmlns:a16="http://schemas.microsoft.com/office/drawing/2014/main" xmlns="" id="{4563CA25-6BB3-71C9-9AF7-6641B54B3524}"/>
                </a:ext>
              </a:extLst>
            </p:cNvPr>
            <p:cNvSpPr txBox="1"/>
            <p:nvPr/>
          </p:nvSpPr>
          <p:spPr>
            <a:xfrm>
              <a:off x="1724266" y="4021337"/>
              <a:ext cx="4583877" cy="487313"/>
            </a:xfrm>
            <a:prstGeom prst="rect">
              <a:avLst/>
            </a:prstGeom>
          </p:spPr>
          <p:txBody>
            <a:bodyPr lIns="0" tIns="0" rIns="0" bIns="0" rtlCol="0" anchor="t">
              <a:spAutoFit/>
            </a:bodyPr>
            <a:lstStyle/>
            <a:p>
              <a:pPr algn="just">
                <a:lnSpc>
                  <a:spcPts val="1947"/>
                </a:lnSpc>
              </a:pPr>
              <a:r>
                <a:rPr lang="en-US" sz="1650">
                  <a:solidFill>
                    <a:srgbClr val="03544F"/>
                  </a:solidFill>
                  <a:latin typeface="Neurial Grotesk 1"/>
                  <a:ea typeface="Neurial Grotesk 1"/>
                  <a:cs typeface="Neurial Grotesk 1"/>
                  <a:sym typeface="Neurial Grotesk 1"/>
                </a:rPr>
                <a:t>Lower energy prices for EU households, SMEs and Industries.</a:t>
              </a:r>
            </a:p>
          </p:txBody>
        </p:sp>
        <p:sp>
          <p:nvSpPr>
            <p:cNvPr id="11" name="TextBox 19">
              <a:extLst>
                <a:ext uri="{FF2B5EF4-FFF2-40B4-BE49-F238E27FC236}">
                  <a16:creationId xmlns:a16="http://schemas.microsoft.com/office/drawing/2014/main" xmlns="" id="{7B2FE27B-E38F-EBB3-83FF-69F7437A1E3B}"/>
                </a:ext>
              </a:extLst>
            </p:cNvPr>
            <p:cNvSpPr txBox="1"/>
            <p:nvPr/>
          </p:nvSpPr>
          <p:spPr>
            <a:xfrm>
              <a:off x="1695687" y="1507531"/>
              <a:ext cx="4054981" cy="292324"/>
            </a:xfrm>
            <a:prstGeom prst="rect">
              <a:avLst/>
            </a:prstGeom>
          </p:spPr>
          <p:txBody>
            <a:bodyPr lIns="0" tIns="0" rIns="0" bIns="0" rtlCol="0" anchor="t">
              <a:spAutoFit/>
            </a:bodyPr>
            <a:lstStyle/>
            <a:p>
              <a:pPr algn="just">
                <a:lnSpc>
                  <a:spcPts val="2487"/>
                </a:lnSpc>
              </a:pPr>
              <a:r>
                <a:rPr lang="en-US" sz="1777">
                  <a:solidFill>
                    <a:srgbClr val="03544F"/>
                  </a:solidFill>
                  <a:latin typeface="Neurial Grotesk 4"/>
                  <a:ea typeface="Neurial Grotesk 4"/>
                  <a:cs typeface="Neurial Grotesk 4"/>
                  <a:sym typeface="Neurial Grotesk 4"/>
                </a:rPr>
                <a:t>Energy Independance</a:t>
              </a:r>
            </a:p>
          </p:txBody>
        </p:sp>
        <p:sp>
          <p:nvSpPr>
            <p:cNvPr id="12" name="TextBox 20">
              <a:extLst>
                <a:ext uri="{FF2B5EF4-FFF2-40B4-BE49-F238E27FC236}">
                  <a16:creationId xmlns:a16="http://schemas.microsoft.com/office/drawing/2014/main" xmlns="" id="{9A032B3E-7142-316A-FBB4-438097FE0D06}"/>
                </a:ext>
              </a:extLst>
            </p:cNvPr>
            <p:cNvSpPr txBox="1"/>
            <p:nvPr/>
          </p:nvSpPr>
          <p:spPr>
            <a:xfrm>
              <a:off x="1695687" y="1870862"/>
              <a:ext cx="5357325" cy="230832"/>
            </a:xfrm>
            <a:prstGeom prst="rect">
              <a:avLst/>
            </a:prstGeom>
          </p:spPr>
          <p:txBody>
            <a:bodyPr lIns="0" tIns="0" rIns="0" bIns="0" rtlCol="0" anchor="t">
              <a:spAutoFit/>
            </a:bodyPr>
            <a:lstStyle/>
            <a:p>
              <a:pPr algn="just">
                <a:lnSpc>
                  <a:spcPts val="1765"/>
                </a:lnSpc>
              </a:pPr>
              <a:r>
                <a:rPr lang="en-US" sz="1650">
                  <a:solidFill>
                    <a:srgbClr val="03544F"/>
                  </a:solidFill>
                  <a:latin typeface="Neurial Grotesk 1"/>
                  <a:ea typeface="Neurial Grotesk 1"/>
                  <a:cs typeface="Neurial Grotesk 1"/>
                  <a:sym typeface="Neurial Grotesk 1"/>
                </a:rPr>
                <a:t>Reduce fossil fuel use  and increase energy efficiency</a:t>
              </a:r>
            </a:p>
          </p:txBody>
        </p:sp>
        <p:sp>
          <p:nvSpPr>
            <p:cNvPr id="13" name="TextBox 21">
              <a:extLst>
                <a:ext uri="{FF2B5EF4-FFF2-40B4-BE49-F238E27FC236}">
                  <a16:creationId xmlns:a16="http://schemas.microsoft.com/office/drawing/2014/main" xmlns="" id="{51C7DFCE-C46B-AA6A-E2DC-0B5035BDB3E4}"/>
                </a:ext>
              </a:extLst>
            </p:cNvPr>
            <p:cNvSpPr txBox="1"/>
            <p:nvPr/>
          </p:nvSpPr>
          <p:spPr>
            <a:xfrm>
              <a:off x="1724444" y="2564277"/>
              <a:ext cx="4054981" cy="292324"/>
            </a:xfrm>
            <a:prstGeom prst="rect">
              <a:avLst/>
            </a:prstGeom>
          </p:spPr>
          <p:txBody>
            <a:bodyPr lIns="0" tIns="0" rIns="0" bIns="0" rtlCol="0" anchor="t">
              <a:spAutoFit/>
            </a:bodyPr>
            <a:lstStyle/>
            <a:p>
              <a:pPr algn="just">
                <a:lnSpc>
                  <a:spcPts val="2487"/>
                </a:lnSpc>
              </a:pPr>
              <a:r>
                <a:rPr lang="en-US" sz="1777">
                  <a:solidFill>
                    <a:srgbClr val="03544F"/>
                  </a:solidFill>
                  <a:latin typeface="Neurial Grotesk 4"/>
                  <a:ea typeface="Neurial Grotesk 4"/>
                  <a:cs typeface="Neurial Grotesk 4"/>
                  <a:sym typeface="Neurial Grotesk 4"/>
                </a:rPr>
                <a:t>Climate Action</a:t>
              </a:r>
            </a:p>
          </p:txBody>
        </p:sp>
        <p:sp>
          <p:nvSpPr>
            <p:cNvPr id="14" name="TextBox 22">
              <a:extLst>
                <a:ext uri="{FF2B5EF4-FFF2-40B4-BE49-F238E27FC236}">
                  <a16:creationId xmlns:a16="http://schemas.microsoft.com/office/drawing/2014/main" xmlns="" id="{787509B9-96D3-271C-BA53-A970634E1632}"/>
                </a:ext>
              </a:extLst>
            </p:cNvPr>
            <p:cNvSpPr txBox="1"/>
            <p:nvPr/>
          </p:nvSpPr>
          <p:spPr>
            <a:xfrm>
              <a:off x="1724444" y="2922421"/>
              <a:ext cx="5357325" cy="702244"/>
            </a:xfrm>
            <a:prstGeom prst="rect">
              <a:avLst/>
            </a:prstGeom>
          </p:spPr>
          <p:txBody>
            <a:bodyPr lIns="0" tIns="0" rIns="0" bIns="0" rtlCol="0" anchor="t">
              <a:spAutoFit/>
            </a:bodyPr>
            <a:lstStyle/>
            <a:p>
              <a:pPr algn="just">
                <a:lnSpc>
                  <a:spcPts val="1815"/>
                </a:lnSpc>
              </a:pPr>
              <a:r>
                <a:rPr lang="en-US" sz="1650">
                  <a:solidFill>
                    <a:srgbClr val="03544F"/>
                  </a:solidFill>
                  <a:latin typeface="Neurial Grotesk 1"/>
                  <a:ea typeface="Neurial Grotesk 1"/>
                  <a:cs typeface="Neurial Grotesk 1"/>
                  <a:sym typeface="Neurial Grotesk 1"/>
                </a:rPr>
                <a:t>Accelerating the decarbonisation of the world’s largest emitting sectors, building and industry.</a:t>
              </a:r>
            </a:p>
            <a:p>
              <a:pPr algn="just">
                <a:lnSpc>
                  <a:spcPts val="1955"/>
                </a:lnSpc>
              </a:pPr>
              <a:endParaRPr lang="en-US" sz="1650">
                <a:solidFill>
                  <a:srgbClr val="03544F"/>
                </a:solidFill>
                <a:latin typeface="Neurial Grotesk 1"/>
                <a:ea typeface="Neurial Grotesk 1"/>
                <a:cs typeface="Neurial Grotesk 1"/>
                <a:sym typeface="Neurial Grotesk 1"/>
              </a:endParaRPr>
            </a:p>
          </p:txBody>
        </p:sp>
        <p:sp>
          <p:nvSpPr>
            <p:cNvPr id="15" name="Freeform 23">
              <a:extLst>
                <a:ext uri="{FF2B5EF4-FFF2-40B4-BE49-F238E27FC236}">
                  <a16:creationId xmlns:a16="http://schemas.microsoft.com/office/drawing/2014/main" xmlns="" id="{21ED21FE-EE39-6767-1CC0-AEA063160CB7}"/>
                </a:ext>
              </a:extLst>
            </p:cNvPr>
            <p:cNvSpPr/>
            <p:nvPr/>
          </p:nvSpPr>
          <p:spPr>
            <a:xfrm>
              <a:off x="628286" y="4884368"/>
              <a:ext cx="930893" cy="930893"/>
            </a:xfrm>
            <a:custGeom>
              <a:avLst/>
              <a:gdLst/>
              <a:ahLst/>
              <a:cxnLst/>
              <a:rect l="l" t="t" r="r" b="b"/>
              <a:pathLst>
                <a:path w="1396339" h="1396339">
                  <a:moveTo>
                    <a:pt x="0" y="0"/>
                  </a:moveTo>
                  <a:lnTo>
                    <a:pt x="1396340" y="0"/>
                  </a:lnTo>
                  <a:lnTo>
                    <a:pt x="1396340" y="1396339"/>
                  </a:lnTo>
                  <a:lnTo>
                    <a:pt x="0" y="13963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sz="1200"/>
            </a:p>
          </p:txBody>
        </p:sp>
        <p:sp>
          <p:nvSpPr>
            <p:cNvPr id="16" name="Freeform 24">
              <a:extLst>
                <a:ext uri="{FF2B5EF4-FFF2-40B4-BE49-F238E27FC236}">
                  <a16:creationId xmlns:a16="http://schemas.microsoft.com/office/drawing/2014/main" xmlns="" id="{E7200614-F600-915A-1EB5-C60356ECD9A6}"/>
                </a:ext>
              </a:extLst>
            </p:cNvPr>
            <p:cNvSpPr/>
            <p:nvPr/>
          </p:nvSpPr>
          <p:spPr>
            <a:xfrm>
              <a:off x="764054" y="5040024"/>
              <a:ext cx="621133" cy="619581"/>
            </a:xfrm>
            <a:custGeom>
              <a:avLst/>
              <a:gdLst/>
              <a:ahLst/>
              <a:cxnLst/>
              <a:rect l="l" t="t" r="r" b="b"/>
              <a:pathLst>
                <a:path w="931700" h="929371">
                  <a:moveTo>
                    <a:pt x="0" y="0"/>
                  </a:moveTo>
                  <a:lnTo>
                    <a:pt x="931700" y="0"/>
                  </a:lnTo>
                  <a:lnTo>
                    <a:pt x="931700" y="929371"/>
                  </a:lnTo>
                  <a:lnTo>
                    <a:pt x="0" y="92937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GB" sz="1200"/>
            </a:p>
          </p:txBody>
        </p:sp>
        <p:sp>
          <p:nvSpPr>
            <p:cNvPr id="17" name="TextBox 25">
              <a:extLst>
                <a:ext uri="{FF2B5EF4-FFF2-40B4-BE49-F238E27FC236}">
                  <a16:creationId xmlns:a16="http://schemas.microsoft.com/office/drawing/2014/main" xmlns="" id="{504A34C1-BC33-8ADD-1924-088DBB629F98}"/>
                </a:ext>
              </a:extLst>
            </p:cNvPr>
            <p:cNvSpPr txBox="1"/>
            <p:nvPr/>
          </p:nvSpPr>
          <p:spPr>
            <a:xfrm>
              <a:off x="1724266" y="4870079"/>
              <a:ext cx="4054981" cy="292324"/>
            </a:xfrm>
            <a:prstGeom prst="rect">
              <a:avLst/>
            </a:prstGeom>
          </p:spPr>
          <p:txBody>
            <a:bodyPr lIns="0" tIns="0" rIns="0" bIns="0" rtlCol="0" anchor="t">
              <a:spAutoFit/>
            </a:bodyPr>
            <a:lstStyle/>
            <a:p>
              <a:pPr algn="just">
                <a:lnSpc>
                  <a:spcPts val="2487"/>
                </a:lnSpc>
              </a:pPr>
              <a:r>
                <a:rPr lang="en-US" sz="1777">
                  <a:solidFill>
                    <a:srgbClr val="03544F"/>
                  </a:solidFill>
                  <a:latin typeface="Neurial Grotesk 4"/>
                  <a:ea typeface="Neurial Grotesk 4"/>
                  <a:cs typeface="Neurial Grotesk 4"/>
                  <a:sym typeface="Neurial Grotesk 4"/>
                </a:rPr>
                <a:t>Industrial leadership</a:t>
              </a:r>
            </a:p>
          </p:txBody>
        </p:sp>
        <p:sp>
          <p:nvSpPr>
            <p:cNvPr id="18" name="TextBox 26">
              <a:extLst>
                <a:ext uri="{FF2B5EF4-FFF2-40B4-BE49-F238E27FC236}">
                  <a16:creationId xmlns:a16="http://schemas.microsoft.com/office/drawing/2014/main" xmlns="" id="{C0B297D7-317B-CEA0-A8DD-5AFD4B1EC9EE}"/>
                </a:ext>
              </a:extLst>
            </p:cNvPr>
            <p:cNvSpPr txBox="1"/>
            <p:nvPr/>
          </p:nvSpPr>
          <p:spPr>
            <a:xfrm>
              <a:off x="1695687" y="5234882"/>
              <a:ext cx="5357325" cy="564385"/>
            </a:xfrm>
            <a:prstGeom prst="rect">
              <a:avLst/>
            </a:prstGeom>
          </p:spPr>
          <p:txBody>
            <a:bodyPr lIns="0" tIns="0" rIns="0" bIns="0" rtlCol="0" anchor="t">
              <a:spAutoFit/>
            </a:bodyPr>
            <a:lstStyle/>
            <a:p>
              <a:pPr>
                <a:lnSpc>
                  <a:spcPts val="2310"/>
                </a:lnSpc>
                <a:spcBef>
                  <a:spcPct val="0"/>
                </a:spcBef>
              </a:pPr>
              <a:r>
                <a:rPr lang="en-US" sz="1650">
                  <a:solidFill>
                    <a:srgbClr val="03544F"/>
                  </a:solidFill>
                  <a:latin typeface="Neurial Grotesk 1"/>
                  <a:ea typeface="Neurial Grotesk 1"/>
                  <a:cs typeface="Neurial Grotesk 1"/>
                  <a:sym typeface="Neurial Grotesk 1"/>
                </a:rPr>
                <a:t>Creating a market for clean heating and cooling solutions, and a fertile breeding ground for green jobs </a:t>
              </a:r>
            </a:p>
          </p:txBody>
        </p:sp>
      </p:grpSp>
      <p:sp>
        <p:nvSpPr>
          <p:cNvPr id="19" name="Freeform 10">
            <a:extLst>
              <a:ext uri="{FF2B5EF4-FFF2-40B4-BE49-F238E27FC236}">
                <a16:creationId xmlns:a16="http://schemas.microsoft.com/office/drawing/2014/main" xmlns="" id="{9913432C-390C-6C9E-7900-41901571B499}"/>
              </a:ext>
            </a:extLst>
          </p:cNvPr>
          <p:cNvSpPr/>
          <p:nvPr/>
        </p:nvSpPr>
        <p:spPr>
          <a:xfrm>
            <a:off x="7563585" y="1039258"/>
            <a:ext cx="4630797" cy="4779485"/>
          </a:xfrm>
          <a:custGeom>
            <a:avLst/>
            <a:gdLst/>
            <a:ahLst/>
            <a:cxnLst/>
            <a:rect l="l" t="t" r="r" b="b"/>
            <a:pathLst>
              <a:path w="6946195" h="7169227">
                <a:moveTo>
                  <a:pt x="0" y="0"/>
                </a:moveTo>
                <a:lnTo>
                  <a:pt x="6946195" y="0"/>
                </a:lnTo>
                <a:lnTo>
                  <a:pt x="6946195" y="7169227"/>
                </a:lnTo>
                <a:lnTo>
                  <a:pt x="0" y="7169227"/>
                </a:lnTo>
                <a:lnTo>
                  <a:pt x="0" y="0"/>
                </a:lnTo>
                <a:close/>
              </a:path>
            </a:pathLst>
          </a:custGeom>
          <a:blipFill>
            <a:blip r:embed="rId15"/>
            <a:stretch>
              <a:fillRect l="-37610" r="-46098"/>
            </a:stretch>
          </a:blipFill>
        </p:spPr>
        <p:txBody>
          <a:bodyPr/>
          <a:lstStyle/>
          <a:p>
            <a:endParaRPr lang="en-GB" sz="1200"/>
          </a:p>
        </p:txBody>
      </p:sp>
    </p:spTree>
    <p:extLst>
      <p:ext uri="{BB962C8B-B14F-4D97-AF65-F5344CB8AC3E}">
        <p14:creationId xmlns:p14="http://schemas.microsoft.com/office/powerpoint/2010/main" val="424356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a:extLst>
              <a:ext uri="{FF2B5EF4-FFF2-40B4-BE49-F238E27FC236}">
                <a16:creationId xmlns:a16="http://schemas.microsoft.com/office/drawing/2014/main" xmlns="" id="{35E9B6EF-9F12-0A91-5861-7420CCDCC28D}"/>
              </a:ext>
            </a:extLst>
          </p:cNvPr>
          <p:cNvSpPr txBox="1"/>
          <p:nvPr/>
        </p:nvSpPr>
        <p:spPr>
          <a:xfrm>
            <a:off x="0" y="201083"/>
            <a:ext cx="12192000" cy="441083"/>
          </a:xfrm>
          <a:prstGeom prst="rect">
            <a:avLst/>
          </a:prstGeom>
        </p:spPr>
        <p:txBody>
          <a:bodyPr lIns="0" tIns="0" rIns="0" bIns="0" rtlCol="0" anchor="t">
            <a:spAutoFit/>
          </a:bodyPr>
          <a:lstStyle/>
          <a:p>
            <a:pPr algn="ctr">
              <a:lnSpc>
                <a:spcPts val="3712"/>
              </a:lnSpc>
            </a:pPr>
            <a:r>
              <a:rPr lang="en-GB" sz="2400" noProof="0" dirty="0">
                <a:solidFill>
                  <a:srgbClr val="03544F"/>
                </a:solidFill>
                <a:latin typeface="+mj-lt"/>
                <a:ea typeface="Neurial Grotesk 1"/>
                <a:cs typeface="Neurial Grotesk 1"/>
                <a:sym typeface="Neurial Grotesk 1"/>
              </a:rPr>
              <a:t>Heating and cooling decarbonisation is needed to be on track for 2040</a:t>
            </a:r>
          </a:p>
        </p:txBody>
      </p:sp>
      <p:grpSp>
        <p:nvGrpSpPr>
          <p:cNvPr id="20" name="Group 19">
            <a:extLst>
              <a:ext uri="{FF2B5EF4-FFF2-40B4-BE49-F238E27FC236}">
                <a16:creationId xmlns:a16="http://schemas.microsoft.com/office/drawing/2014/main" xmlns="" id="{FC538802-E37D-7A02-F6A9-F6D0279EF7F4}"/>
              </a:ext>
            </a:extLst>
          </p:cNvPr>
          <p:cNvGrpSpPr/>
          <p:nvPr/>
        </p:nvGrpSpPr>
        <p:grpSpPr>
          <a:xfrm>
            <a:off x="248732" y="1256703"/>
            <a:ext cx="11694536" cy="4344595"/>
            <a:chOff x="286863" y="1582917"/>
            <a:chExt cx="11694536" cy="4344595"/>
          </a:xfrm>
        </p:grpSpPr>
        <p:sp>
          <p:nvSpPr>
            <p:cNvPr id="3" name="Freeform 8">
              <a:extLst>
                <a:ext uri="{FF2B5EF4-FFF2-40B4-BE49-F238E27FC236}">
                  <a16:creationId xmlns:a16="http://schemas.microsoft.com/office/drawing/2014/main" xmlns="" id="{6150D6EB-98BC-E7BA-FD38-B4C755639199}"/>
                </a:ext>
              </a:extLst>
            </p:cNvPr>
            <p:cNvSpPr/>
            <p:nvPr/>
          </p:nvSpPr>
          <p:spPr>
            <a:xfrm>
              <a:off x="879686" y="2296607"/>
              <a:ext cx="818147" cy="818147"/>
            </a:xfrm>
            <a:custGeom>
              <a:avLst/>
              <a:gdLst/>
              <a:ahLst/>
              <a:cxnLst/>
              <a:rect l="l" t="t" r="r" b="b"/>
              <a:pathLst>
                <a:path w="1227221" h="1227221">
                  <a:moveTo>
                    <a:pt x="0" y="0"/>
                  </a:moveTo>
                  <a:lnTo>
                    <a:pt x="1227221" y="0"/>
                  </a:lnTo>
                  <a:lnTo>
                    <a:pt x="1227221" y="1227221"/>
                  </a:lnTo>
                  <a:lnTo>
                    <a:pt x="0" y="12272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sz="1200"/>
            </a:p>
          </p:txBody>
        </p:sp>
        <p:grpSp>
          <p:nvGrpSpPr>
            <p:cNvPr id="4" name="Group 12">
              <a:extLst>
                <a:ext uri="{FF2B5EF4-FFF2-40B4-BE49-F238E27FC236}">
                  <a16:creationId xmlns:a16="http://schemas.microsoft.com/office/drawing/2014/main" xmlns="" id="{BB83501F-D998-6913-FB60-CB13B56A8C6A}"/>
                </a:ext>
              </a:extLst>
            </p:cNvPr>
            <p:cNvGrpSpPr/>
            <p:nvPr/>
          </p:nvGrpSpPr>
          <p:grpSpPr>
            <a:xfrm>
              <a:off x="8757468" y="4778362"/>
              <a:ext cx="3223931" cy="1149150"/>
              <a:chOff x="0" y="0"/>
              <a:chExt cx="1273652" cy="453985"/>
            </a:xfrm>
          </p:grpSpPr>
          <p:sp>
            <p:nvSpPr>
              <p:cNvPr id="5" name="Freeform 13">
                <a:extLst>
                  <a:ext uri="{FF2B5EF4-FFF2-40B4-BE49-F238E27FC236}">
                    <a16:creationId xmlns:a16="http://schemas.microsoft.com/office/drawing/2014/main" xmlns="" id="{20B61A21-45F9-706F-1E73-4537F7659261}"/>
                  </a:ext>
                </a:extLst>
              </p:cNvPr>
              <p:cNvSpPr/>
              <p:nvPr/>
            </p:nvSpPr>
            <p:spPr>
              <a:xfrm>
                <a:off x="0" y="0"/>
                <a:ext cx="1273652" cy="453985"/>
              </a:xfrm>
              <a:custGeom>
                <a:avLst/>
                <a:gdLst/>
                <a:ahLst/>
                <a:cxnLst/>
                <a:rect l="l" t="t" r="r" b="b"/>
                <a:pathLst>
                  <a:path w="1273652" h="453985">
                    <a:moveTo>
                      <a:pt x="81647" y="0"/>
                    </a:moveTo>
                    <a:lnTo>
                      <a:pt x="1192004" y="0"/>
                    </a:lnTo>
                    <a:cubicBezTo>
                      <a:pt x="1213659" y="0"/>
                      <a:pt x="1234426" y="8602"/>
                      <a:pt x="1249738" y="23914"/>
                    </a:cubicBezTo>
                    <a:cubicBezTo>
                      <a:pt x="1265050" y="39226"/>
                      <a:pt x="1273652" y="59993"/>
                      <a:pt x="1273652" y="81647"/>
                    </a:cubicBezTo>
                    <a:lnTo>
                      <a:pt x="1273652" y="372338"/>
                    </a:lnTo>
                    <a:cubicBezTo>
                      <a:pt x="1273652" y="393992"/>
                      <a:pt x="1265050" y="414759"/>
                      <a:pt x="1249738" y="430071"/>
                    </a:cubicBezTo>
                    <a:cubicBezTo>
                      <a:pt x="1234426" y="445383"/>
                      <a:pt x="1213659" y="453985"/>
                      <a:pt x="1192004" y="453985"/>
                    </a:cubicBezTo>
                    <a:lnTo>
                      <a:pt x="81647" y="453985"/>
                    </a:lnTo>
                    <a:cubicBezTo>
                      <a:pt x="59993" y="453985"/>
                      <a:pt x="39226" y="445383"/>
                      <a:pt x="23914" y="430071"/>
                    </a:cubicBezTo>
                    <a:cubicBezTo>
                      <a:pt x="8602" y="414759"/>
                      <a:pt x="0" y="393992"/>
                      <a:pt x="0" y="372338"/>
                    </a:cubicBezTo>
                    <a:lnTo>
                      <a:pt x="0" y="81647"/>
                    </a:lnTo>
                    <a:cubicBezTo>
                      <a:pt x="0" y="59993"/>
                      <a:pt x="8602" y="39226"/>
                      <a:pt x="23914" y="23914"/>
                    </a:cubicBezTo>
                    <a:cubicBezTo>
                      <a:pt x="39226" y="8602"/>
                      <a:pt x="59993" y="0"/>
                      <a:pt x="81647" y="0"/>
                    </a:cubicBezTo>
                    <a:close/>
                  </a:path>
                </a:pathLst>
              </a:custGeom>
              <a:solidFill>
                <a:srgbClr val="000000">
                  <a:alpha val="0"/>
                </a:srgbClr>
              </a:solidFill>
            </p:spPr>
            <p:txBody>
              <a:bodyPr/>
              <a:lstStyle/>
              <a:p>
                <a:endParaRPr lang="en-GB" sz="1200"/>
              </a:p>
            </p:txBody>
          </p:sp>
          <p:sp>
            <p:nvSpPr>
              <p:cNvPr id="6" name="TextBox 14">
                <a:extLst>
                  <a:ext uri="{FF2B5EF4-FFF2-40B4-BE49-F238E27FC236}">
                    <a16:creationId xmlns:a16="http://schemas.microsoft.com/office/drawing/2014/main" xmlns="" id="{DC0468F8-CF57-3748-ABCE-3AF88B4DA380}"/>
                  </a:ext>
                </a:extLst>
              </p:cNvPr>
              <p:cNvSpPr txBox="1"/>
              <p:nvPr/>
            </p:nvSpPr>
            <p:spPr>
              <a:xfrm>
                <a:off x="0" y="-57150"/>
                <a:ext cx="1273652" cy="511135"/>
              </a:xfrm>
              <a:prstGeom prst="rect">
                <a:avLst/>
              </a:prstGeom>
            </p:spPr>
            <p:txBody>
              <a:bodyPr lIns="33867" tIns="33867" rIns="33867" bIns="33867" rtlCol="0" anchor="ctr"/>
              <a:lstStyle/>
              <a:p>
                <a:pPr marL="374243" lvl="1" indent="-187122">
                  <a:lnSpc>
                    <a:spcPts val="2426"/>
                  </a:lnSpc>
                  <a:buFont typeface="Arial"/>
                  <a:buChar char="•"/>
                </a:pPr>
                <a:r>
                  <a:rPr lang="en-US" sz="1733">
                    <a:solidFill>
                      <a:srgbClr val="03544F"/>
                    </a:solidFill>
                    <a:latin typeface="Neurial Grotesk 1"/>
                    <a:ea typeface="Neurial Grotesk 1"/>
                    <a:cs typeface="Neurial Grotesk 1"/>
                    <a:sym typeface="Neurial Grotesk 1"/>
                  </a:rPr>
                  <a:t>25,6% EU energy demand</a:t>
                </a:r>
              </a:p>
              <a:p>
                <a:pPr marL="374243" lvl="1" indent="-187122">
                  <a:lnSpc>
                    <a:spcPts val="2426"/>
                  </a:lnSpc>
                  <a:buFont typeface="Arial"/>
                  <a:buChar char="•"/>
                </a:pPr>
                <a:r>
                  <a:rPr lang="en-US" sz="1733">
                    <a:solidFill>
                      <a:srgbClr val="03544F"/>
                    </a:solidFill>
                    <a:latin typeface="Neurial Grotesk 1"/>
                    <a:ea typeface="Neurial Grotesk 1"/>
                    <a:cs typeface="Neurial Grotesk 1"/>
                    <a:sym typeface="Neurial Grotesk 1"/>
                  </a:rPr>
                  <a:t>60% energy demand for heating &amp; cooling</a:t>
                </a:r>
              </a:p>
            </p:txBody>
          </p:sp>
        </p:grpSp>
        <p:grpSp>
          <p:nvGrpSpPr>
            <p:cNvPr id="7" name="Group 15">
              <a:extLst>
                <a:ext uri="{FF2B5EF4-FFF2-40B4-BE49-F238E27FC236}">
                  <a16:creationId xmlns:a16="http://schemas.microsoft.com/office/drawing/2014/main" xmlns="" id="{498D7266-6A5A-E945-4EB8-E1A0037147AD}"/>
                </a:ext>
              </a:extLst>
            </p:cNvPr>
            <p:cNvGrpSpPr/>
            <p:nvPr/>
          </p:nvGrpSpPr>
          <p:grpSpPr>
            <a:xfrm>
              <a:off x="8837185" y="1582917"/>
              <a:ext cx="3064499" cy="1184639"/>
              <a:chOff x="0" y="0"/>
              <a:chExt cx="1210666" cy="468006"/>
            </a:xfrm>
          </p:grpSpPr>
          <p:sp>
            <p:nvSpPr>
              <p:cNvPr id="8" name="Freeform 16">
                <a:extLst>
                  <a:ext uri="{FF2B5EF4-FFF2-40B4-BE49-F238E27FC236}">
                    <a16:creationId xmlns:a16="http://schemas.microsoft.com/office/drawing/2014/main" xmlns="" id="{95B69110-D129-B4B0-FD30-EF5DEAC96345}"/>
                  </a:ext>
                </a:extLst>
              </p:cNvPr>
              <p:cNvSpPr/>
              <p:nvPr/>
            </p:nvSpPr>
            <p:spPr>
              <a:xfrm>
                <a:off x="0" y="0"/>
                <a:ext cx="1210666" cy="468006"/>
              </a:xfrm>
              <a:custGeom>
                <a:avLst/>
                <a:gdLst/>
                <a:ahLst/>
                <a:cxnLst/>
                <a:rect l="l" t="t" r="r" b="b"/>
                <a:pathLst>
                  <a:path w="1210666" h="468006">
                    <a:moveTo>
                      <a:pt x="85895" y="0"/>
                    </a:moveTo>
                    <a:lnTo>
                      <a:pt x="1124771" y="0"/>
                    </a:lnTo>
                    <a:cubicBezTo>
                      <a:pt x="1172210" y="0"/>
                      <a:pt x="1210666" y="38457"/>
                      <a:pt x="1210666" y="85895"/>
                    </a:cubicBezTo>
                    <a:lnTo>
                      <a:pt x="1210666" y="382111"/>
                    </a:lnTo>
                    <a:cubicBezTo>
                      <a:pt x="1210666" y="404891"/>
                      <a:pt x="1201617" y="426739"/>
                      <a:pt x="1185508" y="442848"/>
                    </a:cubicBezTo>
                    <a:cubicBezTo>
                      <a:pt x="1169400" y="458956"/>
                      <a:pt x="1147552" y="468006"/>
                      <a:pt x="1124771" y="468006"/>
                    </a:cubicBezTo>
                    <a:lnTo>
                      <a:pt x="85895" y="468006"/>
                    </a:lnTo>
                    <a:cubicBezTo>
                      <a:pt x="63114" y="468006"/>
                      <a:pt x="41267" y="458956"/>
                      <a:pt x="25158" y="442848"/>
                    </a:cubicBezTo>
                    <a:cubicBezTo>
                      <a:pt x="9050" y="426739"/>
                      <a:pt x="0" y="404891"/>
                      <a:pt x="0" y="382111"/>
                    </a:cubicBezTo>
                    <a:lnTo>
                      <a:pt x="0" y="85895"/>
                    </a:lnTo>
                    <a:cubicBezTo>
                      <a:pt x="0" y="63114"/>
                      <a:pt x="9050" y="41267"/>
                      <a:pt x="25158" y="25158"/>
                    </a:cubicBezTo>
                    <a:cubicBezTo>
                      <a:pt x="41267" y="9050"/>
                      <a:pt x="63114" y="0"/>
                      <a:pt x="85895" y="0"/>
                    </a:cubicBezTo>
                    <a:close/>
                  </a:path>
                </a:pathLst>
              </a:custGeom>
              <a:solidFill>
                <a:srgbClr val="C8FA64"/>
              </a:solidFill>
            </p:spPr>
            <p:txBody>
              <a:bodyPr/>
              <a:lstStyle/>
              <a:p>
                <a:endParaRPr lang="en-GB" sz="1200"/>
              </a:p>
            </p:txBody>
          </p:sp>
          <p:sp>
            <p:nvSpPr>
              <p:cNvPr id="9" name="TextBox 17">
                <a:extLst>
                  <a:ext uri="{FF2B5EF4-FFF2-40B4-BE49-F238E27FC236}">
                    <a16:creationId xmlns:a16="http://schemas.microsoft.com/office/drawing/2014/main" xmlns="" id="{AE101B98-483B-B85C-94A3-D052EB596B22}"/>
                  </a:ext>
                </a:extLst>
              </p:cNvPr>
              <p:cNvSpPr txBox="1"/>
              <p:nvPr/>
            </p:nvSpPr>
            <p:spPr>
              <a:xfrm>
                <a:off x="0" y="-66675"/>
                <a:ext cx="1210666" cy="534681"/>
              </a:xfrm>
              <a:prstGeom prst="rect">
                <a:avLst/>
              </a:prstGeom>
            </p:spPr>
            <p:txBody>
              <a:bodyPr lIns="33867" tIns="33867" rIns="33867" bIns="33867" rtlCol="0" anchor="ctr"/>
              <a:lstStyle/>
              <a:p>
                <a:pPr algn="ctr">
                  <a:lnSpc>
                    <a:spcPts val="2613"/>
                  </a:lnSpc>
                </a:pPr>
                <a:r>
                  <a:rPr lang="en-US" sz="1866">
                    <a:solidFill>
                      <a:srgbClr val="03544F"/>
                    </a:solidFill>
                    <a:latin typeface="Neurial Grotesk 1"/>
                    <a:ea typeface="Neurial Grotesk 1"/>
                    <a:cs typeface="Neurial Grotesk 1"/>
                    <a:sym typeface="Neurial Grotesk 1"/>
                  </a:rPr>
                  <a:t>What are the sectors with highest untapped CO2 abatement potential?</a:t>
                </a:r>
              </a:p>
            </p:txBody>
          </p:sp>
        </p:grpSp>
        <p:grpSp>
          <p:nvGrpSpPr>
            <p:cNvPr id="10" name="Group 18">
              <a:extLst>
                <a:ext uri="{FF2B5EF4-FFF2-40B4-BE49-F238E27FC236}">
                  <a16:creationId xmlns:a16="http://schemas.microsoft.com/office/drawing/2014/main" xmlns="" id="{149BDA4F-DA4A-D7E4-E622-0183572F8058}"/>
                </a:ext>
              </a:extLst>
            </p:cNvPr>
            <p:cNvGrpSpPr/>
            <p:nvPr/>
          </p:nvGrpSpPr>
          <p:grpSpPr>
            <a:xfrm>
              <a:off x="2557561" y="1582917"/>
              <a:ext cx="5981747" cy="4189980"/>
              <a:chOff x="0" y="0"/>
              <a:chExt cx="11963495" cy="8379960"/>
            </a:xfrm>
          </p:grpSpPr>
          <p:sp>
            <p:nvSpPr>
              <p:cNvPr id="11" name="Freeform 19">
                <a:extLst>
                  <a:ext uri="{FF2B5EF4-FFF2-40B4-BE49-F238E27FC236}">
                    <a16:creationId xmlns:a16="http://schemas.microsoft.com/office/drawing/2014/main" xmlns="" id="{A9EA9760-093A-CD17-C316-80D1D7AD5EBC}"/>
                  </a:ext>
                </a:extLst>
              </p:cNvPr>
              <p:cNvSpPr/>
              <p:nvPr/>
            </p:nvSpPr>
            <p:spPr>
              <a:xfrm>
                <a:off x="0" y="0"/>
                <a:ext cx="11963495" cy="8379960"/>
              </a:xfrm>
              <a:custGeom>
                <a:avLst/>
                <a:gdLst/>
                <a:ahLst/>
                <a:cxnLst/>
                <a:rect l="l" t="t" r="r" b="b"/>
                <a:pathLst>
                  <a:path w="11963495" h="8379960">
                    <a:moveTo>
                      <a:pt x="0" y="0"/>
                    </a:moveTo>
                    <a:lnTo>
                      <a:pt x="11963495" y="0"/>
                    </a:lnTo>
                    <a:lnTo>
                      <a:pt x="11963495" y="8379960"/>
                    </a:lnTo>
                    <a:lnTo>
                      <a:pt x="0" y="8379960"/>
                    </a:lnTo>
                    <a:lnTo>
                      <a:pt x="0" y="0"/>
                    </a:lnTo>
                    <a:close/>
                  </a:path>
                </a:pathLst>
              </a:custGeom>
              <a:blipFill>
                <a:blip r:embed="rId4"/>
                <a:stretch>
                  <a:fillRect/>
                </a:stretch>
              </a:blipFill>
            </p:spPr>
            <p:txBody>
              <a:bodyPr/>
              <a:lstStyle/>
              <a:p>
                <a:endParaRPr lang="en-GB" sz="1200"/>
              </a:p>
            </p:txBody>
          </p:sp>
          <p:sp>
            <p:nvSpPr>
              <p:cNvPr id="12" name="AutoShape 20">
                <a:extLst>
                  <a:ext uri="{FF2B5EF4-FFF2-40B4-BE49-F238E27FC236}">
                    <a16:creationId xmlns:a16="http://schemas.microsoft.com/office/drawing/2014/main" xmlns="" id="{57E89BE7-96A8-4AD0-E455-12D2294C9879}"/>
                  </a:ext>
                </a:extLst>
              </p:cNvPr>
              <p:cNvSpPr/>
              <p:nvPr/>
            </p:nvSpPr>
            <p:spPr>
              <a:xfrm flipV="1">
                <a:off x="4635063" y="3368474"/>
                <a:ext cx="0" cy="3694460"/>
              </a:xfrm>
              <a:prstGeom prst="line">
                <a:avLst/>
              </a:prstGeom>
              <a:ln w="50800" cap="flat">
                <a:solidFill>
                  <a:srgbClr val="03544F"/>
                </a:solidFill>
                <a:prstDash val="sysDot"/>
                <a:headEnd type="none" w="sm" len="sm"/>
                <a:tailEnd type="none" w="sm" len="sm"/>
              </a:ln>
            </p:spPr>
            <p:txBody>
              <a:bodyPr/>
              <a:lstStyle/>
              <a:p>
                <a:endParaRPr lang="en-GB" sz="1200"/>
              </a:p>
            </p:txBody>
          </p:sp>
          <p:sp>
            <p:nvSpPr>
              <p:cNvPr id="13" name="AutoShape 21">
                <a:extLst>
                  <a:ext uri="{FF2B5EF4-FFF2-40B4-BE49-F238E27FC236}">
                    <a16:creationId xmlns:a16="http://schemas.microsoft.com/office/drawing/2014/main" xmlns="" id="{F85E4B69-0F76-B785-822B-9382B75978BC}"/>
                  </a:ext>
                </a:extLst>
              </p:cNvPr>
              <p:cNvSpPr/>
              <p:nvPr/>
            </p:nvSpPr>
            <p:spPr>
              <a:xfrm flipV="1">
                <a:off x="6703158" y="5228009"/>
                <a:ext cx="0" cy="1834925"/>
              </a:xfrm>
              <a:prstGeom prst="line">
                <a:avLst/>
              </a:prstGeom>
              <a:ln w="50800" cap="flat">
                <a:solidFill>
                  <a:srgbClr val="03544F"/>
                </a:solidFill>
                <a:prstDash val="sysDot"/>
                <a:headEnd type="none" w="sm" len="sm"/>
                <a:tailEnd type="none" w="sm" len="sm"/>
              </a:ln>
            </p:spPr>
            <p:txBody>
              <a:bodyPr/>
              <a:lstStyle/>
              <a:p>
                <a:endParaRPr lang="en-GB" sz="1200"/>
              </a:p>
            </p:txBody>
          </p:sp>
          <p:sp>
            <p:nvSpPr>
              <p:cNvPr id="14" name="Freeform 22">
                <a:extLst>
                  <a:ext uri="{FF2B5EF4-FFF2-40B4-BE49-F238E27FC236}">
                    <a16:creationId xmlns:a16="http://schemas.microsoft.com/office/drawing/2014/main" xmlns="" id="{89988038-24B5-5E21-86CF-B60A6740F564}"/>
                  </a:ext>
                </a:extLst>
              </p:cNvPr>
              <p:cNvSpPr/>
              <p:nvPr/>
            </p:nvSpPr>
            <p:spPr>
              <a:xfrm>
                <a:off x="8770813" y="4245733"/>
                <a:ext cx="3069859" cy="1504231"/>
              </a:xfrm>
              <a:custGeom>
                <a:avLst/>
                <a:gdLst/>
                <a:ahLst/>
                <a:cxnLst/>
                <a:rect l="l" t="t" r="r" b="b"/>
                <a:pathLst>
                  <a:path w="3069859" h="1504231">
                    <a:moveTo>
                      <a:pt x="0" y="0"/>
                    </a:moveTo>
                    <a:lnTo>
                      <a:pt x="3069859" y="0"/>
                    </a:lnTo>
                    <a:lnTo>
                      <a:pt x="3069859" y="1504231"/>
                    </a:lnTo>
                    <a:lnTo>
                      <a:pt x="0" y="150423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sz="1200"/>
              </a:p>
            </p:txBody>
          </p:sp>
        </p:grpSp>
        <p:sp>
          <p:nvSpPr>
            <p:cNvPr id="15" name="TextBox 24">
              <a:extLst>
                <a:ext uri="{FF2B5EF4-FFF2-40B4-BE49-F238E27FC236}">
                  <a16:creationId xmlns:a16="http://schemas.microsoft.com/office/drawing/2014/main" xmlns="" id="{664E4A38-2438-C5AC-36E2-4AFE5CCD140B}"/>
                </a:ext>
              </a:extLst>
            </p:cNvPr>
            <p:cNvSpPr txBox="1"/>
            <p:nvPr/>
          </p:nvSpPr>
          <p:spPr>
            <a:xfrm>
              <a:off x="286863" y="3222704"/>
              <a:ext cx="2003792" cy="1638269"/>
            </a:xfrm>
            <a:prstGeom prst="rect">
              <a:avLst/>
            </a:prstGeom>
          </p:spPr>
          <p:txBody>
            <a:bodyPr lIns="0" tIns="0" rIns="0" bIns="0" rtlCol="0" anchor="t">
              <a:spAutoFit/>
            </a:bodyPr>
            <a:lstStyle/>
            <a:p>
              <a:pPr algn="ctr">
                <a:lnSpc>
                  <a:spcPts val="2613"/>
                </a:lnSpc>
              </a:pPr>
              <a:r>
                <a:rPr lang="en-US" sz="1866">
                  <a:solidFill>
                    <a:srgbClr val="03544F"/>
                  </a:solidFill>
                  <a:latin typeface="Neurial Grotesk 1"/>
                  <a:ea typeface="Neurial Grotesk 1"/>
                  <a:cs typeface="Neurial Grotesk 1"/>
                  <a:sym typeface="Neurial Grotesk 1"/>
                </a:rPr>
                <a:t>Reducing the EU’s net greenhouse gas emissions by 90% by 2040 </a:t>
              </a:r>
            </a:p>
            <a:p>
              <a:pPr algn="ctr">
                <a:lnSpc>
                  <a:spcPts val="2613"/>
                </a:lnSpc>
                <a:spcBef>
                  <a:spcPct val="0"/>
                </a:spcBef>
              </a:pPr>
              <a:r>
                <a:rPr lang="en-US" sz="1866">
                  <a:solidFill>
                    <a:srgbClr val="03544F"/>
                  </a:solidFill>
                  <a:latin typeface="Neurial Grotesk 1"/>
                  <a:ea typeface="Neurial Grotesk 1"/>
                  <a:cs typeface="Neurial Grotesk 1"/>
                  <a:sym typeface="Neurial Grotesk 1"/>
                </a:rPr>
                <a:t>relative to 1990</a:t>
              </a:r>
            </a:p>
          </p:txBody>
        </p:sp>
        <p:sp>
          <p:nvSpPr>
            <p:cNvPr id="16" name="TextBox 25">
              <a:extLst>
                <a:ext uri="{FF2B5EF4-FFF2-40B4-BE49-F238E27FC236}">
                  <a16:creationId xmlns:a16="http://schemas.microsoft.com/office/drawing/2014/main" xmlns="" id="{7B3CD5AE-F3C3-C987-211D-74AC67474FA8}"/>
                </a:ext>
              </a:extLst>
            </p:cNvPr>
            <p:cNvSpPr txBox="1"/>
            <p:nvPr/>
          </p:nvSpPr>
          <p:spPr>
            <a:xfrm>
              <a:off x="9130282" y="2907256"/>
              <a:ext cx="1466359" cy="327718"/>
            </a:xfrm>
            <a:prstGeom prst="rect">
              <a:avLst/>
            </a:prstGeom>
          </p:spPr>
          <p:txBody>
            <a:bodyPr lIns="0" tIns="0" rIns="0" bIns="0" rtlCol="0" anchor="t">
              <a:spAutoFit/>
            </a:bodyPr>
            <a:lstStyle/>
            <a:p>
              <a:pPr algn="ctr">
                <a:lnSpc>
                  <a:spcPts val="2800"/>
                </a:lnSpc>
              </a:pPr>
              <a:r>
                <a:rPr lang="en-US" sz="2000">
                  <a:solidFill>
                    <a:srgbClr val="03544F"/>
                  </a:solidFill>
                  <a:latin typeface="Neurial Grotesk 4"/>
                  <a:ea typeface="Neurial Grotesk 4"/>
                  <a:cs typeface="Neurial Grotesk 4"/>
                  <a:sym typeface="Neurial Grotesk 4"/>
                </a:rPr>
                <a:t>Buildings</a:t>
              </a:r>
            </a:p>
          </p:txBody>
        </p:sp>
        <p:sp>
          <p:nvSpPr>
            <p:cNvPr id="17" name="TextBox 26">
              <a:extLst>
                <a:ext uri="{FF2B5EF4-FFF2-40B4-BE49-F238E27FC236}">
                  <a16:creationId xmlns:a16="http://schemas.microsoft.com/office/drawing/2014/main" xmlns="" id="{2A345BAF-77D7-C30F-2E6C-5D6107D2DA16}"/>
                </a:ext>
              </a:extLst>
            </p:cNvPr>
            <p:cNvSpPr txBox="1"/>
            <p:nvPr/>
          </p:nvSpPr>
          <p:spPr>
            <a:xfrm>
              <a:off x="9349200" y="4419799"/>
              <a:ext cx="1247440" cy="350802"/>
            </a:xfrm>
            <a:prstGeom prst="rect">
              <a:avLst/>
            </a:prstGeom>
          </p:spPr>
          <p:txBody>
            <a:bodyPr lIns="0" tIns="0" rIns="0" bIns="0" rtlCol="0" anchor="t">
              <a:spAutoFit/>
            </a:bodyPr>
            <a:lstStyle/>
            <a:p>
              <a:pPr algn="ctr">
                <a:lnSpc>
                  <a:spcPts val="2987"/>
                </a:lnSpc>
              </a:pPr>
              <a:r>
                <a:rPr lang="en-US" sz="2133">
                  <a:solidFill>
                    <a:srgbClr val="03544F"/>
                  </a:solidFill>
                  <a:latin typeface="Neurial Grotesk 4"/>
                  <a:ea typeface="Neurial Grotesk 4"/>
                  <a:cs typeface="Neurial Grotesk 4"/>
                  <a:sym typeface="Neurial Grotesk 4"/>
                </a:rPr>
                <a:t>Industry</a:t>
              </a:r>
            </a:p>
          </p:txBody>
        </p:sp>
        <p:sp>
          <p:nvSpPr>
            <p:cNvPr id="18" name="TextBox 27">
              <a:extLst>
                <a:ext uri="{FF2B5EF4-FFF2-40B4-BE49-F238E27FC236}">
                  <a16:creationId xmlns:a16="http://schemas.microsoft.com/office/drawing/2014/main" xmlns="" id="{1C17BF4C-0CB7-0E4F-D835-5808E270B5EE}"/>
                </a:ext>
              </a:extLst>
            </p:cNvPr>
            <p:cNvSpPr txBox="1"/>
            <p:nvPr/>
          </p:nvSpPr>
          <p:spPr>
            <a:xfrm>
              <a:off x="4875092" y="2953033"/>
              <a:ext cx="576330" cy="269369"/>
            </a:xfrm>
            <a:prstGeom prst="rect">
              <a:avLst/>
            </a:prstGeom>
          </p:spPr>
          <p:txBody>
            <a:bodyPr lIns="0" tIns="0" rIns="0" bIns="0" rtlCol="0" anchor="t">
              <a:spAutoFit/>
            </a:bodyPr>
            <a:lstStyle/>
            <a:p>
              <a:pPr algn="ctr">
                <a:lnSpc>
                  <a:spcPts val="2309"/>
                </a:lnSpc>
                <a:spcBef>
                  <a:spcPct val="0"/>
                </a:spcBef>
              </a:pPr>
              <a:r>
                <a:rPr lang="en-US" sz="1649">
                  <a:solidFill>
                    <a:srgbClr val="03544F"/>
                  </a:solidFill>
                  <a:latin typeface="Neurial Grotesk 1"/>
                  <a:ea typeface="Neurial Grotesk 1"/>
                  <a:cs typeface="Neurial Grotesk 1"/>
                  <a:sym typeface="Neurial Grotesk 1"/>
                </a:rPr>
                <a:t>55% </a:t>
              </a:r>
            </a:p>
          </p:txBody>
        </p:sp>
        <p:sp>
          <p:nvSpPr>
            <p:cNvPr id="19" name="TextBox 28">
              <a:extLst>
                <a:ext uri="{FF2B5EF4-FFF2-40B4-BE49-F238E27FC236}">
                  <a16:creationId xmlns:a16="http://schemas.microsoft.com/office/drawing/2014/main" xmlns="" id="{0D1ED20D-F3C0-8B23-B632-BEBB9CC0915B}"/>
                </a:ext>
              </a:extLst>
            </p:cNvPr>
            <p:cNvSpPr txBox="1"/>
            <p:nvPr/>
          </p:nvSpPr>
          <p:spPr>
            <a:xfrm>
              <a:off x="5909140" y="3856042"/>
              <a:ext cx="576330" cy="269369"/>
            </a:xfrm>
            <a:prstGeom prst="rect">
              <a:avLst/>
            </a:prstGeom>
          </p:spPr>
          <p:txBody>
            <a:bodyPr lIns="0" tIns="0" rIns="0" bIns="0" rtlCol="0" anchor="t">
              <a:spAutoFit/>
            </a:bodyPr>
            <a:lstStyle/>
            <a:p>
              <a:pPr algn="ctr">
                <a:lnSpc>
                  <a:spcPts val="2309"/>
                </a:lnSpc>
                <a:spcBef>
                  <a:spcPct val="0"/>
                </a:spcBef>
              </a:pPr>
              <a:r>
                <a:rPr lang="en-US" sz="1649">
                  <a:solidFill>
                    <a:srgbClr val="03544F"/>
                  </a:solidFill>
                  <a:latin typeface="Neurial Grotesk 1"/>
                  <a:ea typeface="Neurial Grotesk 1"/>
                  <a:cs typeface="Neurial Grotesk 1"/>
                  <a:sym typeface="Neurial Grotesk 1"/>
                </a:rPr>
                <a:t>90% </a:t>
              </a:r>
            </a:p>
          </p:txBody>
        </p:sp>
      </p:grpSp>
    </p:spTree>
    <p:extLst>
      <p:ext uri="{BB962C8B-B14F-4D97-AF65-F5344CB8AC3E}">
        <p14:creationId xmlns:p14="http://schemas.microsoft.com/office/powerpoint/2010/main" val="744204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6cs5QYDIzznFvJTMjD9Rp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3F8674"/>
    </a:accent1>
    <a:accent2>
      <a:srgbClr val="ED7D31"/>
    </a:accent2>
    <a:accent3>
      <a:srgbClr val="A5A5A5"/>
    </a:accent3>
    <a:accent4>
      <a:srgbClr val="FFC000"/>
    </a:accent4>
    <a:accent5>
      <a:srgbClr val="5B9BD5"/>
    </a:accent5>
    <a:accent6>
      <a:srgbClr val="0354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3F8674"/>
    </a:accent1>
    <a:accent2>
      <a:srgbClr val="ED7D31"/>
    </a:accent2>
    <a:accent3>
      <a:srgbClr val="A5A5A5"/>
    </a:accent3>
    <a:accent4>
      <a:srgbClr val="FFC000"/>
    </a:accent4>
    <a:accent5>
      <a:srgbClr val="5B9BD5"/>
    </a:accent5>
    <a:accent6>
      <a:srgbClr val="0354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3F8674"/>
    </a:accent1>
    <a:accent2>
      <a:srgbClr val="ED7D31"/>
    </a:accent2>
    <a:accent3>
      <a:srgbClr val="A5A5A5"/>
    </a:accent3>
    <a:accent4>
      <a:srgbClr val="FFC000"/>
    </a:accent4>
    <a:accent5>
      <a:srgbClr val="5B9BD5"/>
    </a:accent5>
    <a:accent6>
      <a:srgbClr val="0354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3F8674"/>
    </a:accent1>
    <a:accent2>
      <a:srgbClr val="ED7D31"/>
    </a:accent2>
    <a:accent3>
      <a:srgbClr val="A5A5A5"/>
    </a:accent3>
    <a:accent4>
      <a:srgbClr val="FFC000"/>
    </a:accent4>
    <a:accent5>
      <a:srgbClr val="5B9BD5"/>
    </a:accent5>
    <a:accent6>
      <a:srgbClr val="0354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9e141d-3bb7-4e18-bfe0-42a57f2edd56">
      <Terms xmlns="http://schemas.microsoft.com/office/infopath/2007/PartnerControls"/>
    </lcf76f155ced4ddcb4097134ff3c332f>
    <TaxCatchAll xmlns="1d0ec0c2-6791-42be-9f63-7d0bb8b1fc8c" xsi:nil="true"/>
    <SharedWithUsers xmlns="1d0ec0c2-6791-42be-9f63-7d0bb8b1fc8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539A9A6C31CA4588A400A8C6D2F3EE" ma:contentTypeVersion="13" ma:contentTypeDescription="Crée un document." ma:contentTypeScope="" ma:versionID="44970a0296b4854f4dcebd78b3df0bd9">
  <xsd:schema xmlns:xsd="http://www.w3.org/2001/XMLSchema" xmlns:xs="http://www.w3.org/2001/XMLSchema" xmlns:p="http://schemas.microsoft.com/office/2006/metadata/properties" xmlns:ns2="fb9e141d-3bb7-4e18-bfe0-42a57f2edd56" xmlns:ns3="1d0ec0c2-6791-42be-9f63-7d0bb8b1fc8c" targetNamespace="http://schemas.microsoft.com/office/2006/metadata/properties" ma:root="true" ma:fieldsID="fe8c058de29f15fa33211595ace9c0b9" ns2:_="" ns3:_="">
    <xsd:import namespace="fb9e141d-3bb7-4e18-bfe0-42a57f2edd56"/>
    <xsd:import namespace="1d0ec0c2-6791-42be-9f63-7d0bb8b1fc8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e141d-3bb7-4e18-bfe0-42a57f2edd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6aa6b1b-985f-42e5-81ad-477743eff0f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0ec0c2-6791-42be-9f63-7d0bb8b1fc8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c58ecee-2484-4828-a6c2-2c7f866804cb}" ma:internalName="TaxCatchAll" ma:showField="CatchAllData" ma:web="1d0ec0c2-6791-42be-9f63-7d0bb8b1fc8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DB46BA-FCCF-400F-8F45-486B87768C29}">
  <ds:schemaRefs>
    <ds:schemaRef ds:uri="95eaea00-6a0d-47c9-93b8-7666146ca3af"/>
    <ds:schemaRef ds:uri="e61187ff-bd23-4441-9170-27312499c7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b9e141d-3bb7-4e18-bfe0-42a57f2edd56"/>
    <ds:schemaRef ds:uri="1d0ec0c2-6791-42be-9f63-7d0bb8b1fc8c"/>
  </ds:schemaRefs>
</ds:datastoreItem>
</file>

<file path=customXml/itemProps2.xml><?xml version="1.0" encoding="utf-8"?>
<ds:datastoreItem xmlns:ds="http://schemas.openxmlformats.org/officeDocument/2006/customXml" ds:itemID="{76C31E8B-F836-49F1-9EF5-B2E1C9F33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e141d-3bb7-4e18-bfe0-42a57f2edd56"/>
    <ds:schemaRef ds:uri="1d0ec0c2-6791-42be-9f63-7d0bb8b1f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4FE2FE-396E-4C0C-A901-97B571D7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866</TotalTime>
  <Words>1576</Words>
  <Application>Microsoft Office PowerPoint</Application>
  <PresentationFormat>Custom</PresentationFormat>
  <Paragraphs>246</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Efficient DH: Heat Transition in Action </vt:lpstr>
      <vt:lpstr>PowerPoint Presentation</vt:lpstr>
      <vt:lpstr>DHC Market Outlook – Key Findings</vt:lpstr>
      <vt:lpstr>DHC MO 2025: Key Findings</vt:lpstr>
      <vt:lpstr>DHC MO 2025: DH infrastructure expansion</vt:lpstr>
      <vt:lpstr>Heat Transition in Action</vt:lpstr>
      <vt:lpstr>Heat Transition in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new momentum for DHC growth</vt:lpstr>
      <vt:lpstr>PowerPoint Presentation</vt:lpstr>
      <vt:lpstr>How do we get there?</vt:lpstr>
      <vt:lpstr>PowerPoint Presentation</vt:lpstr>
      <vt:lpstr>PowerPoint Presentation</vt:lpstr>
      <vt:lpstr>Yes, but…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DH: Heat Transition in Action </dc:title>
  <dc:creator>Eloi Piel</dc:creator>
  <cp:lastModifiedBy>Windows User</cp:lastModifiedBy>
  <cp:revision>15</cp:revision>
  <dcterms:created xsi:type="dcterms:W3CDTF">2025-04-02T09:22:15Z</dcterms:created>
  <dcterms:modified xsi:type="dcterms:W3CDTF">2025-05-29T10:48:54Z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0x01010029539A9A6C31CA4588A400A8C6D2F3EE</vt:lpwstr>
  </property>
  <property fmtid="{D5CDD505-2E9C-101B-9397-08002B2CF9AE}" pid="3" name="MediaServiceImageTags">
    <vt:lpwstr/>
  </property>
  <property fmtid="{D5CDD505-2E9C-101B-9397-08002B2CF9AE}" pid="4" name="Order">
    <vt:r8>20223200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