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4" r:id="rId3"/>
    <p:sldId id="258" r:id="rId4"/>
    <p:sldId id="259" r:id="rId5"/>
    <p:sldId id="260" r:id="rId6"/>
    <p:sldId id="429" r:id="rId7"/>
    <p:sldId id="274" r:id="rId8"/>
    <p:sldId id="275" r:id="rId9"/>
    <p:sldId id="276" r:id="rId10"/>
    <p:sldId id="416" r:id="rId11"/>
    <p:sldId id="363" r:id="rId12"/>
    <p:sldId id="419" r:id="rId13"/>
    <p:sldId id="372" r:id="rId14"/>
    <p:sldId id="418" r:id="rId15"/>
    <p:sldId id="420" r:id="rId16"/>
    <p:sldId id="427" r:id="rId17"/>
    <p:sldId id="428" r:id="rId18"/>
    <p:sldId id="268" r:id="rId19"/>
    <p:sldId id="390" r:id="rId20"/>
    <p:sldId id="328" r:id="rId21"/>
    <p:sldId id="362" r:id="rId22"/>
    <p:sldId id="272" r:id="rId23"/>
    <p:sldId id="338" r:id="rId24"/>
    <p:sldId id="341" r:id="rId25"/>
    <p:sldId id="347" r:id="rId26"/>
    <p:sldId id="267" r:id="rId27"/>
    <p:sldId id="342" r:id="rId28"/>
    <p:sldId id="339" r:id="rId29"/>
    <p:sldId id="346" r:id="rId30"/>
  </p:sldIdLst>
  <p:sldSz cx="12188825" cy="6858000"/>
  <p:notesSz cx="6808788" cy="9940925"/>
  <p:defaultTextStyle>
    <a:defPPr>
      <a:defRPr lang="en-US"/>
    </a:defPPr>
    <a:lvl1pPr marL="0" algn="l" defTabSz="5453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5348" algn="l" defTabSz="5453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90696" algn="l" defTabSz="5453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6044" algn="l" defTabSz="5453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81393" algn="l" defTabSz="5453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6741" algn="l" defTabSz="5453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72089" algn="l" defTabSz="5453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7437" algn="l" defTabSz="5453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62785" algn="l" defTabSz="5453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273" userDrawn="1">
          <p15:clr>
            <a:srgbClr val="A4A3A4"/>
          </p15:clr>
        </p15:guide>
        <p15:guide id="4" pos="6629" userDrawn="1">
          <p15:clr>
            <a:srgbClr val="A4A3A4"/>
          </p15:clr>
        </p15:guide>
        <p15:guide id="5" orient="horz" pos="2205" userDrawn="1">
          <p15:clr>
            <a:srgbClr val="A4A3A4"/>
          </p15:clr>
        </p15:guide>
        <p15:guide id="6" orient="horz" pos="890" userDrawn="1">
          <p15:clr>
            <a:srgbClr val="A4A3A4"/>
          </p15:clr>
        </p15:guide>
        <p15:guide id="7" pos="3612" userDrawn="1">
          <p15:clr>
            <a:srgbClr val="A4A3A4"/>
          </p15:clr>
        </p15:guide>
        <p15:guide id="8" pos="12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7880"/>
    <a:srgbClr val="0F7339"/>
    <a:srgbClr val="0C6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E0B9C3-493B-4238-88F6-6D593D1E813C}" v="25" dt="2023-04-19T06:05:19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77" autoAdjust="0"/>
    <p:restoredTop sz="93562" autoAdjust="0"/>
  </p:normalViewPr>
  <p:slideViewPr>
    <p:cSldViewPr snapToGrid="0" snapToObjects="1">
      <p:cViewPr varScale="1">
        <p:scale>
          <a:sx n="80" d="100"/>
          <a:sy n="80" d="100"/>
        </p:scale>
        <p:origin x="1061" y="62"/>
      </p:cViewPr>
      <p:guideLst>
        <p:guide orient="horz" pos="2273"/>
        <p:guide pos="6629"/>
        <p:guide orient="horz" pos="2205"/>
        <p:guide orient="horz" pos="890"/>
        <p:guide pos="3612"/>
        <p:guide pos="129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0A20C-E515-8B45-82DC-171E1CE272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10301-A86A-A24E-9D90-56876D768AA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069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2624A-DB5A-9A47-8E7E-644C80B930C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EF2C8-E579-494A-8F25-4ED8CAF77F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52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EF2C8-E579-494A-8F25-4ED8CAF77F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7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EF2C8-E579-494A-8F25-4ED8CAF77F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27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EF2C8-E579-494A-8F25-4ED8CAF77F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13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EF2C8-E579-494A-8F25-4ED8CAF77F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21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EF2C8-E579-494A-8F25-4ED8CAF77F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485" y="2384425"/>
            <a:ext cx="3742944" cy="1450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285" y="5598915"/>
            <a:ext cx="2895751" cy="699807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grpSp>
        <p:nvGrpSpPr>
          <p:cNvPr id="10" name="Gruppe 6"/>
          <p:cNvGrpSpPr/>
          <p:nvPr userDrawn="1"/>
        </p:nvGrpSpPr>
        <p:grpSpPr>
          <a:xfrm rot="5400000" flipH="1">
            <a:off x="3727655" y="4921499"/>
            <a:ext cx="1406234" cy="374727"/>
            <a:chOff x="-27392" y="1808607"/>
            <a:chExt cx="1542619" cy="372872"/>
          </a:xfrm>
        </p:grpSpPr>
        <p:sp>
          <p:nvSpPr>
            <p:cNvPr id="11" name="Ellipse 8"/>
            <p:cNvSpPr/>
            <p:nvPr/>
          </p:nvSpPr>
          <p:spPr>
            <a:xfrm>
              <a:off x="1274786" y="1964802"/>
              <a:ext cx="240441" cy="216677"/>
            </a:xfrm>
            <a:prstGeom prst="ellipse">
              <a:avLst/>
            </a:prstGeom>
            <a:noFill/>
            <a:ln w="25400">
              <a:solidFill>
                <a:srgbClr val="DB00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Vinklet forbindelse 9"/>
            <p:cNvCxnSpPr/>
            <p:nvPr/>
          </p:nvCxnSpPr>
          <p:spPr>
            <a:xfrm rot="10800000">
              <a:off x="-27392" y="1808607"/>
              <a:ext cx="1302177" cy="265540"/>
            </a:xfrm>
            <a:prstGeom prst="bentConnector2">
              <a:avLst/>
            </a:prstGeom>
            <a:ln w="25400">
              <a:solidFill>
                <a:srgbClr val="DB00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835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Are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6971" y="1517486"/>
            <a:ext cx="5944544" cy="4729659"/>
          </a:xfrm>
        </p:spPr>
        <p:txBody>
          <a:bodyPr>
            <a:normAutofit/>
          </a:bodyPr>
          <a:lstStyle>
            <a:lvl1pPr marL="285750" indent="-285750">
              <a:buFont typeface="Courier New"/>
              <a:buChar char="o"/>
              <a:defRPr sz="1700"/>
            </a:lvl1pPr>
            <a:lvl2pPr marL="545348" indent="0">
              <a:buNone/>
              <a:defRPr sz="1400"/>
            </a:lvl2pPr>
            <a:lvl3pPr marL="1090696" indent="0">
              <a:buNone/>
              <a:defRPr sz="1200"/>
            </a:lvl3pPr>
            <a:lvl4pPr marL="1636044" indent="0">
              <a:buNone/>
              <a:defRPr sz="1100"/>
            </a:lvl4pPr>
            <a:lvl5pPr marL="2181393" indent="0">
              <a:buNone/>
              <a:defRPr sz="1100"/>
            </a:lvl5pPr>
            <a:lvl6pPr marL="2726741" indent="0">
              <a:buNone/>
              <a:defRPr sz="1100"/>
            </a:lvl6pPr>
            <a:lvl7pPr marL="3272089" indent="0">
              <a:buNone/>
              <a:defRPr sz="1100"/>
            </a:lvl7pPr>
            <a:lvl8pPr marL="3817437" indent="0">
              <a:buNone/>
              <a:defRPr sz="1100"/>
            </a:lvl8pPr>
            <a:lvl9pPr marL="4362785" indent="0">
              <a:buNone/>
              <a:defRPr sz="11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6558410"/>
            <a:ext cx="5706971" cy="24748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5246602" cy="6858000"/>
          </a:xfrm>
          <a:solidFill>
            <a:schemeClr val="accent2"/>
          </a:solidFill>
        </p:spPr>
        <p:txBody>
          <a:bodyPr anchor="ctr" anchorCtr="1"/>
          <a:lstStyle>
            <a:lvl1pPr marL="0" indent="0" algn="ctr">
              <a:buNone/>
              <a:defRPr sz="3800"/>
            </a:lvl1pPr>
            <a:lvl2pPr marL="545348" indent="0">
              <a:buNone/>
              <a:defRPr sz="3300"/>
            </a:lvl2pPr>
            <a:lvl3pPr marL="1090696" indent="0">
              <a:buNone/>
              <a:defRPr sz="2900"/>
            </a:lvl3pPr>
            <a:lvl4pPr marL="1636044" indent="0">
              <a:buNone/>
              <a:defRPr sz="2400"/>
            </a:lvl4pPr>
            <a:lvl5pPr marL="2181393" indent="0">
              <a:buNone/>
              <a:defRPr sz="2400"/>
            </a:lvl5pPr>
            <a:lvl6pPr marL="2726741" indent="0">
              <a:buNone/>
              <a:defRPr sz="2400"/>
            </a:lvl6pPr>
            <a:lvl7pPr marL="3272089" indent="0">
              <a:buNone/>
              <a:defRPr sz="2400"/>
            </a:lvl7pPr>
            <a:lvl8pPr marL="3817437" indent="0">
              <a:buNone/>
              <a:defRPr sz="2400"/>
            </a:lvl8pPr>
            <a:lvl9pPr marL="4362785" indent="0">
              <a:buNone/>
              <a:defRPr sz="24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4" y="274639"/>
            <a:ext cx="3474123" cy="1776899"/>
          </a:xfrm>
        </p:spPr>
        <p:txBody>
          <a:bodyPr anchor="t" anchorCtr="0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5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25B61-64DF-4EF4-ADC4-6C39C8311E35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3964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06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 i="0">
                <a:latin typeface="Calibri Light"/>
                <a:cs typeface="Calibri Light"/>
              </a:defRPr>
            </a:lvl3pPr>
            <a:lvl4pPr>
              <a:defRPr b="0" i="0">
                <a:latin typeface="Calibri Light"/>
                <a:cs typeface="Calibri Light"/>
              </a:defRPr>
            </a:lvl4pPr>
            <a:lvl5pPr>
              <a:defRPr b="0" i="0">
                <a:latin typeface="Calibri Light"/>
                <a:cs typeface="Calibri Light"/>
              </a:defRPr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27181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139" y="481383"/>
            <a:ext cx="9389167" cy="623222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0">
                <a:solidFill>
                  <a:srgbClr val="697880"/>
                </a:solidFill>
                <a:latin typeface="+mj-lt"/>
                <a:cs typeface="Calibri Light"/>
              </a:defRPr>
            </a:lvl1pPr>
            <a:lvl2pPr marL="545348" indent="0">
              <a:buNone/>
              <a:defRPr sz="2400" b="1"/>
            </a:lvl2pPr>
            <a:lvl3pPr marL="1090696" indent="0">
              <a:buNone/>
              <a:defRPr sz="2100" b="1"/>
            </a:lvl3pPr>
            <a:lvl4pPr marL="1636044" indent="0">
              <a:buNone/>
              <a:defRPr sz="1900" b="1"/>
            </a:lvl4pPr>
            <a:lvl5pPr marL="2181393" indent="0">
              <a:buNone/>
              <a:defRPr sz="1900" b="1"/>
            </a:lvl5pPr>
            <a:lvl6pPr marL="2726741" indent="0">
              <a:buNone/>
              <a:defRPr sz="1900" b="1"/>
            </a:lvl6pPr>
            <a:lvl7pPr marL="3272089" indent="0">
              <a:buNone/>
              <a:defRPr sz="1900" b="1"/>
            </a:lvl7pPr>
            <a:lvl8pPr marL="3817437" indent="0">
              <a:buNone/>
              <a:defRPr sz="1900" b="1"/>
            </a:lvl8pPr>
            <a:lvl9pPr marL="4362785" indent="0">
              <a:buNone/>
              <a:defRPr sz="19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327368"/>
            <a:ext cx="5385514" cy="379879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545348" indent="0">
              <a:buNone/>
              <a:defRPr sz="2400" b="1"/>
            </a:lvl2pPr>
            <a:lvl3pPr marL="1090696" indent="0">
              <a:buNone/>
              <a:defRPr sz="2100" b="1"/>
            </a:lvl3pPr>
            <a:lvl4pPr marL="1636044" indent="0">
              <a:buNone/>
              <a:defRPr sz="1900" b="1"/>
            </a:lvl4pPr>
            <a:lvl5pPr marL="2181393" indent="0">
              <a:buNone/>
              <a:defRPr sz="1900" b="1"/>
            </a:lvl5pPr>
            <a:lvl6pPr marL="2726741" indent="0">
              <a:buNone/>
              <a:defRPr sz="1900" b="1"/>
            </a:lvl6pPr>
            <a:lvl7pPr marL="3272089" indent="0">
              <a:buNone/>
              <a:defRPr sz="1900" b="1"/>
            </a:lvl7pPr>
            <a:lvl8pPr marL="3817437" indent="0">
              <a:buNone/>
              <a:defRPr sz="1900" b="1"/>
            </a:lvl8pPr>
            <a:lvl9pPr marL="4362785" indent="0">
              <a:buNone/>
              <a:defRPr sz="19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27368"/>
            <a:ext cx="5387630" cy="379879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29596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777" y="4871518"/>
            <a:ext cx="7313295" cy="466601"/>
          </a:xfrm>
        </p:spPr>
        <p:txBody>
          <a:bodyPr anchor="t" anchorCtr="0"/>
          <a:lstStyle>
            <a:lvl1pPr algn="l">
              <a:defRPr sz="2400" b="1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9777" y="1218484"/>
            <a:ext cx="10991382" cy="3509090"/>
          </a:xfrm>
        </p:spPr>
        <p:txBody>
          <a:bodyPr/>
          <a:lstStyle>
            <a:lvl1pPr marL="0" indent="0">
              <a:buNone/>
              <a:defRPr sz="3800"/>
            </a:lvl1pPr>
            <a:lvl2pPr marL="545348" indent="0">
              <a:buNone/>
              <a:defRPr sz="3300"/>
            </a:lvl2pPr>
            <a:lvl3pPr marL="1090696" indent="0">
              <a:buNone/>
              <a:defRPr sz="2900"/>
            </a:lvl3pPr>
            <a:lvl4pPr marL="1636044" indent="0">
              <a:buNone/>
              <a:defRPr sz="2400"/>
            </a:lvl4pPr>
            <a:lvl5pPr marL="2181393" indent="0">
              <a:buNone/>
              <a:defRPr sz="2400"/>
            </a:lvl5pPr>
            <a:lvl6pPr marL="2726741" indent="0">
              <a:buNone/>
              <a:defRPr sz="2400"/>
            </a:lvl6pPr>
            <a:lvl7pPr marL="3272089" indent="0">
              <a:buNone/>
              <a:defRPr sz="2400"/>
            </a:lvl7pPr>
            <a:lvl8pPr marL="3817437" indent="0">
              <a:buNone/>
              <a:defRPr sz="2400"/>
            </a:lvl8pPr>
            <a:lvl9pPr marL="4362785" indent="0">
              <a:buNone/>
              <a:defRPr sz="24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9777" y="5438256"/>
            <a:ext cx="7313295" cy="364048"/>
          </a:xfrm>
        </p:spPr>
        <p:txBody>
          <a:bodyPr/>
          <a:lstStyle>
            <a:lvl1pPr marL="0" indent="0">
              <a:buNone/>
              <a:defRPr sz="1700"/>
            </a:lvl1pPr>
            <a:lvl2pPr marL="545348" indent="0">
              <a:buNone/>
              <a:defRPr sz="1400"/>
            </a:lvl2pPr>
            <a:lvl3pPr marL="1090696" indent="0">
              <a:buNone/>
              <a:defRPr sz="1200"/>
            </a:lvl3pPr>
            <a:lvl4pPr marL="1636044" indent="0">
              <a:buNone/>
              <a:defRPr sz="1100"/>
            </a:lvl4pPr>
            <a:lvl5pPr marL="2181393" indent="0">
              <a:buNone/>
              <a:defRPr sz="1100"/>
            </a:lvl5pPr>
            <a:lvl6pPr marL="2726741" indent="0">
              <a:buNone/>
              <a:defRPr sz="1100"/>
            </a:lvl6pPr>
            <a:lvl7pPr marL="3272089" indent="0">
              <a:buNone/>
              <a:defRPr sz="1100"/>
            </a:lvl7pPr>
            <a:lvl8pPr marL="3817437" indent="0">
              <a:buNone/>
              <a:defRPr sz="1100"/>
            </a:lvl8pPr>
            <a:lvl9pPr marL="4362785" indent="0">
              <a:buNone/>
              <a:defRPr sz="11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653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632" y="481382"/>
            <a:ext cx="10969943" cy="629129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66522" y="1425514"/>
            <a:ext cx="5912863" cy="4700650"/>
          </a:xfrm>
        </p:spPr>
        <p:txBody>
          <a:bodyPr/>
          <a:lstStyle>
            <a:lvl1pPr>
              <a:defRPr sz="1800"/>
            </a:lvl1pPr>
            <a:lvl2pPr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9" name="Rektangel 53"/>
          <p:cNvSpPr/>
          <p:nvPr userDrawn="1"/>
        </p:nvSpPr>
        <p:spPr>
          <a:xfrm>
            <a:off x="673912" y="1425514"/>
            <a:ext cx="4580032" cy="45258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9788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0944" y="1657606"/>
            <a:ext cx="4258499" cy="418329"/>
          </a:xfrm>
        </p:spPr>
        <p:txBody>
          <a:bodyPr rIns="0" anchor="t" anchorCtr="0"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545348" indent="0">
              <a:buNone/>
              <a:defRPr sz="2400" b="1"/>
            </a:lvl2pPr>
            <a:lvl3pPr marL="1090696" indent="0">
              <a:buNone/>
              <a:defRPr sz="2100" b="1"/>
            </a:lvl3pPr>
            <a:lvl4pPr marL="1636044" indent="0">
              <a:buNone/>
              <a:defRPr sz="1900" b="1"/>
            </a:lvl4pPr>
            <a:lvl5pPr marL="2181393" indent="0">
              <a:buNone/>
              <a:defRPr sz="1900" b="1"/>
            </a:lvl5pPr>
            <a:lvl6pPr marL="2726741" indent="0">
              <a:buNone/>
              <a:defRPr sz="1900" b="1"/>
            </a:lvl6pPr>
            <a:lvl7pPr marL="3272089" indent="0">
              <a:buNone/>
              <a:defRPr sz="1900" b="1"/>
            </a:lvl7pPr>
            <a:lvl8pPr marL="3817437" indent="0">
              <a:buNone/>
              <a:defRPr sz="1900" b="1"/>
            </a:lvl8pPr>
            <a:lvl9pPr marL="4362785" indent="0">
              <a:buNone/>
              <a:defRPr sz="19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0945" y="2282239"/>
            <a:ext cx="4258498" cy="3758603"/>
          </a:xfrm>
        </p:spPr>
        <p:txBody>
          <a:bodyPr rIns="0" anchor="t" anchorCtr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4113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1632" y="478716"/>
            <a:ext cx="7820167" cy="596354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r>
              <a:rPr lang="da-DK" dirty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070" y="1425513"/>
            <a:ext cx="5255315" cy="47951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73912" y="1425513"/>
            <a:ext cx="4380188" cy="2945555"/>
          </a:xfrm>
          <a:solidFill>
            <a:srgbClr val="697880"/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73913" y="4557836"/>
            <a:ext cx="4380188" cy="903287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237252" y="1562140"/>
            <a:ext cx="942889" cy="1227773"/>
            <a:chOff x="5237252" y="1562140"/>
            <a:chExt cx="942889" cy="1227773"/>
          </a:xfrm>
        </p:grpSpPr>
        <p:cxnSp>
          <p:nvCxnSpPr>
            <p:cNvPr id="9" name="Vinklet forbindelse 24"/>
            <p:cNvCxnSpPr/>
            <p:nvPr/>
          </p:nvCxnSpPr>
          <p:spPr>
            <a:xfrm flipV="1">
              <a:off x="5414043" y="1562140"/>
              <a:ext cx="766098" cy="1137200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DB00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lipse 23"/>
            <p:cNvSpPr/>
            <p:nvPr/>
          </p:nvSpPr>
          <p:spPr>
            <a:xfrm flipH="1">
              <a:off x="5237252" y="2621234"/>
              <a:ext cx="182360" cy="168679"/>
            </a:xfrm>
            <a:prstGeom prst="ellipse">
              <a:avLst/>
            </a:prstGeom>
            <a:noFill/>
            <a:ln w="25400">
              <a:solidFill>
                <a:srgbClr val="DB00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15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-17252"/>
            <a:ext cx="12192000" cy="6875252"/>
          </a:xfrm>
          <a:prstGeom prst="rect">
            <a:avLst/>
          </a:prstGeom>
          <a:solidFill>
            <a:srgbClr val="E2001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dirty="0"/>
          </a:p>
        </p:txBody>
      </p:sp>
      <p:sp>
        <p:nvSpPr>
          <p:cNvPr id="6" name="Tekstfelt 1"/>
          <p:cNvSpPr txBox="1"/>
          <p:nvPr userDrawn="1"/>
        </p:nvSpPr>
        <p:spPr>
          <a:xfrm>
            <a:off x="3784141" y="5896031"/>
            <a:ext cx="3901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800" b="0" i="0" dirty="0">
                <a:solidFill>
                  <a:schemeClr val="bg1"/>
                </a:solidFill>
                <a:latin typeface="+mn-lt"/>
                <a:cs typeface="Calibri Light"/>
              </a:rPr>
              <a:t>For more information: www.broen.com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5750" y="1850290"/>
            <a:ext cx="10360501" cy="2939834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0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2699" y="4803954"/>
            <a:ext cx="6136287" cy="1480917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6" name="Ligebenet trekant 15"/>
          <p:cNvSpPr/>
          <p:nvPr userDrawn="1"/>
        </p:nvSpPr>
        <p:spPr>
          <a:xfrm rot="10800000">
            <a:off x="937259" y="-2"/>
            <a:ext cx="2857099" cy="6858002"/>
          </a:xfrm>
          <a:prstGeom prst="triangle">
            <a:avLst>
              <a:gd name="adj" fmla="val 5053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ktangel 16"/>
          <p:cNvSpPr/>
          <p:nvPr userDrawn="1"/>
        </p:nvSpPr>
        <p:spPr>
          <a:xfrm>
            <a:off x="0" y="0"/>
            <a:ext cx="23393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pe 5"/>
          <p:cNvGrpSpPr/>
          <p:nvPr userDrawn="1"/>
        </p:nvGrpSpPr>
        <p:grpSpPr>
          <a:xfrm>
            <a:off x="10782069" y="5028839"/>
            <a:ext cx="1406756" cy="190500"/>
            <a:chOff x="10785244" y="5358754"/>
            <a:chExt cx="1406756" cy="190500"/>
          </a:xfrm>
        </p:grpSpPr>
        <p:sp>
          <p:nvSpPr>
            <p:cNvPr id="10" name="Ellipse 1"/>
            <p:cNvSpPr/>
            <p:nvPr/>
          </p:nvSpPr>
          <p:spPr>
            <a:xfrm>
              <a:off x="10785244" y="5358754"/>
              <a:ext cx="196809" cy="190500"/>
            </a:xfrm>
            <a:prstGeom prst="ellipse">
              <a:avLst/>
            </a:prstGeom>
            <a:noFill/>
            <a:ln w="25400">
              <a:solidFill>
                <a:srgbClr val="DB00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Lige forbindelse 4"/>
            <p:cNvCxnSpPr>
              <a:stCxn id="10" idx="6"/>
            </p:cNvCxnSpPr>
            <p:nvPr/>
          </p:nvCxnSpPr>
          <p:spPr>
            <a:xfrm>
              <a:off x="10982053" y="5454004"/>
              <a:ext cx="1209947" cy="0"/>
            </a:xfrm>
            <a:prstGeom prst="line">
              <a:avLst/>
            </a:prstGeom>
            <a:ln w="25400">
              <a:solidFill>
                <a:srgbClr val="DB00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3FA7244-11F5-4ADB-B72E-A06CB0595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6158"/>
          <a:stretch/>
        </p:blipFill>
        <p:spPr>
          <a:xfrm>
            <a:off x="3826" y="0"/>
            <a:ext cx="12181172" cy="94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E2939A-12E8-482D-A275-54395F3B24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26" y="0"/>
            <a:ext cx="1218117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925" y="477043"/>
            <a:ext cx="8273522" cy="6511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da-DK" noProof="0"/>
              <a:t>Klik for at redigere i master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925" y="1366766"/>
            <a:ext cx="10889459" cy="4327740"/>
          </a:xfrm>
          <a:prstGeom prst="rect">
            <a:avLst/>
          </a:prstGeom>
        </p:spPr>
        <p:txBody>
          <a:bodyPr vert="horz" lIns="0" tIns="0" rIns="109070" bIns="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-1" y="6624164"/>
            <a:ext cx="12188825" cy="2199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accent3"/>
                </a:solidFill>
              </a:defRPr>
            </a:lvl1pPr>
          </a:lstStyle>
          <a:p>
            <a:fld id="{F68EDD14-990D-4745-8EDC-C12E989366B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30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3" r:id="rId4"/>
    <p:sldLayoutId id="2147483657" r:id="rId5"/>
    <p:sldLayoutId id="2147483658" r:id="rId6"/>
    <p:sldLayoutId id="2147483662" r:id="rId7"/>
    <p:sldLayoutId id="2147483659" r:id="rId8"/>
    <p:sldLayoutId id="2147483660" r:id="rId9"/>
    <p:sldLayoutId id="2147483661" r:id="rId10"/>
    <p:sldLayoutId id="21474836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l" defTabSz="545348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+mj-ea"/>
          <a:cs typeface="Calibri Light"/>
        </a:defRPr>
      </a:lvl1pPr>
    </p:titleStyle>
    <p:bodyStyle>
      <a:lvl1pPr marL="285750" indent="-285750" algn="l" defTabSz="545348" rtl="0" eaLnBrk="1" latinLnBrk="0" hangingPunct="1">
        <a:spcBef>
          <a:spcPct val="20000"/>
        </a:spcBef>
        <a:buClr>
          <a:schemeClr val="accent1"/>
        </a:buClr>
        <a:buSzPct val="100000"/>
        <a:buFont typeface="Courier New"/>
        <a:buChar char="o"/>
        <a:defRPr sz="1700" b="0" i="0" kern="1200">
          <a:solidFill>
            <a:schemeClr val="tx1"/>
          </a:solidFill>
          <a:latin typeface="+mn-lt"/>
          <a:ea typeface="+mn-ea"/>
          <a:cs typeface="Calibri Light"/>
        </a:defRPr>
      </a:lvl1pPr>
      <a:lvl2pPr marL="545348" indent="0" algn="l" defTabSz="545348" rtl="0" eaLnBrk="1" latinLnBrk="0" hangingPunct="1">
        <a:spcBef>
          <a:spcPct val="20000"/>
        </a:spcBef>
        <a:buClr>
          <a:schemeClr val="tx2"/>
        </a:buClr>
        <a:buSzPct val="75000"/>
        <a:buFont typeface="Courier New"/>
        <a:buNone/>
        <a:defRPr sz="16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090696" indent="0" algn="l" defTabSz="545348" rtl="0" eaLnBrk="1" latinLnBrk="0" hangingPunct="1">
        <a:spcBef>
          <a:spcPct val="20000"/>
        </a:spcBef>
        <a:buClr>
          <a:schemeClr val="tx2"/>
        </a:buClr>
        <a:buSzPct val="75000"/>
        <a:buFont typeface="Courier New"/>
        <a:buNone/>
        <a:defRPr sz="14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1908719" indent="-272674" algn="l" defTabSz="545348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4067" indent="-272674" algn="l" defTabSz="545348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726741" indent="0" algn="l" defTabSz="545348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763" indent="-272674" algn="l" defTabSz="54534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0111" indent="-272674" algn="l" defTabSz="54534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5459" indent="-272674" algn="l" defTabSz="54534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53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348" algn="l" defTabSz="5453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696" algn="l" defTabSz="5453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6044" algn="l" defTabSz="5453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1393" algn="l" defTabSz="5453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6741" algn="l" defTabSz="5453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2089" algn="l" defTabSz="5453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7437" algn="l" defTabSz="5453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2785" algn="l" defTabSz="5453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wQOzvw3ZZo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0.pn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komo-yu.com/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3766" y="5075982"/>
            <a:ext cx="6128113" cy="1247180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en-US" sz="2200" b="1" i="1" dirty="0"/>
              <a:t>9th biannual Danish District Heating Sector Visit to </a:t>
            </a:r>
            <a:r>
              <a:rPr lang="en-US" sz="2200" b="1" i="1" dirty="0" err="1"/>
              <a:t>Vrnjačka</a:t>
            </a:r>
            <a:r>
              <a:rPr lang="en-US" sz="2200" b="1" i="1" dirty="0"/>
              <a:t> Banja</a:t>
            </a:r>
            <a:r>
              <a:rPr lang="pl-PL" sz="2200" b="1" i="1" dirty="0"/>
              <a:t> </a:t>
            </a:r>
            <a:r>
              <a:rPr lang="pl-PL" sz="2200" b="1" i="1" dirty="0" err="1"/>
              <a:t>Seminar</a:t>
            </a:r>
            <a:r>
              <a:rPr lang="pl-PL" sz="2200" b="1" i="1" dirty="0"/>
              <a:t> &amp; </a:t>
            </a:r>
            <a:r>
              <a:rPr lang="pl-PL" sz="2200" b="1" i="1" dirty="0" err="1"/>
              <a:t>workshops</a:t>
            </a:r>
            <a:r>
              <a:rPr lang="pl-PL" sz="2200" b="1" i="1" dirty="0"/>
              <a:t>, </a:t>
            </a:r>
            <a:r>
              <a:rPr lang="en-US" sz="2200" b="1" i="1" dirty="0"/>
              <a:t>18 to 20 April, 2023</a:t>
            </a:r>
            <a:br>
              <a:rPr lang="pl-PL" sz="2200" b="1" i="1" dirty="0"/>
            </a:br>
            <a:r>
              <a:rPr lang="pl-PL" sz="2200" b="1" i="1" dirty="0">
                <a:hlinkClick r:id="rId2"/>
              </a:rPr>
              <a:t>https://www.youtube.com/watch?v=_wQOzvw3ZZo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0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numeru slajdu 3">
            <a:extLst>
              <a:ext uri="{FF2B5EF4-FFF2-40B4-BE49-F238E27FC236}">
                <a16:creationId xmlns:a16="http://schemas.microsoft.com/office/drawing/2014/main" id="{D2C318DC-20BD-4878-BD5A-5D016026F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da-DK" altLang="pl-PL" dirty="0"/>
          </a:p>
        </p:txBody>
      </p:sp>
      <p:pic>
        <p:nvPicPr>
          <p:cNvPr id="35843" name="Picture 3" descr="Bro forside til DK katalog">
            <a:extLst>
              <a:ext uri="{FF2B5EF4-FFF2-40B4-BE49-F238E27FC236}">
                <a16:creationId xmlns:a16="http://schemas.microsoft.com/office/drawing/2014/main" id="{01B5D2EB-8C91-49BD-8FEF-404E3E4432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t="7884" r="19199"/>
          <a:stretch>
            <a:fillRect/>
          </a:stretch>
        </p:blipFill>
        <p:spPr>
          <a:xfrm>
            <a:off x="6081713" y="1277938"/>
            <a:ext cx="3724275" cy="4875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>
            <a:extLst>
              <a:ext uri="{FF2B5EF4-FFF2-40B4-BE49-F238E27FC236}">
                <a16:creationId xmlns:a16="http://schemas.microsoft.com/office/drawing/2014/main" id="{536B84F1-5917-42CA-AE34-B131449B4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35" y="1935163"/>
            <a:ext cx="601259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0975" indent="-180975"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9pPr>
          </a:lstStyle>
          <a:p>
            <a:pPr eaLnBrk="1" hangingPunct="1"/>
            <a:r>
              <a:rPr lang="en-GB" altLang="pl-PL" sz="1800" dirty="0"/>
              <a:t>Natural focus on operational reliability</a:t>
            </a:r>
          </a:p>
          <a:p>
            <a:pPr eaLnBrk="1" hangingPunct="1"/>
            <a:r>
              <a:rPr lang="en-GB" altLang="pl-PL" sz="1800" dirty="0"/>
              <a:t>Hot tapping</a:t>
            </a:r>
            <a:endParaRPr lang="da-DK" altLang="pl-PL" sz="1800" dirty="0"/>
          </a:p>
          <a:p>
            <a:pPr eaLnBrk="1" hangingPunct="1"/>
            <a:r>
              <a:rPr lang="da-DK" altLang="pl-PL" sz="1800" dirty="0"/>
              <a:t>Spring </a:t>
            </a:r>
            <a:r>
              <a:rPr lang="da-DK" altLang="pl-PL" sz="1800" dirty="0" err="1"/>
              <a:t>compensated</a:t>
            </a:r>
            <a:r>
              <a:rPr lang="da-DK" altLang="pl-PL" sz="1800" dirty="0"/>
              <a:t> </a:t>
            </a:r>
          </a:p>
          <a:p>
            <a:pPr eaLnBrk="1" hangingPunct="1"/>
            <a:r>
              <a:rPr lang="da-DK" altLang="pl-PL" sz="1800" dirty="0"/>
              <a:t>High </a:t>
            </a:r>
            <a:r>
              <a:rPr lang="da-DK" altLang="pl-PL" sz="1800" dirty="0" err="1"/>
              <a:t>Quality</a:t>
            </a:r>
            <a:endParaRPr lang="da-DK" altLang="pl-PL" sz="1800" dirty="0"/>
          </a:p>
          <a:p>
            <a:pPr eaLnBrk="1" hangingPunct="1"/>
            <a:r>
              <a:rPr lang="da-DK" altLang="pl-PL" sz="1800" dirty="0" err="1"/>
              <a:t>Ergonomic</a:t>
            </a:r>
            <a:r>
              <a:rPr lang="da-DK" altLang="pl-PL" sz="1800" dirty="0"/>
              <a:t> grip</a:t>
            </a:r>
          </a:p>
          <a:p>
            <a:pPr eaLnBrk="1" hangingPunct="1"/>
            <a:r>
              <a:rPr lang="da-DK" altLang="pl-PL" sz="1800" dirty="0"/>
              <a:t>ISO 9001 </a:t>
            </a:r>
            <a:r>
              <a:rPr lang="da-DK" altLang="pl-PL" sz="1800" dirty="0" err="1"/>
              <a:t>certified</a:t>
            </a:r>
            <a:r>
              <a:rPr lang="da-DK" altLang="pl-PL" sz="1800" dirty="0"/>
              <a:t> </a:t>
            </a:r>
            <a:endParaRPr lang="pl-PL" altLang="pl-PL" sz="1800" dirty="0"/>
          </a:p>
          <a:p>
            <a:pPr eaLnBrk="1" hangingPunct="1"/>
            <a:r>
              <a:rPr lang="pl-PL" altLang="pl-PL" sz="1800" dirty="0"/>
              <a:t>ISO 14001 </a:t>
            </a:r>
            <a:r>
              <a:rPr lang="pl-PL" altLang="pl-PL" sz="1800" dirty="0" err="1"/>
              <a:t>certified</a:t>
            </a:r>
            <a:endParaRPr lang="pl-PL" altLang="pl-PL" sz="1800" dirty="0"/>
          </a:p>
          <a:p>
            <a:pPr eaLnBrk="1" hangingPunct="1"/>
            <a:r>
              <a:rPr lang="pl-PL" altLang="pl-PL" sz="1800" dirty="0"/>
              <a:t>EN 488 </a:t>
            </a:r>
            <a:r>
              <a:rPr lang="pl-PL" altLang="pl-PL" sz="1800" dirty="0" err="1"/>
              <a:t>certified</a:t>
            </a:r>
            <a:r>
              <a:rPr lang="pl-PL" altLang="pl-PL" sz="1800" dirty="0"/>
              <a:t> </a:t>
            </a:r>
            <a:endParaRPr lang="da-DK" altLang="pl-PL" sz="1800" dirty="0"/>
          </a:p>
          <a:p>
            <a:pPr eaLnBrk="1" hangingPunct="1"/>
            <a:r>
              <a:rPr lang="da-DK" altLang="pl-PL" sz="1800" dirty="0"/>
              <a:t>DN 10 – 1400</a:t>
            </a:r>
            <a:endParaRPr lang="pl-PL" altLang="pl-PL" sz="1800" dirty="0"/>
          </a:p>
          <a:p>
            <a:r>
              <a:rPr lang="da-DK" altLang="pl-PL" sz="1800" dirty="0"/>
              <a:t>CE </a:t>
            </a:r>
            <a:r>
              <a:rPr lang="da-DK" altLang="pl-PL" sz="1800" dirty="0" err="1"/>
              <a:t>certified</a:t>
            </a:r>
            <a:r>
              <a:rPr lang="da-DK" altLang="pl-PL" sz="1800" dirty="0"/>
              <a:t> </a:t>
            </a:r>
            <a:r>
              <a:rPr lang="da-DK" altLang="pl-PL" sz="1800" dirty="0" err="1"/>
              <a:t>according</a:t>
            </a:r>
            <a:r>
              <a:rPr lang="da-DK" altLang="pl-PL" sz="1800" dirty="0"/>
              <a:t> to PED </a:t>
            </a:r>
            <a:endParaRPr lang="pl-PL" altLang="pl-PL" sz="1800" dirty="0"/>
          </a:p>
          <a:p>
            <a:pPr marL="0" indent="0">
              <a:buNone/>
            </a:pPr>
            <a:r>
              <a:rPr lang="pl-PL" sz="1800" dirty="0"/>
              <a:t>  </a:t>
            </a:r>
            <a:r>
              <a:rPr lang="pl-PL" sz="1800" dirty="0" err="1"/>
              <a:t>Certificate</a:t>
            </a:r>
            <a:r>
              <a:rPr lang="en-US" sz="1800" dirty="0"/>
              <a:t> </a:t>
            </a:r>
            <a:r>
              <a:rPr lang="pl-PL" sz="1800" dirty="0"/>
              <a:t>of</a:t>
            </a:r>
            <a:r>
              <a:rPr lang="en-US" sz="1800" dirty="0"/>
              <a:t> Q</a:t>
            </a:r>
            <a:r>
              <a:rPr lang="pl-PL" sz="1800" dirty="0" err="1"/>
              <a:t>uality</a:t>
            </a:r>
            <a:r>
              <a:rPr lang="en-US" sz="1800" dirty="0"/>
              <a:t> S</a:t>
            </a:r>
            <a:r>
              <a:rPr lang="pl-PL" sz="1800" dirty="0" err="1"/>
              <a:t>ystem</a:t>
            </a:r>
            <a:r>
              <a:rPr lang="en-US" sz="1800" dirty="0"/>
              <a:t> A</a:t>
            </a:r>
            <a:r>
              <a:rPr lang="pl-PL" sz="1800" dirty="0" err="1"/>
              <a:t>pproval</a:t>
            </a:r>
            <a:r>
              <a:rPr lang="pl-PL" sz="1800" dirty="0"/>
              <a:t> </a:t>
            </a:r>
          </a:p>
          <a:p>
            <a:pPr marL="0" indent="0">
              <a:buNone/>
            </a:pPr>
            <a:r>
              <a:rPr lang="pl-PL" sz="1800" dirty="0"/>
              <a:t>  N°CE-0062-PED-H-BRO 001-17-POL-rev-A</a:t>
            </a:r>
            <a:endParaRPr lang="da-DK" altLang="pl-PL" sz="1800" dirty="0"/>
          </a:p>
          <a:p>
            <a:pPr eaLnBrk="1" hangingPunct="1"/>
            <a:endParaRPr lang="da-DK" altLang="pl-PL" sz="1800" dirty="0"/>
          </a:p>
        </p:txBody>
      </p:sp>
      <p:sp>
        <p:nvSpPr>
          <p:cNvPr id="35845" name="Text Box 6">
            <a:extLst>
              <a:ext uri="{FF2B5EF4-FFF2-40B4-BE49-F238E27FC236}">
                <a16:creationId xmlns:a16="http://schemas.microsoft.com/office/drawing/2014/main" id="{97D6CFD0-B9F8-4463-B6A6-2CAD5E296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36" y="1277938"/>
            <a:ext cx="4162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da-DK" altLang="pl-PL" sz="2000" dirty="0" err="1"/>
              <a:t>District</a:t>
            </a:r>
            <a:r>
              <a:rPr lang="da-DK" altLang="pl-PL" sz="2000" dirty="0"/>
              <a:t> heating standard range</a:t>
            </a:r>
          </a:p>
        </p:txBody>
      </p:sp>
      <p:pic>
        <p:nvPicPr>
          <p:cNvPr id="35846" name="Picture 7" descr="BROEN-BALLOMAX®">
            <a:extLst>
              <a:ext uri="{FF2B5EF4-FFF2-40B4-BE49-F238E27FC236}">
                <a16:creationId xmlns:a16="http://schemas.microsoft.com/office/drawing/2014/main" id="{D33AE8C6-92F5-4A8A-B45F-EB226BA1C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266701"/>
            <a:ext cx="3933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8">
            <a:extLst>
              <a:ext uri="{FF2B5EF4-FFF2-40B4-BE49-F238E27FC236}">
                <a16:creationId xmlns:a16="http://schemas.microsoft.com/office/drawing/2014/main" id="{7A0C3D9B-4734-4027-BEA7-E22B92CB7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819150"/>
            <a:ext cx="4079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da-DK" altLang="pl-PL" sz="1600" b="1" dirty="0" err="1"/>
              <a:t>Rely</a:t>
            </a:r>
            <a:r>
              <a:rPr lang="da-DK" altLang="pl-PL" sz="1600" b="1" dirty="0"/>
              <a:t> on intelligent flow </a:t>
            </a:r>
            <a:r>
              <a:rPr lang="da-DK" altLang="pl-PL" sz="1600" b="1" dirty="0" err="1"/>
              <a:t>sectioning</a:t>
            </a:r>
            <a:endParaRPr lang="da-DK" altLang="pl-PL" sz="16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E0F168B-DCAE-4E59-BE33-2C2A95BD0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684" y="2021132"/>
            <a:ext cx="3004547" cy="151141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746D88F-0BBC-4FA0-A360-5C8451071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955" y="5463754"/>
            <a:ext cx="3773839" cy="96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751" y="1402429"/>
            <a:ext cx="4707550" cy="518093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02BEF-8F29-4773-AAC1-40ACF965F9F1}" type="slidenum">
              <a:rPr lang="da-DK" smtClean="0"/>
              <a:pPr>
                <a:defRPr/>
              </a:pPr>
              <a:t>11</a:t>
            </a:fld>
            <a:endParaRPr lang="da-DK" dirty="0"/>
          </a:p>
        </p:txBody>
      </p:sp>
      <p:cxnSp>
        <p:nvCxnSpPr>
          <p:cNvPr id="9" name="Łącznik prosty ze strzałką 8"/>
          <p:cNvCxnSpPr/>
          <p:nvPr/>
        </p:nvCxnSpPr>
        <p:spPr bwMode="auto">
          <a:xfrm flipV="1">
            <a:off x="6369795" y="1893346"/>
            <a:ext cx="557028" cy="9211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pole tekstowe 11"/>
          <p:cNvSpPr txBox="1"/>
          <p:nvPr/>
        </p:nvSpPr>
        <p:spPr>
          <a:xfrm>
            <a:off x="6926823" y="1722111"/>
            <a:ext cx="937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ISO flange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735512" y="1381779"/>
            <a:ext cx="565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Stem</a:t>
            </a:r>
          </a:p>
        </p:txBody>
      </p:sp>
      <p:cxnSp>
        <p:nvCxnSpPr>
          <p:cNvPr id="14" name="Łącznik prosty ze strzałką 13"/>
          <p:cNvCxnSpPr/>
          <p:nvPr/>
        </p:nvCxnSpPr>
        <p:spPr bwMode="auto">
          <a:xfrm flipH="1" flipV="1">
            <a:off x="4246289" y="1625000"/>
            <a:ext cx="1419834" cy="47109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Łącznik prosty ze strzałką 15"/>
          <p:cNvCxnSpPr/>
          <p:nvPr/>
        </p:nvCxnSpPr>
        <p:spPr bwMode="auto">
          <a:xfrm flipH="1" flipV="1">
            <a:off x="4151538" y="2301386"/>
            <a:ext cx="928062" cy="31899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pole tekstowe 18"/>
          <p:cNvSpPr txBox="1"/>
          <p:nvPr/>
        </p:nvSpPr>
        <p:spPr>
          <a:xfrm>
            <a:off x="3588563" y="2055357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Body</a:t>
            </a:r>
            <a:endParaRPr lang="en-US" sz="1400" b="1" dirty="0"/>
          </a:p>
        </p:txBody>
      </p:sp>
      <p:cxnSp>
        <p:nvCxnSpPr>
          <p:cNvPr id="20" name="Łącznik prosty ze strzałką 19"/>
          <p:cNvCxnSpPr/>
          <p:nvPr/>
        </p:nvCxnSpPr>
        <p:spPr bwMode="auto">
          <a:xfrm flipV="1">
            <a:off x="6205163" y="4643048"/>
            <a:ext cx="1443320" cy="54815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pole tekstowe 23"/>
          <p:cNvSpPr txBox="1"/>
          <p:nvPr/>
        </p:nvSpPr>
        <p:spPr>
          <a:xfrm>
            <a:off x="7690620" y="443895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Ball</a:t>
            </a:r>
            <a:endParaRPr lang="en-US" sz="1400" b="1" dirty="0"/>
          </a:p>
        </p:txBody>
      </p:sp>
      <p:cxnSp>
        <p:nvCxnSpPr>
          <p:cNvPr id="31" name="Łącznik prosty ze strzałką 30"/>
          <p:cNvCxnSpPr>
            <a:endCxn id="35" idx="1"/>
          </p:cNvCxnSpPr>
          <p:nvPr/>
        </p:nvCxnSpPr>
        <p:spPr bwMode="auto">
          <a:xfrm>
            <a:off x="6084981" y="5624162"/>
            <a:ext cx="891432" cy="30777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pole tekstowe 34"/>
          <p:cNvSpPr txBox="1"/>
          <p:nvPr/>
        </p:nvSpPr>
        <p:spPr>
          <a:xfrm>
            <a:off x="6976413" y="5778050"/>
            <a:ext cx="2014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Trunnion</a:t>
            </a:r>
            <a:r>
              <a:rPr lang="pl-PL" sz="1400" b="1" dirty="0"/>
              <a:t> </a:t>
            </a:r>
            <a:r>
              <a:rPr lang="en-US" sz="1400" b="1" dirty="0"/>
              <a:t>sealing</a:t>
            </a:r>
            <a:r>
              <a:rPr lang="pl-PL" sz="1400" b="1" dirty="0"/>
              <a:t> system </a:t>
            </a:r>
            <a:endParaRPr lang="en-US" sz="1400" b="1" dirty="0"/>
          </a:p>
        </p:txBody>
      </p:sp>
      <p:sp>
        <p:nvSpPr>
          <p:cNvPr id="36" name="pole tekstowe 35"/>
          <p:cNvSpPr txBox="1"/>
          <p:nvPr/>
        </p:nvSpPr>
        <p:spPr>
          <a:xfrm>
            <a:off x="7648736" y="3380164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Ball sealing </a:t>
            </a:r>
            <a:r>
              <a:rPr lang="pl-PL" sz="1400" b="1" dirty="0"/>
              <a:t>system</a:t>
            </a:r>
            <a:endParaRPr lang="en-US" sz="1400" b="1" dirty="0"/>
          </a:p>
        </p:txBody>
      </p:sp>
      <p:cxnSp>
        <p:nvCxnSpPr>
          <p:cNvPr id="37" name="Łącznik prosty ze strzałką 36"/>
          <p:cNvCxnSpPr/>
          <p:nvPr/>
        </p:nvCxnSpPr>
        <p:spPr bwMode="auto">
          <a:xfrm flipH="1" flipV="1">
            <a:off x="3410193" y="3012988"/>
            <a:ext cx="663831" cy="5242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pole tekstowe 40"/>
          <p:cNvSpPr txBox="1"/>
          <p:nvPr/>
        </p:nvSpPr>
        <p:spPr>
          <a:xfrm>
            <a:off x="2414560" y="2669869"/>
            <a:ext cx="132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Flange end</a:t>
            </a:r>
          </a:p>
          <a:p>
            <a:r>
              <a:rPr lang="pl-PL" sz="1200" b="1" dirty="0"/>
              <a:t>o</a:t>
            </a:r>
            <a:r>
              <a:rPr lang="en-US" sz="1200" b="1" dirty="0"/>
              <a:t>r </a:t>
            </a:r>
          </a:p>
          <a:p>
            <a:r>
              <a:rPr lang="en-US" sz="1200" b="1" dirty="0"/>
              <a:t>Butt-welding end</a:t>
            </a:r>
          </a:p>
        </p:txBody>
      </p:sp>
      <p:cxnSp>
        <p:nvCxnSpPr>
          <p:cNvPr id="43" name="Łącznik prosty ze strzałką 42"/>
          <p:cNvCxnSpPr/>
          <p:nvPr/>
        </p:nvCxnSpPr>
        <p:spPr bwMode="auto">
          <a:xfrm flipV="1">
            <a:off x="6084982" y="2390883"/>
            <a:ext cx="631407" cy="3257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pole tekstowe 44"/>
          <p:cNvSpPr txBox="1"/>
          <p:nvPr/>
        </p:nvSpPr>
        <p:spPr>
          <a:xfrm>
            <a:off x="6716389" y="2221147"/>
            <a:ext cx="1686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Stem sealing system</a:t>
            </a:r>
          </a:p>
        </p:txBody>
      </p:sp>
      <p:cxnSp>
        <p:nvCxnSpPr>
          <p:cNvPr id="47" name="Łącznik prosty ze strzałką 46"/>
          <p:cNvCxnSpPr/>
          <p:nvPr/>
        </p:nvCxnSpPr>
        <p:spPr bwMode="auto">
          <a:xfrm>
            <a:off x="6881507" y="3097437"/>
            <a:ext cx="819192" cy="39427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pole tekstowe 49"/>
          <p:cNvSpPr txBox="1"/>
          <p:nvPr/>
        </p:nvSpPr>
        <p:spPr>
          <a:xfrm>
            <a:off x="3546355" y="5621888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Plug</a:t>
            </a:r>
            <a:endParaRPr lang="en-US" sz="1400" b="1" dirty="0"/>
          </a:p>
        </p:txBody>
      </p:sp>
      <p:cxnSp>
        <p:nvCxnSpPr>
          <p:cNvPr id="51" name="Łącznik prosty ze strzałką 50"/>
          <p:cNvCxnSpPr/>
          <p:nvPr/>
        </p:nvCxnSpPr>
        <p:spPr bwMode="auto">
          <a:xfrm flipH="1">
            <a:off x="4018314" y="5684055"/>
            <a:ext cx="1771586" cy="9399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pole tekstowe 52"/>
          <p:cNvSpPr txBox="1"/>
          <p:nvPr/>
        </p:nvSpPr>
        <p:spPr>
          <a:xfrm>
            <a:off x="3806162" y="5939990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Base</a:t>
            </a:r>
            <a:endParaRPr lang="en-US" sz="1400" b="1" dirty="0"/>
          </a:p>
        </p:txBody>
      </p:sp>
      <p:cxnSp>
        <p:nvCxnSpPr>
          <p:cNvPr id="54" name="Łącznik prosty ze strzałką 53"/>
          <p:cNvCxnSpPr/>
          <p:nvPr/>
        </p:nvCxnSpPr>
        <p:spPr bwMode="auto">
          <a:xfrm flipH="1">
            <a:off x="4301116" y="6085827"/>
            <a:ext cx="86148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Łącznik prosty ze strzałką 56"/>
          <p:cNvCxnSpPr/>
          <p:nvPr/>
        </p:nvCxnSpPr>
        <p:spPr bwMode="auto">
          <a:xfrm flipH="1" flipV="1">
            <a:off x="3546355" y="5010712"/>
            <a:ext cx="2137395" cy="36099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pole tekstowe 58"/>
          <p:cNvSpPr txBox="1"/>
          <p:nvPr/>
        </p:nvSpPr>
        <p:spPr>
          <a:xfrm>
            <a:off x="2845554" y="4853250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Trunnion</a:t>
            </a:r>
          </a:p>
        </p:txBody>
      </p:sp>
      <p:pic>
        <p:nvPicPr>
          <p:cNvPr id="27" name="Picture 7" descr="BROEN-BALLOMAX®">
            <a:extLst>
              <a:ext uri="{FF2B5EF4-FFF2-40B4-BE49-F238E27FC236}">
                <a16:creationId xmlns:a16="http://schemas.microsoft.com/office/drawing/2014/main" id="{0D5E7FFC-14F4-4F59-81FB-1F8056895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5" y="187593"/>
            <a:ext cx="3933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8">
            <a:extLst>
              <a:ext uri="{FF2B5EF4-FFF2-40B4-BE49-F238E27FC236}">
                <a16:creationId xmlns:a16="http://schemas.microsoft.com/office/drawing/2014/main" id="{8E83A642-92C4-44B9-98B1-402D20A289C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90563" y="662001"/>
            <a:ext cx="8272462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pl-PL" sz="1600" b="1" dirty="0" err="1"/>
              <a:t>Trunnion</a:t>
            </a:r>
            <a:r>
              <a:rPr lang="pl-PL" sz="1600" b="1" dirty="0"/>
              <a:t> </a:t>
            </a:r>
            <a:r>
              <a:rPr lang="pl-PL" sz="1600" b="1" dirty="0" err="1"/>
              <a:t>mounted</a:t>
            </a:r>
            <a:r>
              <a:rPr lang="pl-PL" sz="1600" b="1" dirty="0"/>
              <a:t> </a:t>
            </a:r>
            <a:r>
              <a:rPr lang="pl-PL" sz="1600" b="1" dirty="0" err="1"/>
              <a:t>valves</a:t>
            </a:r>
            <a:endParaRPr lang="da-DK" altLang="pl-PL" sz="1600" b="1" dirty="0"/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4FD08E0E-86F0-41E9-98EF-0B02B4FE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900" y="962847"/>
            <a:ext cx="2671590" cy="244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4025B12-7016-0EA9-B6A4-873456823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64" y="953316"/>
            <a:ext cx="1897879" cy="246511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D80BE3F-D587-627F-4622-79ACC5D94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0491" y="3815039"/>
            <a:ext cx="3015165" cy="19177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E4EBB6D-4F53-9FEF-B712-330216A87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14" y="3450924"/>
            <a:ext cx="2689400" cy="29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Types of ball valves’ bore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02BEF-8F29-4773-AAC1-40ACF965F9F1}" type="slidenum">
              <a:rPr lang="da-DK" smtClean="0"/>
              <a:pPr>
                <a:defRPr/>
              </a:pPr>
              <a:t>12</a:t>
            </a:fld>
            <a:endParaRPr lang="da-DK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07444"/>
              </p:ext>
            </p:extLst>
          </p:nvPr>
        </p:nvGraphicFramePr>
        <p:xfrm>
          <a:off x="689925" y="1101406"/>
          <a:ext cx="5816490" cy="441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8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932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Full bore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Reduced bore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29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DN100 </a:t>
                      </a:r>
                      <a:r>
                        <a:rPr lang="pl-PL" sz="1800" baseline="0" dirty="0"/>
                        <a:t>÷</a:t>
                      </a:r>
                      <a:r>
                        <a:rPr lang="pl-PL" dirty="0"/>
                        <a:t> 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DN150</a:t>
                      </a:r>
                      <a:r>
                        <a:rPr lang="pl-PL" sz="1800" baseline="0" dirty="0"/>
                        <a:t> ÷</a:t>
                      </a:r>
                      <a:r>
                        <a:rPr lang="pl-PL" sz="1800" dirty="0"/>
                        <a:t>1000 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6379">
                <a:tc>
                  <a:txBody>
                    <a:bodyPr/>
                    <a:lstStyle/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980" y="2019498"/>
            <a:ext cx="2443226" cy="29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972" y="2019498"/>
            <a:ext cx="2740905" cy="29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2099953" y="3143570"/>
            <a:ext cx="8709" cy="1219199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 rot="16200000">
            <a:off x="1464378" y="3519353"/>
            <a:ext cx="9249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 Bore</a:t>
            </a:r>
          </a:p>
        </p:txBody>
      </p:sp>
      <p:sp>
        <p:nvSpPr>
          <p:cNvPr id="11" name="pole tekstowe 10"/>
          <p:cNvSpPr txBox="1"/>
          <p:nvPr/>
        </p:nvSpPr>
        <p:spPr>
          <a:xfrm rot="16200000">
            <a:off x="442843" y="3545419"/>
            <a:ext cx="8883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 Pipe</a:t>
            </a: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V="1">
            <a:off x="1064600" y="3143570"/>
            <a:ext cx="8709" cy="1219199"/>
          </a:xfrm>
          <a:prstGeom prst="line">
            <a:avLst/>
          </a:prstGeom>
          <a:noFill/>
          <a:ln w="22225">
            <a:solidFill>
              <a:srgbClr val="00B050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pl-PL" dirty="0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 flipH="1" flipV="1">
            <a:off x="5069424" y="3038848"/>
            <a:ext cx="0" cy="110492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 rot="16200000">
            <a:off x="4399209" y="3403907"/>
            <a:ext cx="9249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 Bore</a:t>
            </a:r>
          </a:p>
        </p:txBody>
      </p:sp>
      <p:sp>
        <p:nvSpPr>
          <p:cNvPr id="15" name="pole tekstowe 14"/>
          <p:cNvSpPr txBox="1"/>
          <p:nvPr/>
        </p:nvSpPr>
        <p:spPr>
          <a:xfrm rot="16200000">
            <a:off x="3344107" y="3372111"/>
            <a:ext cx="900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 Pipe</a:t>
            </a: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3911162" y="2843900"/>
            <a:ext cx="0" cy="1471917"/>
          </a:xfrm>
          <a:prstGeom prst="line">
            <a:avLst/>
          </a:prstGeom>
          <a:noFill/>
          <a:ln w="22225">
            <a:solidFill>
              <a:srgbClr val="00B050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pl-PL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3E3F4AE-6795-4589-90A4-E82336E14740}"/>
              </a:ext>
            </a:extLst>
          </p:cNvPr>
          <p:cNvSpPr txBox="1">
            <a:spLocks/>
          </p:cNvSpPr>
          <p:nvPr/>
        </p:nvSpPr>
        <p:spPr>
          <a:xfrm>
            <a:off x="6710903" y="462202"/>
            <a:ext cx="2291644" cy="2224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545348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pl-PL" sz="2000" b="1" dirty="0" err="1"/>
              <a:t>Flanged</a:t>
            </a:r>
            <a:r>
              <a:rPr lang="pl-PL" sz="2000" b="1" dirty="0"/>
              <a:t> </a:t>
            </a:r>
            <a:r>
              <a:rPr lang="pl-PL" sz="2000" b="1" dirty="0" err="1"/>
              <a:t>valves</a:t>
            </a:r>
            <a:endParaRPr lang="pl-PL" sz="2000" b="1" dirty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BB64FB21-5D8A-4CAB-A0A1-E77FAD810B99}"/>
              </a:ext>
            </a:extLst>
          </p:cNvPr>
          <p:cNvSpPr>
            <a:spLocks/>
          </p:cNvSpPr>
          <p:nvPr/>
        </p:nvSpPr>
        <p:spPr bwMode="auto">
          <a:xfrm>
            <a:off x="6692872" y="827644"/>
            <a:ext cx="5241219" cy="138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US" sz="1200" b="1" dirty="0"/>
              <a:t>Flange</a:t>
            </a:r>
            <a:r>
              <a:rPr lang="pl-PL" sz="1200" b="1" dirty="0"/>
              <a:t> connection according to: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200" dirty="0"/>
              <a:t>EN 1092-1</a:t>
            </a:r>
            <a:endParaRPr lang="en-US" sz="1200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200" dirty="0"/>
              <a:t>Or acc. to client’s requirements</a:t>
            </a:r>
          </a:p>
          <a:p>
            <a:pPr eaLnBrk="0" hangingPunct="0">
              <a:spcBef>
                <a:spcPct val="20000"/>
              </a:spcBef>
            </a:pPr>
            <a:r>
              <a:rPr lang="pl-PL" sz="1200" b="1" dirty="0" err="1"/>
              <a:t>Facing</a:t>
            </a:r>
            <a:r>
              <a:rPr lang="pl-PL" sz="1200" b="1" dirty="0"/>
              <a:t> types of flanges: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l-PL" sz="1200" dirty="0"/>
              <a:t>B1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200" dirty="0"/>
              <a:t>Or acc. to client’s requirements</a:t>
            </a:r>
          </a:p>
          <a:p>
            <a:pPr eaLnBrk="0" hangingPunct="0">
              <a:spcBef>
                <a:spcPct val="20000"/>
              </a:spcBef>
            </a:pPr>
            <a:endParaRPr lang="pl-PL" sz="1500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8008FC5-8DA3-4E05-95A7-3E569753E67E}"/>
              </a:ext>
            </a:extLst>
          </p:cNvPr>
          <p:cNvSpPr/>
          <p:nvPr/>
        </p:nvSpPr>
        <p:spPr>
          <a:xfrm>
            <a:off x="6710903" y="2260595"/>
            <a:ext cx="4572000" cy="6832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US" sz="1200" b="1" dirty="0"/>
              <a:t>Length of flanged valves according to</a:t>
            </a:r>
            <a:r>
              <a:rPr lang="pl-PL" sz="1200" b="1" dirty="0"/>
              <a:t>: </a:t>
            </a:r>
          </a:p>
          <a:p>
            <a:pPr marL="342900" indent="-342900">
              <a:buFontTx/>
              <a:buChar char="•"/>
            </a:pPr>
            <a:r>
              <a:rPr lang="pl-PL" sz="1200" dirty="0"/>
              <a:t>EN 558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200" dirty="0"/>
              <a:t>Or acc. to client’s requirements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6FEFF8CD-1697-45CB-BB51-ADB7EF95B8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88" y="878325"/>
            <a:ext cx="2408503" cy="2160523"/>
          </a:xfrm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7CCCFF44-A3C4-47FC-9D78-825B02BF7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783126" y="1041870"/>
            <a:ext cx="1114498" cy="61242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 dirty="0"/>
          </a:p>
        </p:txBody>
      </p:sp>
      <p:sp>
        <p:nvSpPr>
          <p:cNvPr id="23" name="Line 6">
            <a:extLst>
              <a:ext uri="{FF2B5EF4-FFF2-40B4-BE49-F238E27FC236}">
                <a16:creationId xmlns:a16="http://schemas.microsoft.com/office/drawing/2014/main" id="{72BC0C6E-7909-4281-BD06-C8D5AE28B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3897" y="1734538"/>
            <a:ext cx="1437300" cy="43113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 dirty="0"/>
          </a:p>
        </p:txBody>
      </p:sp>
      <p:sp>
        <p:nvSpPr>
          <p:cNvPr id="24" name="Line 5">
            <a:extLst>
              <a:ext uri="{FF2B5EF4-FFF2-40B4-BE49-F238E27FC236}">
                <a16:creationId xmlns:a16="http://schemas.microsoft.com/office/drawing/2014/main" id="{9D0F92DA-0ECE-4D3B-ABB1-00E312416D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05048" y="1940460"/>
            <a:ext cx="1578706" cy="147826"/>
          </a:xfrm>
          <a:prstGeom prst="line">
            <a:avLst/>
          </a:prstGeom>
          <a:noFill/>
          <a:ln w="22225">
            <a:solidFill>
              <a:srgbClr val="00B050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pl-PL" dirty="0"/>
          </a:p>
        </p:txBody>
      </p:sp>
      <p:sp>
        <p:nvSpPr>
          <p:cNvPr id="25" name="Line 5">
            <a:extLst>
              <a:ext uri="{FF2B5EF4-FFF2-40B4-BE49-F238E27FC236}">
                <a16:creationId xmlns:a16="http://schemas.microsoft.com/office/drawing/2014/main" id="{C42F9561-A2F1-49E2-8FA8-E2A0CFBC41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36185" y="2073087"/>
            <a:ext cx="1759381" cy="6433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06E9788-F3A0-46A1-9669-D193D97A8F55}"/>
              </a:ext>
            </a:extLst>
          </p:cNvPr>
          <p:cNvSpPr txBox="1">
            <a:spLocks/>
          </p:cNvSpPr>
          <p:nvPr/>
        </p:nvSpPr>
        <p:spPr>
          <a:xfrm>
            <a:off x="6736702" y="3211013"/>
            <a:ext cx="2740586" cy="298838"/>
          </a:xfrm>
          <a:prstGeom prst="rect">
            <a:avLst/>
          </a:prstGeom>
        </p:spPr>
        <p:txBody>
          <a:bodyPr vert="horz" lIns="0" tIns="0" rIns="0" bIns="0" rtlCol="0" anchor="t">
            <a:normAutofit fontScale="55000" lnSpcReduction="20000"/>
          </a:bodyPr>
          <a:lstStyle>
            <a:lvl1pPr algn="l" defTabSz="545348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en-US" b="1" dirty="0"/>
              <a:t>Butt-welding end valves</a:t>
            </a:r>
            <a:endParaRPr lang="en-US" dirty="0">
              <a:latin typeface="Arial" charset="0"/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306B7ADC-AD4A-4081-96E3-BC3DEC8DE67F}"/>
              </a:ext>
            </a:extLst>
          </p:cNvPr>
          <p:cNvSpPr>
            <a:spLocks/>
          </p:cNvSpPr>
          <p:nvPr/>
        </p:nvSpPr>
        <p:spPr bwMode="auto">
          <a:xfrm>
            <a:off x="6736702" y="3591312"/>
            <a:ext cx="3587998" cy="70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42900"/>
            <a:r>
              <a:rPr lang="en-US" sz="1200" b="1" dirty="0"/>
              <a:t>Dimensions and shape of butt-welding ends</a:t>
            </a:r>
            <a:r>
              <a:rPr lang="pl-PL" sz="1200" b="1" dirty="0"/>
              <a:t> </a:t>
            </a:r>
            <a:r>
              <a:rPr lang="en-US" sz="1200" b="1" dirty="0"/>
              <a:t>acc</a:t>
            </a:r>
            <a:r>
              <a:rPr lang="pl-PL" sz="1200" b="1" dirty="0"/>
              <a:t>.</a:t>
            </a:r>
            <a:r>
              <a:rPr lang="en-US" sz="1200" b="1" dirty="0"/>
              <a:t> to: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l-PL" sz="1200" dirty="0"/>
              <a:t>EN 12627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200" dirty="0"/>
              <a:t>Or acc. to client’s requirements</a:t>
            </a:r>
          </a:p>
          <a:p>
            <a:pPr marL="342900" indent="-342900">
              <a:buFontTx/>
              <a:buChar char="•"/>
            </a:pPr>
            <a:endParaRPr lang="pl-PL" sz="16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pl-PL" b="1" dirty="0"/>
          </a:p>
          <a:p>
            <a:pPr marL="342900" indent="-342900" eaLnBrk="0" hangingPunct="0">
              <a:spcBef>
                <a:spcPct val="20000"/>
              </a:spcBef>
            </a:pPr>
            <a:endParaRPr lang="pl-PL" sz="1500" dirty="0"/>
          </a:p>
          <a:p>
            <a:pPr marL="342900" indent="-342900" eaLnBrk="0" hangingPunct="0">
              <a:spcBef>
                <a:spcPct val="20000"/>
              </a:spcBef>
            </a:pPr>
            <a:endParaRPr lang="pl-PL" sz="1500" dirty="0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C3DDC0DB-8B98-4F8E-A956-AAC7DE1064AF}"/>
              </a:ext>
            </a:extLst>
          </p:cNvPr>
          <p:cNvSpPr/>
          <p:nvPr/>
        </p:nvSpPr>
        <p:spPr>
          <a:xfrm>
            <a:off x="6736702" y="4029996"/>
            <a:ext cx="4572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pl-PL" dirty="0"/>
          </a:p>
          <a:p>
            <a:pPr marL="342900" indent="-342900"/>
            <a:r>
              <a:rPr lang="en-US" sz="1200" b="1" dirty="0"/>
              <a:t>Length of butt-welding end valves: </a:t>
            </a:r>
          </a:p>
          <a:p>
            <a:pPr marL="342900" indent="-342900">
              <a:buFontTx/>
              <a:buChar char="•"/>
            </a:pPr>
            <a:r>
              <a:rPr lang="pl-PL" sz="1200" dirty="0"/>
              <a:t>EN 12982</a:t>
            </a:r>
          </a:p>
          <a:p>
            <a:pPr marL="342900" indent="-342900">
              <a:buFontTx/>
              <a:buChar char="•"/>
            </a:pPr>
            <a:r>
              <a:rPr lang="en-US" sz="1200" dirty="0"/>
              <a:t>Or acc. to client’s requirements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12FCD870-B556-43E5-AF89-C8FA77415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587" y="3946166"/>
            <a:ext cx="2408503" cy="2245946"/>
          </a:xfrm>
          <a:prstGeom prst="rect">
            <a:avLst/>
          </a:prstGeom>
        </p:spPr>
      </p:pic>
      <p:sp>
        <p:nvSpPr>
          <p:cNvPr id="30" name="Line 5">
            <a:extLst>
              <a:ext uri="{FF2B5EF4-FFF2-40B4-BE49-F238E27FC236}">
                <a16:creationId xmlns:a16="http://schemas.microsoft.com/office/drawing/2014/main" id="{01A3BBC6-F06B-48E7-AEC0-65BE8BD63405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2703" y="3851177"/>
            <a:ext cx="762160" cy="109729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 dirty="0"/>
          </a:p>
        </p:txBody>
      </p:sp>
      <p:sp>
        <p:nvSpPr>
          <p:cNvPr id="31" name="Line 5">
            <a:extLst>
              <a:ext uri="{FF2B5EF4-FFF2-40B4-BE49-F238E27FC236}">
                <a16:creationId xmlns:a16="http://schemas.microsoft.com/office/drawing/2014/main" id="{079B3BC9-003B-4818-B853-2C2440B1CC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01623" y="4948473"/>
            <a:ext cx="1605823" cy="273840"/>
          </a:xfrm>
          <a:prstGeom prst="line">
            <a:avLst/>
          </a:prstGeom>
          <a:noFill/>
          <a:ln w="22225">
            <a:solidFill>
              <a:srgbClr val="00B050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pl-PL" dirty="0"/>
          </a:p>
        </p:txBody>
      </p:sp>
      <p:sp>
        <p:nvSpPr>
          <p:cNvPr id="32" name="Line 6">
            <a:extLst>
              <a:ext uri="{FF2B5EF4-FFF2-40B4-BE49-F238E27FC236}">
                <a16:creationId xmlns:a16="http://schemas.microsoft.com/office/drawing/2014/main" id="{38D87D9A-B03D-4D6C-B443-6EA786B633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046664" y="4655874"/>
            <a:ext cx="1145269" cy="48204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22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/>
              <a:t>What</a:t>
            </a:r>
            <a:r>
              <a:rPr lang="pl-PL" b="1" dirty="0"/>
              <a:t> we </a:t>
            </a:r>
            <a:r>
              <a:rPr lang="pl-PL" b="1" dirty="0" err="1"/>
              <a:t>did</a:t>
            </a:r>
            <a:endParaRPr lang="pl-PL" dirty="0">
              <a:latin typeface="Arial" charset="0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02BEF-8F29-4773-AAC1-40ACF965F9F1}" type="slidenum">
              <a:rPr lang="da-DK" smtClean="0"/>
              <a:pPr>
                <a:defRPr/>
              </a:pPr>
              <a:t>13</a:t>
            </a:fld>
            <a:endParaRPr lang="da-DK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1FE416E-58E9-4A7D-B811-CFE89346F6EB}"/>
              </a:ext>
            </a:extLst>
          </p:cNvPr>
          <p:cNvSpPr txBox="1">
            <a:spLocks/>
          </p:cNvSpPr>
          <p:nvPr/>
        </p:nvSpPr>
        <p:spPr bwMode="auto">
          <a:xfrm>
            <a:off x="417339" y="3634815"/>
            <a:ext cx="3795395" cy="46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50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430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1200" kern="0" dirty="0">
                <a:latin typeface="Arial" charset="0"/>
              </a:rPr>
              <a:t>DN900 PN25 EN488 FULL BORE </a:t>
            </a:r>
            <a:r>
              <a:rPr lang="pl-PL" sz="1800" kern="0" dirty="0">
                <a:latin typeface="Arial" charset="0"/>
              </a:rPr>
              <a:t>	</a:t>
            </a:r>
            <a:endParaRPr lang="en-US" sz="1800" kern="0" dirty="0">
              <a:latin typeface="Arial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19D664-967E-4052-BDC2-28A4EF50D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39" y="1112593"/>
            <a:ext cx="3440262" cy="25207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4FD4C1F-F98C-4569-B523-F3CA7D359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872" y="787932"/>
            <a:ext cx="3646260" cy="3849332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F3D3CB1-ABEE-493E-A1D2-CD21AC01AC37}"/>
              </a:ext>
            </a:extLst>
          </p:cNvPr>
          <p:cNvSpPr txBox="1">
            <a:spLocks/>
          </p:cNvSpPr>
          <p:nvPr/>
        </p:nvSpPr>
        <p:spPr bwMode="auto">
          <a:xfrm>
            <a:off x="8666016" y="4494090"/>
            <a:ext cx="3522808" cy="46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50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430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1400" i="0" kern="0" dirty="0">
                <a:latin typeface="Arial" charset="0"/>
              </a:rPr>
              <a:t>DN1000 CL600 FULL BORE </a:t>
            </a:r>
            <a:r>
              <a:rPr lang="pl-PL" sz="1800" i="0" kern="0" dirty="0">
                <a:latin typeface="Arial" charset="0"/>
              </a:rPr>
              <a:t>	</a:t>
            </a:r>
            <a:endParaRPr lang="en-US" sz="1800" i="0" kern="0" dirty="0">
              <a:latin typeface="Arial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10E64B07-9A69-7FD3-D29E-9C45B317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93" y="1094296"/>
            <a:ext cx="3646260" cy="230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08BEE80-9BF7-D409-12AE-1E021B052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93" y="4224652"/>
            <a:ext cx="4391848" cy="214478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1FA585F-E8D6-FF9D-0EDB-2258D51ED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480" y="3616911"/>
            <a:ext cx="2234673" cy="27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numeru slajdu 3">
            <a:extLst>
              <a:ext uri="{FF2B5EF4-FFF2-40B4-BE49-F238E27FC236}">
                <a16:creationId xmlns:a16="http://schemas.microsoft.com/office/drawing/2014/main" id="{D2C318DC-20BD-4878-BD5A-5D016026F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da-DK" altLang="pl-P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3027F28-28D9-4CF9-8902-FA32D4F84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99" y="1315453"/>
            <a:ext cx="3665103" cy="259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Ballomax serie">
            <a:extLst>
              <a:ext uri="{FF2B5EF4-FFF2-40B4-BE49-F238E27FC236}">
                <a16:creationId xmlns:a16="http://schemas.microsoft.com/office/drawing/2014/main" id="{9266A18A-1067-43C7-BF50-E4D04E62F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35" r="44072"/>
          <a:stretch>
            <a:fillRect/>
          </a:stretch>
        </p:blipFill>
        <p:spPr bwMode="auto">
          <a:xfrm>
            <a:off x="360356" y="3687683"/>
            <a:ext cx="4195071" cy="223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dsholder til tekst 8">
            <a:extLst>
              <a:ext uri="{FF2B5EF4-FFF2-40B4-BE49-F238E27FC236}">
                <a16:creationId xmlns:a16="http://schemas.microsoft.com/office/drawing/2014/main" id="{0A945C9B-C62F-446D-9D20-4865F174DF0D}"/>
              </a:ext>
            </a:extLst>
          </p:cNvPr>
          <p:cNvSpPr txBox="1">
            <a:spLocks/>
          </p:cNvSpPr>
          <p:nvPr/>
        </p:nvSpPr>
        <p:spPr>
          <a:xfrm>
            <a:off x="8092966" y="3909057"/>
            <a:ext cx="4785065" cy="2013286"/>
          </a:xfrm>
          <a:prstGeom prst="rect">
            <a:avLst/>
          </a:prstGeom>
        </p:spPr>
        <p:txBody>
          <a:bodyPr/>
          <a:lstStyle>
            <a:lvl1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50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430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endParaRPr lang="pl-PL" sz="1800" i="0" kern="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400" i="0" kern="0" dirty="0"/>
              <a:t>Test </a:t>
            </a:r>
            <a:r>
              <a:rPr lang="pl-PL" sz="1400" i="0" kern="0" dirty="0" err="1"/>
              <a:t>station</a:t>
            </a:r>
            <a:endParaRPr lang="pl-PL" sz="1400" i="0" kern="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400" i="0" kern="0" dirty="0"/>
              <a:t>DN900 Full </a:t>
            </a:r>
            <a:r>
              <a:rPr lang="pl-PL" sz="1400" i="0" kern="0" dirty="0" err="1"/>
              <a:t>bore</a:t>
            </a:r>
            <a:endParaRPr lang="pl-PL" sz="1400" i="0" kern="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400" i="0" kern="0" dirty="0"/>
              <a:t>PN25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400" i="0" kern="0" dirty="0" err="1"/>
              <a:t>Weight</a:t>
            </a:r>
            <a:r>
              <a:rPr lang="pl-PL" sz="1400" i="0" kern="0" dirty="0"/>
              <a:t> </a:t>
            </a:r>
            <a:r>
              <a:rPr lang="pl-PL" sz="1400" b="1" i="0" u="sng" kern="0" dirty="0"/>
              <a:t>8835 kg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400" i="0" kern="0" dirty="0"/>
              <a:t>Medium – </a:t>
            </a:r>
            <a:r>
              <a:rPr lang="pl-PL" sz="1400" b="1" i="0" kern="0" dirty="0"/>
              <a:t>hot </a:t>
            </a:r>
            <a:r>
              <a:rPr lang="pl-PL" sz="1400" b="1" i="0" kern="0" dirty="0" err="1"/>
              <a:t>water</a:t>
            </a:r>
            <a:endParaRPr lang="pl-PL" sz="1400" b="1" i="0" kern="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400" i="0" kern="0" dirty="0"/>
              <a:t>Standard </a:t>
            </a:r>
            <a:r>
              <a:rPr lang="pl-PL" sz="1400" b="1" i="0" kern="0" dirty="0"/>
              <a:t>EN488</a:t>
            </a:r>
          </a:p>
          <a:p>
            <a:pPr marL="0" indent="0">
              <a:buFontTx/>
              <a:buNone/>
            </a:pPr>
            <a:endParaRPr lang="pl-PL" sz="1800" i="0" kern="0" dirty="0"/>
          </a:p>
          <a:p>
            <a:pPr marL="0" indent="0">
              <a:buFontTx/>
              <a:buNone/>
            </a:pPr>
            <a:endParaRPr lang="en-US" sz="1800" i="0" kern="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95D4A48-299D-4AD7-9EDC-86D56B565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397" y="1078365"/>
            <a:ext cx="4419975" cy="307654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C479E75-5C9F-4850-BA13-D9043ECCE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249" y="3909057"/>
            <a:ext cx="3535927" cy="2597054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AD08D0CE-F9F3-4335-9AF5-5058DD9DAD9F}"/>
              </a:ext>
            </a:extLst>
          </p:cNvPr>
          <p:cNvSpPr/>
          <p:nvPr/>
        </p:nvSpPr>
        <p:spPr>
          <a:xfrm>
            <a:off x="378510" y="247572"/>
            <a:ext cx="3868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MyriadPro-Regular"/>
              </a:rPr>
              <a:t>Underground </a:t>
            </a:r>
            <a:r>
              <a:rPr lang="pl-PL" sz="2400" b="1" dirty="0" err="1">
                <a:latin typeface="MyriadPro-Regular"/>
              </a:rPr>
              <a:t>valves</a:t>
            </a:r>
            <a:r>
              <a:rPr lang="pl-PL" sz="2400" b="1" dirty="0">
                <a:latin typeface="MyriadPro-Regular"/>
              </a:rPr>
              <a:t> - EN 488</a:t>
            </a:r>
            <a:endParaRPr lang="pl-PL" b="1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2214921-B774-4AA5-8DB4-FBE9CE0B2231}"/>
              </a:ext>
            </a:extLst>
          </p:cNvPr>
          <p:cNvSpPr/>
          <p:nvPr/>
        </p:nvSpPr>
        <p:spPr>
          <a:xfrm>
            <a:off x="453498" y="617777"/>
            <a:ext cx="6661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MyriadPro-Regular"/>
              </a:rPr>
              <a:t>– BROEN </a:t>
            </a:r>
            <a:r>
              <a:rPr lang="pl-PL" sz="2400" b="1" dirty="0" err="1">
                <a:latin typeface="MyriadPro-Regular"/>
              </a:rPr>
              <a:t>Ballomax</a:t>
            </a:r>
            <a:r>
              <a:rPr lang="pl-PL" sz="2400" b="1" dirty="0">
                <a:latin typeface="MyriadPro-Regular"/>
              </a:rPr>
              <a:t>® </a:t>
            </a:r>
            <a:r>
              <a:rPr lang="pl-PL" sz="2400" b="1" dirty="0" err="1">
                <a:latin typeface="MyriadPro-Regular"/>
              </a:rPr>
              <a:t>ball</a:t>
            </a:r>
            <a:r>
              <a:rPr lang="pl-PL" sz="2400" b="1" dirty="0">
                <a:latin typeface="MyriadPro-Regular"/>
              </a:rPr>
              <a:t> </a:t>
            </a:r>
            <a:r>
              <a:rPr lang="pl-PL" sz="2400" b="1" dirty="0" err="1">
                <a:latin typeface="MyriadPro-Regular"/>
              </a:rPr>
              <a:t>valves</a:t>
            </a:r>
            <a:r>
              <a:rPr lang="pl-PL" sz="2400" b="1" dirty="0">
                <a:latin typeface="MyriadPro-Regular"/>
              </a:rPr>
              <a:t> for </a:t>
            </a:r>
            <a:r>
              <a:rPr lang="pl-PL" sz="2400" b="1" dirty="0" err="1">
                <a:latin typeface="MyriadPro-Regular"/>
              </a:rPr>
              <a:t>pre-insulation</a:t>
            </a:r>
            <a:endParaRPr lang="pl-PL" b="1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7E05CFE-DBF8-45D5-9E35-00714DABF601}"/>
              </a:ext>
            </a:extLst>
          </p:cNvPr>
          <p:cNvSpPr/>
          <p:nvPr/>
        </p:nvSpPr>
        <p:spPr>
          <a:xfrm>
            <a:off x="212655" y="1374985"/>
            <a:ext cx="57826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MyriadPro-Light"/>
              </a:rPr>
              <a:t>The key features for BROEN </a:t>
            </a:r>
            <a:r>
              <a:rPr lang="en-US" sz="1400" dirty="0" err="1">
                <a:solidFill>
                  <a:srgbClr val="000000"/>
                </a:solidFill>
                <a:latin typeface="MyriadPro-Light"/>
              </a:rPr>
              <a:t>Ballomax</a:t>
            </a:r>
            <a:r>
              <a:rPr lang="en-US" sz="1400" dirty="0">
                <a:solidFill>
                  <a:srgbClr val="000000"/>
                </a:solidFill>
                <a:latin typeface="MyriadPro-Light"/>
              </a:rPr>
              <a:t> ball valves are</a:t>
            </a:r>
            <a:r>
              <a:rPr lang="pl-PL" sz="1400" dirty="0">
                <a:solidFill>
                  <a:srgbClr val="000000"/>
                </a:solidFill>
                <a:latin typeface="MyriadPro-Light"/>
              </a:rPr>
              <a:t> :</a:t>
            </a:r>
            <a:endParaRPr lang="en-US" sz="1400" dirty="0">
              <a:solidFill>
                <a:srgbClr val="000000"/>
              </a:solidFill>
              <a:latin typeface="MyriadPro-Light"/>
            </a:endParaRPr>
          </a:p>
          <a:p>
            <a:r>
              <a:rPr lang="en-US" sz="1400" b="1" dirty="0">
                <a:solidFill>
                  <a:srgbClr val="91989C"/>
                </a:solidFill>
                <a:latin typeface="MyriadPro-Bold"/>
              </a:rPr>
              <a:t>• </a:t>
            </a:r>
            <a:r>
              <a:rPr lang="en-US" sz="1400" dirty="0">
                <a:solidFill>
                  <a:srgbClr val="000000"/>
                </a:solidFill>
                <a:latin typeface="MyriadPro-Light"/>
              </a:rPr>
              <a:t>Improved lifetime and minimal maintenance</a:t>
            </a:r>
          </a:p>
          <a:p>
            <a:r>
              <a:rPr lang="pl-PL" sz="1400" b="1" dirty="0">
                <a:solidFill>
                  <a:srgbClr val="91989C"/>
                </a:solidFill>
                <a:latin typeface="MyriadPro-Bold"/>
              </a:rPr>
              <a:t>• </a:t>
            </a:r>
            <a:r>
              <a:rPr lang="pl-PL" sz="1400" dirty="0" err="1">
                <a:solidFill>
                  <a:srgbClr val="000000"/>
                </a:solidFill>
                <a:latin typeface="MyriadPro-Light"/>
              </a:rPr>
              <a:t>Safety</a:t>
            </a:r>
            <a:r>
              <a:rPr lang="pl-PL" sz="1400" dirty="0">
                <a:solidFill>
                  <a:srgbClr val="000000"/>
                </a:solidFill>
                <a:latin typeface="MyriadPro-Light"/>
              </a:rPr>
              <a:t> and </a:t>
            </a:r>
            <a:r>
              <a:rPr lang="pl-PL" sz="1400" dirty="0" err="1">
                <a:solidFill>
                  <a:srgbClr val="000000"/>
                </a:solidFill>
                <a:latin typeface="MyriadPro-Light"/>
              </a:rPr>
              <a:t>reliability</a:t>
            </a:r>
            <a:endParaRPr lang="pl-PL" sz="1400" dirty="0">
              <a:solidFill>
                <a:srgbClr val="000000"/>
              </a:solidFill>
              <a:latin typeface="MyriadPro-Light"/>
            </a:endParaRPr>
          </a:p>
          <a:p>
            <a:r>
              <a:rPr lang="en-US" sz="1400" b="1" dirty="0">
                <a:solidFill>
                  <a:srgbClr val="91989C"/>
                </a:solidFill>
                <a:latin typeface="MyriadPro-Bold"/>
              </a:rPr>
              <a:t>• </a:t>
            </a:r>
            <a:r>
              <a:rPr lang="en-US" sz="1400" dirty="0">
                <a:solidFill>
                  <a:srgbClr val="000000"/>
                </a:solidFill>
                <a:latin typeface="MyriadPro-Light"/>
              </a:rPr>
              <a:t>Stainless collar for improved quality and lifetime</a:t>
            </a:r>
          </a:p>
          <a:p>
            <a:r>
              <a:rPr lang="pl-PL" sz="1400" b="1" dirty="0">
                <a:solidFill>
                  <a:srgbClr val="91989C"/>
                </a:solidFill>
                <a:latin typeface="MyriadPro-Bold"/>
              </a:rPr>
              <a:t>• </a:t>
            </a:r>
            <a:r>
              <a:rPr lang="pl-PL" sz="1400" dirty="0">
                <a:solidFill>
                  <a:srgbClr val="000000"/>
                </a:solidFill>
                <a:latin typeface="MyriadPro-Light"/>
              </a:rPr>
              <a:t>DN25-1000</a:t>
            </a:r>
          </a:p>
          <a:p>
            <a:r>
              <a:rPr lang="pl-PL" sz="1400" b="1" dirty="0">
                <a:solidFill>
                  <a:srgbClr val="91989C"/>
                </a:solidFill>
                <a:latin typeface="MyriadPro-Bold"/>
              </a:rPr>
              <a:t>• </a:t>
            </a:r>
            <a:r>
              <a:rPr lang="pl-PL" sz="1400" dirty="0">
                <a:solidFill>
                  <a:srgbClr val="000000"/>
                </a:solidFill>
                <a:latin typeface="MyriadPro-Light"/>
              </a:rPr>
              <a:t>PN25</a:t>
            </a:r>
          </a:p>
          <a:p>
            <a:r>
              <a:rPr lang="pt-BR" sz="1400" b="1" dirty="0">
                <a:solidFill>
                  <a:srgbClr val="91989C"/>
                </a:solidFill>
                <a:latin typeface="MyriadPro-Bold"/>
              </a:rPr>
              <a:t>• </a:t>
            </a:r>
            <a:r>
              <a:rPr lang="pt-BR" sz="1400" dirty="0">
                <a:solidFill>
                  <a:srgbClr val="000000"/>
                </a:solidFill>
                <a:latin typeface="MyriadPro-Light"/>
              </a:rPr>
              <a:t>PED 2014/68/EU - Module H</a:t>
            </a:r>
          </a:p>
          <a:p>
            <a:r>
              <a:rPr lang="pl-PL" sz="1400" b="1" dirty="0">
                <a:solidFill>
                  <a:srgbClr val="91989C"/>
                </a:solidFill>
                <a:latin typeface="MyriadPro-Bold"/>
              </a:rPr>
              <a:t>• </a:t>
            </a:r>
            <a:r>
              <a:rPr lang="pl-PL" sz="1400" dirty="0">
                <a:solidFill>
                  <a:srgbClr val="000000"/>
                </a:solidFill>
                <a:latin typeface="MyriadPro-Light"/>
              </a:rPr>
              <a:t>EN 12226 Part 1 and 2</a:t>
            </a:r>
          </a:p>
          <a:p>
            <a:r>
              <a:rPr lang="pl-PL" sz="1400" b="1" dirty="0">
                <a:solidFill>
                  <a:srgbClr val="91989C"/>
                </a:solidFill>
                <a:latin typeface="MyriadPro-Bold"/>
              </a:rPr>
              <a:t>• </a:t>
            </a:r>
            <a:r>
              <a:rPr lang="pl-PL" sz="1400" dirty="0">
                <a:solidFill>
                  <a:srgbClr val="000000"/>
                </a:solidFill>
                <a:latin typeface="MyriadPro-Light"/>
              </a:rPr>
              <a:t>EN 488:2015 (EHP003)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45404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numeru slajdu 3">
            <a:extLst>
              <a:ext uri="{FF2B5EF4-FFF2-40B4-BE49-F238E27FC236}">
                <a16:creationId xmlns:a16="http://schemas.microsoft.com/office/drawing/2014/main" id="{D2C318DC-20BD-4878-BD5A-5D016026F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da-DK" altLang="pl-P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3027F28-28D9-4CF9-8902-FA32D4F84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34" y="835396"/>
            <a:ext cx="3665103" cy="259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Ballomax serie">
            <a:extLst>
              <a:ext uri="{FF2B5EF4-FFF2-40B4-BE49-F238E27FC236}">
                <a16:creationId xmlns:a16="http://schemas.microsoft.com/office/drawing/2014/main" id="{9266A18A-1067-43C7-BF50-E4D04E62F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35" r="44072"/>
          <a:stretch>
            <a:fillRect/>
          </a:stretch>
        </p:blipFill>
        <p:spPr bwMode="auto">
          <a:xfrm>
            <a:off x="723448" y="4008369"/>
            <a:ext cx="4195071" cy="223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AD08D0CE-F9F3-4335-9AF5-5058DD9DAD9F}"/>
              </a:ext>
            </a:extLst>
          </p:cNvPr>
          <p:cNvSpPr/>
          <p:nvPr/>
        </p:nvSpPr>
        <p:spPr>
          <a:xfrm>
            <a:off x="378510" y="247572"/>
            <a:ext cx="3868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MyriadPro-Regular"/>
              </a:rPr>
              <a:t>Underground </a:t>
            </a:r>
            <a:r>
              <a:rPr lang="pl-PL" sz="2400" b="1" dirty="0" err="1">
                <a:latin typeface="MyriadPro-Regular"/>
              </a:rPr>
              <a:t>valves</a:t>
            </a:r>
            <a:r>
              <a:rPr lang="pl-PL" sz="2400" b="1" dirty="0">
                <a:latin typeface="MyriadPro-Regular"/>
              </a:rPr>
              <a:t> - EN 488</a:t>
            </a:r>
            <a:endParaRPr lang="pl-PL" b="1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2214921-B774-4AA5-8DB4-FBE9CE0B2231}"/>
              </a:ext>
            </a:extLst>
          </p:cNvPr>
          <p:cNvSpPr/>
          <p:nvPr/>
        </p:nvSpPr>
        <p:spPr>
          <a:xfrm>
            <a:off x="453498" y="617777"/>
            <a:ext cx="6661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MyriadPro-Regular"/>
              </a:rPr>
              <a:t>– BROEN </a:t>
            </a:r>
            <a:r>
              <a:rPr lang="pl-PL" sz="2400" b="1" dirty="0" err="1">
                <a:latin typeface="MyriadPro-Regular"/>
              </a:rPr>
              <a:t>Ballomax</a:t>
            </a:r>
            <a:r>
              <a:rPr lang="pl-PL" sz="2400" b="1" dirty="0">
                <a:latin typeface="MyriadPro-Regular"/>
              </a:rPr>
              <a:t>® </a:t>
            </a:r>
            <a:r>
              <a:rPr lang="pl-PL" sz="2400" b="1" dirty="0" err="1">
                <a:latin typeface="MyriadPro-Regular"/>
              </a:rPr>
              <a:t>ball</a:t>
            </a:r>
            <a:r>
              <a:rPr lang="pl-PL" sz="2400" b="1" dirty="0">
                <a:latin typeface="MyriadPro-Regular"/>
              </a:rPr>
              <a:t> </a:t>
            </a:r>
            <a:r>
              <a:rPr lang="pl-PL" sz="2400" b="1" dirty="0" err="1">
                <a:latin typeface="MyriadPro-Regular"/>
              </a:rPr>
              <a:t>valves</a:t>
            </a:r>
            <a:r>
              <a:rPr lang="pl-PL" sz="2400" b="1" dirty="0">
                <a:latin typeface="MyriadPro-Regular"/>
              </a:rPr>
              <a:t> for </a:t>
            </a:r>
            <a:r>
              <a:rPr lang="pl-PL" sz="2400" b="1" dirty="0" err="1">
                <a:latin typeface="MyriadPro-Regular"/>
              </a:rPr>
              <a:t>pre-insulation</a:t>
            </a:r>
            <a:endParaRPr lang="pl-PL" b="1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0D654BA-139B-4636-BC11-FEBC17EC1755}"/>
              </a:ext>
            </a:extLst>
          </p:cNvPr>
          <p:cNvSpPr/>
          <p:nvPr/>
        </p:nvSpPr>
        <p:spPr>
          <a:xfrm>
            <a:off x="360356" y="1214123"/>
            <a:ext cx="636869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>
                <a:latin typeface="MyriadPro-Semibold"/>
              </a:rPr>
              <a:t>Technical </a:t>
            </a:r>
            <a:r>
              <a:rPr lang="pl-PL" sz="1800" b="1" dirty="0" err="1">
                <a:latin typeface="MyriadPro-Semibold"/>
              </a:rPr>
              <a:t>features</a:t>
            </a:r>
            <a:r>
              <a:rPr lang="pl-PL" sz="1800" b="1" dirty="0">
                <a:latin typeface="MyriadPro-Semibold"/>
              </a:rPr>
              <a:t>:</a:t>
            </a:r>
          </a:p>
          <a:p>
            <a:r>
              <a:rPr lang="en-US" sz="1400" b="1" dirty="0">
                <a:latin typeface="MyriadPro-Bold"/>
              </a:rPr>
              <a:t>• </a:t>
            </a:r>
            <a:r>
              <a:rPr lang="en-US" sz="1400" dirty="0">
                <a:latin typeface="MyriadPro-Light"/>
              </a:rPr>
              <a:t>Modern and safe structure, not requiring an additional service</a:t>
            </a:r>
          </a:p>
          <a:p>
            <a:r>
              <a:rPr lang="en-US" sz="1400" b="1" dirty="0">
                <a:latin typeface="MyriadPro-Bold"/>
              </a:rPr>
              <a:t>• </a:t>
            </a:r>
            <a:r>
              <a:rPr lang="en-US" sz="1400" dirty="0">
                <a:latin typeface="MyriadPro-Light"/>
              </a:rPr>
              <a:t>100% quality control (according to PN-EN 12266:2012 norm)</a:t>
            </a:r>
          </a:p>
          <a:p>
            <a:r>
              <a:rPr lang="en-US" sz="1400" b="1" dirty="0">
                <a:latin typeface="MyriadPro-Bold"/>
              </a:rPr>
              <a:t>• </a:t>
            </a:r>
            <a:r>
              <a:rPr lang="en-US" sz="1400" dirty="0">
                <a:latin typeface="MyriadPro-Light"/>
              </a:rPr>
              <a:t>Ball made of stainless steel</a:t>
            </a:r>
          </a:p>
          <a:p>
            <a:r>
              <a:rPr lang="en-US" sz="1400" b="1" dirty="0">
                <a:latin typeface="MyriadPro-Bold"/>
              </a:rPr>
              <a:t>• </a:t>
            </a:r>
            <a:r>
              <a:rPr lang="en-US" sz="1400" dirty="0">
                <a:latin typeface="MyriadPro-Light"/>
              </a:rPr>
              <a:t>Fully welded ball valve for underground service according to EN 488.</a:t>
            </a:r>
          </a:p>
          <a:p>
            <a:r>
              <a:rPr lang="pl-PL" sz="1400" dirty="0">
                <a:latin typeface="MyriadPro-Light"/>
              </a:rPr>
              <a:t>   </a:t>
            </a:r>
            <a:r>
              <a:rPr lang="en-US" sz="1400" dirty="0">
                <a:latin typeface="MyriadPro-Light"/>
              </a:rPr>
              <a:t>Isolating valve for heating systems, district heating, cooling and industrial purposes</a:t>
            </a:r>
          </a:p>
          <a:p>
            <a:r>
              <a:rPr lang="pl-PL" sz="1400" b="1" dirty="0">
                <a:latin typeface="MyriadPro-Bold"/>
              </a:rPr>
              <a:t>• </a:t>
            </a:r>
            <a:r>
              <a:rPr lang="pl-PL" sz="1400" dirty="0" err="1">
                <a:latin typeface="MyriadPro-Light"/>
              </a:rPr>
              <a:t>Spindle</a:t>
            </a:r>
            <a:r>
              <a:rPr lang="pl-PL" sz="1400" dirty="0">
                <a:latin typeface="MyriadPro-Light"/>
              </a:rPr>
              <a:t> </a:t>
            </a:r>
            <a:r>
              <a:rPr lang="pl-PL" sz="1400" dirty="0" err="1">
                <a:latin typeface="MyriadPro-Light"/>
              </a:rPr>
              <a:t>double</a:t>
            </a:r>
            <a:r>
              <a:rPr lang="pl-PL" sz="1400" dirty="0">
                <a:latin typeface="MyriadPro-Light"/>
              </a:rPr>
              <a:t> </a:t>
            </a:r>
            <a:r>
              <a:rPr lang="pl-PL" sz="1400" dirty="0" err="1">
                <a:latin typeface="MyriadPro-Light"/>
              </a:rPr>
              <a:t>sealing</a:t>
            </a:r>
            <a:r>
              <a:rPr lang="pl-PL" sz="1400" dirty="0">
                <a:latin typeface="MyriadPro-Light"/>
              </a:rPr>
              <a:t> - O-ring (EPDM), VITON</a:t>
            </a:r>
          </a:p>
          <a:p>
            <a:r>
              <a:rPr lang="en-US" sz="1400" b="1" dirty="0">
                <a:latin typeface="MyriadPro-Bold"/>
              </a:rPr>
              <a:t>• </a:t>
            </a:r>
            <a:r>
              <a:rPr lang="en-US" sz="1400" dirty="0">
                <a:latin typeface="MyriadPro-Light"/>
              </a:rPr>
              <a:t>Application: heat distribution, networks, air conditioning and industrial installations</a:t>
            </a:r>
          </a:p>
          <a:p>
            <a:r>
              <a:rPr lang="pl-PL" sz="1400" dirty="0">
                <a:latin typeface="MyriadPro-Light"/>
              </a:rPr>
              <a:t>   </a:t>
            </a:r>
            <a:r>
              <a:rPr lang="en-US" sz="1400" dirty="0">
                <a:latin typeface="MyriadPro-Light"/>
              </a:rPr>
              <a:t>(group 2 media - water, air, oils, etc.). Not suitable for steam</a:t>
            </a:r>
            <a:endParaRPr lang="pl-PL" sz="140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55D6D98-0B09-4B02-883E-DCC7B60E73A9}"/>
              </a:ext>
            </a:extLst>
          </p:cNvPr>
          <p:cNvSpPr/>
          <p:nvPr/>
        </p:nvSpPr>
        <p:spPr>
          <a:xfrm>
            <a:off x="5384791" y="3216067"/>
            <a:ext cx="5712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MyriadPro-Regular"/>
              </a:rPr>
              <a:t>Accessories for underground </a:t>
            </a:r>
            <a:r>
              <a:rPr lang="pl-PL" sz="2400" dirty="0" err="1">
                <a:latin typeface="MyriadPro-Regular"/>
              </a:rPr>
              <a:t>valves</a:t>
            </a:r>
            <a:r>
              <a:rPr lang="pl-PL" sz="2400" dirty="0">
                <a:latin typeface="MyriadPro-Regular"/>
              </a:rPr>
              <a:t> - EN 488</a:t>
            </a:r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35DB98F-A5DA-40CC-A703-7C719BAA0D43}"/>
              </a:ext>
            </a:extLst>
          </p:cNvPr>
          <p:cNvSpPr/>
          <p:nvPr/>
        </p:nvSpPr>
        <p:spPr>
          <a:xfrm>
            <a:off x="5465438" y="3891916"/>
            <a:ext cx="609282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400" dirty="0">
                <a:latin typeface="MyriadPro-Regular"/>
              </a:rPr>
              <a:t>Service </a:t>
            </a:r>
            <a:r>
              <a:rPr lang="pl-PL" sz="1400" dirty="0" err="1">
                <a:latin typeface="MyriadPro-Regular"/>
              </a:rPr>
              <a:t>ball</a:t>
            </a:r>
            <a:r>
              <a:rPr lang="pl-PL" sz="1400" dirty="0">
                <a:latin typeface="MyriadPro-Regular"/>
              </a:rPr>
              <a:t> </a:t>
            </a:r>
            <a:r>
              <a:rPr lang="pl-PL" sz="1400" dirty="0" err="1">
                <a:latin typeface="MyriadPro-Regular"/>
              </a:rPr>
              <a:t>valve</a:t>
            </a:r>
            <a:r>
              <a:rPr lang="pl-PL" sz="1400" dirty="0">
                <a:latin typeface="MyriadPro-Regular"/>
              </a:rPr>
              <a:t> DN25-50, PN40/25/16</a:t>
            </a:r>
            <a:endParaRPr lang="pl-PL" sz="1400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6BC98696-F9BB-4C62-ACAE-7D33F928D7C0}"/>
              </a:ext>
            </a:extLst>
          </p:cNvPr>
          <p:cNvSpPr/>
          <p:nvPr/>
        </p:nvSpPr>
        <p:spPr>
          <a:xfrm>
            <a:off x="5465438" y="4232097"/>
            <a:ext cx="2425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400" dirty="0" err="1">
                <a:latin typeface="MyriadPro-Regular"/>
              </a:rPr>
              <a:t>Flex</a:t>
            </a:r>
            <a:r>
              <a:rPr lang="pl-PL" sz="1400" dirty="0">
                <a:latin typeface="MyriadPro-Regular"/>
              </a:rPr>
              <a:t> </a:t>
            </a:r>
            <a:r>
              <a:rPr lang="pl-PL" sz="1400" dirty="0" err="1">
                <a:latin typeface="MyriadPro-Regular"/>
              </a:rPr>
              <a:t>extension</a:t>
            </a:r>
            <a:r>
              <a:rPr lang="pl-PL" sz="1400" dirty="0">
                <a:latin typeface="MyriadPro-Regular"/>
              </a:rPr>
              <a:t> - DN20-150</a:t>
            </a:r>
            <a:endParaRPr lang="pl-PL" sz="1400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BBE9A750-074B-45F5-A132-29D94A277283}"/>
              </a:ext>
            </a:extLst>
          </p:cNvPr>
          <p:cNvSpPr/>
          <p:nvPr/>
        </p:nvSpPr>
        <p:spPr>
          <a:xfrm>
            <a:off x="5476331" y="4604681"/>
            <a:ext cx="23852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400" dirty="0" err="1">
                <a:latin typeface="MyriadPro-Regular"/>
              </a:rPr>
              <a:t>Flex</a:t>
            </a:r>
            <a:r>
              <a:rPr lang="pl-PL" sz="1400" dirty="0">
                <a:latin typeface="MyriadPro-Regular"/>
              </a:rPr>
              <a:t> </a:t>
            </a:r>
            <a:r>
              <a:rPr lang="pl-PL" sz="1400" dirty="0" err="1">
                <a:latin typeface="MyriadPro-Regular"/>
              </a:rPr>
              <a:t>extension</a:t>
            </a:r>
            <a:r>
              <a:rPr lang="pl-PL" sz="1400" dirty="0">
                <a:latin typeface="MyriadPro-Regular"/>
              </a:rPr>
              <a:t> - DN80-300</a:t>
            </a:r>
            <a:endParaRPr lang="pl-PL" sz="1400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76E8D198-F828-49EF-A80B-C11F9D76FB68}"/>
              </a:ext>
            </a:extLst>
          </p:cNvPr>
          <p:cNvSpPr/>
          <p:nvPr/>
        </p:nvSpPr>
        <p:spPr>
          <a:xfrm>
            <a:off x="5476331" y="4919138"/>
            <a:ext cx="609282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400" dirty="0">
                <a:latin typeface="MyriadPro-Regular"/>
              </a:rPr>
              <a:t>BROEN-Gear </a:t>
            </a:r>
            <a:r>
              <a:rPr lang="pl-PL" sz="1400" dirty="0" err="1">
                <a:latin typeface="MyriadPro-Regular"/>
              </a:rPr>
              <a:t>Portable</a:t>
            </a:r>
            <a:r>
              <a:rPr lang="pl-PL" sz="1400" dirty="0">
                <a:latin typeface="MyriadPro-Regular"/>
              </a:rPr>
              <a:t> </a:t>
            </a:r>
            <a:r>
              <a:rPr lang="pl-PL" sz="1400" dirty="0" err="1">
                <a:latin typeface="MyriadPro-Regular"/>
              </a:rPr>
              <a:t>gear</a:t>
            </a:r>
            <a:r>
              <a:rPr lang="pl-PL" sz="1400" dirty="0">
                <a:latin typeface="MyriadPro-Regular"/>
              </a:rPr>
              <a:t> DN80-400</a:t>
            </a:r>
            <a:endParaRPr lang="pl-PL" sz="1400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ADF2C48E-5F35-48C9-B97F-EA35E4222C66}"/>
              </a:ext>
            </a:extLst>
          </p:cNvPr>
          <p:cNvSpPr/>
          <p:nvPr/>
        </p:nvSpPr>
        <p:spPr>
          <a:xfrm>
            <a:off x="5476331" y="5252210"/>
            <a:ext cx="609282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400" dirty="0">
                <a:latin typeface="MyriadPro-Regular"/>
              </a:rPr>
              <a:t>BROEN-Gear </a:t>
            </a:r>
            <a:r>
              <a:rPr lang="pl-PL" sz="1400" dirty="0" err="1">
                <a:latin typeface="MyriadPro-Regular"/>
              </a:rPr>
              <a:t>Bevel</a:t>
            </a:r>
            <a:r>
              <a:rPr lang="pl-PL" sz="1400" dirty="0">
                <a:latin typeface="MyriadPro-Regular"/>
              </a:rPr>
              <a:t> </a:t>
            </a:r>
            <a:r>
              <a:rPr lang="pl-PL" sz="1400" dirty="0" err="1">
                <a:latin typeface="MyriadPro-Regular"/>
              </a:rPr>
              <a:t>gear</a:t>
            </a:r>
            <a:r>
              <a:rPr lang="pl-PL" sz="1400" dirty="0">
                <a:latin typeface="MyriadPro-Regular"/>
              </a:rPr>
              <a:t> DN150-500</a:t>
            </a:r>
            <a:endParaRPr lang="pl-PL" sz="1400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ED177F90-C3D4-47F8-8524-0E760E859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260" y="3729476"/>
            <a:ext cx="2101950" cy="278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numeru slajdu 3">
            <a:extLst>
              <a:ext uri="{FF2B5EF4-FFF2-40B4-BE49-F238E27FC236}">
                <a16:creationId xmlns:a16="http://schemas.microsoft.com/office/drawing/2014/main" id="{D2C318DC-20BD-4878-BD5A-5D016026F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da-DK" alt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52EF159-3A12-4B2F-B4E4-AD39F697E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391" y="947181"/>
            <a:ext cx="7006501" cy="522936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7F5C950-F121-4CDA-89D8-3AD2430A3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5" y="386286"/>
            <a:ext cx="3776662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9pPr>
          </a:lstStyle>
          <a:p>
            <a:pPr algn="l" defTabSz="914400" eaLnBrk="1" hangingPunct="1">
              <a:defRPr/>
            </a:pPr>
            <a:endParaRPr lang="en-US" sz="1600" kern="0" dirty="0">
              <a:solidFill>
                <a:srgbClr val="000000">
                  <a:lumMod val="85000"/>
                  <a:lumOff val="15000"/>
                </a:srgbClr>
              </a:solidFill>
              <a:latin typeface="Verdana"/>
            </a:endParaRPr>
          </a:p>
          <a:p>
            <a:pPr defTabSz="914400" eaLnBrk="1" hangingPunct="1">
              <a:defRPr/>
            </a:pPr>
            <a:r>
              <a:rPr lang="pl-PL" sz="40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/>
              </a:rPr>
              <a:t>    </a:t>
            </a:r>
            <a:r>
              <a:rPr lang="pl-PL" sz="4000" kern="0" dirty="0">
                <a:solidFill>
                  <a:srgbClr val="C00000"/>
                </a:solidFill>
                <a:latin typeface="Verdana"/>
              </a:rPr>
              <a:t>Ball </a:t>
            </a:r>
            <a:r>
              <a:rPr lang="en-US" sz="4000" kern="0" dirty="0">
                <a:solidFill>
                  <a:srgbClr val="C00000"/>
                </a:solidFill>
                <a:latin typeface="Verdana"/>
              </a:rPr>
              <a:t>valves</a:t>
            </a:r>
          </a:p>
          <a:p>
            <a:pPr defTabSz="914400" eaLnBrk="1" hangingPunct="1">
              <a:defRPr/>
            </a:pPr>
            <a:r>
              <a:rPr lang="pl-PL" sz="2000" kern="0" dirty="0">
                <a:solidFill>
                  <a:srgbClr val="C00000"/>
                </a:solidFill>
                <a:latin typeface="Verdana"/>
              </a:rPr>
              <a:t>      Split Body</a:t>
            </a:r>
            <a:endParaRPr lang="en-US" sz="2000" kern="0" dirty="0">
              <a:solidFill>
                <a:srgbClr val="C00000"/>
              </a:solidFill>
              <a:latin typeface="Verdana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2C67DD-2246-48A8-8BC8-7EDDEF7D4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7" y="1684269"/>
            <a:ext cx="5095875" cy="676275"/>
          </a:xfrm>
        </p:spPr>
        <p:txBody>
          <a:bodyPr>
            <a:normAutofit/>
          </a:bodyPr>
          <a:lstStyle/>
          <a:p>
            <a:r>
              <a:rPr lang="pl-PL" sz="1400" b="1" dirty="0"/>
              <a:t>Ball valves’ </a:t>
            </a:r>
            <a:r>
              <a:rPr lang="pl-PL" sz="1400" b="1" dirty="0" err="1"/>
              <a:t>manufacturing</a:t>
            </a:r>
            <a:r>
              <a:rPr lang="pl-PL" sz="1400" b="1" dirty="0"/>
              <a:t> </a:t>
            </a:r>
            <a:r>
              <a:rPr lang="pl-PL" sz="1400" b="1" dirty="0" err="1"/>
              <a:t>specification</a:t>
            </a:r>
            <a:endParaRPr lang="en-US" sz="1400" dirty="0"/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9BAE6508-47A6-44AB-9EE6-B17FB9221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86" y="1798167"/>
            <a:ext cx="3408359" cy="247037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Pressure Equipment Directive (PED) 2014/68/UE</a:t>
            </a:r>
          </a:p>
          <a:p>
            <a:pPr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API 6D with monogram</a:t>
            </a:r>
          </a:p>
          <a:p>
            <a:pPr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API 6D without monogram</a:t>
            </a:r>
            <a:endParaRPr lang="pl-PL" sz="1400" dirty="0"/>
          </a:p>
          <a:p>
            <a:pPr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400" dirty="0"/>
              <a:t>NACE MR 0175 / EN ISO 15156 </a:t>
            </a:r>
            <a:endParaRPr lang="en-US" sz="1400" dirty="0"/>
          </a:p>
        </p:txBody>
      </p:sp>
      <p:pic>
        <p:nvPicPr>
          <p:cNvPr id="13" name="Picture 4" descr="ce mark">
            <a:extLst>
              <a:ext uri="{FF2B5EF4-FFF2-40B4-BE49-F238E27FC236}">
                <a16:creationId xmlns:a16="http://schemas.microsoft.com/office/drawing/2014/main" id="{757A17C2-AA1F-49A3-8FDA-FA80D166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385" y="4033105"/>
            <a:ext cx="986529" cy="92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255B9EE0-B48F-40DD-A108-4271A55E9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2" t="68194" r="37422" b="19028"/>
          <a:stretch/>
        </p:blipFill>
        <p:spPr bwMode="auto">
          <a:xfrm>
            <a:off x="1870694" y="3889383"/>
            <a:ext cx="2005534" cy="12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 descr="https://encrypted-tbn1.google.com/images?q=tbn:ANd9GcSKqEqRmDfVYJltJZWxZI7XTJgkWZvwa1UBcO46ApeemzfLaBmH">
            <a:extLst>
              <a:ext uri="{FF2B5EF4-FFF2-40B4-BE49-F238E27FC236}">
                <a16:creationId xmlns:a16="http://schemas.microsoft.com/office/drawing/2014/main" id="{AEE79B6F-1F99-4DE5-AD38-808464528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8947" y="5344480"/>
            <a:ext cx="1910844" cy="80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http://www.mtsmuv.org/images/ASME_logo.jpg">
            <a:extLst>
              <a:ext uri="{FF2B5EF4-FFF2-40B4-BE49-F238E27FC236}">
                <a16:creationId xmlns:a16="http://schemas.microsoft.com/office/drawing/2014/main" id="{A8D3D63A-311F-4A39-B198-40B87514A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434" y="5260247"/>
            <a:ext cx="20478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EF6F8D5E-AD24-4BB8-8F1E-EDFECBEBE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7324" y="3121776"/>
            <a:ext cx="2214275" cy="75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numeru slajdu 3">
            <a:extLst>
              <a:ext uri="{FF2B5EF4-FFF2-40B4-BE49-F238E27FC236}">
                <a16:creationId xmlns:a16="http://schemas.microsoft.com/office/drawing/2014/main" id="{D2C318DC-20BD-4878-BD5A-5D016026F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da-DK" altLang="pl-PL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7F5C950-F121-4CDA-89D8-3AD2430A3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5" y="386286"/>
            <a:ext cx="3776662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  <a:ea typeface="ヒラギノ角ゴ Pro W3" pitchFamily="1" charset="-128"/>
              </a:defRPr>
            </a:lvl9pPr>
          </a:lstStyle>
          <a:p>
            <a:pPr algn="l" defTabSz="914400" eaLnBrk="1" hangingPunct="1">
              <a:defRPr/>
            </a:pPr>
            <a:endParaRPr lang="en-US" sz="1600" kern="0" dirty="0">
              <a:solidFill>
                <a:srgbClr val="000000">
                  <a:lumMod val="85000"/>
                  <a:lumOff val="15000"/>
                </a:srgbClr>
              </a:solidFill>
              <a:latin typeface="Verdana"/>
            </a:endParaRPr>
          </a:p>
          <a:p>
            <a:pPr defTabSz="914400" eaLnBrk="1" hangingPunct="1">
              <a:defRPr/>
            </a:pPr>
            <a:r>
              <a:rPr lang="pl-PL" sz="40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/>
              </a:rPr>
              <a:t>    </a:t>
            </a:r>
            <a:r>
              <a:rPr lang="pl-PL" sz="4000" kern="0" dirty="0">
                <a:solidFill>
                  <a:srgbClr val="C00000"/>
                </a:solidFill>
                <a:latin typeface="Verdana"/>
              </a:rPr>
              <a:t>Ball </a:t>
            </a:r>
            <a:r>
              <a:rPr lang="en-US" sz="4000" kern="0" dirty="0">
                <a:solidFill>
                  <a:srgbClr val="C00000"/>
                </a:solidFill>
                <a:latin typeface="Verdana"/>
              </a:rPr>
              <a:t>valves</a:t>
            </a:r>
          </a:p>
          <a:p>
            <a:pPr defTabSz="914400" eaLnBrk="1" hangingPunct="1">
              <a:defRPr/>
            </a:pPr>
            <a:r>
              <a:rPr lang="pl-PL" sz="2000" kern="0" dirty="0">
                <a:solidFill>
                  <a:srgbClr val="C00000"/>
                </a:solidFill>
                <a:latin typeface="Verdana"/>
              </a:rPr>
              <a:t>        Split Body for </a:t>
            </a:r>
            <a:r>
              <a:rPr lang="pl-PL" sz="2000" kern="0" dirty="0" err="1">
                <a:solidFill>
                  <a:srgbClr val="C00000"/>
                </a:solidFill>
                <a:latin typeface="Verdana"/>
              </a:rPr>
              <a:t>water</a:t>
            </a:r>
            <a:endParaRPr lang="en-US" sz="2000" kern="0" dirty="0">
              <a:solidFill>
                <a:srgbClr val="C00000"/>
              </a:solidFill>
              <a:latin typeface="Verdana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9D7372B-6069-42AC-B90B-ACFDDA4A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55" y="1465996"/>
            <a:ext cx="5095875" cy="676275"/>
          </a:xfrm>
        </p:spPr>
        <p:txBody>
          <a:bodyPr>
            <a:normAutofit/>
          </a:bodyPr>
          <a:lstStyle/>
          <a:p>
            <a:r>
              <a:rPr lang="en-US" sz="2400" b="1" dirty="0"/>
              <a:t>Range</a:t>
            </a:r>
          </a:p>
        </p:txBody>
      </p: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583CBDBE-F2E4-4D9B-9F3E-6D61CEA6E578}"/>
              </a:ext>
            </a:extLst>
          </p:cNvPr>
          <p:cNvSpPr txBox="1">
            <a:spLocks/>
          </p:cNvSpPr>
          <p:nvPr/>
        </p:nvSpPr>
        <p:spPr bwMode="auto">
          <a:xfrm>
            <a:off x="358955" y="1818657"/>
            <a:ext cx="7412313" cy="16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50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430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i="0" kern="0" dirty="0"/>
              <a:t>Size range:</a:t>
            </a:r>
            <a:endParaRPr lang="en-US" sz="2400" i="0" kern="0" dirty="0"/>
          </a:p>
          <a:p>
            <a:r>
              <a:rPr lang="en-US" sz="2400" i="0" kern="0" dirty="0"/>
              <a:t>DN50 ÷ DN300</a:t>
            </a:r>
            <a:r>
              <a:rPr lang="pl-PL" sz="2400" i="0" kern="0" dirty="0"/>
              <a:t> </a:t>
            </a:r>
            <a:endParaRPr lang="en-US" sz="2400" i="0" kern="0" dirty="0"/>
          </a:p>
          <a:p>
            <a:r>
              <a:rPr lang="en-US" sz="2400" i="0" kern="0" dirty="0"/>
              <a:t>NPS 2” ÷ 12”</a:t>
            </a:r>
          </a:p>
          <a:p>
            <a:pPr marL="0" indent="0">
              <a:buFontTx/>
              <a:buNone/>
            </a:pPr>
            <a:endParaRPr lang="pl-PL" sz="2800" i="0" kern="0" dirty="0"/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E94EB-846F-4397-8A1C-B3EFCCB7F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954" y="3193072"/>
            <a:ext cx="7412313" cy="161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/>
              <a:t>Pressure range:</a:t>
            </a:r>
            <a:endParaRPr lang="pl-PL" sz="2400" dirty="0"/>
          </a:p>
          <a:p>
            <a:r>
              <a:rPr lang="pl-PL" sz="2400" dirty="0"/>
              <a:t>PN16, PN25, PN40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800" dirty="0"/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A13F5219-C456-461A-ACEE-01324B7DAC2A}"/>
              </a:ext>
            </a:extLst>
          </p:cNvPr>
          <p:cNvSpPr txBox="1">
            <a:spLocks/>
          </p:cNvSpPr>
          <p:nvPr/>
        </p:nvSpPr>
        <p:spPr>
          <a:xfrm>
            <a:off x="-2507564" y="3805120"/>
            <a:ext cx="8229600" cy="1821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0" dirty="0"/>
              <a:t>Temperature</a:t>
            </a:r>
            <a:r>
              <a:rPr lang="pl-PL" sz="2400" b="1" i="0" dirty="0"/>
              <a:t> range:</a:t>
            </a:r>
          </a:p>
          <a:p>
            <a:r>
              <a:rPr lang="pl-PL" sz="2400" i="0" dirty="0"/>
              <a:t>-29 ÷ +150⁰C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45FADF81-76D1-4B0B-B9D8-CACA49482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472" y="448819"/>
            <a:ext cx="4095191" cy="3756099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29FAC10-BBC5-43EF-A0E7-99BCC1165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230" y="4355432"/>
            <a:ext cx="2731612" cy="2053749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A4822C1F-D591-4DAA-9184-CBA3E6A60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853" y="4368615"/>
            <a:ext cx="2583701" cy="2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0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653" y="3772323"/>
            <a:ext cx="6136287" cy="14809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697880"/>
                </a:solidFill>
              </a:rPr>
              <a:t>Business Area</a:t>
            </a:r>
            <a:br>
              <a:rPr lang="pl-PL" dirty="0">
                <a:solidFill>
                  <a:srgbClr val="697880"/>
                </a:solidFill>
              </a:rPr>
            </a:br>
            <a:r>
              <a:rPr lang="pl-PL" dirty="0" err="1"/>
              <a:t>Ballomax</a:t>
            </a:r>
            <a:r>
              <a:rPr lang="pl-PL" dirty="0"/>
              <a:t>  NG - </a:t>
            </a:r>
            <a:r>
              <a:rPr lang="pl-PL" dirty="0" err="1"/>
              <a:t>next</a:t>
            </a:r>
            <a:r>
              <a:rPr lang="pl-PL" dirty="0"/>
              <a:t> </a:t>
            </a:r>
            <a:r>
              <a:rPr lang="pl-PL" dirty="0" err="1"/>
              <a:t>generation</a:t>
            </a:r>
            <a:r>
              <a:rPr lang="pl-PL" dirty="0"/>
              <a:t> </a:t>
            </a:r>
            <a:r>
              <a:rPr lang="pl-PL" dirty="0" err="1"/>
              <a:t>valve</a:t>
            </a:r>
            <a:r>
              <a:rPr lang="pl-PL" dirty="0"/>
              <a:t> </a:t>
            </a:r>
            <a:r>
              <a:rPr lang="pl-PL" dirty="0" err="1"/>
              <a:t>technology</a:t>
            </a:r>
            <a:r>
              <a:rPr lang="pl-PL" dirty="0"/>
              <a:t> for </a:t>
            </a:r>
            <a:r>
              <a:rPr lang="pl-PL" dirty="0" err="1"/>
              <a:t>district</a:t>
            </a:r>
            <a:r>
              <a:rPr lang="pl-PL" dirty="0"/>
              <a:t> heating and </a:t>
            </a:r>
            <a:r>
              <a:rPr lang="pl-PL" dirty="0" err="1"/>
              <a:t>district</a:t>
            </a:r>
            <a:r>
              <a:rPr lang="pl-PL" dirty="0"/>
              <a:t> </a:t>
            </a:r>
            <a:r>
              <a:rPr lang="pl-PL" dirty="0" err="1"/>
              <a:t>cooling</a:t>
            </a:r>
            <a:endParaRPr lang="en-US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6241685-AC33-4E7A-AA7E-7D7D8F37B7B5}"/>
              </a:ext>
            </a:extLst>
          </p:cNvPr>
          <p:cNvSpPr/>
          <p:nvPr/>
        </p:nvSpPr>
        <p:spPr>
          <a:xfrm>
            <a:off x="5855797" y="4229436"/>
            <a:ext cx="3209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a-DK" dirty="0"/>
              <a:t>®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6D01C09-E87C-BD4A-6C1D-EBBD1DCFC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4" y="97570"/>
            <a:ext cx="5834378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0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925" y="477043"/>
            <a:ext cx="9262004" cy="651190"/>
          </a:xfrm>
        </p:spPr>
        <p:txBody>
          <a:bodyPr>
            <a:normAutofit/>
          </a:bodyPr>
          <a:lstStyle/>
          <a:p>
            <a:r>
              <a:rPr lang="en-US" dirty="0"/>
              <a:t>Next generation valve technology!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9925" y="1321875"/>
            <a:ext cx="6528171" cy="1688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BROEN now introduces the next generation valve technology for district Energy</a:t>
            </a:r>
            <a:r>
              <a:rPr lang="pl-PL" sz="1400" dirty="0"/>
              <a:t> and </a:t>
            </a:r>
            <a:r>
              <a:rPr lang="pl-PL" sz="1400" dirty="0" err="1"/>
              <a:t>district</a:t>
            </a:r>
            <a:r>
              <a:rPr lang="pl-PL" sz="1400" dirty="0"/>
              <a:t> </a:t>
            </a:r>
            <a:r>
              <a:rPr lang="pl-PL" sz="1400" dirty="0" err="1"/>
              <a:t>cooling</a:t>
            </a:r>
            <a:endParaRPr lang="en-US" sz="1400" dirty="0"/>
          </a:p>
          <a:p>
            <a:r>
              <a:rPr lang="en-US" sz="1400" dirty="0"/>
              <a:t>Energy efficiency designed to last!</a:t>
            </a:r>
          </a:p>
          <a:p>
            <a:r>
              <a:rPr lang="en-US" sz="1400" dirty="0"/>
              <a:t>Compact full flow design</a:t>
            </a:r>
          </a:p>
          <a:p>
            <a:r>
              <a:rPr lang="en-US" sz="1400" dirty="0"/>
              <a:t>Optimized full bore valve</a:t>
            </a:r>
          </a:p>
          <a:p>
            <a:r>
              <a:rPr lang="en-US" sz="1400" dirty="0"/>
              <a:t>Traceability - individual valve identification </a:t>
            </a:r>
          </a:p>
          <a:p>
            <a:r>
              <a:rPr lang="en-US" sz="1400" dirty="0"/>
              <a:t>Patented Danish design – produced in Denmark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151" y="6017967"/>
            <a:ext cx="837647" cy="486429"/>
          </a:xfrm>
          <a:prstGeom prst="rect">
            <a:avLst/>
          </a:prstGeom>
        </p:spPr>
      </p:pic>
      <p:pic>
        <p:nvPicPr>
          <p:cNvPr id="4" name="Billede 12" descr="Et billede, der indeholder lys, barbermaskine, forbindelse, mørk&#10;&#10;Automatisk genereret beskrivelse">
            <a:extLst>
              <a:ext uri="{FF2B5EF4-FFF2-40B4-BE49-F238E27FC236}">
                <a16:creationId xmlns:a16="http://schemas.microsoft.com/office/drawing/2014/main" id="{7CE8F882-C812-F33D-C58F-F81A4E81D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344" y="830884"/>
            <a:ext cx="2579684" cy="2091962"/>
          </a:xfrm>
          <a:prstGeom prst="rect">
            <a:avLst/>
          </a:prstGeom>
        </p:spPr>
      </p:pic>
      <p:pic>
        <p:nvPicPr>
          <p:cNvPr id="6" name="Billede 8">
            <a:extLst>
              <a:ext uri="{FF2B5EF4-FFF2-40B4-BE49-F238E27FC236}">
                <a16:creationId xmlns:a16="http://schemas.microsoft.com/office/drawing/2014/main" id="{9135353C-449D-F046-8D92-7ADFABAE8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573" y="2414112"/>
            <a:ext cx="2807195" cy="2276459"/>
          </a:xfrm>
          <a:prstGeom prst="rect">
            <a:avLst/>
          </a:prstGeom>
        </p:spPr>
      </p:pic>
      <p:pic>
        <p:nvPicPr>
          <p:cNvPr id="7" name="Billede 10" descr="Et billede, der indeholder lys, mørk&#10;&#10;Automatisk genereret beskrivelse">
            <a:extLst>
              <a:ext uri="{FF2B5EF4-FFF2-40B4-BE49-F238E27FC236}">
                <a16:creationId xmlns:a16="http://schemas.microsoft.com/office/drawing/2014/main" id="{D7451CE6-0ED9-09E8-41C0-DD58EAEFD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627" y="4302339"/>
            <a:ext cx="2959158" cy="2399692"/>
          </a:xfrm>
          <a:prstGeom prst="rect">
            <a:avLst/>
          </a:prstGeom>
        </p:spPr>
      </p:pic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9D474F0A-09A7-A5FE-5045-576ABD4718CF}"/>
              </a:ext>
            </a:extLst>
          </p:cNvPr>
          <p:cNvSpPr txBox="1">
            <a:spLocks/>
          </p:cNvSpPr>
          <p:nvPr/>
        </p:nvSpPr>
        <p:spPr>
          <a:xfrm>
            <a:off x="663003" y="3148857"/>
            <a:ext cx="9149989" cy="1769668"/>
          </a:xfrm>
          <a:prstGeom prst="rect">
            <a:avLst/>
          </a:prstGeom>
        </p:spPr>
        <p:txBody>
          <a:bodyPr vert="horz" lIns="0" tIns="0" rIns="109070" bIns="0" rtlCol="0">
            <a:normAutofit fontScale="77500" lnSpcReduction="20000"/>
          </a:bodyPr>
          <a:lstStyle>
            <a:lvl1pPr marL="285750" indent="-285750" algn="l" defTabSz="545348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Courier New"/>
              <a:buChar char="o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Calibri Light"/>
              </a:defRPr>
            </a:lvl1pPr>
            <a:lvl2pPr marL="545348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6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2pPr>
            <a:lvl3pPr marL="1090696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3pPr>
            <a:lvl4pPr marL="1908719" indent="-272674" algn="l" defTabSz="545348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4pPr>
            <a:lvl5pPr marL="2454067" indent="-272674" algn="l" defTabSz="545348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5pPr>
            <a:lvl6pPr marL="2726741" indent="0" algn="l" defTabSz="545348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4763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0111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35459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/>
              <a:buNone/>
            </a:pPr>
            <a:r>
              <a:rPr lang="en-US" dirty="0"/>
              <a:t>Range:</a:t>
            </a:r>
            <a:endParaRPr lang="pl-PL" dirty="0"/>
          </a:p>
          <a:p>
            <a:pPr marL="0" indent="0">
              <a:buFont typeface="Courier New"/>
              <a:buNone/>
            </a:pPr>
            <a:br>
              <a:rPr lang="en-US" dirty="0"/>
            </a:br>
            <a:r>
              <a:rPr lang="en-US" dirty="0"/>
              <a:t>BROEN </a:t>
            </a:r>
            <a:r>
              <a:rPr lang="en-US" dirty="0" err="1"/>
              <a:t>Ballomax</a:t>
            </a:r>
            <a:r>
              <a:rPr lang="en-US" dirty="0"/>
              <a:t>® </a:t>
            </a:r>
            <a:r>
              <a:rPr lang="pl-PL" dirty="0"/>
              <a:t>NG</a:t>
            </a:r>
            <a:r>
              <a:rPr lang="en-US" dirty="0"/>
              <a:t> is offered in different variants for use in district heating systems</a:t>
            </a:r>
          </a:p>
          <a:p>
            <a:r>
              <a:rPr lang="en-US" dirty="0"/>
              <a:t>DN15-65 reduced bore</a:t>
            </a:r>
            <a:r>
              <a:rPr lang="pl-PL" dirty="0"/>
              <a:t>, DN 15-50 </a:t>
            </a:r>
            <a:r>
              <a:rPr lang="pl-PL" dirty="0" err="1"/>
              <a:t>full</a:t>
            </a:r>
            <a:r>
              <a:rPr lang="pl-PL" dirty="0"/>
              <a:t> </a:t>
            </a:r>
            <a:r>
              <a:rPr lang="pl-PL" dirty="0" err="1"/>
              <a:t>bore</a:t>
            </a:r>
            <a:endParaRPr lang="en-US" dirty="0"/>
          </a:p>
          <a:p>
            <a:r>
              <a:rPr lang="en-US" dirty="0"/>
              <a:t>PN25</a:t>
            </a:r>
          </a:p>
          <a:p>
            <a:r>
              <a:rPr lang="en-US" dirty="0"/>
              <a:t>Design temperature: -20°C to +200°C</a:t>
            </a:r>
          </a:p>
          <a:p>
            <a:r>
              <a:rPr lang="en-US" dirty="0"/>
              <a:t>Operation temperature: -20°C to +150°C</a:t>
            </a:r>
          </a:p>
          <a:p>
            <a:r>
              <a:rPr lang="en-US" dirty="0"/>
              <a:t>Powder coating (black)</a:t>
            </a:r>
          </a:p>
          <a:p>
            <a:r>
              <a:rPr lang="en-US" dirty="0"/>
              <a:t>Flange, thread or weld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1E022FD-6E9F-C301-B067-5AECDA4108C6}"/>
              </a:ext>
            </a:extLst>
          </p:cNvPr>
          <p:cNvSpPr/>
          <p:nvPr/>
        </p:nvSpPr>
        <p:spPr>
          <a:xfrm>
            <a:off x="689925" y="5057145"/>
            <a:ext cx="3924638" cy="95410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Applications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</a:rPr>
              <a:t>Heating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</a:rPr>
              <a:t>Cooling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1"/>
                </a:solidFill>
              </a:rPr>
              <a:t>Industrial applications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B2A6ACD-4A28-DF84-E081-8B2FBE3DB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1816" y="2997151"/>
            <a:ext cx="3734667" cy="26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Part of Aalberts Industries (NL)</a:t>
            </a:r>
            <a:br>
              <a:rPr lang="en-US" sz="4000" dirty="0"/>
            </a:br>
            <a:r>
              <a:rPr lang="en-US" sz="1900" dirty="0">
                <a:solidFill>
                  <a:srgbClr val="697880"/>
                </a:solidFill>
              </a:rPr>
              <a:t>Winning with People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Milestones Aalberts Industries</a:t>
            </a:r>
          </a:p>
        </p:txBody>
      </p:sp>
      <p:sp>
        <p:nvSpPr>
          <p:cNvPr id="6" name="Tekstfelt 28"/>
          <p:cNvSpPr txBox="1"/>
          <p:nvPr/>
        </p:nvSpPr>
        <p:spPr>
          <a:xfrm>
            <a:off x="1393338" y="3128881"/>
            <a:ext cx="39189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150 locations in more than 20 countries</a:t>
            </a:r>
          </a:p>
        </p:txBody>
      </p:sp>
      <p:sp>
        <p:nvSpPr>
          <p:cNvPr id="7" name="Tekstfelt 30"/>
          <p:cNvSpPr txBox="1"/>
          <p:nvPr/>
        </p:nvSpPr>
        <p:spPr>
          <a:xfrm>
            <a:off x="1316464" y="5014217"/>
            <a:ext cx="33159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+2,694 </a:t>
            </a:r>
            <a:r>
              <a:rPr lang="en-US" sz="1700" dirty="0" err="1">
                <a:solidFill>
                  <a:schemeClr val="bg1"/>
                </a:solidFill>
              </a:rPr>
              <a:t>mEUR</a:t>
            </a:r>
            <a:r>
              <a:rPr lang="en-US" sz="1700" dirty="0">
                <a:solidFill>
                  <a:schemeClr val="bg1"/>
                </a:solidFill>
              </a:rPr>
              <a:t> revenue (2017)</a:t>
            </a:r>
          </a:p>
        </p:txBody>
      </p:sp>
      <p:pic>
        <p:nvPicPr>
          <p:cNvPr id="8" name="Billede 4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03" y="3066274"/>
            <a:ext cx="559539" cy="523582"/>
          </a:xfrm>
          <a:prstGeom prst="rect">
            <a:avLst/>
          </a:prstGeom>
        </p:spPr>
      </p:pic>
      <p:sp>
        <p:nvSpPr>
          <p:cNvPr id="9" name="Rektangel 45"/>
          <p:cNvSpPr/>
          <p:nvPr/>
        </p:nvSpPr>
        <p:spPr>
          <a:xfrm>
            <a:off x="1402775" y="2355864"/>
            <a:ext cx="355932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16,000 employees across 3 continents</a:t>
            </a:r>
            <a:endParaRPr lang="en-US" sz="1700" dirty="0"/>
          </a:p>
        </p:txBody>
      </p:sp>
      <p:pic>
        <p:nvPicPr>
          <p:cNvPr id="10" name="Billed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89" y="4818389"/>
            <a:ext cx="371888" cy="591363"/>
          </a:xfrm>
          <a:prstGeom prst="rect">
            <a:avLst/>
          </a:prstGeom>
        </p:spPr>
      </p:pic>
      <p:sp>
        <p:nvSpPr>
          <p:cNvPr id="11" name="Rektangel 47"/>
          <p:cNvSpPr/>
          <p:nvPr/>
        </p:nvSpPr>
        <p:spPr>
          <a:xfrm>
            <a:off x="1422176" y="4095916"/>
            <a:ext cx="208500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10 focus end markets</a:t>
            </a:r>
            <a:endParaRPr lang="en-US" sz="1700"/>
          </a:p>
        </p:txBody>
      </p:sp>
      <p:pic>
        <p:nvPicPr>
          <p:cNvPr id="12" name="Billed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7" y="2300308"/>
            <a:ext cx="548595" cy="548595"/>
          </a:xfrm>
          <a:prstGeom prst="rect">
            <a:avLst/>
          </a:prstGeom>
        </p:spPr>
      </p:pic>
      <p:grpSp>
        <p:nvGrpSpPr>
          <p:cNvPr id="13" name="Gruppe 52"/>
          <p:cNvGrpSpPr/>
          <p:nvPr/>
        </p:nvGrpSpPr>
        <p:grpSpPr>
          <a:xfrm>
            <a:off x="808226" y="3876172"/>
            <a:ext cx="527339" cy="661446"/>
            <a:chOff x="4184073" y="2227227"/>
            <a:chExt cx="527339" cy="661446"/>
          </a:xfrm>
        </p:grpSpPr>
        <p:sp>
          <p:nvSpPr>
            <p:cNvPr id="14" name="Cirkel 14"/>
            <p:cNvSpPr/>
            <p:nvPr/>
          </p:nvSpPr>
          <p:spPr>
            <a:xfrm>
              <a:off x="4184073" y="2431473"/>
              <a:ext cx="422563" cy="457200"/>
            </a:xfrm>
            <a:prstGeom prst="pi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5" name="Gruppe 51"/>
            <p:cNvGrpSpPr/>
            <p:nvPr/>
          </p:nvGrpSpPr>
          <p:grpSpPr>
            <a:xfrm>
              <a:off x="4501860" y="2227227"/>
              <a:ext cx="209552" cy="303195"/>
              <a:chOff x="4525240" y="925983"/>
              <a:chExt cx="1265959" cy="1831677"/>
            </a:xfrm>
            <a:solidFill>
              <a:schemeClr val="bg1"/>
            </a:solidFill>
          </p:grpSpPr>
          <p:sp>
            <p:nvSpPr>
              <p:cNvPr id="16" name="Ligebenet trekant 49"/>
              <p:cNvSpPr/>
              <p:nvPr/>
            </p:nvSpPr>
            <p:spPr>
              <a:xfrm>
                <a:off x="4525240" y="1196978"/>
                <a:ext cx="1265959" cy="1315500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Ellipse 50"/>
              <p:cNvSpPr/>
              <p:nvPr/>
            </p:nvSpPr>
            <p:spPr>
              <a:xfrm rot="18941104">
                <a:off x="5043927" y="925983"/>
                <a:ext cx="228583" cy="18316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Tekstfelt 30"/>
          <p:cNvSpPr txBox="1"/>
          <p:nvPr/>
        </p:nvSpPr>
        <p:spPr>
          <a:xfrm>
            <a:off x="1316464" y="5525657"/>
            <a:ext cx="3029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Listed at </a:t>
            </a:r>
            <a:r>
              <a:rPr lang="en-US" sz="1200" dirty="0" err="1">
                <a:solidFill>
                  <a:schemeClr val="bg1"/>
                </a:solidFill>
              </a:rPr>
              <a:t>EuroNext</a:t>
            </a:r>
            <a:r>
              <a:rPr lang="en-US" sz="1200" dirty="0">
                <a:solidFill>
                  <a:schemeClr val="bg1"/>
                </a:solidFill>
              </a:rPr>
              <a:t> Stock Exchange, NL (AALB)</a:t>
            </a:r>
          </a:p>
        </p:txBody>
      </p:sp>
      <p:sp>
        <p:nvSpPr>
          <p:cNvPr id="19" name="Rectangle 21"/>
          <p:cNvSpPr/>
          <p:nvPr/>
        </p:nvSpPr>
        <p:spPr>
          <a:xfrm>
            <a:off x="-41577247" y="-24510572"/>
            <a:ext cx="97000827" cy="559867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BFEAEA4-7C22-47C3-9ECA-AE20880895CF}"/>
              </a:ext>
            </a:extLst>
          </p:cNvPr>
          <p:cNvGrpSpPr/>
          <p:nvPr/>
        </p:nvGrpSpPr>
        <p:grpSpPr>
          <a:xfrm>
            <a:off x="6656300" y="937383"/>
            <a:ext cx="4258499" cy="2113941"/>
            <a:chOff x="5841773" y="1479575"/>
            <a:chExt cx="5579760" cy="4494312"/>
          </a:xfrm>
        </p:grpSpPr>
        <p:pic>
          <p:nvPicPr>
            <p:cNvPr id="26" name="Picture 25" descr="logo_collage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1773" y="1479575"/>
              <a:ext cx="5579760" cy="3503731"/>
            </a:xfrm>
            <a:prstGeom prst="rect">
              <a:avLst/>
            </a:prstGeom>
          </p:spPr>
        </p:pic>
        <p:pic>
          <p:nvPicPr>
            <p:cNvPr id="22" name="Billed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1315" y="5516044"/>
              <a:ext cx="648648" cy="32432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F4388BA-22D8-4438-8F98-F55F3E5FE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74884" y="5618941"/>
              <a:ext cx="869116" cy="183715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9C6425-B08D-4B13-B4DF-4689823FB750}"/>
                </a:ext>
              </a:extLst>
            </p:cNvPr>
            <p:cNvGrpSpPr/>
            <p:nvPr/>
          </p:nvGrpSpPr>
          <p:grpSpPr>
            <a:xfrm>
              <a:off x="10070555" y="1649585"/>
              <a:ext cx="1267326" cy="412115"/>
              <a:chOff x="11173327" y="2529393"/>
              <a:chExt cx="3098413" cy="100755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85B238D-B8AE-47A3-8C89-11B7CC3777AE}"/>
                  </a:ext>
                </a:extLst>
              </p:cNvPr>
              <p:cNvSpPr/>
              <p:nvPr/>
            </p:nvSpPr>
            <p:spPr>
              <a:xfrm>
                <a:off x="11173327" y="2529393"/>
                <a:ext cx="3096126" cy="9969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AE71D40-8CBA-4333-A1EC-8E542E34F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73327" y="2609966"/>
                <a:ext cx="3098413" cy="926984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4728ACD-CFF3-4C75-B808-ABA13766AFC8}"/>
                </a:ext>
              </a:extLst>
            </p:cNvPr>
            <p:cNvGrpSpPr/>
            <p:nvPr/>
          </p:nvGrpSpPr>
          <p:grpSpPr>
            <a:xfrm>
              <a:off x="7947402" y="2678720"/>
              <a:ext cx="1345288" cy="914796"/>
              <a:chOff x="11199876" y="3569385"/>
              <a:chExt cx="1345288" cy="91479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FEE66C2-691B-45FB-9238-D6181BC71929}"/>
                  </a:ext>
                </a:extLst>
              </p:cNvPr>
              <p:cNvSpPr/>
              <p:nvPr/>
            </p:nvSpPr>
            <p:spPr>
              <a:xfrm>
                <a:off x="11421533" y="3777916"/>
                <a:ext cx="879673" cy="6291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D4871A7-1889-47D0-AD58-1F3365865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9876" y="3569385"/>
                <a:ext cx="1345288" cy="914796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764B3FA-7F0E-43C3-8D36-CD9FD2B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1759" y="5382524"/>
              <a:ext cx="1289783" cy="591363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9BD17A8-A920-4E69-8F44-BDC7B996D63D}"/>
                </a:ext>
              </a:extLst>
            </p:cNvPr>
            <p:cNvGrpSpPr/>
            <p:nvPr/>
          </p:nvGrpSpPr>
          <p:grpSpPr>
            <a:xfrm>
              <a:off x="6094412" y="5322362"/>
              <a:ext cx="1074789" cy="593158"/>
              <a:chOff x="5109443" y="6220575"/>
              <a:chExt cx="2657900" cy="146685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67F0C82-DEFB-48E1-AD56-5B4B190AA864}"/>
                  </a:ext>
                </a:extLst>
              </p:cNvPr>
              <p:cNvSpPr/>
              <p:nvPr/>
            </p:nvSpPr>
            <p:spPr>
              <a:xfrm>
                <a:off x="5109443" y="6220575"/>
                <a:ext cx="2657900" cy="14668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AD8C8F4-CB83-4FE3-90D2-B3541FF5C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75926" y="6338035"/>
                <a:ext cx="2452095" cy="1315758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B86EBFC-0A53-4B48-A093-61666F99B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08829" y="4386342"/>
              <a:ext cx="1200131" cy="432047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A762A-43A2-4D72-BDD6-36FE855698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1" y="6624164"/>
            <a:ext cx="12188825" cy="219966"/>
          </a:xfrm>
        </p:spPr>
        <p:txBody>
          <a:bodyPr/>
          <a:lstStyle/>
          <a:p>
            <a:fld id="{F68EDD14-990D-4745-8EDC-C12E989366B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2" descr="http://www.broen.pl/%7E/media/BroenCom/BROEN%20profile/Aalberts.ashx?w=500&amp;h=282&amp;as=1">
            <a:extLst>
              <a:ext uri="{FF2B5EF4-FFF2-40B4-BE49-F238E27FC236}">
                <a16:creationId xmlns:a16="http://schemas.microsoft.com/office/drawing/2014/main" id="{75EAFA72-7E0C-DA60-AE95-636ED23C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88" y="3110560"/>
            <a:ext cx="5653931" cy="31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85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92" y="1165683"/>
            <a:ext cx="5485309" cy="38844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924" y="477043"/>
            <a:ext cx="9011483" cy="651190"/>
          </a:xfrm>
        </p:spPr>
        <p:txBody>
          <a:bodyPr>
            <a:normAutofit/>
          </a:bodyPr>
          <a:lstStyle/>
          <a:p>
            <a:r>
              <a:rPr lang="en-US" dirty="0"/>
              <a:t>Next generation valve technology – USPs.</a:t>
            </a:r>
          </a:p>
        </p:txBody>
      </p:sp>
      <p:sp>
        <p:nvSpPr>
          <p:cNvPr id="32" name="Højrepil 16"/>
          <p:cNvSpPr/>
          <p:nvPr/>
        </p:nvSpPr>
        <p:spPr bwMode="auto">
          <a:xfrm>
            <a:off x="6064981" y="1342237"/>
            <a:ext cx="689201" cy="439401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1" u="none" strike="noStrike" cap="none" normalizeH="0" baseline="0">
              <a:ln>
                <a:noFill/>
              </a:ln>
              <a:solidFill>
                <a:srgbClr val="DB001B"/>
              </a:solidFill>
              <a:effectLst/>
              <a:latin typeface="Verdana" pitchFamily="34" charset="0"/>
              <a:ea typeface="ヒラギノ角ゴ Pro W3" pitchFamily="1" charset="-128"/>
            </a:endParaRPr>
          </a:p>
        </p:txBody>
      </p:sp>
      <p:sp>
        <p:nvSpPr>
          <p:cNvPr id="33" name="Tekstfelt 34"/>
          <p:cNvSpPr txBox="1"/>
          <p:nvPr/>
        </p:nvSpPr>
        <p:spPr>
          <a:xfrm>
            <a:off x="8520841" y="2316997"/>
            <a:ext cx="3137428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Handle</a:t>
            </a:r>
          </a:p>
          <a:p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ergonomic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handle is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designed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for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easy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operation of the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valve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and is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produced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in glasfiber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reinforced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nylon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welded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around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a metal core. </a:t>
            </a:r>
            <a:r>
              <a:rPr lang="da-DK" sz="1000" dirty="0">
                <a:latin typeface="Calibri" panose="020F0502020204030204" pitchFamily="34" charset="0"/>
              </a:rPr>
              <a:t>The handle </a:t>
            </a:r>
            <a:r>
              <a:rPr lang="da-DK" sz="1000" dirty="0" err="1">
                <a:latin typeface="Calibri" panose="020F0502020204030204" pitchFamily="34" charset="0"/>
              </a:rPr>
              <a:t>can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be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mounted</a:t>
            </a:r>
            <a:r>
              <a:rPr lang="da-DK" sz="1000" dirty="0">
                <a:latin typeface="Calibri" panose="020F0502020204030204" pitchFamily="34" charset="0"/>
              </a:rPr>
              <a:t> in </a:t>
            </a:r>
            <a:r>
              <a:rPr lang="da-DK" sz="1000" dirty="0" err="1">
                <a:latin typeface="Calibri" panose="020F0502020204030204" pitchFamily="34" charset="0"/>
              </a:rPr>
              <a:t>both</a:t>
            </a:r>
            <a:r>
              <a:rPr lang="da-DK" sz="1000" dirty="0">
                <a:latin typeface="Calibri" panose="020F0502020204030204" pitchFamily="34" charset="0"/>
              </a:rPr>
              <a:t> flow </a:t>
            </a:r>
            <a:r>
              <a:rPr lang="da-DK" sz="1000" dirty="0" err="1">
                <a:latin typeface="Calibri" panose="020F0502020204030204" pitchFamily="34" charset="0"/>
              </a:rPr>
              <a:t>directions</a:t>
            </a:r>
            <a:r>
              <a:rPr lang="da-DK" sz="1000" dirty="0">
                <a:latin typeface="Calibri" panose="020F0502020204030204" pitchFamily="34" charset="0"/>
              </a:rPr>
              <a:t> with no </a:t>
            </a:r>
            <a:r>
              <a:rPr lang="da-DK" sz="1000" dirty="0" err="1">
                <a:latin typeface="Calibri" panose="020F0502020204030204" pitchFamily="34" charset="0"/>
              </a:rPr>
              <a:t>tools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required</a:t>
            </a:r>
            <a:endParaRPr lang="da-DK" sz="1000" dirty="0">
              <a:latin typeface="Calibri" panose="020F0502020204030204" pitchFamily="34" charset="0"/>
            </a:endParaRPr>
          </a:p>
        </p:txBody>
      </p:sp>
      <p:sp>
        <p:nvSpPr>
          <p:cNvPr id="34" name="Tekstfelt 35"/>
          <p:cNvSpPr txBox="1"/>
          <p:nvPr/>
        </p:nvSpPr>
        <p:spPr>
          <a:xfrm>
            <a:off x="8520841" y="1366933"/>
            <a:ext cx="330736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Clips</a:t>
            </a:r>
          </a:p>
          <a:p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With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interchangeable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color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clips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you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can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easily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visualize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forward and return or hot and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cold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water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flows.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Furthermore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the clips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are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designed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to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be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able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to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attach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a label to the handle.</a:t>
            </a:r>
          </a:p>
        </p:txBody>
      </p:sp>
      <p:sp>
        <p:nvSpPr>
          <p:cNvPr id="35" name="Tekstfelt 37"/>
          <p:cNvSpPr txBox="1"/>
          <p:nvPr/>
        </p:nvSpPr>
        <p:spPr>
          <a:xfrm>
            <a:off x="8520841" y="3250634"/>
            <a:ext cx="345952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Spindle</a:t>
            </a:r>
          </a:p>
          <a:p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All valves are </a:t>
            </a:r>
            <a:r>
              <a:rPr lang="en-US" sz="1000" dirty="0">
                <a:latin typeface="Calibri" panose="020F0502020204030204" pitchFamily="34" charset="0"/>
              </a:rPr>
              <a:t>available with long spindle.</a:t>
            </a:r>
            <a:br>
              <a:rPr lang="en-US" sz="1000" dirty="0">
                <a:latin typeface="Calibri" panose="020F0502020204030204" pitchFamily="34" charset="0"/>
              </a:rPr>
            </a:br>
            <a:r>
              <a:rPr lang="en-US" sz="1000" dirty="0">
                <a:latin typeface="Calibri" panose="020F0502020204030204" pitchFamily="34" charset="0"/>
              </a:rPr>
              <a:t>The long edition is an integrated part of the valve ensuring proper insulation around the spindle.</a:t>
            </a:r>
          </a:p>
          <a:p>
            <a:r>
              <a:rPr lang="en-US" sz="1000" dirty="0">
                <a:latin typeface="Calibri" panose="020F0502020204030204" pitchFamily="34" charset="0"/>
              </a:rPr>
              <a:t>The spindle is </a:t>
            </a:r>
            <a:r>
              <a:rPr lang="en-US" sz="1000" dirty="0" err="1">
                <a:latin typeface="Calibri" panose="020F0502020204030204" pitchFamily="34" charset="0"/>
              </a:rPr>
              <a:t>laserwelded</a:t>
            </a:r>
            <a:r>
              <a:rPr lang="en-US" sz="1000" dirty="0">
                <a:latin typeface="Calibri" panose="020F0502020204030204" pitchFamily="34" charset="0"/>
              </a:rPr>
              <a:t> to the body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7466287" y="1534129"/>
            <a:ext cx="942957" cy="288354"/>
            <a:chOff x="7466287" y="1534129"/>
            <a:chExt cx="942957" cy="288354"/>
          </a:xfrm>
        </p:grpSpPr>
        <p:cxnSp>
          <p:nvCxnSpPr>
            <p:cNvPr id="36" name="Vinklet forbindelse 51"/>
            <p:cNvCxnSpPr/>
            <p:nvPr/>
          </p:nvCxnSpPr>
          <p:spPr bwMode="auto">
            <a:xfrm flipV="1">
              <a:off x="7562009" y="1534129"/>
              <a:ext cx="847235" cy="244501"/>
            </a:xfrm>
            <a:prstGeom prst="bentConnector3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Ellipse 64"/>
            <p:cNvSpPr/>
            <p:nvPr/>
          </p:nvSpPr>
          <p:spPr bwMode="auto">
            <a:xfrm>
              <a:off x="7466287" y="1722617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466287" y="2228074"/>
            <a:ext cx="815968" cy="564375"/>
            <a:chOff x="7466287" y="2228074"/>
            <a:chExt cx="815968" cy="564375"/>
          </a:xfrm>
        </p:grpSpPr>
        <p:cxnSp>
          <p:nvCxnSpPr>
            <p:cNvPr id="37" name="Vinklet forbindelse 53"/>
            <p:cNvCxnSpPr/>
            <p:nvPr/>
          </p:nvCxnSpPr>
          <p:spPr bwMode="auto">
            <a:xfrm>
              <a:off x="7562009" y="2287224"/>
              <a:ext cx="720246" cy="505225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Ellipse 66"/>
            <p:cNvSpPr/>
            <p:nvPr/>
          </p:nvSpPr>
          <p:spPr bwMode="auto">
            <a:xfrm>
              <a:off x="7466287" y="2228074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669264" y="2831716"/>
            <a:ext cx="1741887" cy="550632"/>
            <a:chOff x="6669264" y="2831716"/>
            <a:chExt cx="1741887" cy="550632"/>
          </a:xfrm>
        </p:grpSpPr>
        <p:cxnSp>
          <p:nvCxnSpPr>
            <p:cNvPr id="38" name="Vinklet forbindelse 57"/>
            <p:cNvCxnSpPr/>
            <p:nvPr/>
          </p:nvCxnSpPr>
          <p:spPr bwMode="auto">
            <a:xfrm>
              <a:off x="6754182" y="2881629"/>
              <a:ext cx="1656969" cy="500719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Ellipse 67"/>
            <p:cNvSpPr/>
            <p:nvPr/>
          </p:nvSpPr>
          <p:spPr bwMode="auto">
            <a:xfrm>
              <a:off x="6669264" y="2831716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sp>
        <p:nvSpPr>
          <p:cNvPr id="31" name="Tekstfelt 41"/>
          <p:cNvSpPr txBox="1"/>
          <p:nvPr/>
        </p:nvSpPr>
        <p:spPr>
          <a:xfrm>
            <a:off x="647831" y="5147031"/>
            <a:ext cx="307097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Patented seat construction</a:t>
            </a:r>
          </a:p>
          <a:p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patented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spring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supported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seat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design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secures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optimal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tightness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and operation of the ball due to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less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torque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and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actuation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required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. This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converts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into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less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wear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on the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sealing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material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and a long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lifetime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8" name="Tekstfelt 96"/>
          <p:cNvSpPr txBox="1"/>
          <p:nvPr/>
        </p:nvSpPr>
        <p:spPr>
          <a:xfrm>
            <a:off x="649732" y="1415748"/>
            <a:ext cx="396216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Compact full flow design</a:t>
            </a:r>
          </a:p>
          <a:p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compact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valve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body in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one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piece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offers the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best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opportunities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in the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market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to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insulate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the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whole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pipe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system </a:t>
            </a:r>
            <a:b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– matching requirements in modern efficient district heating systems.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3422800" y="4637263"/>
            <a:ext cx="1730048" cy="786199"/>
            <a:chOff x="2759885" y="4630455"/>
            <a:chExt cx="1730048" cy="786199"/>
          </a:xfrm>
        </p:grpSpPr>
        <p:cxnSp>
          <p:nvCxnSpPr>
            <p:cNvPr id="22" name="Vinklet forbindelse 17"/>
            <p:cNvCxnSpPr/>
            <p:nvPr/>
          </p:nvCxnSpPr>
          <p:spPr bwMode="auto">
            <a:xfrm flipV="1">
              <a:off x="2759885" y="4683004"/>
              <a:ext cx="1632371" cy="733650"/>
            </a:xfrm>
            <a:prstGeom prst="bentConnector3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Ellipse 70"/>
            <p:cNvSpPr/>
            <p:nvPr/>
          </p:nvSpPr>
          <p:spPr bwMode="auto">
            <a:xfrm>
              <a:off x="4394211" y="4630455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162727" y="3098800"/>
            <a:ext cx="673839" cy="909653"/>
            <a:chOff x="3641680" y="2928029"/>
            <a:chExt cx="673839" cy="909653"/>
          </a:xfrm>
        </p:grpSpPr>
        <p:cxnSp>
          <p:nvCxnSpPr>
            <p:cNvPr id="24" name="Vinklet forbindelse 47"/>
            <p:cNvCxnSpPr/>
            <p:nvPr/>
          </p:nvCxnSpPr>
          <p:spPr bwMode="auto">
            <a:xfrm>
              <a:off x="3641680" y="2928029"/>
              <a:ext cx="622679" cy="809861"/>
            </a:xfrm>
            <a:prstGeom prst="bentConnector2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Ellipse 72"/>
            <p:cNvSpPr/>
            <p:nvPr/>
          </p:nvSpPr>
          <p:spPr bwMode="auto">
            <a:xfrm>
              <a:off x="4219797" y="3737816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888579" y="2119001"/>
            <a:ext cx="648743" cy="1059770"/>
            <a:chOff x="3740762" y="1738523"/>
            <a:chExt cx="648743" cy="1059770"/>
          </a:xfrm>
        </p:grpSpPr>
        <p:cxnSp>
          <p:nvCxnSpPr>
            <p:cNvPr id="25" name="Vinklet forbindelse 49"/>
            <p:cNvCxnSpPr/>
            <p:nvPr/>
          </p:nvCxnSpPr>
          <p:spPr bwMode="auto">
            <a:xfrm rot="16200000" flipH="1">
              <a:off x="3562516" y="1916769"/>
              <a:ext cx="959903" cy="603412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Ellipse 73"/>
            <p:cNvSpPr/>
            <p:nvPr/>
          </p:nvSpPr>
          <p:spPr bwMode="auto">
            <a:xfrm>
              <a:off x="4293783" y="2698427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sp>
        <p:nvSpPr>
          <p:cNvPr id="30" name="Tekstfelt 39"/>
          <p:cNvSpPr txBox="1"/>
          <p:nvPr/>
        </p:nvSpPr>
        <p:spPr>
          <a:xfrm>
            <a:off x="642118" y="4034468"/>
            <a:ext cx="207328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Connection technologies</a:t>
            </a:r>
          </a:p>
          <a:p>
            <a:r>
              <a:rPr lang="en-US" sz="1000" dirty="0">
                <a:latin typeface="Calibri" panose="020F0502020204030204" pitchFamily="34" charset="0"/>
              </a:rPr>
              <a:t>The valve is available with either flanged, welded or threaded connections. The model with welded connections is a true one-piece valve body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Tekstfelt 38"/>
          <p:cNvSpPr txBox="1"/>
          <p:nvPr/>
        </p:nvSpPr>
        <p:spPr>
          <a:xfrm>
            <a:off x="7454206" y="4052542"/>
            <a:ext cx="339378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 err="1">
                <a:solidFill>
                  <a:schemeClr val="tx1"/>
                </a:solidFill>
                <a:latin typeface="Calibri" panose="020F0502020204030204" pitchFamily="34" charset="0"/>
              </a:rPr>
              <a:t>Lasermarking</a:t>
            </a:r>
            <a:endParaRPr lang="en-US" sz="1000" b="1" i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All valves are clearly marked with information about size, material and pressure class.</a:t>
            </a:r>
          </a:p>
        </p:txBody>
      </p:sp>
      <p:sp>
        <p:nvSpPr>
          <p:cNvPr id="47" name="Tekstfelt 33"/>
          <p:cNvSpPr txBox="1"/>
          <p:nvPr/>
        </p:nvSpPr>
        <p:spPr>
          <a:xfrm>
            <a:off x="5931633" y="5185787"/>
            <a:ext cx="383545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Unique valve identification</a:t>
            </a:r>
          </a:p>
          <a:p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All valves are individually marked with a unique valve number and a QR code with information </a:t>
            </a:r>
            <a:r>
              <a:rPr lang="en-US" sz="1000" dirty="0">
                <a:latin typeface="Calibri" panose="020F0502020204030204" pitchFamily="34" charset="0"/>
              </a:rPr>
              <a:t>about process-, quality- and distribution data – for each individual valve. Production and process data is documented and photos of </a:t>
            </a:r>
            <a:r>
              <a:rPr lang="en-US" sz="1000" dirty="0" err="1">
                <a:latin typeface="Calibri" panose="020F0502020204030204" pitchFamily="34" charset="0"/>
              </a:rPr>
              <a:t>laserweldings</a:t>
            </a:r>
            <a:r>
              <a:rPr lang="en-US" sz="1000" dirty="0">
                <a:latin typeface="Calibri" panose="020F0502020204030204" pitchFamily="34" charset="0"/>
              </a:rPr>
              <a:t> available on request.</a:t>
            </a:r>
            <a:br>
              <a:rPr lang="en-US" sz="1000" dirty="0">
                <a:latin typeface="Calibri" panose="020F0502020204030204" pitchFamily="34" charset="0"/>
              </a:rPr>
            </a:br>
            <a:r>
              <a:rPr lang="en-US" sz="1000" dirty="0">
                <a:latin typeface="Calibri" panose="020F0502020204030204" pitchFamily="34" charset="0"/>
              </a:rPr>
              <a:t>All valves are leakage tested before leaving the factory in Denmark.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49" name="Vinklet forbindelse 43"/>
          <p:cNvCxnSpPr/>
          <p:nvPr/>
        </p:nvCxnSpPr>
        <p:spPr bwMode="auto">
          <a:xfrm rot="16200000" flipV="1">
            <a:off x="4991571" y="4849410"/>
            <a:ext cx="1101339" cy="355678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8" name="Group 87"/>
          <p:cNvGrpSpPr/>
          <p:nvPr/>
        </p:nvGrpSpPr>
        <p:grpSpPr>
          <a:xfrm>
            <a:off x="6144219" y="4021803"/>
            <a:ext cx="1322068" cy="436775"/>
            <a:chOff x="6663558" y="4161454"/>
            <a:chExt cx="1322068" cy="436775"/>
          </a:xfrm>
        </p:grpSpPr>
        <p:cxnSp>
          <p:nvCxnSpPr>
            <p:cNvPr id="50" name="Vinklet forbindelse 59"/>
            <p:cNvCxnSpPr/>
            <p:nvPr/>
          </p:nvCxnSpPr>
          <p:spPr bwMode="auto">
            <a:xfrm>
              <a:off x="6764986" y="4210193"/>
              <a:ext cx="1220640" cy="388036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" name="Ellipse 70"/>
            <p:cNvSpPr/>
            <p:nvPr/>
          </p:nvSpPr>
          <p:spPr bwMode="auto">
            <a:xfrm>
              <a:off x="6663558" y="4161454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151" y="6017967"/>
            <a:ext cx="837647" cy="486429"/>
          </a:xfrm>
          <a:prstGeom prst="rect">
            <a:avLst/>
          </a:prstGeom>
        </p:spPr>
      </p:pic>
      <p:grpSp>
        <p:nvGrpSpPr>
          <p:cNvPr id="104" name="Group 103"/>
          <p:cNvGrpSpPr/>
          <p:nvPr/>
        </p:nvGrpSpPr>
        <p:grpSpPr>
          <a:xfrm>
            <a:off x="2715401" y="4240191"/>
            <a:ext cx="1157015" cy="597332"/>
            <a:chOff x="2486923" y="3936971"/>
            <a:chExt cx="1157015" cy="597332"/>
          </a:xfrm>
        </p:grpSpPr>
        <p:cxnSp>
          <p:nvCxnSpPr>
            <p:cNvPr id="105" name="Vinklet forbindelse 44"/>
            <p:cNvCxnSpPr/>
            <p:nvPr/>
          </p:nvCxnSpPr>
          <p:spPr bwMode="auto">
            <a:xfrm flipV="1">
              <a:off x="2486923" y="3989537"/>
              <a:ext cx="1055580" cy="544766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" name="Ellipse 71"/>
            <p:cNvSpPr/>
            <p:nvPr/>
          </p:nvSpPr>
          <p:spPr bwMode="auto">
            <a:xfrm>
              <a:off x="3548216" y="3936971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sp>
        <p:nvSpPr>
          <p:cNvPr id="48" name="Ellipse 70"/>
          <p:cNvSpPr/>
          <p:nvPr/>
        </p:nvSpPr>
        <p:spPr bwMode="auto">
          <a:xfrm>
            <a:off x="5320849" y="4389195"/>
            <a:ext cx="95722" cy="9986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1" u="none" strike="noStrike" cap="none" normalizeH="0" baseline="0">
              <a:ln>
                <a:noFill/>
              </a:ln>
              <a:solidFill>
                <a:srgbClr val="DB001B"/>
              </a:solidFill>
              <a:effectLst/>
              <a:latin typeface="Verdana" pitchFamily="34" charset="0"/>
              <a:ea typeface="ヒラギノ角ゴ Pro W3" pitchFamily="1" charset="-128"/>
            </a:endParaRPr>
          </a:p>
        </p:txBody>
      </p:sp>
      <p:sp>
        <p:nvSpPr>
          <p:cNvPr id="51" name="Tekstfelt 39"/>
          <p:cNvSpPr txBox="1"/>
          <p:nvPr/>
        </p:nvSpPr>
        <p:spPr>
          <a:xfrm>
            <a:off x="651967" y="2467118"/>
            <a:ext cx="277083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Energy efficiency – designed to last</a:t>
            </a:r>
            <a:b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da-DK" sz="1000" dirty="0">
                <a:latin typeface="Calibri" panose="020F0502020204030204" pitchFamily="34" charset="0"/>
              </a:rPr>
              <a:t>A </a:t>
            </a:r>
            <a:r>
              <a:rPr lang="da-DK" sz="1000" dirty="0" err="1">
                <a:latin typeface="Calibri" panose="020F0502020204030204" pitchFamily="34" charset="0"/>
              </a:rPr>
              <a:t>full</a:t>
            </a:r>
            <a:r>
              <a:rPr lang="da-DK" sz="1000" dirty="0">
                <a:latin typeface="Calibri" panose="020F0502020204030204" pitchFamily="34" charset="0"/>
              </a:rPr>
              <a:t> flow </a:t>
            </a:r>
            <a:r>
              <a:rPr lang="da-DK" sz="1000" dirty="0" err="1">
                <a:latin typeface="Calibri" panose="020F0502020204030204" pitchFamily="34" charset="0"/>
              </a:rPr>
              <a:t>construction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means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less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pressure</a:t>
            </a:r>
            <a:r>
              <a:rPr lang="da-DK" sz="1000" dirty="0">
                <a:latin typeface="Calibri" panose="020F0502020204030204" pitchFamily="34" charset="0"/>
              </a:rPr>
              <a:t> drop, </a:t>
            </a:r>
            <a:r>
              <a:rPr lang="da-DK" sz="1000" dirty="0" err="1">
                <a:latin typeface="Calibri" panose="020F0502020204030204" pitchFamily="34" charset="0"/>
              </a:rPr>
              <a:t>less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noise</a:t>
            </a:r>
            <a:r>
              <a:rPr lang="da-DK" sz="1000" dirty="0">
                <a:latin typeface="Calibri" panose="020F0502020204030204" pitchFamily="34" charset="0"/>
              </a:rPr>
              <a:t> and </a:t>
            </a:r>
            <a:r>
              <a:rPr lang="da-DK" sz="1000" dirty="0" err="1">
                <a:latin typeface="Calibri" panose="020F0502020204030204" pitchFamily="34" charset="0"/>
              </a:rPr>
              <a:t>less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energy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consumption</a:t>
            </a:r>
            <a:r>
              <a:rPr lang="da-DK" sz="1000" dirty="0">
                <a:latin typeface="Calibri" panose="020F0502020204030204" pitchFamily="34" charset="0"/>
              </a:rPr>
              <a:t>.</a:t>
            </a:r>
            <a:br>
              <a:rPr lang="da-DK" sz="1000" dirty="0">
                <a:latin typeface="Calibri" panose="020F0502020204030204" pitchFamily="34" charset="0"/>
              </a:rPr>
            </a:br>
            <a:r>
              <a:rPr lang="da-DK" sz="1000" dirty="0">
                <a:latin typeface="Calibri" panose="020F0502020204030204" pitchFamily="34" charset="0"/>
              </a:rPr>
              <a:t>The high </a:t>
            </a:r>
            <a:r>
              <a:rPr lang="da-DK" sz="1000" dirty="0" err="1">
                <a:latin typeface="Calibri" panose="020F0502020204030204" pitchFamily="34" charset="0"/>
              </a:rPr>
              <a:t>Kv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value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secures</a:t>
            </a:r>
            <a:r>
              <a:rPr lang="da-DK" sz="1000" dirty="0">
                <a:latin typeface="Calibri" panose="020F0502020204030204" pitchFamily="34" charset="0"/>
              </a:rPr>
              <a:t> optimal flow.</a:t>
            </a:r>
            <a:br>
              <a:rPr lang="da-DK" sz="1000" dirty="0">
                <a:latin typeface="Calibri" panose="020F0502020204030204" pitchFamily="34" charset="0"/>
              </a:rPr>
            </a:br>
            <a:r>
              <a:rPr lang="da-DK" sz="1000" dirty="0">
                <a:latin typeface="Calibri" panose="020F0502020204030204" pitchFamily="34" charset="0"/>
              </a:rPr>
              <a:t>The </a:t>
            </a:r>
            <a:r>
              <a:rPr lang="da-DK" sz="1000" dirty="0" err="1">
                <a:latin typeface="Calibri" panose="020F0502020204030204" pitchFamily="34" charset="0"/>
              </a:rPr>
              <a:t>construction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requires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less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torque</a:t>
            </a:r>
            <a:r>
              <a:rPr lang="da-DK" sz="1000" dirty="0">
                <a:latin typeface="Calibri" panose="020F0502020204030204" pitchFamily="34" charset="0"/>
              </a:rPr>
              <a:t> and </a:t>
            </a:r>
            <a:r>
              <a:rPr lang="da-DK" sz="1000" dirty="0" err="1">
                <a:latin typeface="Calibri" panose="020F0502020204030204" pitchFamily="34" charset="0"/>
              </a:rPr>
              <a:t>actuation</a:t>
            </a:r>
            <a:r>
              <a:rPr lang="da-DK" sz="1000" dirty="0">
                <a:latin typeface="Calibri" panose="020F0502020204030204" pitchFamily="34" charset="0"/>
              </a:rPr>
              <a:t> to </a:t>
            </a:r>
            <a:r>
              <a:rPr lang="da-DK" sz="1000" dirty="0" err="1">
                <a:latin typeface="Calibri" panose="020F0502020204030204" pitchFamily="34" charset="0"/>
              </a:rPr>
              <a:t>operate</a:t>
            </a:r>
            <a:r>
              <a:rPr lang="da-DK" sz="1000" dirty="0">
                <a:latin typeface="Calibri" panose="020F0502020204030204" pitchFamily="34" charset="0"/>
              </a:rPr>
              <a:t>, </a:t>
            </a:r>
            <a:r>
              <a:rPr lang="da-DK" sz="1000" dirty="0" err="1">
                <a:latin typeface="Calibri" panose="020F0502020204030204" pitchFamily="34" charset="0"/>
              </a:rPr>
              <a:t>which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again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means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less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wear</a:t>
            </a:r>
            <a:r>
              <a:rPr lang="da-DK" sz="1000" dirty="0">
                <a:latin typeface="Calibri" panose="020F0502020204030204" pitchFamily="34" charset="0"/>
              </a:rPr>
              <a:t> on the </a:t>
            </a:r>
            <a:r>
              <a:rPr lang="da-DK" sz="1000" dirty="0" err="1">
                <a:latin typeface="Calibri" panose="020F0502020204030204" pitchFamily="34" charset="0"/>
              </a:rPr>
              <a:t>sealing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material</a:t>
            </a:r>
            <a:r>
              <a:rPr lang="da-DK" sz="1000" dirty="0">
                <a:latin typeface="Calibri" panose="020F0502020204030204" pitchFamily="34" charset="0"/>
              </a:rPr>
              <a:t>.</a:t>
            </a:r>
            <a:br>
              <a:rPr lang="da-DK" sz="1000" dirty="0">
                <a:latin typeface="Calibri" panose="020F0502020204030204" pitchFamily="34" charset="0"/>
              </a:rPr>
            </a:br>
            <a:r>
              <a:rPr lang="da-DK" sz="1000" dirty="0">
                <a:latin typeface="Calibri" panose="020F0502020204030204" pitchFamily="34" charset="0"/>
              </a:rPr>
              <a:t>The </a:t>
            </a:r>
            <a:r>
              <a:rPr lang="da-DK" sz="1000" dirty="0" err="1">
                <a:latin typeface="Calibri" panose="020F0502020204030204" pitchFamily="34" charset="0"/>
              </a:rPr>
              <a:t>construction</a:t>
            </a:r>
            <a:r>
              <a:rPr lang="da-DK" sz="1000" dirty="0">
                <a:latin typeface="Calibri" panose="020F0502020204030204" pitchFamily="34" charset="0"/>
              </a:rPr>
              <a:t> </a:t>
            </a:r>
            <a:r>
              <a:rPr lang="da-DK" sz="1000" dirty="0" err="1">
                <a:latin typeface="Calibri" panose="020F0502020204030204" pitchFamily="34" charset="0"/>
              </a:rPr>
              <a:t>secures</a:t>
            </a:r>
            <a:r>
              <a:rPr lang="da-DK" sz="1000" dirty="0">
                <a:latin typeface="Calibri" panose="020F0502020204030204" pitchFamily="34" charset="0"/>
              </a:rPr>
              <a:t> a long </a:t>
            </a:r>
            <a:r>
              <a:rPr lang="da-DK" sz="1000" dirty="0" err="1">
                <a:latin typeface="Calibri" panose="020F0502020204030204" pitchFamily="34" charset="0"/>
              </a:rPr>
              <a:t>lifetime</a:t>
            </a:r>
            <a:r>
              <a:rPr lang="en-US" sz="1000" b="1" dirty="0">
                <a:latin typeface="Calibri" panose="020F0502020204030204" pitchFamily="34" charset="0"/>
              </a:rPr>
              <a:t>.</a:t>
            </a:r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5D3949C7-A913-4A09-930C-FEC9E23B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7322" y="64371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545348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45348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96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6044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81393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6741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2089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7437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2785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8EDD14-990D-4745-8EDC-C12E989366B6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35480E22-3C17-4553-4EDE-7F68E1F9AB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964000"/>
              </p:ext>
            </p:extLst>
          </p:nvPr>
        </p:nvGraphicFramePr>
        <p:xfrm>
          <a:off x="9654149" y="4502169"/>
          <a:ext cx="2004120" cy="2016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6209280" imgH="6247440" progId="Photoshop.Image.18">
                  <p:embed/>
                </p:oleObj>
              </mc:Choice>
              <mc:Fallback>
                <p:oleObj name="Image" r:id="rId4" imgW="6209280" imgH="6247440" progId="Photoshop.Image.18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35480E22-3C17-4553-4EDE-7F68E1F9A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54149" y="4502169"/>
                        <a:ext cx="2004120" cy="2016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89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DF65ED08-719E-4D1D-B836-0EBF906F4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293" y="768433"/>
            <a:ext cx="5433605" cy="45226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924" y="477043"/>
            <a:ext cx="9011483" cy="651190"/>
          </a:xfrm>
        </p:spPr>
        <p:txBody>
          <a:bodyPr>
            <a:normAutofit/>
          </a:bodyPr>
          <a:lstStyle/>
          <a:p>
            <a:r>
              <a:rPr lang="en-US" dirty="0"/>
              <a:t>Next generation valve technology - materials</a:t>
            </a:r>
          </a:p>
        </p:txBody>
      </p:sp>
      <p:sp>
        <p:nvSpPr>
          <p:cNvPr id="32" name="Højrepil 16"/>
          <p:cNvSpPr/>
          <p:nvPr/>
        </p:nvSpPr>
        <p:spPr bwMode="auto">
          <a:xfrm>
            <a:off x="6064981" y="1342237"/>
            <a:ext cx="689201" cy="439401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1" u="none" strike="noStrike" cap="none" normalizeH="0" baseline="0">
              <a:ln>
                <a:noFill/>
              </a:ln>
              <a:solidFill>
                <a:srgbClr val="DB001B"/>
              </a:solidFill>
              <a:effectLst/>
              <a:latin typeface="Verdana" pitchFamily="34" charset="0"/>
              <a:ea typeface="ヒラギノ角ゴ Pro W3" pitchFamily="1" charset="-128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4650562" y="1543839"/>
            <a:ext cx="2033544" cy="710903"/>
            <a:chOff x="6344433" y="2119001"/>
            <a:chExt cx="2033544" cy="710903"/>
          </a:xfrm>
        </p:grpSpPr>
        <p:cxnSp>
          <p:nvCxnSpPr>
            <p:cNvPr id="37" name="Vinklet forbindelse 53"/>
            <p:cNvCxnSpPr/>
            <p:nvPr/>
          </p:nvCxnSpPr>
          <p:spPr bwMode="auto">
            <a:xfrm>
              <a:off x="6344433" y="2119001"/>
              <a:ext cx="1937822" cy="673448"/>
            </a:xfrm>
            <a:prstGeom prst="bentConnector3">
              <a:avLst>
                <a:gd name="adj1" fmla="val 62234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Ellipse 66"/>
            <p:cNvSpPr/>
            <p:nvPr/>
          </p:nvSpPr>
          <p:spPr bwMode="auto">
            <a:xfrm>
              <a:off x="8282255" y="2730038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497277" y="2670348"/>
            <a:ext cx="2910502" cy="980716"/>
            <a:chOff x="5166561" y="2819575"/>
            <a:chExt cx="2910502" cy="980716"/>
          </a:xfrm>
        </p:grpSpPr>
        <p:cxnSp>
          <p:nvCxnSpPr>
            <p:cNvPr id="38" name="Vinklet forbindelse 57"/>
            <p:cNvCxnSpPr>
              <a:cxnSpLocks/>
            </p:cNvCxnSpPr>
            <p:nvPr/>
          </p:nvCxnSpPr>
          <p:spPr bwMode="auto">
            <a:xfrm>
              <a:off x="5166561" y="2819575"/>
              <a:ext cx="2819065" cy="936863"/>
            </a:xfrm>
            <a:prstGeom prst="bentConnector3">
              <a:avLst>
                <a:gd name="adj1" fmla="val 65121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Ellipse 67"/>
            <p:cNvSpPr/>
            <p:nvPr/>
          </p:nvSpPr>
          <p:spPr bwMode="auto">
            <a:xfrm>
              <a:off x="7981341" y="3700425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sp>
        <p:nvSpPr>
          <p:cNvPr id="31" name="Tekstfelt 41"/>
          <p:cNvSpPr txBox="1"/>
          <p:nvPr/>
        </p:nvSpPr>
        <p:spPr>
          <a:xfrm>
            <a:off x="5882761" y="5483789"/>
            <a:ext cx="20985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Patented spring supporte</a:t>
            </a:r>
            <a:r>
              <a:rPr lang="en-US" sz="1000" b="1" dirty="0">
                <a:latin typeface="Calibri" panose="020F0502020204030204" pitchFamily="34" charset="0"/>
              </a:rPr>
              <a:t>d seat</a:t>
            </a:r>
            <a:endParaRPr lang="en-US" sz="1000" b="1" i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Stainles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steel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1.4401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kstfelt 96"/>
          <p:cNvSpPr txBox="1"/>
          <p:nvPr/>
        </p:nvSpPr>
        <p:spPr>
          <a:xfrm>
            <a:off x="7059413" y="4451280"/>
            <a:ext cx="21074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One piece </a:t>
            </a:r>
            <a:r>
              <a:rPr lang="en-US" sz="1000" b="1" i="0" dirty="0" err="1">
                <a:solidFill>
                  <a:schemeClr val="tx1"/>
                </a:solidFill>
                <a:latin typeface="Calibri" panose="020F0502020204030204" pitchFamily="34" charset="0"/>
              </a:rPr>
              <a:t>valvebody</a:t>
            </a:r>
            <a:endParaRPr lang="en-US" sz="1000" b="1" i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000" dirty="0"/>
              <a:t>P235GH – EN102017-2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4396860" y="4091306"/>
            <a:ext cx="1077310" cy="1597938"/>
            <a:chOff x="4376648" y="4083442"/>
            <a:chExt cx="1077310" cy="1597938"/>
          </a:xfrm>
        </p:grpSpPr>
        <p:cxnSp>
          <p:nvCxnSpPr>
            <p:cNvPr id="22" name="Vinklet forbindelse 17"/>
            <p:cNvCxnSpPr>
              <a:cxnSpLocks/>
            </p:cNvCxnSpPr>
            <p:nvPr/>
          </p:nvCxnSpPr>
          <p:spPr bwMode="auto">
            <a:xfrm rot="16200000" flipV="1">
              <a:off x="4144811" y="4315279"/>
              <a:ext cx="1498072" cy="1034397"/>
            </a:xfrm>
            <a:prstGeom prst="bentConnector3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Ellipse 70"/>
            <p:cNvSpPr/>
            <p:nvPr/>
          </p:nvSpPr>
          <p:spPr bwMode="auto">
            <a:xfrm>
              <a:off x="5358236" y="5581514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620861" y="3522085"/>
            <a:ext cx="2246177" cy="399132"/>
            <a:chOff x="2069644" y="3514826"/>
            <a:chExt cx="2246177" cy="399132"/>
          </a:xfrm>
        </p:grpSpPr>
        <p:cxnSp>
          <p:nvCxnSpPr>
            <p:cNvPr id="23" name="Vinklet forbindelse 44"/>
            <p:cNvCxnSpPr>
              <a:cxnSpLocks/>
            </p:cNvCxnSpPr>
            <p:nvPr/>
          </p:nvCxnSpPr>
          <p:spPr bwMode="auto">
            <a:xfrm flipV="1">
              <a:off x="2165366" y="3514826"/>
              <a:ext cx="2150455" cy="349200"/>
            </a:xfrm>
            <a:prstGeom prst="bentConnector3">
              <a:avLst>
                <a:gd name="adj1" fmla="val 29539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Ellipse 71"/>
            <p:cNvSpPr/>
            <p:nvPr/>
          </p:nvSpPr>
          <p:spPr bwMode="auto">
            <a:xfrm>
              <a:off x="2069644" y="3814092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554687" y="2511823"/>
            <a:ext cx="2554922" cy="502593"/>
            <a:chOff x="2070559" y="2165868"/>
            <a:chExt cx="2554922" cy="502593"/>
          </a:xfrm>
        </p:grpSpPr>
        <p:cxnSp>
          <p:nvCxnSpPr>
            <p:cNvPr id="25" name="Vinklet forbindelse 49"/>
            <p:cNvCxnSpPr>
              <a:cxnSpLocks/>
            </p:cNvCxnSpPr>
            <p:nvPr/>
          </p:nvCxnSpPr>
          <p:spPr bwMode="auto">
            <a:xfrm flipV="1">
              <a:off x="2161875" y="2165868"/>
              <a:ext cx="2463606" cy="460316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Ellipse 73"/>
            <p:cNvSpPr/>
            <p:nvPr/>
          </p:nvSpPr>
          <p:spPr bwMode="auto">
            <a:xfrm>
              <a:off x="2070559" y="2568595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sp>
        <p:nvSpPr>
          <p:cNvPr id="30" name="Tekstfelt 39"/>
          <p:cNvSpPr txBox="1"/>
          <p:nvPr/>
        </p:nvSpPr>
        <p:spPr>
          <a:xfrm>
            <a:off x="6441798" y="1548365"/>
            <a:ext cx="198012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Metal reinforced handle</a:t>
            </a:r>
            <a:b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Fiberglass reinforced nylon</a:t>
            </a:r>
            <a:b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– around a steel core</a:t>
            </a:r>
          </a:p>
        </p:txBody>
      </p:sp>
      <p:sp>
        <p:nvSpPr>
          <p:cNvPr id="46" name="Tekstfelt 38"/>
          <p:cNvSpPr txBox="1"/>
          <p:nvPr/>
        </p:nvSpPr>
        <p:spPr>
          <a:xfrm>
            <a:off x="6383175" y="3984136"/>
            <a:ext cx="1800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Ball</a:t>
            </a:r>
          </a:p>
          <a:p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Stainless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a-DK" sz="1000" i="0" dirty="0" err="1">
                <a:solidFill>
                  <a:schemeClr val="tx1"/>
                </a:solidFill>
                <a:latin typeface="Calibri" panose="020F0502020204030204" pitchFamily="34" charset="0"/>
              </a:rPr>
              <a:t>steel</a:t>
            </a: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 1.4021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4800123" y="3806276"/>
            <a:ext cx="2782025" cy="1232123"/>
            <a:chOff x="5299122" y="4004052"/>
            <a:chExt cx="2782025" cy="1232123"/>
          </a:xfrm>
        </p:grpSpPr>
        <p:cxnSp>
          <p:nvCxnSpPr>
            <p:cNvPr id="49" name="Vinklet forbindelse 43"/>
            <p:cNvCxnSpPr>
              <a:cxnSpLocks/>
            </p:cNvCxnSpPr>
            <p:nvPr/>
          </p:nvCxnSpPr>
          <p:spPr bwMode="auto">
            <a:xfrm rot="10800000">
              <a:off x="5299122" y="4004052"/>
              <a:ext cx="2686505" cy="1192248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Ellipse 65"/>
            <p:cNvSpPr/>
            <p:nvPr/>
          </p:nvSpPr>
          <p:spPr bwMode="auto">
            <a:xfrm>
              <a:off x="7981341" y="5148469"/>
              <a:ext cx="99806" cy="8770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4356510" y="3561198"/>
            <a:ext cx="2477197" cy="989948"/>
            <a:chOff x="5604151" y="3658214"/>
            <a:chExt cx="2477197" cy="989948"/>
          </a:xfrm>
        </p:grpSpPr>
        <p:cxnSp>
          <p:nvCxnSpPr>
            <p:cNvPr id="50" name="Vinklet forbindelse 59"/>
            <p:cNvCxnSpPr>
              <a:cxnSpLocks/>
            </p:cNvCxnSpPr>
            <p:nvPr/>
          </p:nvCxnSpPr>
          <p:spPr bwMode="auto">
            <a:xfrm>
              <a:off x="5604151" y="3658214"/>
              <a:ext cx="2381475" cy="940015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" name="Ellipse 70"/>
            <p:cNvSpPr/>
            <p:nvPr/>
          </p:nvSpPr>
          <p:spPr bwMode="auto">
            <a:xfrm>
              <a:off x="7985626" y="4548296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151" y="6017967"/>
            <a:ext cx="837647" cy="486429"/>
          </a:xfrm>
          <a:prstGeom prst="rect">
            <a:avLst/>
          </a:prstGeom>
        </p:spPr>
      </p:pic>
      <p:sp>
        <p:nvSpPr>
          <p:cNvPr id="100" name="Tekstfelt 39"/>
          <p:cNvSpPr txBox="1"/>
          <p:nvPr/>
        </p:nvSpPr>
        <p:spPr>
          <a:xfrm>
            <a:off x="6717549" y="3051724"/>
            <a:ext cx="19010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Spindle</a:t>
            </a:r>
          </a:p>
          <a:p>
            <a:r>
              <a:rPr lang="en-US" sz="1000" dirty="0">
                <a:latin typeface="Calibri" panose="020F0502020204030204" pitchFamily="34" charset="0"/>
              </a:rPr>
              <a:t>Stainless steel – 1.4401</a:t>
            </a:r>
            <a:endParaRPr lang="en-US" sz="100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Tekstfelt 39"/>
          <p:cNvSpPr txBox="1"/>
          <p:nvPr/>
        </p:nvSpPr>
        <p:spPr>
          <a:xfrm>
            <a:off x="626750" y="1763136"/>
            <a:ext cx="8744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Friction ring</a:t>
            </a:r>
          </a:p>
          <a:p>
            <a:r>
              <a:rPr lang="en-US" sz="1000" dirty="0" err="1">
                <a:latin typeface="Calibri" panose="020F0502020204030204" pitchFamily="34" charset="0"/>
              </a:rPr>
              <a:t>Plast</a:t>
            </a:r>
            <a:r>
              <a:rPr lang="en-US" sz="1000" dirty="0">
                <a:latin typeface="Calibri" panose="020F0502020204030204" pitchFamily="34" charset="0"/>
              </a:rPr>
              <a:t> - PTFE</a:t>
            </a:r>
            <a:endParaRPr lang="en-US" sz="100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Tekstfelt 26"/>
          <p:cNvSpPr txBox="1"/>
          <p:nvPr/>
        </p:nvSpPr>
        <p:spPr>
          <a:xfrm>
            <a:off x="637031" y="2629662"/>
            <a:ext cx="970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O-ring</a:t>
            </a:r>
          </a:p>
          <a:p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Rubber - EPDM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619233" y="4015086"/>
            <a:ext cx="2324964" cy="582469"/>
            <a:chOff x="4620664" y="2315632"/>
            <a:chExt cx="2324964" cy="582469"/>
          </a:xfrm>
        </p:grpSpPr>
        <p:cxnSp>
          <p:nvCxnSpPr>
            <p:cNvPr id="55" name="Vinklet forbindelse 47"/>
            <p:cNvCxnSpPr>
              <a:cxnSpLocks/>
            </p:cNvCxnSpPr>
            <p:nvPr/>
          </p:nvCxnSpPr>
          <p:spPr bwMode="auto">
            <a:xfrm rot="10800000" flipV="1">
              <a:off x="4721532" y="2315632"/>
              <a:ext cx="2224096" cy="537553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Ellipse 72"/>
            <p:cNvSpPr/>
            <p:nvPr/>
          </p:nvSpPr>
          <p:spPr bwMode="auto">
            <a:xfrm>
              <a:off x="4620664" y="2798235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sp>
        <p:nvSpPr>
          <p:cNvPr id="59" name="Tekstfelt 26"/>
          <p:cNvSpPr txBox="1"/>
          <p:nvPr/>
        </p:nvSpPr>
        <p:spPr>
          <a:xfrm>
            <a:off x="660426" y="3421627"/>
            <a:ext cx="11081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Sealing</a:t>
            </a:r>
            <a:b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Plast - TFM™PTFE 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444155" y="1979987"/>
            <a:ext cx="2665454" cy="338154"/>
            <a:chOff x="1985748" y="1952975"/>
            <a:chExt cx="2665454" cy="338154"/>
          </a:xfrm>
        </p:grpSpPr>
        <p:cxnSp>
          <p:nvCxnSpPr>
            <p:cNvPr id="63" name="Vinklet forbindelse 49"/>
            <p:cNvCxnSpPr>
              <a:cxnSpLocks/>
            </p:cNvCxnSpPr>
            <p:nvPr/>
          </p:nvCxnSpPr>
          <p:spPr bwMode="auto">
            <a:xfrm>
              <a:off x="2081470" y="2001500"/>
              <a:ext cx="2569732" cy="289629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Ellipse 73"/>
            <p:cNvSpPr/>
            <p:nvPr/>
          </p:nvSpPr>
          <p:spPr bwMode="auto">
            <a:xfrm>
              <a:off x="1985748" y="1952975"/>
              <a:ext cx="95722" cy="99866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1" u="none" strike="noStrike" cap="none" normalizeH="0" baseline="0">
                <a:ln>
                  <a:noFill/>
                </a:ln>
                <a:solidFill>
                  <a:srgbClr val="DB001B"/>
                </a:solidFill>
                <a:effectLst/>
                <a:latin typeface="Verdana" pitchFamily="34" charset="0"/>
                <a:ea typeface="ヒラギノ角ゴ Pro W3" pitchFamily="1" charset="-128"/>
              </a:endParaRPr>
            </a:p>
          </p:txBody>
        </p:sp>
      </p:grpSp>
      <p:sp>
        <p:nvSpPr>
          <p:cNvPr id="72" name="Tekstfelt 26"/>
          <p:cNvSpPr txBox="1"/>
          <p:nvPr/>
        </p:nvSpPr>
        <p:spPr>
          <a:xfrm>
            <a:off x="734110" y="4320183"/>
            <a:ext cx="9707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latin typeface="Calibri" panose="020F0502020204030204" pitchFamily="34" charset="0"/>
              </a:rPr>
              <a:t>O-ring</a:t>
            </a:r>
          </a:p>
          <a:p>
            <a:r>
              <a:rPr lang="da-DK" sz="1000" i="0" dirty="0">
                <a:solidFill>
                  <a:schemeClr val="tx1"/>
                </a:solidFill>
                <a:latin typeface="Calibri" panose="020F0502020204030204" pitchFamily="34" charset="0"/>
              </a:rPr>
              <a:t>Rubber - EPDM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74575" y="5227911"/>
            <a:ext cx="3707705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BROEN </a:t>
            </a:r>
            <a:r>
              <a:rPr lang="en-US" sz="1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Ballomax</a:t>
            </a:r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® </a:t>
            </a:r>
            <a:r>
              <a:rPr lang="pl-PL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NG</a:t>
            </a:r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valve DN10-</a:t>
            </a:r>
            <a:r>
              <a:rPr lang="pl-PL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65</a:t>
            </a:r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: Applications</a:t>
            </a:r>
          </a:p>
          <a:p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Media:		Water</a:t>
            </a:r>
            <a:b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Pressure</a:t>
            </a:r>
            <a:r>
              <a:rPr lang="da-DK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:	 	Max 25 bar		</a:t>
            </a:r>
          </a:p>
          <a:p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Temperature: 	-20 °C to +150 °C</a:t>
            </a:r>
          </a:p>
          <a:p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Design Temperature -20 °C to +200 °C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DE02F25C-F0B1-F9BE-18C7-7733329D9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644" y="2285046"/>
            <a:ext cx="2819066" cy="201909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DB456AF-7B87-A988-2F85-DDF3A5FC9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956" y="1874673"/>
            <a:ext cx="1426588" cy="50601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5FC604B-60F6-994C-51BC-DC37740017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7415" y="1887921"/>
            <a:ext cx="1367823" cy="4921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DF63ED1-7EAF-BAAD-45DD-71DBA311A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883" y="3219308"/>
            <a:ext cx="1514701" cy="4759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81ABD30-1E81-589D-7126-68769202A8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7180" y="3253715"/>
            <a:ext cx="1390049" cy="47594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F38D36C-14A8-9D3C-35E9-336A2C1552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6766" y="5167589"/>
            <a:ext cx="1368074" cy="103250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ECB4523-8462-C59C-DE40-ED7DDA6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3889" y="4651307"/>
            <a:ext cx="1426588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9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ch_illu.jpg"/>
          <p:cNvPicPr>
            <a:picLocks noChangeAspect="1"/>
          </p:cNvPicPr>
          <p:nvPr/>
        </p:nvPicPr>
        <p:blipFill>
          <a:blip r:embed="rId3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409" y="1278148"/>
            <a:ext cx="4227444" cy="4124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BROEN Full Flow</a:t>
            </a:r>
            <a:br>
              <a:rPr lang="en-US" dirty="0"/>
            </a:br>
            <a:r>
              <a:rPr lang="en-US" sz="1900" dirty="0">
                <a:solidFill>
                  <a:schemeClr val="accent1"/>
                </a:solidFill>
              </a:rPr>
              <a:t>Scope of supply - Leaping forward in valve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6324070" y="1425514"/>
            <a:ext cx="5335928" cy="4577722"/>
          </a:xfrm>
        </p:spPr>
        <p:txBody>
          <a:bodyPr>
            <a:normAutofit/>
          </a:bodyPr>
          <a:lstStyle/>
          <a:p>
            <a:pPr defTabSz="457200">
              <a:spcBef>
                <a:spcPts val="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The line of BROEN Full Flow valves will be available in 2018 in a range from DN10-DN</a:t>
            </a:r>
            <a:r>
              <a:rPr lang="pl-PL" dirty="0">
                <a:solidFill>
                  <a:srgbClr val="000000"/>
                </a:solidFill>
              </a:rPr>
              <a:t>65</a:t>
            </a:r>
            <a:r>
              <a:rPr lang="en-US" dirty="0">
                <a:solidFill>
                  <a:srgbClr val="000000"/>
                </a:solidFill>
              </a:rPr>
              <a:t> in stainless steel or galvanized steel in any type of connection technology – up to PN25.</a:t>
            </a:r>
          </a:p>
          <a:p>
            <a:pPr defTabSz="457200"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</a:endParaRPr>
          </a:p>
          <a:p>
            <a:pPr defTabSz="457200">
              <a:spcBef>
                <a:spcPts val="0"/>
              </a:spcBef>
              <a:defRPr/>
            </a:pPr>
            <a:r>
              <a:rPr lang="en-US" b="1" dirty="0">
                <a:solidFill>
                  <a:srgbClr val="000000"/>
                </a:solidFill>
              </a:rPr>
              <a:t>BROEN Full Flow covers valve technology solutions for applications in the segments:</a:t>
            </a:r>
          </a:p>
          <a:p>
            <a:pPr marL="285750" indent="-285750" defTabSz="457200">
              <a:spcBef>
                <a:spcPts val="0"/>
              </a:spcBef>
              <a:buFont typeface="Courier New"/>
              <a:buChar char="o"/>
              <a:defRPr/>
            </a:pPr>
            <a:r>
              <a:rPr lang="en-US" dirty="0">
                <a:solidFill>
                  <a:srgbClr val="000000"/>
                </a:solidFill>
              </a:rPr>
              <a:t>Water</a:t>
            </a:r>
          </a:p>
          <a:p>
            <a:pPr marL="285750" indent="-285750" defTabSz="457200">
              <a:spcBef>
                <a:spcPts val="0"/>
              </a:spcBef>
              <a:buFont typeface="Courier New"/>
              <a:buChar char="o"/>
              <a:defRPr/>
            </a:pPr>
            <a:r>
              <a:rPr lang="en-US" dirty="0">
                <a:solidFill>
                  <a:srgbClr val="000000"/>
                </a:solidFill>
              </a:rPr>
              <a:t>Heating</a:t>
            </a:r>
          </a:p>
          <a:p>
            <a:pPr marL="285750" indent="-285750" defTabSz="457200">
              <a:spcBef>
                <a:spcPts val="0"/>
              </a:spcBef>
              <a:buFont typeface="Courier New"/>
              <a:buChar char="o"/>
              <a:defRPr/>
            </a:pPr>
            <a:r>
              <a:rPr lang="en-US" dirty="0">
                <a:solidFill>
                  <a:srgbClr val="000000"/>
                </a:solidFill>
              </a:rPr>
              <a:t>Cooling</a:t>
            </a:r>
          </a:p>
          <a:p>
            <a:pPr marL="285750" indent="-285750" defTabSz="457200">
              <a:spcBef>
                <a:spcPts val="0"/>
              </a:spcBef>
              <a:buFont typeface="Courier New"/>
              <a:buChar char="o"/>
              <a:defRPr/>
            </a:pPr>
            <a:r>
              <a:rPr lang="en-US" dirty="0">
                <a:solidFill>
                  <a:srgbClr val="000000"/>
                </a:solidFill>
              </a:rPr>
              <a:t>Industrial</a:t>
            </a:r>
          </a:p>
          <a:p>
            <a:pPr marL="285750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 defTabSz="457200">
              <a:spcBef>
                <a:spcPts val="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Compact, cold pressed, laser marked, and laser welded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 – the new BROEN Full Flow valve technology platform is ready to take the next leap in valve technology.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58382" y="5088354"/>
            <a:ext cx="3435982" cy="763506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285750" indent="-28575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Calibri Light"/>
              </a:defRPr>
            </a:lvl1pPr>
            <a:lvl2pPr marL="545348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6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2pPr>
            <a:lvl3pPr marL="1090696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3pPr>
            <a:lvl4pPr marL="1908719" indent="-272674" algn="l" defTabSz="545348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4067" indent="-272674" algn="l" defTabSz="545348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6741" indent="0" algn="l" defTabSz="545348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4763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0111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35459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/>
              <a:t>We now raise the bar and offer you </a:t>
            </a:r>
            <a:br>
              <a:rPr lang="en-US" sz="1200" i="1" dirty="0"/>
            </a:br>
            <a:r>
              <a:rPr lang="en-US" sz="1200" i="1" dirty="0"/>
              <a:t>the </a:t>
            </a:r>
            <a:r>
              <a:rPr lang="en-US" sz="1200" b="1" i="1" dirty="0">
                <a:solidFill>
                  <a:schemeClr val="tx2"/>
                </a:solidFill>
              </a:rPr>
              <a:t>next generation in valve technology</a:t>
            </a:r>
            <a:br>
              <a:rPr lang="en-US" sz="1200" b="1" i="1" dirty="0"/>
            </a:br>
            <a:r>
              <a:rPr lang="en-US" sz="1200" i="1" dirty="0"/>
              <a:t> – delivered with the proven BROEN brand quality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27" y="1397544"/>
            <a:ext cx="4779342" cy="41143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56867" y="7222067"/>
            <a:ext cx="1846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74DED-9A15-45E2-BE5F-FF10D76CD7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1" y="6624164"/>
            <a:ext cx="12188825" cy="219966"/>
          </a:xfrm>
        </p:spPr>
        <p:txBody>
          <a:bodyPr/>
          <a:lstStyle/>
          <a:p>
            <a:fld id="{F68EDD14-990D-4745-8EDC-C12E989366B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0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19689E-A344-4E5F-A10E-17B25ADD4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25" y="239928"/>
            <a:ext cx="8273522" cy="651190"/>
          </a:xfrm>
        </p:spPr>
        <p:txBody>
          <a:bodyPr>
            <a:normAutofit/>
          </a:bodyPr>
          <a:lstStyle/>
          <a:p>
            <a:r>
              <a:rPr lang="en-US" sz="2800" dirty="0"/>
              <a:t>Next generation valve technology!</a:t>
            </a:r>
            <a:endParaRPr lang="da-DK" sz="28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658B405-E548-4519-8B5F-2A4B2E33B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666" y="814953"/>
            <a:ext cx="10726220" cy="273028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400" b="1" dirty="0"/>
              <a:t>Manufacturing a </a:t>
            </a:r>
            <a:r>
              <a:rPr lang="da-DK" sz="1400" b="1" dirty="0" err="1"/>
              <a:t>modular</a:t>
            </a:r>
            <a:r>
              <a:rPr lang="da-DK" sz="1400" b="1" dirty="0"/>
              <a:t> </a:t>
            </a:r>
            <a:r>
              <a:rPr lang="da-DK" sz="1400" b="1" dirty="0" err="1"/>
              <a:t>construction</a:t>
            </a:r>
            <a:endParaRPr lang="da-DK" sz="1400" b="1" dirty="0"/>
          </a:p>
          <a:p>
            <a:pPr marL="0" indent="0">
              <a:lnSpc>
                <a:spcPct val="150000"/>
              </a:lnSpc>
              <a:buNone/>
            </a:pPr>
            <a:r>
              <a:rPr lang="da-DK" sz="1400" dirty="0"/>
              <a:t>The </a:t>
            </a:r>
            <a:r>
              <a:rPr lang="da-DK" sz="1400" dirty="0" err="1"/>
              <a:t>valve</a:t>
            </a:r>
            <a:r>
              <a:rPr lang="da-DK" sz="1400" dirty="0"/>
              <a:t> is </a:t>
            </a:r>
            <a:r>
              <a:rPr lang="da-DK" sz="1400" dirty="0" err="1"/>
              <a:t>manufactured</a:t>
            </a:r>
            <a:r>
              <a:rPr lang="da-DK" sz="1400" dirty="0"/>
              <a:t> on a </a:t>
            </a:r>
            <a:r>
              <a:rPr lang="da-DK" sz="1400" dirty="0" err="1"/>
              <a:t>completely</a:t>
            </a:r>
            <a:r>
              <a:rPr lang="da-DK" sz="1400" dirty="0"/>
              <a:t> </a:t>
            </a:r>
            <a:r>
              <a:rPr lang="da-DK" sz="1400" dirty="0" err="1"/>
              <a:t>automated</a:t>
            </a:r>
            <a:r>
              <a:rPr lang="da-DK" sz="1400" dirty="0"/>
              <a:t> </a:t>
            </a:r>
            <a:r>
              <a:rPr lang="da-DK" sz="1400" dirty="0" err="1"/>
              <a:t>manufacturing</a:t>
            </a:r>
            <a:r>
              <a:rPr lang="da-DK" sz="1400" dirty="0"/>
              <a:t> line in Assens</a:t>
            </a:r>
            <a:r>
              <a:rPr lang="pl-PL" sz="1400" dirty="0"/>
              <a:t> </a:t>
            </a:r>
            <a:r>
              <a:rPr lang="pl-PL" sz="1400" dirty="0" err="1"/>
              <a:t>Denmark</a:t>
            </a:r>
            <a:r>
              <a:rPr lang="da-DK" sz="1400" dirty="0"/>
              <a:t>. The </a:t>
            </a:r>
            <a:r>
              <a:rPr lang="da-DK" sz="1400" dirty="0" err="1"/>
              <a:t>welding</a:t>
            </a:r>
            <a:r>
              <a:rPr lang="da-DK" sz="1400" dirty="0"/>
              <a:t>, the </a:t>
            </a:r>
            <a:r>
              <a:rPr lang="da-DK" sz="1400" dirty="0" err="1"/>
              <a:t>pressing</a:t>
            </a:r>
            <a:r>
              <a:rPr lang="da-DK" sz="1400" dirty="0"/>
              <a:t>, </a:t>
            </a:r>
            <a:r>
              <a:rPr lang="da-DK" sz="1400" dirty="0" err="1"/>
              <a:t>assembly</a:t>
            </a:r>
            <a:r>
              <a:rPr lang="da-DK" sz="1400" dirty="0"/>
              <a:t> and </a:t>
            </a:r>
            <a:r>
              <a:rPr lang="da-DK" sz="1400" dirty="0" err="1"/>
              <a:t>testing</a:t>
            </a:r>
            <a:r>
              <a:rPr lang="da-DK" sz="1400" dirty="0"/>
              <a:t> is done by robots. The </a:t>
            </a:r>
            <a:r>
              <a:rPr lang="da-DK" sz="1400" dirty="0" err="1"/>
              <a:t>manufacturing</a:t>
            </a:r>
            <a:r>
              <a:rPr lang="da-DK" sz="1400" dirty="0"/>
              <a:t> of a </a:t>
            </a:r>
            <a:r>
              <a:rPr lang="da-DK" sz="1400" dirty="0" err="1"/>
              <a:t>complete</a:t>
            </a:r>
            <a:r>
              <a:rPr lang="da-DK" sz="1400" dirty="0"/>
              <a:t> </a:t>
            </a:r>
            <a:r>
              <a:rPr lang="da-DK" sz="1400" dirty="0" err="1"/>
              <a:t>valve</a:t>
            </a:r>
            <a:r>
              <a:rPr lang="da-DK" sz="1400" dirty="0"/>
              <a:t> is done in </a:t>
            </a:r>
            <a:r>
              <a:rPr lang="da-DK" sz="1400" dirty="0" err="1"/>
              <a:t>two</a:t>
            </a:r>
            <a:r>
              <a:rPr lang="da-DK" sz="1400" dirty="0"/>
              <a:t> </a:t>
            </a:r>
            <a:r>
              <a:rPr lang="da-DK" sz="1400" dirty="0" err="1"/>
              <a:t>production</a:t>
            </a:r>
            <a:r>
              <a:rPr lang="da-DK" sz="1400" dirty="0"/>
              <a:t> </a:t>
            </a:r>
            <a:r>
              <a:rPr lang="da-DK" sz="1400" dirty="0" err="1"/>
              <a:t>cycles</a:t>
            </a:r>
            <a:r>
              <a:rPr lang="da-DK" sz="14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1400" dirty="0" err="1"/>
              <a:t>During</a:t>
            </a:r>
            <a:r>
              <a:rPr lang="da-DK" sz="1400" dirty="0"/>
              <a:t> the </a:t>
            </a:r>
            <a:r>
              <a:rPr lang="da-DK" sz="1400" dirty="0" err="1"/>
              <a:t>first</a:t>
            </a:r>
            <a:r>
              <a:rPr lang="da-DK" sz="1400" dirty="0"/>
              <a:t> </a:t>
            </a:r>
            <a:r>
              <a:rPr lang="da-DK" sz="1400" dirty="0" err="1"/>
              <a:t>manufacturing</a:t>
            </a:r>
            <a:r>
              <a:rPr lang="da-DK" sz="1400" dirty="0"/>
              <a:t> </a:t>
            </a:r>
            <a:r>
              <a:rPr lang="da-DK" sz="1400" dirty="0" err="1"/>
              <a:t>cycle</a:t>
            </a:r>
            <a:r>
              <a:rPr lang="da-DK" sz="1400" dirty="0"/>
              <a:t> the </a:t>
            </a:r>
            <a:r>
              <a:rPr lang="da-DK" sz="1400" dirty="0" err="1"/>
              <a:t>raw</a:t>
            </a:r>
            <a:r>
              <a:rPr lang="da-DK" sz="1400" dirty="0"/>
              <a:t> </a:t>
            </a:r>
            <a:r>
              <a:rPr lang="da-DK" sz="1400" dirty="0" err="1"/>
              <a:t>valve</a:t>
            </a:r>
            <a:r>
              <a:rPr lang="da-DK" sz="1400" dirty="0"/>
              <a:t> body </a:t>
            </a:r>
            <a:r>
              <a:rPr lang="da-DK" sz="1400" dirty="0" err="1"/>
              <a:t>without</a:t>
            </a:r>
            <a:r>
              <a:rPr lang="da-DK" sz="1400" dirty="0"/>
              <a:t> </a:t>
            </a:r>
            <a:r>
              <a:rPr lang="da-DK" sz="1400" dirty="0" err="1"/>
              <a:t>connections</a:t>
            </a:r>
            <a:r>
              <a:rPr lang="da-DK" sz="1400" dirty="0"/>
              <a:t> is </a:t>
            </a:r>
            <a:r>
              <a:rPr lang="da-DK" sz="1400" dirty="0" err="1"/>
              <a:t>manufactured</a:t>
            </a:r>
            <a:r>
              <a:rPr lang="da-DK" sz="1400" dirty="0"/>
              <a:t>.</a:t>
            </a:r>
            <a:br>
              <a:rPr lang="da-DK" sz="1400" dirty="0"/>
            </a:br>
            <a:r>
              <a:rPr lang="da-DK" sz="1400" dirty="0"/>
              <a:t>In the </a:t>
            </a:r>
            <a:r>
              <a:rPr lang="da-DK" sz="1400" dirty="0" err="1"/>
              <a:t>second</a:t>
            </a:r>
            <a:r>
              <a:rPr lang="da-DK" sz="1400" dirty="0"/>
              <a:t> </a:t>
            </a:r>
            <a:r>
              <a:rPr lang="da-DK" sz="1400" dirty="0" err="1"/>
              <a:t>cycle</a:t>
            </a:r>
            <a:r>
              <a:rPr lang="da-DK" sz="1400" dirty="0"/>
              <a:t> the right </a:t>
            </a:r>
            <a:r>
              <a:rPr lang="da-DK" sz="1400" dirty="0" err="1"/>
              <a:t>connections</a:t>
            </a:r>
            <a:r>
              <a:rPr lang="da-DK" sz="1400" dirty="0"/>
              <a:t> </a:t>
            </a:r>
            <a:r>
              <a:rPr lang="da-DK" sz="1400" dirty="0" err="1"/>
              <a:t>are</a:t>
            </a:r>
            <a:r>
              <a:rPr lang="da-DK" sz="1400" dirty="0"/>
              <a:t> </a:t>
            </a:r>
            <a:r>
              <a:rPr lang="da-DK" sz="1400" dirty="0" err="1"/>
              <a:t>added</a:t>
            </a:r>
            <a:r>
              <a:rPr lang="da-DK" sz="1400" dirty="0"/>
              <a:t> to the </a:t>
            </a:r>
            <a:r>
              <a:rPr lang="da-DK" sz="1400" dirty="0" err="1"/>
              <a:t>valve</a:t>
            </a:r>
            <a:r>
              <a:rPr lang="da-DK" sz="1400" dirty="0"/>
              <a:t> body </a:t>
            </a:r>
            <a:r>
              <a:rPr lang="da-DK" sz="1400" dirty="0" err="1"/>
              <a:t>either</a:t>
            </a:r>
            <a:r>
              <a:rPr lang="da-DK" sz="1400" dirty="0"/>
              <a:t> as </a:t>
            </a:r>
            <a:r>
              <a:rPr lang="da-DK" sz="1400" dirty="0" err="1"/>
              <a:t>threaded</a:t>
            </a:r>
            <a:r>
              <a:rPr lang="da-DK" sz="1400" dirty="0"/>
              <a:t>, </a:t>
            </a:r>
            <a:r>
              <a:rPr lang="da-DK" sz="1400" dirty="0" err="1"/>
              <a:t>weld</a:t>
            </a:r>
            <a:r>
              <a:rPr lang="da-DK" sz="1400" dirty="0"/>
              <a:t> and </a:t>
            </a:r>
            <a:r>
              <a:rPr lang="da-DK" sz="1400" dirty="0" err="1"/>
              <a:t>flanged</a:t>
            </a:r>
            <a:r>
              <a:rPr lang="da-DK" sz="1400" dirty="0"/>
              <a:t> </a:t>
            </a:r>
            <a:r>
              <a:rPr lang="da-DK" sz="1400" dirty="0" err="1"/>
              <a:t>connections</a:t>
            </a:r>
            <a:r>
              <a:rPr lang="da-DK" sz="1400" dirty="0"/>
              <a:t> to match </a:t>
            </a:r>
            <a:r>
              <a:rPr lang="da-DK" sz="1400" dirty="0" err="1"/>
              <a:t>each</a:t>
            </a:r>
            <a:r>
              <a:rPr lang="da-DK" sz="1400" dirty="0"/>
              <a:t> </a:t>
            </a:r>
            <a:r>
              <a:rPr lang="da-DK" sz="1400" dirty="0" err="1"/>
              <a:t>individual</a:t>
            </a:r>
            <a:r>
              <a:rPr lang="da-DK" sz="1400" dirty="0"/>
              <a:t> </a:t>
            </a:r>
            <a:r>
              <a:rPr lang="da-DK" sz="1400" dirty="0" err="1"/>
              <a:t>order</a:t>
            </a:r>
            <a:r>
              <a:rPr lang="pl-PL" sz="1400" dirty="0"/>
              <a:t>. I</a:t>
            </a:r>
            <a:r>
              <a:rPr lang="da-DK" sz="1400" dirty="0"/>
              <a:t>n </a:t>
            </a:r>
            <a:r>
              <a:rPr lang="da-DK" sz="1400" dirty="0" err="1"/>
              <a:t>this</a:t>
            </a:r>
            <a:r>
              <a:rPr lang="da-DK" sz="1400" dirty="0"/>
              <a:t> </a:t>
            </a:r>
            <a:r>
              <a:rPr lang="da-DK" sz="1400" dirty="0" err="1"/>
              <a:t>way</a:t>
            </a:r>
            <a:r>
              <a:rPr lang="da-DK" sz="1400" dirty="0"/>
              <a:t> </a:t>
            </a:r>
            <a:r>
              <a:rPr lang="da-DK" sz="1400" dirty="0" err="1"/>
              <a:t>you</a:t>
            </a:r>
            <a:r>
              <a:rPr lang="da-DK" sz="1400" dirty="0"/>
              <a:t> </a:t>
            </a:r>
            <a:r>
              <a:rPr lang="da-DK" sz="1400" dirty="0" err="1"/>
              <a:t>can</a:t>
            </a:r>
            <a:r>
              <a:rPr lang="da-DK" sz="1400" dirty="0"/>
              <a:t> </a:t>
            </a:r>
            <a:r>
              <a:rPr lang="da-DK" sz="1400" dirty="0" err="1"/>
              <a:t>produce</a:t>
            </a:r>
            <a:r>
              <a:rPr lang="da-DK" sz="1400" dirty="0"/>
              <a:t> </a:t>
            </a:r>
            <a:r>
              <a:rPr lang="da-DK" sz="1400" dirty="0" err="1"/>
              <a:t>valves</a:t>
            </a:r>
            <a:r>
              <a:rPr lang="da-DK" sz="1400" dirty="0"/>
              <a:t> for </a:t>
            </a:r>
            <a:r>
              <a:rPr lang="da-DK" sz="1400" dirty="0" err="1"/>
              <a:t>stock</a:t>
            </a:r>
            <a:r>
              <a:rPr lang="da-DK" sz="1400" dirty="0"/>
              <a:t> in the </a:t>
            </a:r>
            <a:r>
              <a:rPr lang="da-DK" sz="1400" dirty="0" err="1"/>
              <a:t>first</a:t>
            </a:r>
            <a:r>
              <a:rPr lang="da-DK" sz="1400" dirty="0"/>
              <a:t> </a:t>
            </a:r>
            <a:r>
              <a:rPr lang="da-DK" sz="1400" dirty="0" err="1"/>
              <a:t>cycle</a:t>
            </a:r>
            <a:r>
              <a:rPr lang="da-DK" sz="1400" dirty="0"/>
              <a:t> 1 and </a:t>
            </a:r>
            <a:r>
              <a:rPr lang="da-DK" sz="1400" dirty="0" err="1"/>
              <a:t>then</a:t>
            </a:r>
            <a:r>
              <a:rPr lang="da-DK" sz="1400" dirty="0"/>
              <a:t> </a:t>
            </a:r>
            <a:r>
              <a:rPr lang="da-DK" sz="1400" dirty="0" err="1"/>
              <a:t>react</a:t>
            </a:r>
            <a:r>
              <a:rPr lang="da-DK" sz="1400" dirty="0"/>
              <a:t> fast to </a:t>
            </a:r>
            <a:r>
              <a:rPr lang="da-DK" sz="1400" dirty="0" err="1"/>
              <a:t>market</a:t>
            </a:r>
            <a:r>
              <a:rPr lang="da-DK" sz="1400" dirty="0"/>
              <a:t> </a:t>
            </a:r>
            <a:r>
              <a:rPr lang="da-DK" sz="1400" dirty="0" err="1"/>
              <a:t>demands</a:t>
            </a:r>
            <a:r>
              <a:rPr lang="da-DK" sz="1400" dirty="0"/>
              <a:t> in 2. step.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1400" dirty="0" err="1"/>
              <a:t>Each</a:t>
            </a:r>
            <a:r>
              <a:rPr lang="da-DK" sz="1400" dirty="0"/>
              <a:t> </a:t>
            </a:r>
            <a:r>
              <a:rPr lang="da-DK" sz="1400" dirty="0" err="1"/>
              <a:t>valve</a:t>
            </a:r>
            <a:r>
              <a:rPr lang="da-DK" sz="1400" dirty="0"/>
              <a:t> is leakage </a:t>
            </a:r>
            <a:r>
              <a:rPr lang="da-DK" sz="1400" dirty="0" err="1"/>
              <a:t>tested</a:t>
            </a:r>
            <a:r>
              <a:rPr lang="da-DK" sz="1400" dirty="0"/>
              <a:t> </a:t>
            </a:r>
            <a:r>
              <a:rPr lang="da-DK" sz="1400" dirty="0" err="1"/>
              <a:t>before</a:t>
            </a:r>
            <a:r>
              <a:rPr lang="da-DK" sz="1400" dirty="0"/>
              <a:t> it </a:t>
            </a:r>
            <a:r>
              <a:rPr lang="da-DK" sz="1400" dirty="0" err="1"/>
              <a:t>leaves</a:t>
            </a:r>
            <a:r>
              <a:rPr lang="da-DK" sz="1400" dirty="0"/>
              <a:t> the </a:t>
            </a:r>
            <a:r>
              <a:rPr lang="da-DK" sz="1400" dirty="0" err="1"/>
              <a:t>factory</a:t>
            </a:r>
            <a:r>
              <a:rPr lang="da-DK" sz="1400" dirty="0"/>
              <a:t>. </a:t>
            </a:r>
            <a:r>
              <a:rPr lang="da-DK" sz="1400" dirty="0" err="1"/>
              <a:t>After</a:t>
            </a:r>
            <a:r>
              <a:rPr lang="da-DK" sz="1400" dirty="0"/>
              <a:t> </a:t>
            </a:r>
            <a:r>
              <a:rPr lang="da-DK" sz="1400" dirty="0" err="1"/>
              <a:t>this</a:t>
            </a:r>
            <a:r>
              <a:rPr lang="da-DK" sz="1400" dirty="0"/>
              <a:t> test the </a:t>
            </a:r>
            <a:r>
              <a:rPr lang="da-DK" sz="1400" dirty="0" err="1"/>
              <a:t>valve</a:t>
            </a:r>
            <a:r>
              <a:rPr lang="da-DK" sz="1400" dirty="0"/>
              <a:t> is lasermarked, the handle is put on and it is </a:t>
            </a:r>
            <a:r>
              <a:rPr lang="da-DK" sz="1400" dirty="0" err="1"/>
              <a:t>packed</a:t>
            </a:r>
            <a:r>
              <a:rPr lang="da-DK" sz="1400" dirty="0"/>
              <a:t> in bags and </a:t>
            </a:r>
            <a:r>
              <a:rPr lang="da-DK" sz="1400" dirty="0" err="1"/>
              <a:t>boxes</a:t>
            </a:r>
            <a:r>
              <a:rPr lang="da-DK" sz="1400" dirty="0"/>
              <a:t> – and made </a:t>
            </a:r>
            <a:r>
              <a:rPr lang="da-DK" sz="1400" dirty="0" err="1"/>
              <a:t>ready</a:t>
            </a:r>
            <a:r>
              <a:rPr lang="da-DK" sz="1400" dirty="0"/>
              <a:t> for </a:t>
            </a:r>
            <a:r>
              <a:rPr lang="da-DK" sz="1400" dirty="0" err="1"/>
              <a:t>shipment</a:t>
            </a:r>
            <a:r>
              <a:rPr lang="da-DK" sz="1400" dirty="0"/>
              <a:t>.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409CBCD-E9BE-4EBE-8392-A1E082A85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7322" y="64371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545348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45348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96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6044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81393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6741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2089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7437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2785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8EDD14-990D-4745-8EDC-C12E989366B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3" descr="image004">
            <a:extLst>
              <a:ext uri="{FF2B5EF4-FFF2-40B4-BE49-F238E27FC236}">
                <a16:creationId xmlns:a16="http://schemas.microsoft.com/office/drawing/2014/main" id="{04B92D99-0A9B-2F48-5549-EE24703C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130" y="3932730"/>
            <a:ext cx="3051188" cy="24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956AC60-2FD2-A664-6A81-DF1B0C095A87}"/>
              </a:ext>
            </a:extLst>
          </p:cNvPr>
          <p:cNvSpPr txBox="1">
            <a:spLocks/>
          </p:cNvSpPr>
          <p:nvPr/>
        </p:nvSpPr>
        <p:spPr>
          <a:xfrm>
            <a:off x="689925" y="3607135"/>
            <a:ext cx="8273522" cy="6511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545348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en-US" sz="2800" dirty="0"/>
              <a:t>Optimized flow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6716EC-B2AA-E61E-02A9-C274228721E4}"/>
              </a:ext>
            </a:extLst>
          </p:cNvPr>
          <p:cNvSpPr txBox="1">
            <a:spLocks/>
          </p:cNvSpPr>
          <p:nvPr/>
        </p:nvSpPr>
        <p:spPr>
          <a:xfrm>
            <a:off x="689925" y="4021689"/>
            <a:ext cx="7677240" cy="2415436"/>
          </a:xfrm>
          <a:prstGeom prst="rect">
            <a:avLst/>
          </a:prstGeom>
        </p:spPr>
        <p:txBody>
          <a:bodyPr vert="horz" lIns="0" tIns="0" rIns="109070" bIns="0" rtlCol="0">
            <a:normAutofit/>
          </a:bodyPr>
          <a:lstStyle>
            <a:lvl1pPr marL="285750" indent="-285750" algn="l" defTabSz="545348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Courier New"/>
              <a:buChar char="o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Calibri Light"/>
              </a:defRPr>
            </a:lvl1pPr>
            <a:lvl2pPr marL="545348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6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2pPr>
            <a:lvl3pPr marL="1090696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3pPr>
            <a:lvl4pPr marL="1908719" indent="-272674" algn="l" defTabSz="545348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4pPr>
            <a:lvl5pPr marL="2454067" indent="-272674" algn="l" defTabSz="545348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5pPr>
            <a:lvl6pPr marL="2726741" indent="0" algn="l" defTabSz="545348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4763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0111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35459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Courier New"/>
              <a:buNone/>
            </a:pPr>
            <a:r>
              <a:rPr lang="en-US" sz="1400" b="1" dirty="0"/>
              <a:t>Optimized flow design</a:t>
            </a:r>
          </a:p>
          <a:p>
            <a:pPr marL="0" indent="0">
              <a:lnSpc>
                <a:spcPct val="150000"/>
              </a:lnSpc>
              <a:buFont typeface="Courier New"/>
              <a:buNone/>
            </a:pPr>
            <a:r>
              <a:rPr lang="en-US" sz="1400" dirty="0"/>
              <a:t>The new BROEN </a:t>
            </a:r>
            <a:r>
              <a:rPr lang="en-US" sz="1400" dirty="0" err="1"/>
              <a:t>Ballomax</a:t>
            </a:r>
            <a:r>
              <a:rPr lang="en-US" sz="1400" dirty="0"/>
              <a:t>® is designed as full bore. With the sleeve in the ball the result is an optimum flow through the valve and higher </a:t>
            </a:r>
            <a:r>
              <a:rPr lang="en-US" sz="1400" dirty="0" err="1"/>
              <a:t>Kvs</a:t>
            </a:r>
            <a:r>
              <a:rPr lang="en-US" sz="1400" dirty="0"/>
              <a:t> values – even in a compact valve body.</a:t>
            </a:r>
          </a:p>
          <a:p>
            <a:pPr marL="0" indent="0">
              <a:lnSpc>
                <a:spcPct val="150000"/>
              </a:lnSpc>
              <a:buFont typeface="Courier New"/>
              <a:buNone/>
            </a:pPr>
            <a:r>
              <a:rPr lang="da-DK" sz="1400" dirty="0"/>
              <a:t>The </a:t>
            </a:r>
            <a:r>
              <a:rPr lang="da-DK" sz="1400" dirty="0" err="1"/>
              <a:t>result</a:t>
            </a:r>
            <a:r>
              <a:rPr lang="da-DK" sz="1400" dirty="0"/>
              <a:t> of the </a:t>
            </a:r>
            <a:r>
              <a:rPr lang="da-DK" sz="1400" dirty="0" err="1"/>
              <a:t>construction</a:t>
            </a:r>
            <a:r>
              <a:rPr lang="da-DK" sz="1400" dirty="0"/>
              <a:t> </a:t>
            </a:r>
            <a:r>
              <a:rPr lang="da-DK" sz="1400" dirty="0" err="1"/>
              <a:t>includes</a:t>
            </a:r>
            <a:r>
              <a:rPr lang="da-DK" sz="1400" dirty="0"/>
              <a:t> a small </a:t>
            </a:r>
            <a:r>
              <a:rPr lang="da-DK" sz="1400" dirty="0" err="1"/>
              <a:t>gap</a:t>
            </a:r>
            <a:r>
              <a:rPr lang="da-DK" sz="1400" dirty="0"/>
              <a:t> </a:t>
            </a:r>
            <a:r>
              <a:rPr lang="da-DK" sz="1400" dirty="0" err="1"/>
              <a:t>between</a:t>
            </a:r>
            <a:r>
              <a:rPr lang="da-DK" sz="1400" dirty="0"/>
              <a:t> the </a:t>
            </a:r>
            <a:r>
              <a:rPr lang="da-DK" sz="1400" dirty="0" err="1"/>
              <a:t>housing</a:t>
            </a:r>
            <a:r>
              <a:rPr lang="da-DK" sz="1400" dirty="0"/>
              <a:t> and the </a:t>
            </a:r>
            <a:r>
              <a:rPr lang="da-DK" sz="1400" dirty="0" err="1"/>
              <a:t>inlet</a:t>
            </a:r>
            <a:r>
              <a:rPr lang="da-DK" sz="1400" dirty="0"/>
              <a:t> to the ball. This </a:t>
            </a:r>
            <a:r>
              <a:rPr lang="da-DK" sz="1400" dirty="0" err="1"/>
              <a:t>gap</a:t>
            </a:r>
            <a:r>
              <a:rPr lang="da-DK" sz="1400" dirty="0"/>
              <a:t> is </a:t>
            </a:r>
            <a:r>
              <a:rPr lang="da-DK" sz="1400" dirty="0" err="1"/>
              <a:t>necessary</a:t>
            </a:r>
            <a:r>
              <a:rPr lang="da-DK" sz="1400" dirty="0"/>
              <a:t> to </a:t>
            </a:r>
            <a:r>
              <a:rPr lang="da-DK" sz="1400" dirty="0" err="1"/>
              <a:t>allow</a:t>
            </a:r>
            <a:r>
              <a:rPr lang="da-DK" sz="1400" dirty="0"/>
              <a:t> the </a:t>
            </a:r>
            <a:r>
              <a:rPr lang="da-DK" sz="1400" dirty="0" err="1"/>
              <a:t>seat</a:t>
            </a:r>
            <a:r>
              <a:rPr lang="da-DK" sz="1400" dirty="0"/>
              <a:t> to </a:t>
            </a:r>
            <a:r>
              <a:rPr lang="da-DK" sz="1400" dirty="0" err="1"/>
              <a:t>move</a:t>
            </a:r>
            <a:r>
              <a:rPr lang="da-DK" sz="1400" dirty="0"/>
              <a:t> and has to </a:t>
            </a:r>
            <a:r>
              <a:rPr lang="da-DK" sz="1400" dirty="0" err="1"/>
              <a:t>be</a:t>
            </a:r>
            <a:r>
              <a:rPr lang="da-DK" sz="1400" dirty="0"/>
              <a:t> </a:t>
            </a:r>
            <a:r>
              <a:rPr lang="da-DK" sz="1400" dirty="0" err="1"/>
              <a:t>flexible</a:t>
            </a:r>
            <a:r>
              <a:rPr lang="da-DK" sz="1400" dirty="0"/>
              <a:t>. Tests have </a:t>
            </a:r>
            <a:r>
              <a:rPr lang="da-DK" sz="1400" dirty="0" err="1"/>
              <a:t>shown</a:t>
            </a:r>
            <a:r>
              <a:rPr lang="da-DK" sz="1400" dirty="0"/>
              <a:t>, </a:t>
            </a:r>
            <a:r>
              <a:rPr lang="da-DK" sz="1400" dirty="0" err="1"/>
              <a:t>that</a:t>
            </a:r>
            <a:r>
              <a:rPr lang="da-DK" sz="1400" dirty="0"/>
              <a:t> the </a:t>
            </a:r>
            <a:r>
              <a:rPr lang="da-DK" sz="1400" dirty="0" err="1"/>
              <a:t>gap</a:t>
            </a:r>
            <a:r>
              <a:rPr lang="da-DK" sz="1400" dirty="0"/>
              <a:t> provides no </a:t>
            </a:r>
            <a:r>
              <a:rPr lang="da-DK" sz="1400" dirty="0" err="1"/>
              <a:t>obstacle</a:t>
            </a:r>
            <a:r>
              <a:rPr lang="da-DK" sz="1400" dirty="0"/>
              <a:t> and </a:t>
            </a:r>
            <a:r>
              <a:rPr lang="da-DK" sz="1400" dirty="0" err="1"/>
              <a:t>therefore</a:t>
            </a:r>
            <a:r>
              <a:rPr lang="da-DK" sz="1400" dirty="0"/>
              <a:t> no </a:t>
            </a:r>
            <a:r>
              <a:rPr lang="da-DK" sz="1400" dirty="0" err="1"/>
              <a:t>influence</a:t>
            </a:r>
            <a:r>
              <a:rPr lang="da-DK" sz="1400" dirty="0"/>
              <a:t> on the flow </a:t>
            </a:r>
            <a:r>
              <a:rPr lang="da-DK" sz="1400" dirty="0" err="1"/>
              <a:t>through</a:t>
            </a:r>
            <a:r>
              <a:rPr lang="da-DK" sz="1400" dirty="0"/>
              <a:t> the </a:t>
            </a:r>
            <a:r>
              <a:rPr lang="da-DK" sz="1400" dirty="0" err="1"/>
              <a:t>valve</a:t>
            </a:r>
            <a:r>
              <a:rPr lang="da-DK" sz="1400" dirty="0"/>
              <a:t>. The </a:t>
            </a:r>
            <a:r>
              <a:rPr lang="da-DK" sz="1400" dirty="0" err="1"/>
              <a:t>gap</a:t>
            </a:r>
            <a:r>
              <a:rPr lang="da-DK" sz="1400" dirty="0"/>
              <a:t> is not a problem </a:t>
            </a:r>
            <a:r>
              <a:rPr lang="da-DK" sz="1400" dirty="0" err="1"/>
              <a:t>regarding</a:t>
            </a:r>
            <a:r>
              <a:rPr lang="da-DK" sz="1400" dirty="0"/>
              <a:t> </a:t>
            </a:r>
            <a:r>
              <a:rPr lang="da-DK" sz="1400" dirty="0" err="1"/>
              <a:t>build</a:t>
            </a:r>
            <a:r>
              <a:rPr lang="da-DK" sz="1400" dirty="0"/>
              <a:t>-up of </a:t>
            </a:r>
            <a:r>
              <a:rPr lang="da-DK" sz="1400" dirty="0" err="1"/>
              <a:t>impurities</a:t>
            </a:r>
            <a:r>
              <a:rPr lang="da-DK" sz="1400" dirty="0"/>
              <a:t> from the media and </a:t>
            </a:r>
            <a:r>
              <a:rPr lang="da-DK" sz="1400" dirty="0" err="1"/>
              <a:t>neither</a:t>
            </a:r>
            <a:r>
              <a:rPr lang="da-DK" sz="1400" dirty="0"/>
              <a:t> </a:t>
            </a:r>
            <a:r>
              <a:rPr lang="da-DK" sz="1400" dirty="0" err="1"/>
              <a:t>does</a:t>
            </a:r>
            <a:r>
              <a:rPr lang="da-DK" sz="1400" dirty="0"/>
              <a:t> </a:t>
            </a:r>
            <a:r>
              <a:rPr lang="da-DK" sz="1400" dirty="0" err="1"/>
              <a:t>vortex</a:t>
            </a:r>
            <a:r>
              <a:rPr lang="da-DK" sz="1400" dirty="0"/>
              <a:t> </a:t>
            </a:r>
            <a:r>
              <a:rPr lang="da-DK" sz="1400" dirty="0" err="1"/>
              <a:t>build</a:t>
            </a:r>
            <a:r>
              <a:rPr lang="da-DK" sz="1400" dirty="0"/>
              <a:t> up in </a:t>
            </a:r>
            <a:r>
              <a:rPr lang="da-DK" sz="1400" dirty="0" err="1"/>
              <a:t>this</a:t>
            </a:r>
            <a:r>
              <a:rPr lang="da-DK" sz="1400" dirty="0"/>
              <a:t> </a:t>
            </a:r>
            <a:r>
              <a:rPr lang="da-DK" sz="1400" dirty="0" err="1"/>
              <a:t>area</a:t>
            </a:r>
            <a:r>
              <a:rPr lang="da-DK" sz="1400" dirty="0"/>
              <a:t>.</a:t>
            </a:r>
          </a:p>
          <a:p>
            <a:pPr marL="0" indent="0">
              <a:lnSpc>
                <a:spcPct val="150000"/>
              </a:lnSpc>
              <a:buFont typeface="Courier New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D6E7F-6BB1-4E35-8CE6-8D659368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generation valve technology!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4FCAD10-6B3E-4459-8E1F-9D649563F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924" y="1246693"/>
            <a:ext cx="8968425" cy="197875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600" b="1" dirty="0"/>
              <a:t>Stem </a:t>
            </a:r>
            <a:r>
              <a:rPr lang="da-DK" sz="1600" b="1" dirty="0" err="1"/>
              <a:t>construction</a:t>
            </a:r>
            <a:endParaRPr lang="da-DK" sz="1600" b="1" dirty="0"/>
          </a:p>
          <a:p>
            <a:pPr marL="0" indent="0">
              <a:lnSpc>
                <a:spcPct val="150000"/>
              </a:lnSpc>
              <a:buNone/>
            </a:pPr>
            <a:r>
              <a:rPr lang="da-DK" sz="1600" dirty="0"/>
              <a:t>The stem is </a:t>
            </a:r>
            <a:r>
              <a:rPr lang="da-DK" sz="1600" dirty="0" err="1"/>
              <a:t>available</a:t>
            </a:r>
            <a:r>
              <a:rPr lang="da-DK" sz="1600" dirty="0"/>
              <a:t> in a long version for the new BROEN Ballomax® - an </a:t>
            </a:r>
            <a:r>
              <a:rPr lang="da-DK" sz="1600" dirty="0" err="1"/>
              <a:t>advantage</a:t>
            </a:r>
            <a:r>
              <a:rPr lang="da-DK" sz="1600" dirty="0"/>
              <a:t>, </a:t>
            </a:r>
            <a:r>
              <a:rPr lang="da-DK" sz="1600" dirty="0" err="1"/>
              <a:t>when</a:t>
            </a:r>
            <a:r>
              <a:rPr lang="da-DK" sz="1600" dirty="0"/>
              <a:t> </a:t>
            </a:r>
            <a:r>
              <a:rPr lang="da-DK" sz="1600" dirty="0" err="1"/>
              <a:t>there</a:t>
            </a:r>
            <a:r>
              <a:rPr lang="da-DK" sz="1600" dirty="0"/>
              <a:t> </a:t>
            </a:r>
            <a:r>
              <a:rPr lang="da-DK" sz="1600" dirty="0" err="1"/>
              <a:t>are</a:t>
            </a:r>
            <a:r>
              <a:rPr lang="da-DK" sz="1600" dirty="0"/>
              <a:t> requirements </a:t>
            </a:r>
            <a:r>
              <a:rPr lang="da-DK" sz="1600" dirty="0" err="1"/>
              <a:t>about</a:t>
            </a:r>
            <a:r>
              <a:rPr lang="da-DK" sz="1600" dirty="0"/>
              <a:t> the </a:t>
            </a:r>
            <a:r>
              <a:rPr lang="da-DK" sz="1600" dirty="0" err="1"/>
              <a:t>insulation</a:t>
            </a:r>
            <a:r>
              <a:rPr lang="da-DK" sz="1600" dirty="0"/>
              <a:t> of the </a:t>
            </a:r>
            <a:r>
              <a:rPr lang="da-DK" sz="1600" dirty="0" err="1"/>
              <a:t>valve</a:t>
            </a:r>
            <a:r>
              <a:rPr lang="da-DK" sz="16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1600" dirty="0"/>
              <a:t>The </a:t>
            </a:r>
            <a:r>
              <a:rPr lang="da-DK" sz="1600" dirty="0" err="1"/>
              <a:t>o-rings</a:t>
            </a:r>
            <a:r>
              <a:rPr lang="da-DK" sz="1600" dirty="0"/>
              <a:t> </a:t>
            </a:r>
            <a:r>
              <a:rPr lang="da-DK" sz="1600" dirty="0" err="1"/>
              <a:t>can</a:t>
            </a:r>
            <a:r>
              <a:rPr lang="da-DK" sz="1600" dirty="0"/>
              <a:t> </a:t>
            </a:r>
            <a:r>
              <a:rPr lang="da-DK" sz="1600" dirty="0" err="1"/>
              <a:t>be</a:t>
            </a:r>
            <a:r>
              <a:rPr lang="da-DK" sz="1600" dirty="0"/>
              <a:t> </a:t>
            </a:r>
            <a:r>
              <a:rPr lang="da-DK" sz="1600" dirty="0" err="1"/>
              <a:t>replaced</a:t>
            </a:r>
            <a:r>
              <a:rPr lang="da-DK" sz="1600" dirty="0"/>
              <a:t> and spare </a:t>
            </a:r>
            <a:r>
              <a:rPr lang="da-DK" sz="1600" dirty="0" err="1"/>
              <a:t>o-rings</a:t>
            </a:r>
            <a:r>
              <a:rPr lang="da-DK" sz="1600" dirty="0"/>
              <a:t> </a:t>
            </a:r>
            <a:r>
              <a:rPr lang="da-DK" sz="1600" dirty="0" err="1"/>
              <a:t>come</a:t>
            </a:r>
            <a:r>
              <a:rPr lang="da-DK" sz="1600" dirty="0"/>
              <a:t> in a special spare part kit with </a:t>
            </a:r>
            <a:r>
              <a:rPr lang="da-DK" sz="1600" dirty="0" err="1"/>
              <a:t>tools</a:t>
            </a:r>
            <a:r>
              <a:rPr lang="da-DK" sz="1600" dirty="0"/>
              <a:t>. </a:t>
            </a:r>
          </a:p>
          <a:p>
            <a:pPr>
              <a:lnSpc>
                <a:spcPct val="150000"/>
              </a:lnSpc>
            </a:pPr>
            <a:endParaRPr lang="da-DK" b="1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707DE3-00D2-4E96-A3AC-FFC4CB034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7322" y="64371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545348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45348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96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6044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81393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6741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2089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7437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2785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8EDD14-990D-4745-8EDC-C12E989366B6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2C3052-E890-40CF-A2B4-63C48A9473B7}"/>
              </a:ext>
            </a:extLst>
          </p:cNvPr>
          <p:cNvGrpSpPr/>
          <p:nvPr/>
        </p:nvGrpSpPr>
        <p:grpSpPr>
          <a:xfrm>
            <a:off x="907720" y="2866304"/>
            <a:ext cx="9628775" cy="3488088"/>
            <a:chOff x="842983" y="3001312"/>
            <a:chExt cx="9628775" cy="3488088"/>
          </a:xfrm>
        </p:grpSpPr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D32A30C0-B350-45E6-8782-3B7205CC97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42983" y="3001312"/>
            <a:ext cx="9628775" cy="3353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2" imgW="5396760" imgH="1879200" progId="Photoshop.Image.18">
                    <p:embed/>
                  </p:oleObj>
                </mc:Choice>
                <mc:Fallback>
                  <p:oleObj name="Image" r:id="rId2" imgW="5396760" imgH="1879200" progId="Photoshop.Image.18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D32A30C0-B350-45E6-8782-3B7205CC97C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42983" y="3001312"/>
                          <a:ext cx="9628775" cy="33530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34B1F6-628A-45E6-9F69-9A2A1D3DA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6295" y="5523657"/>
              <a:ext cx="493410" cy="5040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B7A70B-2FE7-4A8D-BB5A-A6D8BEB4C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8977" y="3618437"/>
              <a:ext cx="493410" cy="5040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7FBCDD-9B2D-415C-A695-E2517CAC7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6227" y="5523657"/>
              <a:ext cx="493410" cy="50407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108AA3-C723-4D99-880C-B4DE9C4A8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0703" y="3618437"/>
              <a:ext cx="493410" cy="5040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481103-927B-4DDA-B566-C3314C89A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51826" y="5523657"/>
              <a:ext cx="493410" cy="50407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3DC155-EC81-4ACC-9A80-B14EF5F70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3763" y="3618437"/>
              <a:ext cx="493410" cy="5040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0085A1-07F0-4E1D-AA7A-1C6A564E347D}"/>
                </a:ext>
              </a:extLst>
            </p:cNvPr>
            <p:cNvSpPr txBox="1"/>
            <p:nvPr/>
          </p:nvSpPr>
          <p:spPr>
            <a:xfrm>
              <a:off x="9423660" y="6026293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Lock ring</a:t>
              </a:r>
              <a:br>
                <a:rPr lang="en-US" sz="1200" dirty="0"/>
              </a:br>
              <a:r>
                <a:rPr lang="en-US" sz="1200" dirty="0"/>
                <a:t>Steel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6BDA90-E0DC-4EDD-B1EE-9F86D31798F4}"/>
                </a:ext>
              </a:extLst>
            </p:cNvPr>
            <p:cNvSpPr txBox="1"/>
            <p:nvPr/>
          </p:nvSpPr>
          <p:spPr>
            <a:xfrm>
              <a:off x="6936134" y="6027735"/>
              <a:ext cx="5741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O-ring</a:t>
              </a:r>
              <a:br>
                <a:rPr lang="en-US" sz="1200" dirty="0"/>
              </a:br>
              <a:r>
                <a:rPr lang="en-US" sz="1200" dirty="0"/>
                <a:t>EPDM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81D6BE-41FC-46E0-9413-2022855980F9}"/>
                </a:ext>
              </a:extLst>
            </p:cNvPr>
            <p:cNvSpPr txBox="1"/>
            <p:nvPr/>
          </p:nvSpPr>
          <p:spPr>
            <a:xfrm>
              <a:off x="8074018" y="6022597"/>
              <a:ext cx="5741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O-ring</a:t>
              </a:r>
              <a:br>
                <a:rPr lang="en-US" sz="1200" dirty="0"/>
              </a:br>
              <a:r>
                <a:rPr lang="en-US" sz="1200" dirty="0"/>
                <a:t>EPDM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866AD4-1AF3-40B6-9B09-5D6BAE77AD21}"/>
                </a:ext>
              </a:extLst>
            </p:cNvPr>
            <p:cNvSpPr txBox="1"/>
            <p:nvPr/>
          </p:nvSpPr>
          <p:spPr>
            <a:xfrm>
              <a:off x="7298191" y="3135566"/>
              <a:ext cx="1049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Ring</a:t>
              </a:r>
              <a:br>
                <a:rPr lang="en-US" sz="1200" dirty="0"/>
              </a:br>
              <a:r>
                <a:rPr lang="en-US" sz="1200" dirty="0" err="1"/>
                <a:t>Plast</a:t>
              </a:r>
              <a:r>
                <a:rPr lang="en-US" sz="1200" dirty="0"/>
                <a:t> PTFE + 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D7788F-8D24-43C1-9A86-48203CE7B523}"/>
                </a:ext>
              </a:extLst>
            </p:cNvPr>
            <p:cNvSpPr txBox="1"/>
            <p:nvPr/>
          </p:nvSpPr>
          <p:spPr>
            <a:xfrm>
              <a:off x="8478270" y="3142515"/>
              <a:ext cx="1049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Ring</a:t>
              </a:r>
              <a:br>
                <a:rPr lang="en-US" sz="1200" dirty="0"/>
              </a:br>
              <a:r>
                <a:rPr lang="en-US" sz="1200" dirty="0" err="1"/>
                <a:t>Plast</a:t>
              </a:r>
              <a:r>
                <a:rPr lang="en-US" sz="1200" dirty="0"/>
                <a:t> PTFE + 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68FBED-9DBE-4D29-B9E5-41CBEDB5DFEF}"/>
                </a:ext>
              </a:extLst>
            </p:cNvPr>
            <p:cNvSpPr txBox="1"/>
            <p:nvPr/>
          </p:nvSpPr>
          <p:spPr>
            <a:xfrm>
              <a:off x="3928975" y="3135565"/>
              <a:ext cx="1049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Friction Ring</a:t>
              </a:r>
              <a:br>
                <a:rPr lang="en-US" sz="1200" dirty="0"/>
              </a:br>
              <a:r>
                <a:rPr lang="en-US" sz="1200" dirty="0" err="1"/>
                <a:t>Plast</a:t>
              </a:r>
              <a:r>
                <a:rPr lang="en-US" sz="1200" dirty="0"/>
                <a:t> PTFE + 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4C483E-84AA-43AF-AD96-93AF90DC04BC}"/>
                </a:ext>
              </a:extLst>
            </p:cNvPr>
            <p:cNvSpPr txBox="1"/>
            <p:nvPr/>
          </p:nvSpPr>
          <p:spPr>
            <a:xfrm>
              <a:off x="1533544" y="6025538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Spindle</a:t>
              </a:r>
              <a:br>
                <a:rPr lang="en-US" sz="1200" dirty="0"/>
              </a:br>
              <a:r>
                <a:rPr lang="en-US" sz="1200" dirty="0"/>
                <a:t>EN 1.4401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CF3B73-E878-4DC5-B581-AE6E5D71F09C}"/>
                </a:ext>
              </a:extLst>
            </p:cNvPr>
            <p:cNvSpPr txBox="1"/>
            <p:nvPr/>
          </p:nvSpPr>
          <p:spPr>
            <a:xfrm>
              <a:off x="5057630" y="6015754"/>
              <a:ext cx="1023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Spindle guide</a:t>
              </a:r>
              <a:br>
                <a:rPr lang="en-US" sz="1200" dirty="0"/>
              </a:br>
              <a:r>
                <a:rPr lang="en-US" sz="1200" dirty="0"/>
                <a:t>EN 1.0345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FC60F77-1F0D-42AD-8E68-D3629DB4C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5342" y="5511676"/>
              <a:ext cx="493410" cy="50407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1EA9B9-4F51-4B62-8834-5D9B02D79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6755" y="5521460"/>
              <a:ext cx="493410" cy="504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58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BF546-D4F2-484E-A1D8-16E165A44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100" y="121856"/>
            <a:ext cx="8273522" cy="651190"/>
          </a:xfrm>
        </p:spPr>
        <p:txBody>
          <a:bodyPr/>
          <a:lstStyle/>
          <a:p>
            <a:r>
              <a:rPr lang="en-US" dirty="0"/>
              <a:t>Next generation valve technology!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D6033A-1E16-49F9-BEED-E48C65474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98" y="766233"/>
            <a:ext cx="9211651" cy="416668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200" b="1" dirty="0" err="1"/>
              <a:t>Testing</a:t>
            </a:r>
            <a:endParaRPr lang="da-DK" sz="1200" b="1" dirty="0"/>
          </a:p>
          <a:p>
            <a:pPr marL="0" indent="0">
              <a:lnSpc>
                <a:spcPct val="150000"/>
              </a:lnSpc>
              <a:buNone/>
            </a:pPr>
            <a:r>
              <a:rPr lang="da-DK" sz="1200" dirty="0"/>
              <a:t>Typetest acc. to EN 12266-1+2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1200" dirty="0" err="1"/>
              <a:t>Lifetime</a:t>
            </a:r>
            <a:r>
              <a:rPr lang="da-DK" sz="1200" dirty="0"/>
              <a:t> test acc. to Kiwa BRL-K604/06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1200" dirty="0"/>
              <a:t>The </a:t>
            </a:r>
            <a:r>
              <a:rPr lang="da-DK" sz="1200" dirty="0" err="1"/>
              <a:t>development</a:t>
            </a:r>
            <a:r>
              <a:rPr lang="da-DK" sz="1200" dirty="0"/>
              <a:t> of the new BROEN Ballomax® </a:t>
            </a:r>
            <a:r>
              <a:rPr lang="da-DK" sz="1200" dirty="0" err="1"/>
              <a:t>included</a:t>
            </a:r>
            <a:r>
              <a:rPr lang="da-DK" sz="1200" dirty="0"/>
              <a:t> </a:t>
            </a:r>
            <a:r>
              <a:rPr lang="da-DK" sz="1200" dirty="0" err="1"/>
              <a:t>fatigue</a:t>
            </a:r>
            <a:r>
              <a:rPr lang="da-DK" sz="1200" dirty="0"/>
              <a:t> </a:t>
            </a:r>
            <a:r>
              <a:rPr lang="da-DK" sz="1200" dirty="0" err="1"/>
              <a:t>testing</a:t>
            </a:r>
            <a:r>
              <a:rPr lang="da-DK" sz="1200" dirty="0"/>
              <a:t> the </a:t>
            </a:r>
            <a:r>
              <a:rPr lang="da-DK" sz="1200" dirty="0" err="1"/>
              <a:t>valve</a:t>
            </a:r>
            <a:r>
              <a:rPr lang="da-DK" sz="1200" dirty="0"/>
              <a:t> to </a:t>
            </a:r>
            <a:r>
              <a:rPr lang="da-DK" sz="1200" dirty="0" err="1"/>
              <a:t>simulate</a:t>
            </a:r>
            <a:r>
              <a:rPr lang="da-DK" sz="1200" dirty="0"/>
              <a:t> the operation of the </a:t>
            </a:r>
            <a:r>
              <a:rPr lang="da-DK" sz="1200" dirty="0" err="1"/>
              <a:t>valve</a:t>
            </a:r>
            <a:r>
              <a:rPr lang="da-DK" sz="1200" dirty="0"/>
              <a:t> for an </a:t>
            </a:r>
            <a:r>
              <a:rPr lang="da-DK" sz="1200" dirty="0" err="1"/>
              <a:t>entire</a:t>
            </a:r>
            <a:r>
              <a:rPr lang="da-DK" sz="1200" dirty="0"/>
              <a:t> </a:t>
            </a:r>
            <a:r>
              <a:rPr lang="da-DK" sz="1200" dirty="0" err="1"/>
              <a:t>life</a:t>
            </a:r>
            <a:r>
              <a:rPr lang="da-DK" sz="1200" dirty="0"/>
              <a:t> time.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1200" dirty="0"/>
              <a:t>The </a:t>
            </a:r>
            <a:r>
              <a:rPr lang="da-DK" sz="1200" dirty="0" err="1"/>
              <a:t>valves</a:t>
            </a:r>
            <a:r>
              <a:rPr lang="da-DK" sz="1200" dirty="0"/>
              <a:t> </a:t>
            </a:r>
            <a:r>
              <a:rPr lang="da-DK" sz="1200" dirty="0" err="1"/>
              <a:t>were</a:t>
            </a:r>
            <a:r>
              <a:rPr lang="da-DK" sz="1200" dirty="0"/>
              <a:t> </a:t>
            </a:r>
            <a:r>
              <a:rPr lang="da-DK" sz="1200" dirty="0" err="1"/>
              <a:t>also</a:t>
            </a:r>
            <a:r>
              <a:rPr lang="da-DK" sz="1200" dirty="0"/>
              <a:t> </a:t>
            </a:r>
            <a:r>
              <a:rPr lang="da-DK" sz="1200" dirty="0" err="1"/>
              <a:t>tested</a:t>
            </a:r>
            <a:r>
              <a:rPr lang="da-DK" sz="1200" dirty="0"/>
              <a:t> in hot and </a:t>
            </a:r>
            <a:r>
              <a:rPr lang="da-DK" sz="1200" dirty="0" err="1"/>
              <a:t>cold</a:t>
            </a:r>
            <a:r>
              <a:rPr lang="da-DK" sz="1200" dirty="0"/>
              <a:t> </a:t>
            </a:r>
            <a:r>
              <a:rPr lang="da-DK" sz="1200" dirty="0" err="1"/>
              <a:t>water</a:t>
            </a:r>
            <a:r>
              <a:rPr lang="da-DK" sz="1200" dirty="0"/>
              <a:t> to </a:t>
            </a:r>
            <a:r>
              <a:rPr lang="da-DK" sz="1200" dirty="0" err="1"/>
              <a:t>see</a:t>
            </a:r>
            <a:r>
              <a:rPr lang="da-DK" sz="1200" dirty="0"/>
              <a:t> the tension </a:t>
            </a:r>
            <a:r>
              <a:rPr lang="da-DK" sz="1200" dirty="0" err="1"/>
              <a:t>between</a:t>
            </a:r>
            <a:r>
              <a:rPr lang="da-DK" sz="1200" dirty="0"/>
              <a:t> the </a:t>
            </a:r>
            <a:r>
              <a:rPr lang="da-DK" sz="1200" dirty="0" err="1"/>
              <a:t>different</a:t>
            </a:r>
            <a:r>
              <a:rPr lang="da-DK" sz="1200" dirty="0"/>
              <a:t> </a:t>
            </a:r>
            <a:r>
              <a:rPr lang="da-DK" sz="1200" dirty="0" err="1"/>
              <a:t>materials</a:t>
            </a:r>
            <a:r>
              <a:rPr lang="da-DK" sz="1200" dirty="0"/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1200" dirty="0"/>
              <a:t>A </a:t>
            </a:r>
            <a:r>
              <a:rPr lang="da-DK" sz="1200" dirty="0" err="1"/>
              <a:t>number</a:t>
            </a:r>
            <a:r>
              <a:rPr lang="da-DK" sz="1200" dirty="0"/>
              <a:t> of </a:t>
            </a:r>
            <a:r>
              <a:rPr lang="da-DK" sz="1200" dirty="0" err="1"/>
              <a:t>valves</a:t>
            </a:r>
            <a:r>
              <a:rPr lang="da-DK" sz="1200" dirty="0"/>
              <a:t> </a:t>
            </a:r>
            <a:r>
              <a:rPr lang="da-DK" sz="1200" dirty="0" err="1"/>
              <a:t>were</a:t>
            </a:r>
            <a:r>
              <a:rPr lang="da-DK" sz="1200" dirty="0"/>
              <a:t> put </a:t>
            </a:r>
            <a:r>
              <a:rPr lang="da-DK" sz="1200" dirty="0" err="1"/>
              <a:t>into</a:t>
            </a:r>
            <a:r>
              <a:rPr lang="da-DK" sz="1200" dirty="0"/>
              <a:t> test with an open/</a:t>
            </a:r>
            <a:r>
              <a:rPr lang="da-DK" sz="1200" dirty="0" err="1"/>
              <a:t>close</a:t>
            </a:r>
            <a:r>
              <a:rPr lang="da-DK" sz="1200" dirty="0"/>
              <a:t> </a:t>
            </a:r>
            <a:r>
              <a:rPr lang="da-DK" sz="1200" dirty="0" err="1"/>
              <a:t>cyclus</a:t>
            </a:r>
            <a:r>
              <a:rPr lang="da-DK" sz="1200" dirty="0"/>
              <a:t> to </a:t>
            </a:r>
            <a:r>
              <a:rPr lang="da-DK" sz="1200" dirty="0" err="1"/>
              <a:t>simulate</a:t>
            </a:r>
            <a:r>
              <a:rPr lang="da-DK" sz="1200" dirty="0"/>
              <a:t> the </a:t>
            </a:r>
            <a:r>
              <a:rPr lang="da-DK" sz="1200" dirty="0" err="1"/>
              <a:t>day</a:t>
            </a:r>
            <a:r>
              <a:rPr lang="da-DK" sz="1200" dirty="0"/>
              <a:t> to </a:t>
            </a:r>
            <a:r>
              <a:rPr lang="da-DK" sz="1200" dirty="0" err="1"/>
              <a:t>day</a:t>
            </a:r>
            <a:r>
              <a:rPr lang="da-DK" sz="1200" dirty="0"/>
              <a:t> operations of a </a:t>
            </a:r>
            <a:r>
              <a:rPr lang="da-DK" sz="1200" dirty="0" err="1"/>
              <a:t>life</a:t>
            </a:r>
            <a:r>
              <a:rPr lang="da-DK" sz="1200" dirty="0"/>
              <a:t> time and </a:t>
            </a:r>
            <a:r>
              <a:rPr lang="da-DK" sz="1200" dirty="0" err="1"/>
              <a:t>afterwards</a:t>
            </a:r>
            <a:r>
              <a:rPr lang="da-DK" sz="1200" dirty="0"/>
              <a:t> the </a:t>
            </a:r>
            <a:r>
              <a:rPr lang="da-DK" sz="1200" dirty="0" err="1"/>
              <a:t>valves</a:t>
            </a:r>
            <a:r>
              <a:rPr lang="da-DK" sz="1200" dirty="0"/>
              <a:t> </a:t>
            </a:r>
            <a:r>
              <a:rPr lang="da-DK" sz="1200" dirty="0" err="1"/>
              <a:t>were</a:t>
            </a:r>
            <a:r>
              <a:rPr lang="da-DK" sz="1200" dirty="0"/>
              <a:t> </a:t>
            </a:r>
            <a:r>
              <a:rPr lang="da-DK" sz="1200" dirty="0" err="1"/>
              <a:t>inspected</a:t>
            </a:r>
            <a:r>
              <a:rPr lang="da-DK" sz="1200" dirty="0"/>
              <a:t>, to monitor </a:t>
            </a:r>
            <a:r>
              <a:rPr lang="da-DK" sz="1200" dirty="0" err="1"/>
              <a:t>possible</a:t>
            </a:r>
            <a:r>
              <a:rPr lang="da-DK" sz="1200" dirty="0"/>
              <a:t> </a:t>
            </a:r>
            <a:r>
              <a:rPr lang="da-DK" sz="1200" dirty="0" err="1"/>
              <a:t>anomalies</a:t>
            </a:r>
            <a:r>
              <a:rPr lang="da-DK" sz="12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1200" dirty="0"/>
              <a:t>Tests </a:t>
            </a:r>
            <a:r>
              <a:rPr lang="da-DK" sz="1200" dirty="0" err="1"/>
              <a:t>were</a:t>
            </a:r>
            <a:r>
              <a:rPr lang="da-DK" sz="1200" dirty="0"/>
              <a:t> </a:t>
            </a:r>
            <a:r>
              <a:rPr lang="da-DK" sz="1200" dirty="0" err="1"/>
              <a:t>carried</a:t>
            </a:r>
            <a:r>
              <a:rPr lang="da-DK" sz="1200" dirty="0"/>
              <a:t> out to </a:t>
            </a:r>
            <a:r>
              <a:rPr lang="da-DK" sz="1200" dirty="0" err="1"/>
              <a:t>see</a:t>
            </a:r>
            <a:r>
              <a:rPr lang="da-DK" sz="1200" dirty="0"/>
              <a:t> </a:t>
            </a:r>
            <a:r>
              <a:rPr lang="da-DK" sz="1200" dirty="0" err="1"/>
              <a:t>if</a:t>
            </a:r>
            <a:r>
              <a:rPr lang="da-DK" sz="1200" dirty="0"/>
              <a:t> the </a:t>
            </a:r>
            <a:r>
              <a:rPr lang="da-DK" sz="1200" dirty="0" err="1"/>
              <a:t>gap</a:t>
            </a:r>
            <a:r>
              <a:rPr lang="da-DK" sz="1200" dirty="0"/>
              <a:t> in the </a:t>
            </a:r>
            <a:r>
              <a:rPr lang="da-DK" sz="1200" dirty="0" err="1"/>
              <a:t>valve</a:t>
            </a:r>
            <a:r>
              <a:rPr lang="da-DK" sz="1200" dirty="0"/>
              <a:t> </a:t>
            </a:r>
            <a:r>
              <a:rPr lang="da-DK" sz="1200" dirty="0" err="1"/>
              <a:t>would</a:t>
            </a:r>
            <a:r>
              <a:rPr lang="da-DK" sz="1200" dirty="0"/>
              <a:t> </a:t>
            </a:r>
            <a:r>
              <a:rPr lang="da-DK" sz="1200" dirty="0" err="1"/>
              <a:t>mean</a:t>
            </a:r>
            <a:r>
              <a:rPr lang="da-DK" sz="1200" dirty="0"/>
              <a:t> </a:t>
            </a:r>
            <a:r>
              <a:rPr lang="da-DK" sz="1200" dirty="0" err="1"/>
              <a:t>anything</a:t>
            </a:r>
            <a:r>
              <a:rPr lang="da-DK" sz="1200" dirty="0"/>
              <a:t> </a:t>
            </a:r>
            <a:r>
              <a:rPr lang="da-DK" sz="1200" dirty="0" err="1"/>
              <a:t>regarding</a:t>
            </a:r>
            <a:r>
              <a:rPr lang="da-DK" sz="1200" dirty="0"/>
              <a:t> flow or </a:t>
            </a:r>
            <a:r>
              <a:rPr lang="da-DK" sz="1200" dirty="0" err="1"/>
              <a:t>clocking</a:t>
            </a:r>
            <a:r>
              <a:rPr lang="da-DK" sz="1200" dirty="0"/>
              <a:t> up the </a:t>
            </a:r>
            <a:r>
              <a:rPr lang="da-DK" sz="1200" dirty="0" err="1"/>
              <a:t>inlet</a:t>
            </a:r>
            <a:r>
              <a:rPr lang="da-DK" sz="1200" dirty="0"/>
              <a:t>. </a:t>
            </a:r>
            <a:r>
              <a:rPr lang="da-DK" sz="1200" dirty="0" err="1"/>
              <a:t>These</a:t>
            </a:r>
            <a:r>
              <a:rPr lang="da-DK" sz="1200" dirty="0"/>
              <a:t> tests </a:t>
            </a:r>
            <a:r>
              <a:rPr lang="da-DK" sz="1200" dirty="0" err="1"/>
              <a:t>showed</a:t>
            </a:r>
            <a:r>
              <a:rPr lang="da-DK" sz="1200" dirty="0"/>
              <a:t> </a:t>
            </a:r>
            <a:r>
              <a:rPr lang="da-DK" sz="1200" dirty="0" err="1"/>
              <a:t>that</a:t>
            </a:r>
            <a:r>
              <a:rPr lang="da-DK" sz="1200" dirty="0"/>
              <a:t> the flow </a:t>
            </a:r>
            <a:r>
              <a:rPr lang="da-DK" sz="1200" dirty="0" err="1"/>
              <a:t>was</a:t>
            </a:r>
            <a:r>
              <a:rPr lang="da-DK" sz="1200" dirty="0"/>
              <a:t> not </a:t>
            </a:r>
            <a:r>
              <a:rPr lang="da-DK" sz="1200" dirty="0" err="1"/>
              <a:t>affected</a:t>
            </a:r>
            <a:r>
              <a:rPr lang="da-DK" sz="1200" dirty="0"/>
              <a:t> by </a:t>
            </a:r>
            <a:r>
              <a:rPr lang="da-DK" sz="1200" dirty="0" err="1"/>
              <a:t>this</a:t>
            </a:r>
            <a:r>
              <a:rPr lang="da-DK" sz="1200" dirty="0"/>
              <a:t> </a:t>
            </a:r>
            <a:r>
              <a:rPr lang="da-DK" sz="1200" dirty="0" err="1"/>
              <a:t>gap</a:t>
            </a:r>
            <a:r>
              <a:rPr lang="da-DK" sz="1200" dirty="0"/>
              <a:t> due to the design of the </a:t>
            </a:r>
            <a:r>
              <a:rPr lang="da-DK" sz="1200" dirty="0" err="1"/>
              <a:t>seat</a:t>
            </a:r>
            <a:r>
              <a:rPr lang="da-DK" sz="1200" dirty="0"/>
              <a:t> </a:t>
            </a:r>
            <a:r>
              <a:rPr lang="da-DK" sz="1200" dirty="0" err="1"/>
              <a:t>suppport</a:t>
            </a:r>
            <a:r>
              <a:rPr lang="da-DK" sz="1200" dirty="0"/>
              <a:t> ring. The </a:t>
            </a:r>
            <a:r>
              <a:rPr lang="da-DK" sz="1200" dirty="0" err="1"/>
              <a:t>gap</a:t>
            </a:r>
            <a:r>
              <a:rPr lang="da-DK" sz="1200" dirty="0"/>
              <a:t> </a:t>
            </a:r>
            <a:r>
              <a:rPr lang="da-DK" sz="1200" dirty="0" err="1"/>
              <a:t>also</a:t>
            </a:r>
            <a:r>
              <a:rPr lang="da-DK" sz="1200" dirty="0"/>
              <a:t> </a:t>
            </a:r>
            <a:r>
              <a:rPr lang="da-DK" sz="1200" dirty="0" err="1"/>
              <a:t>were</a:t>
            </a:r>
            <a:r>
              <a:rPr lang="da-DK" sz="1200" dirty="0"/>
              <a:t> </a:t>
            </a:r>
            <a:r>
              <a:rPr lang="da-DK" sz="1200" dirty="0" err="1"/>
              <a:t>also</a:t>
            </a:r>
            <a:r>
              <a:rPr lang="da-DK" sz="1200" dirty="0"/>
              <a:t> not </a:t>
            </a:r>
            <a:r>
              <a:rPr lang="da-DK" sz="1200" dirty="0" err="1"/>
              <a:t>affected</a:t>
            </a:r>
            <a:r>
              <a:rPr lang="da-DK" sz="1200" dirty="0"/>
              <a:t> in terms of </a:t>
            </a:r>
            <a:r>
              <a:rPr lang="da-DK" sz="1200" dirty="0" err="1"/>
              <a:t>clocking</a:t>
            </a:r>
            <a:r>
              <a:rPr lang="da-DK" sz="1200" dirty="0"/>
              <a:t> up in the </a:t>
            </a:r>
            <a:r>
              <a:rPr lang="da-DK" sz="1200" dirty="0" err="1"/>
              <a:t>inlet</a:t>
            </a:r>
            <a:r>
              <a:rPr lang="da-DK" sz="1200" dirty="0"/>
              <a:t> with </a:t>
            </a:r>
            <a:r>
              <a:rPr lang="da-DK" sz="1200" dirty="0" err="1"/>
              <a:t>residues</a:t>
            </a:r>
            <a:r>
              <a:rPr lang="da-DK" sz="1200" dirty="0"/>
              <a:t> from the media.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1200" dirty="0"/>
              <a:t>Even </a:t>
            </a:r>
            <a:r>
              <a:rPr lang="da-DK" sz="1200" dirty="0" err="1"/>
              <a:t>though</a:t>
            </a:r>
            <a:r>
              <a:rPr lang="da-DK" sz="1200" dirty="0"/>
              <a:t> </a:t>
            </a:r>
            <a:r>
              <a:rPr lang="da-DK" sz="1200" dirty="0" err="1"/>
              <a:t>each</a:t>
            </a:r>
            <a:r>
              <a:rPr lang="da-DK" sz="1200" dirty="0"/>
              <a:t> </a:t>
            </a:r>
            <a:r>
              <a:rPr lang="da-DK" sz="1200" dirty="0" err="1"/>
              <a:t>valve</a:t>
            </a:r>
            <a:r>
              <a:rPr lang="da-DK" sz="1200" dirty="0"/>
              <a:t> is leakage </a:t>
            </a:r>
            <a:r>
              <a:rPr lang="da-DK" sz="1200" dirty="0" err="1"/>
              <a:t>tested</a:t>
            </a:r>
            <a:r>
              <a:rPr lang="da-DK" sz="1200" dirty="0"/>
              <a:t> </a:t>
            </a:r>
            <a:r>
              <a:rPr lang="da-DK" sz="1200" dirty="0" err="1"/>
              <a:t>during</a:t>
            </a:r>
            <a:r>
              <a:rPr lang="da-DK" sz="1200" dirty="0"/>
              <a:t> the </a:t>
            </a:r>
            <a:r>
              <a:rPr lang="da-DK" sz="1200" dirty="0" err="1"/>
              <a:t>first</a:t>
            </a:r>
            <a:r>
              <a:rPr lang="da-DK" sz="1200" dirty="0"/>
              <a:t> </a:t>
            </a:r>
            <a:r>
              <a:rPr lang="da-DK" sz="1200" dirty="0" err="1"/>
              <a:t>cycle</a:t>
            </a:r>
            <a:r>
              <a:rPr lang="da-DK" sz="1200" dirty="0"/>
              <a:t> of </a:t>
            </a:r>
            <a:r>
              <a:rPr lang="da-DK" sz="1200" dirty="0" err="1"/>
              <a:t>manufacturing</a:t>
            </a:r>
            <a:r>
              <a:rPr lang="da-DK" sz="1200" dirty="0"/>
              <a:t>, a </a:t>
            </a:r>
            <a:r>
              <a:rPr lang="da-DK" sz="1200" dirty="0" err="1"/>
              <a:t>few</a:t>
            </a:r>
            <a:r>
              <a:rPr lang="da-DK" sz="1200" dirty="0"/>
              <a:t> samples </a:t>
            </a:r>
            <a:r>
              <a:rPr lang="da-DK" sz="1200" dirty="0" err="1"/>
              <a:t>are</a:t>
            </a:r>
            <a:r>
              <a:rPr lang="da-DK" sz="1200" dirty="0"/>
              <a:t> </a:t>
            </a:r>
            <a:r>
              <a:rPr lang="da-DK" sz="1200" dirty="0" err="1"/>
              <a:t>tested</a:t>
            </a:r>
            <a:r>
              <a:rPr lang="da-DK" sz="1200" dirty="0"/>
              <a:t> in </a:t>
            </a:r>
            <a:r>
              <a:rPr lang="da-DK" sz="1200" dirty="0" err="1"/>
              <a:t>every</a:t>
            </a:r>
            <a:r>
              <a:rPr lang="da-DK" sz="1200" dirty="0"/>
              <a:t> shift to </a:t>
            </a:r>
            <a:r>
              <a:rPr lang="da-DK" sz="1200" dirty="0" err="1"/>
              <a:t>secure</a:t>
            </a:r>
            <a:r>
              <a:rPr lang="da-DK" sz="1200" dirty="0"/>
              <a:t> the </a:t>
            </a:r>
            <a:r>
              <a:rPr lang="da-DK" sz="1200" dirty="0" err="1"/>
              <a:t>welds</a:t>
            </a:r>
            <a:r>
              <a:rPr lang="da-DK" sz="1200" dirty="0"/>
              <a:t> of the </a:t>
            </a:r>
            <a:r>
              <a:rPr lang="da-DK" sz="1200" dirty="0" err="1"/>
              <a:t>valve</a:t>
            </a:r>
            <a:r>
              <a:rPr lang="da-DK" sz="1200" dirty="0"/>
              <a:t>.</a:t>
            </a:r>
            <a:r>
              <a:rPr lang="pl-PL" sz="1200" dirty="0"/>
              <a:t> </a:t>
            </a:r>
            <a:r>
              <a:rPr lang="da-DK" sz="1200" dirty="0"/>
              <a:t>This test is done by the personel at the </a:t>
            </a:r>
            <a:r>
              <a:rPr lang="da-DK" sz="1200" dirty="0" err="1"/>
              <a:t>production</a:t>
            </a:r>
            <a:r>
              <a:rPr lang="da-DK" sz="1200" dirty="0"/>
              <a:t> line.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29E8F9D-7EC5-4B47-A0A8-DFBC85B64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7322" y="64371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545348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45348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96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6044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81393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6741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2089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7437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2785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8EDD14-990D-4745-8EDC-C12E989366B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CF5B19A-ACE6-4532-8FC1-9A3F9A299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225" y="2749668"/>
            <a:ext cx="1994164" cy="157108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7079DDA-3304-47AD-9A67-60896403D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775" y="826100"/>
            <a:ext cx="1181847" cy="1705948"/>
          </a:xfrm>
          <a:prstGeom prst="rect">
            <a:avLst/>
          </a:prstGeom>
        </p:spPr>
      </p:pic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E1852F3B-E670-96A5-8DC9-E2C1A97E89A3}"/>
              </a:ext>
            </a:extLst>
          </p:cNvPr>
          <p:cNvSpPr txBox="1">
            <a:spLocks/>
          </p:cNvSpPr>
          <p:nvPr/>
        </p:nvSpPr>
        <p:spPr>
          <a:xfrm>
            <a:off x="693498" y="4431978"/>
            <a:ext cx="11447020" cy="2832854"/>
          </a:xfrm>
          <a:prstGeom prst="rect">
            <a:avLst/>
          </a:prstGeom>
        </p:spPr>
        <p:txBody>
          <a:bodyPr vert="horz" lIns="0" tIns="0" rIns="109070" bIns="0" rtlCol="0">
            <a:noAutofit/>
          </a:bodyPr>
          <a:lstStyle>
            <a:lvl1pPr marL="285750" indent="-285750" algn="l" defTabSz="545348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Courier New"/>
              <a:buChar char="o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Calibri Light"/>
              </a:defRPr>
            </a:lvl1pPr>
            <a:lvl2pPr marL="545348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6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2pPr>
            <a:lvl3pPr marL="1090696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3pPr>
            <a:lvl4pPr marL="1908719" indent="-272674" algn="l" defTabSz="545348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4pPr>
            <a:lvl5pPr marL="2454067" indent="-272674" algn="l" defTabSz="545348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5pPr>
            <a:lvl6pPr marL="2726741" indent="0" algn="l" defTabSz="545348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4763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0111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35459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Courier New"/>
              <a:buNone/>
            </a:pPr>
            <a:r>
              <a:rPr lang="da-DK" sz="1400" b="1" dirty="0"/>
              <a:t>Outlook</a:t>
            </a:r>
          </a:p>
          <a:p>
            <a:pPr marL="0" indent="0">
              <a:lnSpc>
                <a:spcPct val="150000"/>
              </a:lnSpc>
              <a:buFont typeface="Courier New"/>
              <a:buNone/>
            </a:pPr>
            <a:r>
              <a:rPr lang="da-DK" sz="1200" dirty="0"/>
              <a:t>The </a:t>
            </a:r>
            <a:r>
              <a:rPr lang="da-DK" sz="1200" dirty="0" err="1"/>
              <a:t>valve</a:t>
            </a:r>
            <a:r>
              <a:rPr lang="da-DK" sz="1200" dirty="0"/>
              <a:t> </a:t>
            </a:r>
            <a:r>
              <a:rPr lang="da-DK" sz="1200" dirty="0" err="1"/>
              <a:t>portfolio</a:t>
            </a:r>
            <a:r>
              <a:rPr lang="da-DK" sz="1200" dirty="0"/>
              <a:t> of BROEN is </a:t>
            </a:r>
            <a:r>
              <a:rPr lang="da-DK" sz="1200" dirty="0" err="1"/>
              <a:t>currently</a:t>
            </a:r>
            <a:r>
              <a:rPr lang="da-DK" sz="1200" dirty="0"/>
              <a:t> </a:t>
            </a:r>
            <a:r>
              <a:rPr lang="da-DK" sz="1200" dirty="0" err="1"/>
              <a:t>being</a:t>
            </a:r>
            <a:r>
              <a:rPr lang="da-DK" sz="1200" dirty="0"/>
              <a:t> </a:t>
            </a:r>
            <a:r>
              <a:rPr lang="da-DK" sz="1200" dirty="0" err="1"/>
              <a:t>updated</a:t>
            </a:r>
            <a:r>
              <a:rPr lang="da-DK" sz="1200" dirty="0"/>
              <a:t> in </a:t>
            </a:r>
            <a:r>
              <a:rPr lang="da-DK" sz="1200" dirty="0" err="1"/>
              <a:t>order</a:t>
            </a:r>
            <a:r>
              <a:rPr lang="da-DK" sz="1200" dirty="0"/>
              <a:t> for </a:t>
            </a:r>
            <a:r>
              <a:rPr lang="da-DK" sz="1200" dirty="0" err="1"/>
              <a:t>us</a:t>
            </a:r>
            <a:r>
              <a:rPr lang="da-DK" sz="1200" dirty="0"/>
              <a:t> to </a:t>
            </a:r>
            <a:r>
              <a:rPr lang="da-DK" sz="1200" dirty="0" err="1"/>
              <a:t>keep</a:t>
            </a:r>
            <a:r>
              <a:rPr lang="da-DK" sz="1200" dirty="0"/>
              <a:t> a </a:t>
            </a:r>
            <a:r>
              <a:rPr lang="da-DK" sz="1200" dirty="0" err="1"/>
              <a:t>leading</a:t>
            </a:r>
            <a:r>
              <a:rPr lang="da-DK" sz="1200" dirty="0"/>
              <a:t> position in the </a:t>
            </a:r>
            <a:r>
              <a:rPr lang="da-DK" sz="1200" dirty="0" err="1"/>
              <a:t>valve</a:t>
            </a:r>
            <a:r>
              <a:rPr lang="da-DK" sz="1200" dirty="0"/>
              <a:t> </a:t>
            </a:r>
            <a:r>
              <a:rPr lang="da-DK" sz="1200" dirty="0" err="1"/>
              <a:t>market</a:t>
            </a:r>
            <a:r>
              <a:rPr lang="da-DK" sz="1200" dirty="0"/>
              <a:t> - for </a:t>
            </a:r>
            <a:r>
              <a:rPr lang="da-DK" sz="1200" dirty="0" err="1"/>
              <a:t>both</a:t>
            </a:r>
            <a:r>
              <a:rPr lang="da-DK" sz="1200" dirty="0"/>
              <a:t> Building Installations and </a:t>
            </a:r>
            <a:r>
              <a:rPr lang="da-DK" sz="1200" dirty="0" err="1"/>
              <a:t>District</a:t>
            </a:r>
            <a:r>
              <a:rPr lang="da-DK" sz="1200" dirty="0"/>
              <a:t> Energy.</a:t>
            </a:r>
          </a:p>
          <a:p>
            <a:pPr marL="0" indent="0">
              <a:lnSpc>
                <a:spcPct val="150000"/>
              </a:lnSpc>
              <a:buFont typeface="Courier New"/>
              <a:buNone/>
            </a:pPr>
            <a:r>
              <a:rPr lang="da-DK" sz="1200" dirty="0"/>
              <a:t>BROEN has </a:t>
            </a:r>
            <a:r>
              <a:rPr lang="da-DK" sz="1200" dirty="0" err="1"/>
              <a:t>significantly</a:t>
            </a:r>
            <a:r>
              <a:rPr lang="da-DK" sz="1200" dirty="0"/>
              <a:t> </a:t>
            </a:r>
            <a:r>
              <a:rPr lang="da-DK" sz="1200" dirty="0" err="1"/>
              <a:t>improved</a:t>
            </a:r>
            <a:r>
              <a:rPr lang="da-DK" sz="1200" dirty="0"/>
              <a:t> the ranges DN10-</a:t>
            </a:r>
            <a:r>
              <a:rPr lang="pl-PL" sz="1200" dirty="0"/>
              <a:t>65</a:t>
            </a:r>
            <a:r>
              <a:rPr lang="da-DK" sz="1200" dirty="0"/>
              <a:t> and DN250-500. The </a:t>
            </a:r>
            <a:r>
              <a:rPr lang="da-DK" sz="1200" dirty="0" err="1"/>
              <a:t>aim</a:t>
            </a:r>
            <a:r>
              <a:rPr lang="da-DK" sz="1200" dirty="0"/>
              <a:t> is to </a:t>
            </a:r>
            <a:r>
              <a:rPr lang="da-DK" sz="1200" dirty="0" err="1"/>
              <a:t>make</a:t>
            </a:r>
            <a:r>
              <a:rPr lang="da-DK" sz="1200" dirty="0"/>
              <a:t> </a:t>
            </a:r>
            <a:r>
              <a:rPr lang="da-DK" sz="1200" dirty="0" err="1"/>
              <a:t>them</a:t>
            </a:r>
            <a:r>
              <a:rPr lang="da-DK" sz="1200" dirty="0"/>
              <a:t> </a:t>
            </a:r>
            <a:r>
              <a:rPr lang="da-DK" sz="1200" dirty="0" err="1"/>
              <a:t>even</a:t>
            </a:r>
            <a:r>
              <a:rPr lang="da-DK" sz="1200" dirty="0"/>
              <a:t> </a:t>
            </a:r>
            <a:r>
              <a:rPr lang="da-DK" sz="1200" dirty="0" err="1"/>
              <a:t>better</a:t>
            </a:r>
            <a:r>
              <a:rPr lang="da-DK" sz="1200" dirty="0"/>
              <a:t> and </a:t>
            </a:r>
            <a:r>
              <a:rPr lang="da-DK" sz="1200" dirty="0" err="1"/>
              <a:t>secure</a:t>
            </a:r>
            <a:r>
              <a:rPr lang="da-DK" sz="1200" dirty="0"/>
              <a:t> </a:t>
            </a:r>
            <a:r>
              <a:rPr lang="da-DK" sz="1200" dirty="0" err="1"/>
              <a:t>that</a:t>
            </a:r>
            <a:r>
              <a:rPr lang="da-DK" sz="1200" dirty="0"/>
              <a:t> </a:t>
            </a:r>
            <a:r>
              <a:rPr lang="da-DK" sz="1200" dirty="0" err="1"/>
              <a:t>they</a:t>
            </a:r>
            <a:r>
              <a:rPr lang="da-DK" sz="1200" dirty="0"/>
              <a:t> fit </a:t>
            </a:r>
            <a:r>
              <a:rPr lang="da-DK" sz="1200" dirty="0" err="1"/>
              <a:t>tomorrow’s</a:t>
            </a:r>
            <a:r>
              <a:rPr lang="da-DK" sz="1200" dirty="0"/>
              <a:t> </a:t>
            </a:r>
            <a:r>
              <a:rPr lang="da-DK" sz="1200" dirty="0" err="1"/>
              <a:t>demands</a:t>
            </a:r>
            <a:r>
              <a:rPr lang="da-DK" sz="1200" dirty="0"/>
              <a:t> in </a:t>
            </a:r>
            <a:r>
              <a:rPr lang="da-DK" sz="1200" dirty="0" err="1"/>
              <a:t>district</a:t>
            </a:r>
            <a:r>
              <a:rPr lang="da-DK" sz="1200" dirty="0"/>
              <a:t> </a:t>
            </a:r>
            <a:r>
              <a:rPr lang="da-DK" sz="1200" dirty="0" err="1"/>
              <a:t>energy</a:t>
            </a:r>
            <a:r>
              <a:rPr lang="da-DK" sz="1200" dirty="0"/>
              <a:t>. BROEN is </a:t>
            </a:r>
            <a:r>
              <a:rPr lang="da-DK" sz="1200" dirty="0" err="1"/>
              <a:t>manufacturing</a:t>
            </a:r>
            <a:r>
              <a:rPr lang="da-DK" sz="1200" dirty="0"/>
              <a:t> </a:t>
            </a:r>
            <a:r>
              <a:rPr lang="da-DK" sz="1200" dirty="0" err="1"/>
              <a:t>these</a:t>
            </a:r>
            <a:r>
              <a:rPr lang="da-DK" sz="1200" dirty="0"/>
              <a:t> </a:t>
            </a:r>
            <a:r>
              <a:rPr lang="da-DK" sz="1200" dirty="0" err="1"/>
              <a:t>valves</a:t>
            </a:r>
            <a:r>
              <a:rPr lang="da-DK" sz="1200" dirty="0"/>
              <a:t> from a </a:t>
            </a:r>
            <a:r>
              <a:rPr lang="da-DK" sz="1200" dirty="0" err="1"/>
              <a:t>modular</a:t>
            </a:r>
            <a:r>
              <a:rPr lang="da-DK" sz="1200" dirty="0"/>
              <a:t> design platform with all the </a:t>
            </a:r>
            <a:r>
              <a:rPr lang="da-DK" sz="1200" dirty="0" err="1"/>
              <a:t>benefits</a:t>
            </a:r>
            <a:r>
              <a:rPr lang="da-DK" sz="1200" dirty="0"/>
              <a:t> from </a:t>
            </a:r>
            <a:r>
              <a:rPr lang="da-DK" sz="1200" dirty="0" err="1"/>
              <a:t>this</a:t>
            </a:r>
            <a:r>
              <a:rPr lang="da-DK" sz="1200" dirty="0"/>
              <a:t> </a:t>
            </a:r>
            <a:r>
              <a:rPr lang="da-DK" sz="1200" dirty="0" err="1"/>
              <a:t>principle</a:t>
            </a:r>
            <a:r>
              <a:rPr lang="da-DK" sz="1200" dirty="0"/>
              <a:t>. </a:t>
            </a:r>
          </a:p>
          <a:p>
            <a:pPr marL="0" indent="0">
              <a:lnSpc>
                <a:spcPct val="150000"/>
              </a:lnSpc>
              <a:buFont typeface="Courier New"/>
              <a:buNone/>
            </a:pPr>
            <a:r>
              <a:rPr lang="da-DK" sz="1200" dirty="0" err="1"/>
              <a:t>Next</a:t>
            </a:r>
            <a:r>
              <a:rPr lang="da-DK" sz="1200" dirty="0"/>
              <a:t> step is to </a:t>
            </a:r>
            <a:r>
              <a:rPr lang="da-DK" sz="1200" dirty="0" err="1"/>
              <a:t>update</a:t>
            </a:r>
            <a:r>
              <a:rPr lang="da-DK" sz="1200" dirty="0"/>
              <a:t> the </a:t>
            </a:r>
            <a:r>
              <a:rPr lang="da-DK" sz="1200" dirty="0" err="1"/>
              <a:t>mid</a:t>
            </a:r>
            <a:r>
              <a:rPr lang="da-DK" sz="1200" dirty="0"/>
              <a:t> range DN</a:t>
            </a:r>
            <a:r>
              <a:rPr lang="pl-PL" sz="1200" dirty="0"/>
              <a:t>80</a:t>
            </a:r>
            <a:r>
              <a:rPr lang="da-DK" sz="1200" dirty="0"/>
              <a:t>-200 to </a:t>
            </a:r>
            <a:r>
              <a:rPr lang="da-DK" sz="1200" dirty="0" err="1"/>
              <a:t>complete</a:t>
            </a:r>
            <a:r>
              <a:rPr lang="da-DK" sz="1200" dirty="0"/>
              <a:t> the </a:t>
            </a:r>
            <a:r>
              <a:rPr lang="da-DK" sz="1200" dirty="0" err="1"/>
              <a:t>update</a:t>
            </a:r>
            <a:r>
              <a:rPr lang="da-DK" sz="1200" dirty="0"/>
              <a:t> of the </a:t>
            </a:r>
            <a:r>
              <a:rPr lang="da-DK" sz="1200" dirty="0" err="1"/>
              <a:t>whole</a:t>
            </a:r>
            <a:r>
              <a:rPr lang="da-DK" sz="1200" dirty="0"/>
              <a:t> range and </a:t>
            </a:r>
            <a:r>
              <a:rPr lang="da-DK" sz="1200" dirty="0" err="1"/>
              <a:t>confirm</a:t>
            </a:r>
            <a:r>
              <a:rPr lang="da-DK" sz="1200" dirty="0"/>
              <a:t> </a:t>
            </a:r>
            <a:r>
              <a:rPr lang="da-DK" sz="1200" dirty="0" err="1"/>
              <a:t>our</a:t>
            </a:r>
            <a:r>
              <a:rPr lang="da-DK" sz="1200" dirty="0"/>
              <a:t> </a:t>
            </a:r>
            <a:r>
              <a:rPr lang="da-DK" sz="1200" dirty="0" err="1"/>
              <a:t>leading</a:t>
            </a:r>
            <a:r>
              <a:rPr lang="da-DK" sz="1200" dirty="0"/>
              <a:t> position in </a:t>
            </a:r>
            <a:r>
              <a:rPr lang="da-DK" sz="1200" dirty="0" err="1"/>
              <a:t>valve</a:t>
            </a:r>
            <a:r>
              <a:rPr lang="da-DK" sz="1200" dirty="0"/>
              <a:t> </a:t>
            </a:r>
            <a:r>
              <a:rPr lang="da-DK" sz="1200" dirty="0" err="1"/>
              <a:t>technologies</a:t>
            </a:r>
            <a:r>
              <a:rPr lang="da-DK" sz="1200" dirty="0"/>
              <a:t>.</a:t>
            </a:r>
          </a:p>
          <a:p>
            <a:pPr marL="0" indent="0">
              <a:lnSpc>
                <a:spcPct val="150000"/>
              </a:lnSpc>
              <a:buFont typeface="Courier New"/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113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dirty="0"/>
              <a:t>Ever since BROEN was established </a:t>
            </a:r>
            <a:br>
              <a:rPr lang="en-US" dirty="0"/>
            </a:br>
            <a:r>
              <a:rPr lang="en-US" dirty="0"/>
              <a:t>our passion for valve technology </a:t>
            </a:r>
            <a:br>
              <a:rPr lang="en-US" dirty="0"/>
            </a:br>
            <a:r>
              <a:rPr lang="en-US" dirty="0"/>
              <a:t>has been our core competence.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Our brand is our promise.</a:t>
            </a:r>
          </a:p>
        </p:txBody>
      </p:sp>
      <p:sp>
        <p:nvSpPr>
          <p:cNvPr id="3" name="Rectangle 21"/>
          <p:cNvSpPr/>
          <p:nvPr/>
        </p:nvSpPr>
        <p:spPr>
          <a:xfrm>
            <a:off x="-42501556" y="-24419933"/>
            <a:ext cx="97000827" cy="559867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https://www.youtube.com/watch?v=_wQOzvw3ZZo</a:t>
            </a:r>
          </a:p>
        </p:txBody>
      </p:sp>
    </p:spTree>
    <p:extLst>
      <p:ext uri="{BB962C8B-B14F-4D97-AF65-F5344CB8AC3E}">
        <p14:creationId xmlns:p14="http://schemas.microsoft.com/office/powerpoint/2010/main" val="18421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A021BC2-3A56-46C5-BB52-DB896C2A0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705" y="2919665"/>
            <a:ext cx="7479365" cy="35174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4647DF-4DDD-4E79-BECD-7610FE376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generation valve technology!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4949F52-B471-400C-8D32-AE2401F6B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7322" y="64371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545348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45348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96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6044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81393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6741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2089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7437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2785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8EDD14-990D-4745-8EDC-C12E989366B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9E1106F-EE13-4993-AEE9-A294A7137086}"/>
              </a:ext>
            </a:extLst>
          </p:cNvPr>
          <p:cNvSpPr txBox="1"/>
          <p:nvPr/>
        </p:nvSpPr>
        <p:spPr>
          <a:xfrm>
            <a:off x="564905" y="4082315"/>
            <a:ext cx="24096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New </a:t>
            </a:r>
            <a:r>
              <a:rPr lang="da-DK" dirty="0" err="1"/>
              <a:t>Ballomax</a:t>
            </a:r>
            <a:br>
              <a:rPr lang="da-DK" dirty="0"/>
            </a:br>
            <a:r>
              <a:rPr lang="da-DK" dirty="0"/>
              <a:t> – 1050002031 2101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05B402C-0365-413F-A88D-4BCCAE8367C1}"/>
              </a:ext>
            </a:extLst>
          </p:cNvPr>
          <p:cNvSpPr txBox="1"/>
          <p:nvPr/>
        </p:nvSpPr>
        <p:spPr>
          <a:xfrm>
            <a:off x="8612465" y="4082315"/>
            <a:ext cx="22124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Current</a:t>
            </a:r>
            <a:r>
              <a:rPr lang="da-DK" dirty="0"/>
              <a:t> </a:t>
            </a:r>
            <a:r>
              <a:rPr lang="da-DK" dirty="0" err="1"/>
              <a:t>Ballomax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– 9410040050 010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E1B680-49CF-4EB6-854B-659B9B47A04E}"/>
              </a:ext>
            </a:extLst>
          </p:cNvPr>
          <p:cNvSpPr/>
          <p:nvPr/>
        </p:nvSpPr>
        <p:spPr>
          <a:xfrm>
            <a:off x="634507" y="1215771"/>
            <a:ext cx="99318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/>
              <a:t>Compact </a:t>
            </a:r>
            <a:r>
              <a:rPr lang="en-US" sz="1800" b="1" i="1" u="sng" dirty="0"/>
              <a:t>and</a:t>
            </a:r>
            <a:r>
              <a:rPr lang="en-US" sz="1800" b="1" dirty="0"/>
              <a:t> full flow design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The valve is manufactured from applying pressure to a pipe. The benefit of this is a compact valve body design matching the requirement of insulation of piping systems, but it still features a full flow design. The valve body is smaller in diameter than the equivalent body in the current BROEN </a:t>
            </a:r>
            <a:r>
              <a:rPr lang="en-US" sz="1800" dirty="0" err="1"/>
              <a:t>Ballomax</a:t>
            </a:r>
            <a:r>
              <a:rPr lang="en-US" sz="1800" dirty="0"/>
              <a:t>® valve.</a:t>
            </a:r>
          </a:p>
        </p:txBody>
      </p:sp>
    </p:spTree>
    <p:extLst>
      <p:ext uri="{BB962C8B-B14F-4D97-AF65-F5344CB8AC3E}">
        <p14:creationId xmlns:p14="http://schemas.microsoft.com/office/powerpoint/2010/main" val="34880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5A6CB7-9FE1-4803-A8BF-90B65F421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generation valve technology!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66348BE-F00D-4E9B-BD5E-E909AAE1A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398" y="1292878"/>
            <a:ext cx="5286003" cy="514424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Wall thickness of the new valve body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Even though the valve body on the new BROEN Ballomax® is smaller, it still has the same wall thickness as the old BROEN Ballomax® acc. to EN10216-2.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This means e.g., that the thickness of the DN50 valve body remains 2,9 mm.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Compact - but still designed to last!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EB5557A-0F67-457A-820C-BFE20C2B7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7322" y="64371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545348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45348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96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6044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81393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6741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2089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7437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2785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8EDD14-990D-4745-8EDC-C12E989366B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AF727E7-8EDC-4741-AE1C-1778AEE4F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1" y="1128233"/>
            <a:ext cx="2213298" cy="492158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47E9744-852E-43BE-83AF-CC105276E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254" y="1211360"/>
            <a:ext cx="2766891" cy="5004712"/>
          </a:xfrm>
          <a:prstGeom prst="rect">
            <a:avLst/>
          </a:prstGeo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39378FB1-FD40-42F3-B4E2-DF7FF2F10B8E}"/>
              </a:ext>
            </a:extLst>
          </p:cNvPr>
          <p:cNvCxnSpPr>
            <a:cxnSpLocks/>
          </p:cNvCxnSpPr>
          <p:nvPr/>
        </p:nvCxnSpPr>
        <p:spPr>
          <a:xfrm>
            <a:off x="7093527" y="4368800"/>
            <a:ext cx="27524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0E38E2A-70D0-48C0-AC09-500BB80AF16B}"/>
              </a:ext>
            </a:extLst>
          </p:cNvPr>
          <p:cNvCxnSpPr>
            <a:cxnSpLocks/>
          </p:cNvCxnSpPr>
          <p:nvPr/>
        </p:nvCxnSpPr>
        <p:spPr>
          <a:xfrm>
            <a:off x="7093527" y="5500254"/>
            <a:ext cx="2838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kstfelt 4">
            <a:extLst>
              <a:ext uri="{FF2B5EF4-FFF2-40B4-BE49-F238E27FC236}">
                <a16:creationId xmlns:a16="http://schemas.microsoft.com/office/drawing/2014/main" id="{A424AB21-83E3-4736-B2D1-0CE180E06DE1}"/>
              </a:ext>
            </a:extLst>
          </p:cNvPr>
          <p:cNvSpPr txBox="1"/>
          <p:nvPr/>
        </p:nvSpPr>
        <p:spPr>
          <a:xfrm>
            <a:off x="6764441" y="6116850"/>
            <a:ext cx="6834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New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A653C5B-6C1B-4688-9594-86E4D74D882F}"/>
              </a:ext>
            </a:extLst>
          </p:cNvPr>
          <p:cNvSpPr txBox="1"/>
          <p:nvPr/>
        </p:nvSpPr>
        <p:spPr>
          <a:xfrm>
            <a:off x="9648608" y="6116850"/>
            <a:ext cx="5661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256929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7A9830-E156-4455-94B3-42E19C2A9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generation valve technology!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A188401-1299-4508-B109-DAB64FBBC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869" y="1265169"/>
            <a:ext cx="7373420" cy="483083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b="1" dirty="0"/>
              <a:t>Spring </a:t>
            </a:r>
            <a:r>
              <a:rPr lang="da-DK" b="1" dirty="0" err="1"/>
              <a:t>adjusted</a:t>
            </a:r>
            <a:r>
              <a:rPr lang="da-DK" b="1" dirty="0"/>
              <a:t> </a:t>
            </a:r>
            <a:r>
              <a:rPr lang="da-DK" b="1" dirty="0" err="1"/>
              <a:t>seat</a:t>
            </a:r>
            <a:r>
              <a:rPr lang="da-DK" b="1" dirty="0"/>
              <a:t> support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The </a:t>
            </a:r>
            <a:r>
              <a:rPr lang="da-DK" dirty="0" err="1"/>
              <a:t>seat</a:t>
            </a:r>
            <a:r>
              <a:rPr lang="da-DK" dirty="0"/>
              <a:t> support of the new BROEN </a:t>
            </a:r>
            <a:r>
              <a:rPr lang="da-DK" dirty="0" err="1"/>
              <a:t>Ballomax</a:t>
            </a:r>
            <a:r>
              <a:rPr lang="da-DK" dirty="0"/>
              <a:t>® is </a:t>
            </a:r>
            <a:r>
              <a:rPr lang="da-DK" dirty="0" err="1"/>
              <a:t>designed</a:t>
            </a:r>
            <a:r>
              <a:rPr lang="da-DK" dirty="0"/>
              <a:t> to </a:t>
            </a:r>
            <a:r>
              <a:rPr lang="da-DK" dirty="0" err="1"/>
              <a:t>create</a:t>
            </a:r>
            <a:r>
              <a:rPr lang="da-DK" dirty="0"/>
              <a:t> a spring </a:t>
            </a:r>
            <a:r>
              <a:rPr lang="da-DK" dirty="0" err="1"/>
              <a:t>effect</a:t>
            </a:r>
            <a:r>
              <a:rPr lang="da-DK" dirty="0"/>
              <a:t> for the </a:t>
            </a:r>
            <a:r>
              <a:rPr lang="da-DK" dirty="0" err="1"/>
              <a:t>seat</a:t>
            </a:r>
            <a:r>
              <a:rPr lang="da-DK" dirty="0"/>
              <a:t> ring. The </a:t>
            </a:r>
            <a:r>
              <a:rPr lang="da-DK" dirty="0" err="1"/>
              <a:t>seat</a:t>
            </a:r>
            <a:r>
              <a:rPr lang="da-DK" dirty="0"/>
              <a:t> support is made so </a:t>
            </a:r>
            <a:r>
              <a:rPr lang="da-DK" dirty="0" err="1"/>
              <a:t>that</a:t>
            </a:r>
            <a:r>
              <a:rPr lang="da-DK" dirty="0"/>
              <a:t> the </a:t>
            </a:r>
            <a:r>
              <a:rPr lang="da-DK" dirty="0" err="1"/>
              <a:t>outer</a:t>
            </a:r>
            <a:r>
              <a:rPr lang="da-DK" dirty="0"/>
              <a:t> diameter is </a:t>
            </a:r>
            <a:r>
              <a:rPr lang="da-DK" dirty="0" err="1"/>
              <a:t>slightly</a:t>
            </a:r>
            <a:r>
              <a:rPr lang="da-DK" dirty="0"/>
              <a:t> </a:t>
            </a:r>
            <a:r>
              <a:rPr lang="da-DK" dirty="0" err="1"/>
              <a:t>bigger</a:t>
            </a:r>
            <a:r>
              <a:rPr lang="da-DK" dirty="0"/>
              <a:t> </a:t>
            </a:r>
            <a:r>
              <a:rPr lang="da-DK" dirty="0" err="1"/>
              <a:t>than</a:t>
            </a:r>
            <a:r>
              <a:rPr lang="da-DK" dirty="0"/>
              <a:t> the </a:t>
            </a:r>
            <a:r>
              <a:rPr lang="da-DK" dirty="0" err="1"/>
              <a:t>pipe</a:t>
            </a:r>
            <a:r>
              <a:rPr lang="da-DK" dirty="0"/>
              <a:t>. </a:t>
            </a:r>
            <a:r>
              <a:rPr lang="da-DK" dirty="0" err="1"/>
              <a:t>Combining</a:t>
            </a:r>
            <a:r>
              <a:rPr lang="da-DK" dirty="0"/>
              <a:t> </a:t>
            </a:r>
            <a:r>
              <a:rPr lang="da-DK" dirty="0" err="1"/>
              <a:t>this</a:t>
            </a:r>
            <a:r>
              <a:rPr lang="da-DK" dirty="0"/>
              <a:t> with the </a:t>
            </a:r>
            <a:r>
              <a:rPr lang="da-DK" dirty="0" err="1"/>
              <a:t>liquid</a:t>
            </a:r>
            <a:r>
              <a:rPr lang="da-DK" dirty="0"/>
              <a:t> </a:t>
            </a:r>
            <a:r>
              <a:rPr lang="da-DK" dirty="0" err="1"/>
              <a:t>gasket</a:t>
            </a:r>
            <a:r>
              <a:rPr lang="da-DK" dirty="0"/>
              <a:t> </a:t>
            </a:r>
            <a:r>
              <a:rPr lang="da-DK" dirty="0" err="1"/>
              <a:t>makes</a:t>
            </a:r>
            <a:r>
              <a:rPr lang="da-DK" dirty="0"/>
              <a:t> a solid and durable </a:t>
            </a:r>
            <a:r>
              <a:rPr lang="en-US" dirty="0" err="1"/>
              <a:t>tightning</a:t>
            </a:r>
            <a:r>
              <a:rPr lang="da-DK" dirty="0"/>
              <a:t> of the </a:t>
            </a:r>
            <a:r>
              <a:rPr lang="da-DK" dirty="0" err="1"/>
              <a:t>seat</a:t>
            </a:r>
            <a:r>
              <a:rPr lang="da-DK" dirty="0"/>
              <a:t> support.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The </a:t>
            </a:r>
            <a:r>
              <a:rPr lang="da-DK" dirty="0" err="1"/>
              <a:t>other</a:t>
            </a:r>
            <a:r>
              <a:rPr lang="da-DK" dirty="0"/>
              <a:t> end of the </a:t>
            </a:r>
            <a:r>
              <a:rPr lang="da-DK" dirty="0" err="1"/>
              <a:t>seat</a:t>
            </a:r>
            <a:r>
              <a:rPr lang="da-DK" dirty="0"/>
              <a:t> support is </a:t>
            </a:r>
            <a:r>
              <a:rPr lang="da-DK" dirty="0" err="1"/>
              <a:t>situated</a:t>
            </a:r>
            <a:r>
              <a:rPr lang="da-DK" dirty="0"/>
              <a:t> </a:t>
            </a:r>
            <a:r>
              <a:rPr lang="da-DK" dirty="0" err="1"/>
              <a:t>towards</a:t>
            </a:r>
            <a:r>
              <a:rPr lang="da-DK" dirty="0"/>
              <a:t> the </a:t>
            </a:r>
            <a:r>
              <a:rPr lang="da-DK" dirty="0" err="1"/>
              <a:t>connetion</a:t>
            </a:r>
            <a:r>
              <a:rPr lang="da-DK" dirty="0"/>
              <a:t> end. </a:t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66A2342-4BC9-4076-8AEB-931F62F37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7322" y="64371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545348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45348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96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6044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81393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6741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2089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7437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2785" algn="l" defTabSz="54534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8EDD14-990D-4745-8EDC-C12E989366B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1CE8CF3-E91F-4219-95C4-C26EC0ADF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383" y="1926469"/>
            <a:ext cx="3509724" cy="3532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B42EC9-36BE-4754-9319-75894475D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218941" y="4183968"/>
            <a:ext cx="1060416" cy="1991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43C5D-8F23-4507-B989-AD2C51861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808" y="4109924"/>
            <a:ext cx="1019527" cy="2123016"/>
          </a:xfrm>
          <a:prstGeom prst="rect">
            <a:avLst/>
          </a:prstGeom>
        </p:spPr>
      </p:pic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EE37D578-5BF4-4B97-A2E6-FA7930BDEFD8}"/>
              </a:ext>
            </a:extLst>
          </p:cNvPr>
          <p:cNvSpPr/>
          <p:nvPr/>
        </p:nvSpPr>
        <p:spPr>
          <a:xfrm>
            <a:off x="4366852" y="5837129"/>
            <a:ext cx="582460" cy="375780"/>
          </a:xfrm>
          <a:prstGeom prst="leftRight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3D82F481-888F-44AA-B7F9-253E6DE438A0}"/>
              </a:ext>
            </a:extLst>
          </p:cNvPr>
          <p:cNvSpPr/>
          <p:nvPr/>
        </p:nvSpPr>
        <p:spPr>
          <a:xfrm>
            <a:off x="4366852" y="4183967"/>
            <a:ext cx="582460" cy="375780"/>
          </a:xfrm>
          <a:prstGeom prst="leftRight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40"/>
          <p:cNvSpPr txBox="1"/>
          <p:nvPr/>
        </p:nvSpPr>
        <p:spPr>
          <a:xfrm>
            <a:off x="3048432" y="3953318"/>
            <a:ext cx="976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97880"/>
                </a:solidFill>
              </a:rPr>
              <a:t>1993</a:t>
            </a:r>
          </a:p>
          <a:p>
            <a:endParaRPr lang="en-US" sz="1200" b="1" dirty="0">
              <a:solidFill>
                <a:srgbClr val="697880"/>
              </a:solidFill>
            </a:endParaRP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br>
              <a:rPr lang="en-US" sz="1200" dirty="0"/>
            </a:br>
            <a:r>
              <a:rPr lang="en-US" sz="1200" dirty="0"/>
              <a:t>Acquired by Aalberts Industries</a:t>
            </a:r>
            <a:br>
              <a:rPr lang="en-US" sz="1200" dirty="0"/>
            </a:br>
            <a:r>
              <a:rPr lang="en-US" sz="1200" dirty="0"/>
              <a:t>(AALB.AS)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Our Story and Heritage</a:t>
            </a:r>
            <a:br>
              <a:rPr lang="en-US" dirty="0"/>
            </a:br>
            <a:r>
              <a:rPr lang="en-US" sz="1900" dirty="0">
                <a:solidFill>
                  <a:srgbClr val="697880"/>
                </a:solidFill>
                <a:latin typeface="+mn-lt"/>
              </a:rPr>
              <a:t>Global leaders in valve technology – How did we get there?</a:t>
            </a:r>
          </a:p>
        </p:txBody>
      </p:sp>
      <p:sp>
        <p:nvSpPr>
          <p:cNvPr id="4" name="TextBox 40"/>
          <p:cNvSpPr txBox="1"/>
          <p:nvPr/>
        </p:nvSpPr>
        <p:spPr>
          <a:xfrm>
            <a:off x="921829" y="3953318"/>
            <a:ext cx="104871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697880"/>
                </a:solidFill>
              </a:rPr>
              <a:t>1948</a:t>
            </a:r>
          </a:p>
          <a:p>
            <a:endParaRPr lang="en-US" sz="1200" b="1">
              <a:solidFill>
                <a:srgbClr val="697880"/>
              </a:solidFill>
            </a:endParaRP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 </a:t>
            </a:r>
            <a:br>
              <a:rPr lang="en-US" sz="1200"/>
            </a:br>
            <a:r>
              <a:rPr lang="en-US" sz="1200"/>
              <a:t>BROEN was founded by Poul Broen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3319" y="4225947"/>
            <a:ext cx="750226" cy="750226"/>
          </a:xfrm>
          <a:prstGeom prst="rect">
            <a:avLst/>
          </a:prstGeom>
          <a:ln w="3810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4"/>
          <p:cNvSpPr txBox="1"/>
          <p:nvPr/>
        </p:nvSpPr>
        <p:spPr>
          <a:xfrm>
            <a:off x="899018" y="2828851"/>
            <a:ext cx="829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>
                <a:solidFill>
                  <a:srgbClr val="697880"/>
                </a:solidFill>
              </a:rPr>
              <a:t>1950</a:t>
            </a:r>
            <a:r>
              <a:rPr lang="en-US" sz="1200" i="0">
                <a:solidFill>
                  <a:schemeClr val="tx1"/>
                </a:solidFill>
              </a:rPr>
              <a:t> PARCEO </a:t>
            </a:r>
            <a:br>
              <a:rPr lang="en-US" sz="1200" i="0">
                <a:solidFill>
                  <a:schemeClr val="tx1"/>
                </a:solidFill>
              </a:rPr>
            </a:br>
            <a:r>
              <a:rPr lang="en-US" sz="1200" i="0">
                <a:solidFill>
                  <a:schemeClr val="tx1"/>
                </a:solidFill>
              </a:rPr>
              <a:t>shower </a:t>
            </a:r>
            <a:br>
              <a:rPr lang="en-US" sz="1200" i="0">
                <a:solidFill>
                  <a:schemeClr val="tx1"/>
                </a:solidFill>
              </a:rPr>
            </a:br>
            <a:r>
              <a:rPr lang="en-US" sz="1200" i="0">
                <a:solidFill>
                  <a:schemeClr val="tx1"/>
                </a:solidFill>
              </a:rPr>
              <a:t>automat</a:t>
            </a:r>
          </a:p>
        </p:txBody>
      </p:sp>
      <p:sp>
        <p:nvSpPr>
          <p:cNvPr id="7" name="TextBox 64"/>
          <p:cNvSpPr txBox="1"/>
          <p:nvPr/>
        </p:nvSpPr>
        <p:spPr>
          <a:xfrm>
            <a:off x="2021180" y="2819109"/>
            <a:ext cx="92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697880"/>
                </a:solidFill>
              </a:rPr>
              <a:t>1960</a:t>
            </a:r>
            <a:r>
              <a:rPr lang="en-US" sz="1200" i="0" dirty="0">
                <a:solidFill>
                  <a:schemeClr val="tx1"/>
                </a:solidFill>
              </a:rPr>
              <a:t> </a:t>
            </a:r>
            <a:br>
              <a:rPr lang="en-US" sz="1200" i="0" dirty="0">
                <a:solidFill>
                  <a:schemeClr val="tx1"/>
                </a:solidFill>
              </a:rPr>
            </a:br>
            <a:r>
              <a:rPr lang="en-US" sz="1200" i="0" dirty="0">
                <a:solidFill>
                  <a:schemeClr val="tx1"/>
                </a:solidFill>
              </a:rPr>
              <a:t>BROEN Ballofix®</a:t>
            </a:r>
          </a:p>
        </p:txBody>
      </p:sp>
      <p:sp>
        <p:nvSpPr>
          <p:cNvPr id="12" name="TextBox 44"/>
          <p:cNvSpPr txBox="1"/>
          <p:nvPr/>
        </p:nvSpPr>
        <p:spPr>
          <a:xfrm>
            <a:off x="3019119" y="2820843"/>
            <a:ext cx="168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97880"/>
                </a:solidFill>
              </a:rPr>
              <a:t>1982</a:t>
            </a:r>
            <a:r>
              <a:rPr lang="en-US" sz="1200" dirty="0">
                <a:solidFill>
                  <a:srgbClr val="697880"/>
                </a:solidFill>
              </a:rPr>
              <a:t> </a:t>
            </a:r>
            <a:br>
              <a:rPr lang="en-US" sz="1200" dirty="0"/>
            </a:br>
            <a:r>
              <a:rPr lang="en-US" sz="1200" dirty="0"/>
              <a:t>BROEN Ballomax®</a:t>
            </a:r>
          </a:p>
          <a:p>
            <a:r>
              <a:rPr lang="en-US" sz="1200" dirty="0"/>
              <a:t>BROEN Ballorex®</a:t>
            </a:r>
          </a:p>
        </p:txBody>
      </p:sp>
      <p:sp>
        <p:nvSpPr>
          <p:cNvPr id="13" name="TextBox 58"/>
          <p:cNvSpPr txBox="1"/>
          <p:nvPr/>
        </p:nvSpPr>
        <p:spPr>
          <a:xfrm>
            <a:off x="5381795" y="2815533"/>
            <a:ext cx="181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697880"/>
                </a:solidFill>
              </a:rPr>
              <a:t>2004</a:t>
            </a:r>
            <a:br>
              <a:rPr lang="en-US" sz="1200" i="0" dirty="0">
                <a:solidFill>
                  <a:schemeClr val="tx1"/>
                </a:solidFill>
              </a:rPr>
            </a:br>
            <a:r>
              <a:rPr lang="en-US" sz="1200" i="0" dirty="0">
                <a:solidFill>
                  <a:schemeClr val="tx1"/>
                </a:solidFill>
              </a:rPr>
              <a:t>New Ballofix®</a:t>
            </a:r>
          </a:p>
        </p:txBody>
      </p:sp>
      <p:sp>
        <p:nvSpPr>
          <p:cNvPr id="15" name="TextBox 56"/>
          <p:cNvSpPr txBox="1"/>
          <p:nvPr/>
        </p:nvSpPr>
        <p:spPr>
          <a:xfrm>
            <a:off x="4333998" y="3962883"/>
            <a:ext cx="1451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97880"/>
                </a:solidFill>
              </a:rPr>
              <a:t>1995</a:t>
            </a:r>
            <a:endParaRPr lang="en-US" sz="1200" b="1" dirty="0"/>
          </a:p>
          <a:p>
            <a:r>
              <a:rPr lang="en-US" sz="1200" dirty="0"/>
              <a:t>BROEN Russia</a:t>
            </a:r>
          </a:p>
          <a:p>
            <a:r>
              <a:rPr lang="en-US" sz="1200" dirty="0"/>
              <a:t>BROEN US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697880"/>
                </a:solidFill>
              </a:rPr>
              <a:t>1997</a:t>
            </a:r>
            <a:br>
              <a:rPr lang="en-US" sz="1200" dirty="0"/>
            </a:br>
            <a:r>
              <a:rPr lang="en-US" sz="1200" dirty="0"/>
              <a:t>BROEN SA (PL)</a:t>
            </a:r>
            <a:br>
              <a:rPr lang="en-US" sz="1200" dirty="0"/>
            </a:br>
            <a:r>
              <a:rPr lang="en-US" sz="1200" dirty="0"/>
              <a:t>(DZT valves)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697880"/>
                </a:solidFill>
              </a:rPr>
              <a:t>1998</a:t>
            </a:r>
            <a:r>
              <a:rPr lang="en-US" sz="1200" dirty="0">
                <a:solidFill>
                  <a:srgbClr val="697880"/>
                </a:solidFill>
              </a:rPr>
              <a:t> </a:t>
            </a:r>
            <a:br>
              <a:rPr lang="en-US" sz="1200" dirty="0"/>
            </a:br>
            <a:r>
              <a:rPr lang="en-US" sz="1200" dirty="0"/>
              <a:t>Acquisition of Clorius Controls</a:t>
            </a:r>
          </a:p>
          <a:p>
            <a:endParaRPr lang="en-US" sz="1200" dirty="0"/>
          </a:p>
        </p:txBody>
      </p:sp>
      <p:sp>
        <p:nvSpPr>
          <p:cNvPr id="16" name="TextBox 64"/>
          <p:cNvSpPr txBox="1"/>
          <p:nvPr/>
        </p:nvSpPr>
        <p:spPr>
          <a:xfrm>
            <a:off x="10170910" y="2813298"/>
            <a:ext cx="149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>
                <a:solidFill>
                  <a:srgbClr val="697880"/>
                </a:solidFill>
              </a:rPr>
              <a:t>2017</a:t>
            </a:r>
            <a:r>
              <a:rPr lang="en-US" sz="1200" i="0">
                <a:solidFill>
                  <a:srgbClr val="697880"/>
                </a:solidFill>
              </a:rPr>
              <a:t> </a:t>
            </a:r>
            <a:br>
              <a:rPr lang="en-US" sz="1200" i="0">
                <a:solidFill>
                  <a:schemeClr val="tx1"/>
                </a:solidFill>
              </a:rPr>
            </a:br>
            <a:r>
              <a:rPr lang="en-US" sz="1200" i="0">
                <a:solidFill>
                  <a:schemeClr val="tx1"/>
                </a:solidFill>
              </a:rPr>
              <a:t>New BROEN valve platform</a:t>
            </a:r>
          </a:p>
        </p:txBody>
      </p:sp>
      <p:sp>
        <p:nvSpPr>
          <p:cNvPr id="18" name="TextBox 73"/>
          <p:cNvSpPr txBox="1"/>
          <p:nvPr/>
        </p:nvSpPr>
        <p:spPr>
          <a:xfrm>
            <a:off x="9132407" y="3965996"/>
            <a:ext cx="148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97880"/>
                </a:solidFill>
              </a:rPr>
              <a:t>2015</a:t>
            </a:r>
          </a:p>
          <a:p>
            <a:r>
              <a:rPr lang="en-US" sz="1200" dirty="0"/>
              <a:t>BROEN LAB divested</a:t>
            </a:r>
            <a:endParaRPr lang="en-US" sz="1200" b="1" dirty="0">
              <a:solidFill>
                <a:srgbClr val="697880"/>
              </a:solidFill>
            </a:endParaRPr>
          </a:p>
        </p:txBody>
      </p:sp>
      <p:sp>
        <p:nvSpPr>
          <p:cNvPr id="37" name="TextBox 58"/>
          <p:cNvSpPr txBox="1"/>
          <p:nvPr/>
        </p:nvSpPr>
        <p:spPr>
          <a:xfrm>
            <a:off x="7753766" y="2815549"/>
            <a:ext cx="181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697880"/>
                </a:solidFill>
              </a:rPr>
              <a:t>2006</a:t>
            </a:r>
            <a:br>
              <a:rPr lang="en-US" sz="1200" i="0" dirty="0">
                <a:solidFill>
                  <a:schemeClr val="tx1"/>
                </a:solidFill>
              </a:rPr>
            </a:br>
            <a:r>
              <a:rPr lang="en-US" sz="1200" i="0" dirty="0">
                <a:solidFill>
                  <a:schemeClr val="tx1"/>
                </a:solidFill>
              </a:rPr>
              <a:t>New 3-way valve</a:t>
            </a:r>
            <a:br>
              <a:rPr lang="en-US" sz="1200" i="0" dirty="0">
                <a:solidFill>
                  <a:schemeClr val="tx1"/>
                </a:solidFill>
              </a:rPr>
            </a:br>
            <a:r>
              <a:rPr lang="en-US" sz="1200" i="0" dirty="0">
                <a:solidFill>
                  <a:schemeClr val="tx1"/>
                </a:solidFill>
              </a:rPr>
              <a:t>Clorius Controls</a:t>
            </a:r>
          </a:p>
        </p:txBody>
      </p:sp>
      <p:sp>
        <p:nvSpPr>
          <p:cNvPr id="38" name="TextBox 56"/>
          <p:cNvSpPr txBox="1"/>
          <p:nvPr/>
        </p:nvSpPr>
        <p:spPr>
          <a:xfrm>
            <a:off x="6584913" y="3963643"/>
            <a:ext cx="13724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697880"/>
                </a:solidFill>
              </a:rPr>
              <a:t>2003</a:t>
            </a:r>
            <a:br>
              <a:rPr lang="en-US" sz="1200" i="0" dirty="0">
                <a:solidFill>
                  <a:schemeClr val="tx1"/>
                </a:solidFill>
              </a:rPr>
            </a:br>
            <a:r>
              <a:rPr lang="en-US" sz="1200" i="0" dirty="0">
                <a:solidFill>
                  <a:schemeClr val="tx1"/>
                </a:solidFill>
              </a:rPr>
              <a:t>BROEN China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697880"/>
                </a:solidFill>
              </a:rPr>
              <a:t>2008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BROEN </a:t>
            </a:r>
            <a:r>
              <a:rPr lang="en-US" sz="1200" dirty="0" err="1"/>
              <a:t>Oil&amp;Gas</a:t>
            </a:r>
            <a:endParaRPr lang="en-US" sz="1200" dirty="0"/>
          </a:p>
          <a:p>
            <a:r>
              <a:rPr lang="en-US" sz="1200" dirty="0"/>
              <a:t>(ZAWGAZ and ARMATURA, PL)</a:t>
            </a:r>
          </a:p>
        </p:txBody>
      </p:sp>
      <p:sp>
        <p:nvSpPr>
          <p:cNvPr id="40" name="Tekstfelt 5"/>
          <p:cNvSpPr txBox="1"/>
          <p:nvPr/>
        </p:nvSpPr>
        <p:spPr>
          <a:xfrm rot="16200000">
            <a:off x="-665593" y="2446089"/>
            <a:ext cx="1958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697880"/>
                </a:solidFill>
              </a:rPr>
              <a:t>Technology footprint</a:t>
            </a:r>
          </a:p>
        </p:txBody>
      </p:sp>
      <p:sp>
        <p:nvSpPr>
          <p:cNvPr id="41" name="Tekstfelt 51"/>
          <p:cNvSpPr txBox="1"/>
          <p:nvPr/>
        </p:nvSpPr>
        <p:spPr>
          <a:xfrm rot="16200000">
            <a:off x="-542147" y="4697500"/>
            <a:ext cx="173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697880"/>
                </a:solidFill>
              </a:rPr>
              <a:t>Business footprint</a:t>
            </a: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1024718" y="3843719"/>
            <a:ext cx="9308306" cy="0"/>
          </a:xfrm>
          <a:prstGeom prst="line">
            <a:avLst/>
          </a:prstGeom>
          <a:ln w="285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2123795" y="373681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159500" y="373681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438228" y="373681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474932" y="373681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643663" y="373681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869211" y="373681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9212539" y="373681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0271465" y="373681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63159" y="373681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Parceo armatu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85" y="1723685"/>
            <a:ext cx="668415" cy="971468"/>
          </a:xfrm>
          <a:prstGeom prst="rect">
            <a:avLst/>
          </a:prstGeom>
        </p:spPr>
      </p:pic>
      <p:pic>
        <p:nvPicPr>
          <p:cNvPr id="21" name="Picture 20" descr="BAllofix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866" y="2138251"/>
            <a:ext cx="714201" cy="608489"/>
          </a:xfrm>
          <a:prstGeom prst="rect">
            <a:avLst/>
          </a:prstGeom>
        </p:spPr>
      </p:pic>
      <p:pic>
        <p:nvPicPr>
          <p:cNvPr id="22" name="Picture 21" descr="3 Way Rotary - CAR kopi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370" y="2003337"/>
            <a:ext cx="611301" cy="743404"/>
          </a:xfrm>
          <a:prstGeom prst="rect">
            <a:avLst/>
          </a:prstGeom>
        </p:spPr>
      </p:pic>
      <p:pic>
        <p:nvPicPr>
          <p:cNvPr id="23" name="Picture 22" descr="Ballomax-DN80 kopi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102" y="2144704"/>
            <a:ext cx="968460" cy="538398"/>
          </a:xfrm>
          <a:prstGeom prst="rect">
            <a:avLst/>
          </a:prstGeom>
        </p:spPr>
      </p:pic>
      <p:pic>
        <p:nvPicPr>
          <p:cNvPr id="25" name="Picture 24" descr="BAllofix OLD MODEL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663" y="2174162"/>
            <a:ext cx="373872" cy="450098"/>
          </a:xfrm>
          <a:prstGeom prst="rect">
            <a:avLst/>
          </a:prstGeom>
        </p:spPr>
      </p:pic>
      <p:pic>
        <p:nvPicPr>
          <p:cNvPr id="27" name="Picture 26" descr="BROEN Full Flow SS low kopi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599" y="1980907"/>
            <a:ext cx="719328" cy="76504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33102" y="4226967"/>
            <a:ext cx="749206" cy="749206"/>
          </a:xfrm>
          <a:prstGeom prst="rect">
            <a:avLst/>
          </a:prstGeom>
        </p:spPr>
      </p:pic>
      <p:sp>
        <p:nvSpPr>
          <p:cNvPr id="35" name="Rectangle 21"/>
          <p:cNvSpPr/>
          <p:nvPr/>
        </p:nvSpPr>
        <p:spPr>
          <a:xfrm>
            <a:off x="-48345351" y="-25298243"/>
            <a:ext cx="97000827" cy="559867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25DFC0F-DBD9-4EC1-B15F-BA3118984F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1" y="6624164"/>
            <a:ext cx="12188825" cy="219966"/>
          </a:xfrm>
        </p:spPr>
        <p:txBody>
          <a:bodyPr/>
          <a:lstStyle/>
          <a:p>
            <a:fld id="{F68EDD14-990D-4745-8EDC-C12E989366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4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ildingInst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618" y="1410878"/>
            <a:ext cx="2339906" cy="1475232"/>
          </a:xfrm>
          <a:prstGeom prst="rect">
            <a:avLst/>
          </a:prstGeom>
        </p:spPr>
      </p:pic>
      <p:pic>
        <p:nvPicPr>
          <p:cNvPr id="8" name="Picture 7" descr="DistrictEnergy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138" y="1410878"/>
            <a:ext cx="2339906" cy="1475232"/>
          </a:xfrm>
          <a:prstGeom prst="rect">
            <a:avLst/>
          </a:prstGeom>
        </p:spPr>
      </p:pic>
      <p:pic>
        <p:nvPicPr>
          <p:cNvPr id="9" name="Picture 8" descr="OilGa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565" y="1419995"/>
            <a:ext cx="2339906" cy="1475232"/>
          </a:xfrm>
          <a:prstGeom prst="rect">
            <a:avLst/>
          </a:prstGeom>
        </p:spPr>
      </p:pic>
      <p:pic>
        <p:nvPicPr>
          <p:cNvPr id="11" name="Picture 10" descr="IndustrControls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992" y="1412875"/>
            <a:ext cx="2339906" cy="1475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Our End Markets</a:t>
            </a:r>
            <a:br>
              <a:rPr lang="en-US" dirty="0"/>
            </a:br>
            <a:r>
              <a:rPr lang="en-US" sz="1900" dirty="0">
                <a:solidFill>
                  <a:schemeClr val="accent1"/>
                </a:solidFill>
              </a:rPr>
              <a:t>Where we add value</a:t>
            </a:r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4589315" y="3135371"/>
            <a:ext cx="2157620" cy="1319627"/>
          </a:xfrm>
          <a:prstGeom prst="rect">
            <a:avLst/>
          </a:prstGeom>
        </p:spPr>
        <p:txBody>
          <a:bodyPr vert="horz" lIns="0" tIns="0" rIns="109070" bIns="0" rtlCol="0">
            <a:noAutofit/>
          </a:bodyPr>
          <a:lstStyle>
            <a:lvl1pPr marL="285750" indent="-28575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Calibri Light"/>
              </a:defRPr>
            </a:lvl1pPr>
            <a:lvl2pPr marL="545348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6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2pPr>
            <a:lvl3pPr marL="1090696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3pPr>
            <a:lvl4pPr marL="1908719" indent="-272674" algn="l" defTabSz="545348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4pPr>
            <a:lvl5pPr marL="2454067" indent="-272674" algn="l" defTabSz="545348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5pPr>
            <a:lvl6pPr marL="2726741" indent="0" algn="l" defTabSz="545348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4763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0111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35459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/>
              <a:buNone/>
            </a:pPr>
            <a:r>
              <a:rPr lang="en-US" sz="1600" dirty="0"/>
              <a:t>Distribution and transmission of district energy in residential, municipal and commercial applications.</a:t>
            </a:r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2066618" y="3124643"/>
            <a:ext cx="2522697" cy="12276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lnSpc>
                <a:spcPct val="100000"/>
              </a:lnSpc>
              <a:buNone/>
            </a:pPr>
            <a:r>
              <a:rPr lang="en-US" sz="1600" dirty="0"/>
              <a:t>Complete solutions for the distribution and control of flow in HVAC installations in residential, commercial and industrial buildings.</a:t>
            </a: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7014905" y="3149393"/>
            <a:ext cx="2157620" cy="12322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lnSpc>
                <a:spcPct val="100000"/>
              </a:lnSpc>
              <a:buNone/>
            </a:pPr>
            <a:r>
              <a:rPr lang="en-US" sz="1600" dirty="0"/>
              <a:t>Ball valve technology made to order for distribution and transmission of gas in energy applications.</a:t>
            </a:r>
          </a:p>
        </p:txBody>
      </p:sp>
      <p:sp>
        <p:nvSpPr>
          <p:cNvPr id="10" name="Pladsholder til indhold 2"/>
          <p:cNvSpPr txBox="1">
            <a:spLocks/>
          </p:cNvSpPr>
          <p:nvPr/>
        </p:nvSpPr>
        <p:spPr>
          <a:xfrm>
            <a:off x="9440495" y="3125663"/>
            <a:ext cx="2370914" cy="1208084"/>
          </a:xfrm>
          <a:prstGeom prst="rect">
            <a:avLst/>
          </a:prstGeom>
        </p:spPr>
        <p:txBody>
          <a:bodyPr vert="horz" lIns="0" tIns="4572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Temperature and pressure regulation in maritime, offshore and energy applications.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2066618" y="2576263"/>
            <a:ext cx="2339906" cy="30189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BUILDING INSTALLATIONS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96138" y="2576263"/>
            <a:ext cx="2339906" cy="30189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DISTRICT ENERGY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25658" y="2600731"/>
            <a:ext cx="2340813" cy="30189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NATURAL GAS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56085" y="2586208"/>
            <a:ext cx="2340813" cy="30189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1"/>
                </a:solidFill>
              </a:rPr>
              <a:t>MARINE &amp; POWER</a:t>
            </a:r>
          </a:p>
        </p:txBody>
      </p:sp>
      <p:sp>
        <p:nvSpPr>
          <p:cNvPr id="16" name="Rectangle 21"/>
          <p:cNvSpPr/>
          <p:nvPr/>
        </p:nvSpPr>
        <p:spPr>
          <a:xfrm>
            <a:off x="14433209" y="-24564396"/>
            <a:ext cx="97000827" cy="559867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F82F2D-79B4-43D2-A563-1C66C63F22E7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2070184" y="4999276"/>
            <a:ext cx="1042169" cy="0"/>
          </a:xfrm>
          <a:prstGeom prst="line">
            <a:avLst/>
          </a:prstGeom>
          <a:ln w="285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F9BA44E2-FC49-49AD-BEF3-DB4CAA1C12E2}"/>
              </a:ext>
            </a:extLst>
          </p:cNvPr>
          <p:cNvSpPr/>
          <p:nvPr/>
        </p:nvSpPr>
        <p:spPr>
          <a:xfrm>
            <a:off x="3112353" y="4897306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79ECDA-7A8C-46E6-95BA-D358682E63D0}"/>
              </a:ext>
            </a:extLst>
          </p:cNvPr>
          <p:cNvCxnSpPr>
            <a:cxnSpLocks/>
            <a:endCxn id="32" idx="2"/>
          </p:cNvCxnSpPr>
          <p:nvPr/>
        </p:nvCxnSpPr>
        <p:spPr>
          <a:xfrm>
            <a:off x="2062163" y="4654313"/>
            <a:ext cx="5948135" cy="15560"/>
          </a:xfrm>
          <a:prstGeom prst="line">
            <a:avLst/>
          </a:prstGeom>
          <a:ln w="285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C956A319-AD5F-42E2-A844-0806FF86F391}"/>
              </a:ext>
            </a:extLst>
          </p:cNvPr>
          <p:cNvSpPr/>
          <p:nvPr/>
        </p:nvSpPr>
        <p:spPr>
          <a:xfrm>
            <a:off x="5561974" y="456790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D36C4BD-F5CD-4B89-95A7-94195115F274}"/>
              </a:ext>
            </a:extLst>
          </p:cNvPr>
          <p:cNvSpPr/>
          <p:nvPr/>
        </p:nvSpPr>
        <p:spPr>
          <a:xfrm>
            <a:off x="8010298" y="456790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B26FBAD-2855-4170-B09B-C7083D08A867}"/>
              </a:ext>
            </a:extLst>
          </p:cNvPr>
          <p:cNvSpPr/>
          <p:nvPr/>
        </p:nvSpPr>
        <p:spPr>
          <a:xfrm>
            <a:off x="3108214" y="456790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531F86F-868F-40D5-83FA-1FA25DC92EFD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2070184" y="5339016"/>
            <a:ext cx="5945699" cy="0"/>
          </a:xfrm>
          <a:prstGeom prst="line">
            <a:avLst/>
          </a:prstGeom>
          <a:ln w="285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D1D6BD1C-41B0-4B36-B057-E99A0EB68A0E}"/>
              </a:ext>
            </a:extLst>
          </p:cNvPr>
          <p:cNvSpPr/>
          <p:nvPr/>
        </p:nvSpPr>
        <p:spPr>
          <a:xfrm>
            <a:off x="5559810" y="5237046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90C4843-BACE-4D0D-A90D-E70FEBE77ED2}"/>
              </a:ext>
            </a:extLst>
          </p:cNvPr>
          <p:cNvSpPr/>
          <p:nvPr/>
        </p:nvSpPr>
        <p:spPr>
          <a:xfrm>
            <a:off x="8015883" y="5237046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5E5E3A1-4F2C-4B06-A802-B4033EB2DFEB}"/>
              </a:ext>
            </a:extLst>
          </p:cNvPr>
          <p:cNvCxnSpPr>
            <a:cxnSpLocks/>
            <a:endCxn id="54" idx="2"/>
          </p:cNvCxnSpPr>
          <p:nvPr/>
        </p:nvCxnSpPr>
        <p:spPr>
          <a:xfrm>
            <a:off x="2070184" y="5693493"/>
            <a:ext cx="8359389" cy="0"/>
          </a:xfrm>
          <a:prstGeom prst="line">
            <a:avLst/>
          </a:prstGeom>
          <a:ln w="285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5345B70D-BCFD-4CB9-850B-1FDA2FEDD08A}"/>
              </a:ext>
            </a:extLst>
          </p:cNvPr>
          <p:cNvSpPr/>
          <p:nvPr/>
        </p:nvSpPr>
        <p:spPr>
          <a:xfrm>
            <a:off x="5557674" y="559152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ADB25AA-5797-4565-9E62-75E5F3D60EED}"/>
              </a:ext>
            </a:extLst>
          </p:cNvPr>
          <p:cNvSpPr/>
          <p:nvPr/>
        </p:nvSpPr>
        <p:spPr>
          <a:xfrm>
            <a:off x="10429573" y="5591523"/>
            <a:ext cx="203939" cy="203939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6978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Pladsholder til indhold 2">
            <a:extLst>
              <a:ext uri="{FF2B5EF4-FFF2-40B4-BE49-F238E27FC236}">
                <a16:creationId xmlns:a16="http://schemas.microsoft.com/office/drawing/2014/main" id="{5EE2B678-5E41-40BD-8241-3B95B04D2EFC}"/>
              </a:ext>
            </a:extLst>
          </p:cNvPr>
          <p:cNvSpPr txBox="1">
            <a:spLocks/>
          </p:cNvSpPr>
          <p:nvPr/>
        </p:nvSpPr>
        <p:spPr>
          <a:xfrm>
            <a:off x="702576" y="4547274"/>
            <a:ext cx="1605658" cy="14082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lnSpc>
                <a:spcPct val="100000"/>
              </a:lnSpc>
              <a:buNone/>
            </a:pPr>
            <a:r>
              <a:rPr lang="en-US" sz="1400" dirty="0"/>
              <a:t>BROEN Full Flow</a:t>
            </a:r>
          </a:p>
          <a:p>
            <a:pPr marL="0" indent="-457200">
              <a:lnSpc>
                <a:spcPct val="100000"/>
              </a:lnSpc>
              <a:buNone/>
            </a:pPr>
            <a:r>
              <a:rPr lang="en-US" sz="1400" dirty="0"/>
              <a:t>BROEN Ballofix®</a:t>
            </a:r>
          </a:p>
          <a:p>
            <a:pPr marL="0" indent="-457200">
              <a:lnSpc>
                <a:spcPct val="100000"/>
              </a:lnSpc>
              <a:buNone/>
            </a:pPr>
            <a:r>
              <a:rPr lang="en-US" sz="1400" dirty="0"/>
              <a:t>BROEN Ballomax®</a:t>
            </a:r>
          </a:p>
          <a:p>
            <a:pPr marL="0" indent="-457200">
              <a:lnSpc>
                <a:spcPct val="100000"/>
              </a:lnSpc>
              <a:buNone/>
            </a:pPr>
            <a:r>
              <a:rPr lang="en-US" sz="1400" dirty="0"/>
              <a:t>BROEN </a:t>
            </a:r>
            <a:r>
              <a:rPr lang="en-US" sz="1400" dirty="0" err="1"/>
              <a:t>Clorius</a:t>
            </a:r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16E7C6-3EE5-4C2B-8B82-673DAC9D56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1" y="6624164"/>
            <a:ext cx="12188825" cy="219966"/>
          </a:xfrm>
        </p:spPr>
        <p:txBody>
          <a:bodyPr/>
          <a:lstStyle/>
          <a:p>
            <a:fld id="{F68EDD14-990D-4745-8EDC-C12E989366B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2" grpId="0" animBg="1"/>
      <p:bldP spid="36" grpId="0" animBg="1"/>
      <p:bldP spid="39" grpId="0" animBg="1"/>
      <p:bldP spid="42" grpId="0" animBg="1"/>
      <p:bldP spid="49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65" y="1147292"/>
            <a:ext cx="8461248" cy="5123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Our Global Footprint</a:t>
            </a:r>
            <a:br>
              <a:rPr lang="en-US"/>
            </a:br>
            <a:r>
              <a:rPr lang="en-US" sz="1900">
                <a:solidFill>
                  <a:srgbClr val="697880"/>
                </a:solidFill>
              </a:rPr>
              <a:t>We focus our approach</a:t>
            </a:r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8927372" y="1327032"/>
            <a:ext cx="3124719" cy="5234614"/>
          </a:xfrm>
          <a:prstGeom prst="rect">
            <a:avLst/>
          </a:prstGeom>
        </p:spPr>
        <p:txBody>
          <a:bodyPr vert="horz" lIns="0" tIns="0" rIns="109070" bIns="0" rtlCol="0">
            <a:noAutofit/>
          </a:bodyPr>
          <a:lstStyle>
            <a:lvl1pPr marL="285750" indent="-28575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Calibri Light"/>
              </a:defRPr>
            </a:lvl1pPr>
            <a:lvl2pPr marL="545348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6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2pPr>
            <a:lvl3pPr marL="1090696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3pPr>
            <a:lvl4pPr marL="1908719" indent="-272674" algn="l" defTabSz="545348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4pPr>
            <a:lvl5pPr marL="2454067" indent="-272674" algn="l" defTabSz="545348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5pPr>
            <a:lvl6pPr marL="2726741" indent="0" algn="l" defTabSz="545348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4763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0111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35459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/>
              <a:buNone/>
            </a:pPr>
            <a:r>
              <a:rPr lang="en-US" b="1" dirty="0"/>
              <a:t>Locations</a:t>
            </a:r>
          </a:p>
          <a:p>
            <a:pPr marL="0" indent="0">
              <a:buFont typeface="Courier New"/>
              <a:buNone/>
            </a:pPr>
            <a:r>
              <a:rPr lang="en-US" sz="1200" b="1" dirty="0"/>
              <a:t>Legal Headquarter in Denmark</a:t>
            </a:r>
          </a:p>
          <a:p>
            <a:pPr marL="0" indent="0">
              <a:buFont typeface="Courier New"/>
              <a:buNone/>
            </a:pPr>
            <a:endParaRPr lang="en-US" sz="1200" b="1" dirty="0"/>
          </a:p>
          <a:p>
            <a:pPr marL="0" indent="0">
              <a:buFont typeface="Courier New"/>
              <a:buNone/>
            </a:pPr>
            <a:r>
              <a:rPr lang="en-US" sz="1200" b="1" dirty="0"/>
              <a:t>Sales and Production Sites</a:t>
            </a:r>
            <a:br>
              <a:rPr lang="en-US" sz="1200" b="1" dirty="0"/>
            </a:br>
            <a:r>
              <a:rPr lang="en-US" sz="1200" dirty="0"/>
              <a:t>BROEN A/S, Assens (DK)</a:t>
            </a:r>
            <a:br>
              <a:rPr lang="en-US" sz="1200" dirty="0"/>
            </a:br>
            <a:r>
              <a:rPr lang="en-US" sz="1200" dirty="0"/>
              <a:t>BROEN SA, Dzierżoniów (PL)</a:t>
            </a:r>
            <a:br>
              <a:rPr lang="en-US" sz="1200" dirty="0"/>
            </a:br>
            <a:r>
              <a:rPr lang="en-US" sz="1200" dirty="0"/>
              <a:t>BROEN Natural Gas, Suchy Las &amp; Rogoźno (PL)</a:t>
            </a:r>
            <a:br>
              <a:rPr lang="en-US" sz="1200" dirty="0"/>
            </a:br>
            <a:r>
              <a:rPr lang="en-US" sz="1200" dirty="0"/>
              <a:t>BROEN LLC, Kolomna (RU)</a:t>
            </a:r>
            <a:br>
              <a:rPr lang="en-US" sz="1200" dirty="0"/>
            </a:br>
            <a:r>
              <a:rPr lang="en-US" sz="1200" dirty="0"/>
              <a:t>BROEN INC., Houston (US)</a:t>
            </a:r>
            <a:br>
              <a:rPr lang="en-US" sz="1200" dirty="0"/>
            </a:br>
            <a:r>
              <a:rPr lang="en-US" sz="1200" dirty="0"/>
              <a:t>Clorius Controls, Dzierżoniów (PL)</a:t>
            </a:r>
          </a:p>
          <a:p>
            <a:pPr marL="0" indent="0">
              <a:buFont typeface="Courier New"/>
              <a:buNone/>
            </a:pPr>
            <a:endParaRPr lang="en-US" sz="1200" b="1" dirty="0"/>
          </a:p>
          <a:p>
            <a:pPr marL="0" indent="0">
              <a:buFont typeface="Courier New"/>
              <a:buNone/>
            </a:pPr>
            <a:r>
              <a:rPr lang="en-US" sz="1200" b="1" dirty="0"/>
              <a:t>Sales Offices</a:t>
            </a:r>
            <a:br>
              <a:rPr lang="en-US" sz="1200" b="1" dirty="0"/>
            </a:br>
            <a:r>
              <a:rPr lang="en-US" sz="1200" dirty="0"/>
              <a:t>BROEN Assens</a:t>
            </a:r>
            <a:br>
              <a:rPr lang="en-US" sz="1200" dirty="0"/>
            </a:br>
            <a:r>
              <a:rPr lang="en-US" sz="1200" dirty="0"/>
              <a:t>BROEN Stockholm</a:t>
            </a:r>
            <a:br>
              <a:rPr lang="en-US" sz="1200" dirty="0"/>
            </a:br>
            <a:r>
              <a:rPr lang="en-US" sz="1200" dirty="0"/>
              <a:t>BROEN Helsinki</a:t>
            </a:r>
            <a:br>
              <a:rPr lang="en-US" sz="1200" dirty="0"/>
            </a:br>
            <a:r>
              <a:rPr lang="en-US" sz="1200" dirty="0"/>
              <a:t>BROEN SEI, Rumania</a:t>
            </a:r>
            <a:br>
              <a:rPr lang="en-US" sz="1200" dirty="0"/>
            </a:br>
            <a:r>
              <a:rPr lang="en-US" sz="1200" dirty="0"/>
              <a:t>BROEN Beijing</a:t>
            </a:r>
            <a:br>
              <a:rPr lang="en-US" sz="1200" dirty="0"/>
            </a:br>
            <a:r>
              <a:rPr lang="en-US" sz="1200" dirty="0"/>
              <a:t>BROEN Moscow</a:t>
            </a:r>
            <a:br>
              <a:rPr lang="en-US" sz="1200" dirty="0"/>
            </a:br>
            <a:r>
              <a:rPr lang="en-US" sz="1200" dirty="0"/>
              <a:t>BROEN </a:t>
            </a:r>
            <a:r>
              <a:rPr lang="en-US" sz="1200" dirty="0" err="1"/>
              <a:t>Clorius</a:t>
            </a:r>
            <a:r>
              <a:rPr lang="en-US" sz="1200" dirty="0"/>
              <a:t>, Shanghai</a:t>
            </a:r>
          </a:p>
        </p:txBody>
      </p:sp>
      <p:sp>
        <p:nvSpPr>
          <p:cNvPr id="6" name="Ellipse 13"/>
          <p:cNvSpPr>
            <a:spLocks noChangeAspect="1"/>
          </p:cNvSpPr>
          <p:nvPr/>
        </p:nvSpPr>
        <p:spPr>
          <a:xfrm flipH="1">
            <a:off x="9841793" y="3651497"/>
            <a:ext cx="101242" cy="108000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DB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38"/>
          <p:cNvSpPr>
            <a:spLocks noChangeAspect="1"/>
          </p:cNvSpPr>
          <p:nvPr/>
        </p:nvSpPr>
        <p:spPr>
          <a:xfrm flipH="1">
            <a:off x="10670686" y="2106487"/>
            <a:ext cx="103265" cy="110160"/>
          </a:xfrm>
          <a:prstGeom prst="ellipse">
            <a:avLst/>
          </a:prstGeom>
          <a:solidFill>
            <a:srgbClr val="DB0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4" name="Ellipse 55"/>
          <p:cNvSpPr/>
          <p:nvPr/>
        </p:nvSpPr>
        <p:spPr>
          <a:xfrm flipH="1">
            <a:off x="1889620" y="3991876"/>
            <a:ext cx="88583" cy="94497"/>
          </a:xfrm>
          <a:prstGeom prst="ellipse">
            <a:avLst/>
          </a:prstGeom>
          <a:solidFill>
            <a:srgbClr val="DB0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5" name="Ellipse 56"/>
          <p:cNvSpPr/>
          <p:nvPr/>
        </p:nvSpPr>
        <p:spPr>
          <a:xfrm flipH="1">
            <a:off x="4387527" y="3370265"/>
            <a:ext cx="88583" cy="94497"/>
          </a:xfrm>
          <a:prstGeom prst="ellipse">
            <a:avLst/>
          </a:prstGeom>
          <a:solidFill>
            <a:srgbClr val="DB0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6" name="Ellipse 57"/>
          <p:cNvSpPr/>
          <p:nvPr/>
        </p:nvSpPr>
        <p:spPr>
          <a:xfrm flipH="1">
            <a:off x="4133408" y="3219856"/>
            <a:ext cx="88583" cy="94497"/>
          </a:xfrm>
          <a:prstGeom prst="ellipse">
            <a:avLst/>
          </a:prstGeom>
          <a:solidFill>
            <a:srgbClr val="DB0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8" name="Ellipse 63"/>
          <p:cNvSpPr/>
          <p:nvPr/>
        </p:nvSpPr>
        <p:spPr>
          <a:xfrm flipH="1">
            <a:off x="4522827" y="2965580"/>
            <a:ext cx="88583" cy="94497"/>
          </a:xfrm>
          <a:prstGeom prst="ellipse">
            <a:avLst/>
          </a:prstGeom>
          <a:solidFill>
            <a:schemeClr val="bg1"/>
          </a:solidFill>
          <a:ln w="12700" cmpd="sng">
            <a:solidFill>
              <a:srgbClr val="DB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Ellipse 64"/>
          <p:cNvSpPr/>
          <p:nvPr/>
        </p:nvSpPr>
        <p:spPr>
          <a:xfrm flipH="1">
            <a:off x="5058493" y="3078110"/>
            <a:ext cx="88583" cy="94497"/>
          </a:xfrm>
          <a:prstGeom prst="ellipse">
            <a:avLst/>
          </a:prstGeom>
          <a:solidFill>
            <a:schemeClr val="bg1"/>
          </a:solidFill>
          <a:ln w="12700" cmpd="sng">
            <a:solidFill>
              <a:srgbClr val="DB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Ellipse 32"/>
          <p:cNvSpPr/>
          <p:nvPr/>
        </p:nvSpPr>
        <p:spPr>
          <a:xfrm flipH="1">
            <a:off x="4363973" y="3308668"/>
            <a:ext cx="88583" cy="94497"/>
          </a:xfrm>
          <a:prstGeom prst="ellipse">
            <a:avLst/>
          </a:prstGeom>
          <a:solidFill>
            <a:srgbClr val="DB0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Ellipse 107"/>
          <p:cNvSpPr/>
          <p:nvPr/>
        </p:nvSpPr>
        <p:spPr>
          <a:xfrm flipH="1">
            <a:off x="5106431" y="3125359"/>
            <a:ext cx="88583" cy="94497"/>
          </a:xfrm>
          <a:prstGeom prst="ellipse">
            <a:avLst/>
          </a:prstGeom>
          <a:solidFill>
            <a:srgbClr val="DB0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Ellipse 111"/>
          <p:cNvSpPr/>
          <p:nvPr/>
        </p:nvSpPr>
        <p:spPr>
          <a:xfrm flipH="1">
            <a:off x="4249662" y="3038342"/>
            <a:ext cx="88583" cy="94497"/>
          </a:xfrm>
          <a:prstGeom prst="ellipse">
            <a:avLst/>
          </a:prstGeom>
          <a:solidFill>
            <a:schemeClr val="bg1"/>
          </a:solidFill>
          <a:ln w="12700" cmpd="sng">
            <a:solidFill>
              <a:srgbClr val="DB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3" name="Ellipse 112"/>
          <p:cNvSpPr/>
          <p:nvPr/>
        </p:nvSpPr>
        <p:spPr>
          <a:xfrm flipH="1">
            <a:off x="4522827" y="3570102"/>
            <a:ext cx="88583" cy="94497"/>
          </a:xfrm>
          <a:prstGeom prst="ellipse">
            <a:avLst/>
          </a:prstGeom>
          <a:solidFill>
            <a:schemeClr val="bg1"/>
          </a:solidFill>
          <a:ln w="12700" cmpd="sng">
            <a:solidFill>
              <a:srgbClr val="DB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4" name="Ellipse 113"/>
          <p:cNvSpPr/>
          <p:nvPr/>
        </p:nvSpPr>
        <p:spPr>
          <a:xfrm flipH="1">
            <a:off x="6651372" y="3794802"/>
            <a:ext cx="88583" cy="94497"/>
          </a:xfrm>
          <a:prstGeom prst="ellipse">
            <a:avLst/>
          </a:prstGeom>
          <a:solidFill>
            <a:schemeClr val="bg1"/>
          </a:solidFill>
          <a:ln w="12700" cmpd="sng">
            <a:solidFill>
              <a:srgbClr val="DB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Ellipse 114"/>
          <p:cNvSpPr/>
          <p:nvPr/>
        </p:nvSpPr>
        <p:spPr>
          <a:xfrm flipH="1">
            <a:off x="6789615" y="4030657"/>
            <a:ext cx="88583" cy="94497"/>
          </a:xfrm>
          <a:prstGeom prst="ellipse">
            <a:avLst/>
          </a:prstGeom>
          <a:solidFill>
            <a:schemeClr val="bg1"/>
          </a:solidFill>
          <a:ln w="12700" cmpd="sng">
            <a:solidFill>
              <a:srgbClr val="DB00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ctangle 21"/>
          <p:cNvSpPr/>
          <p:nvPr/>
        </p:nvSpPr>
        <p:spPr>
          <a:xfrm>
            <a:off x="-42763442" y="-24515309"/>
            <a:ext cx="97000827" cy="559867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F06B6-7114-4BD7-948F-A3CC00F458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1" y="6624164"/>
            <a:ext cx="12188825" cy="219966"/>
          </a:xfrm>
        </p:spPr>
        <p:txBody>
          <a:bodyPr/>
          <a:lstStyle/>
          <a:p>
            <a:fld id="{F68EDD14-990D-4745-8EDC-C12E989366B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76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ytuł 17">
            <a:extLst>
              <a:ext uri="{FF2B5EF4-FFF2-40B4-BE49-F238E27FC236}">
                <a16:creationId xmlns:a16="http://schemas.microsoft.com/office/drawing/2014/main" id="{9D32C8C5-A005-E2E7-89C9-52EC88726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874" y="219423"/>
            <a:ext cx="6136287" cy="1480917"/>
          </a:xfrm>
        </p:spPr>
        <p:txBody>
          <a:bodyPr/>
          <a:lstStyle/>
          <a:p>
            <a:r>
              <a:rPr lang="pl-PL" dirty="0" err="1"/>
              <a:t>Our</a:t>
            </a:r>
            <a:r>
              <a:rPr lang="pl-PL" dirty="0"/>
              <a:t> business partner in Serbia</a:t>
            </a:r>
            <a:br>
              <a:rPr lang="pl-PL" dirty="0"/>
            </a:br>
            <a:endParaRPr lang="pl-PL" dirty="0"/>
          </a:p>
        </p:txBody>
      </p:sp>
      <p:sp>
        <p:nvSpPr>
          <p:cNvPr id="35842" name="Symbol zastępczy numeru slajdu 3">
            <a:extLst>
              <a:ext uri="{FF2B5EF4-FFF2-40B4-BE49-F238E27FC236}">
                <a16:creationId xmlns:a16="http://schemas.microsoft.com/office/drawing/2014/main" id="{D2C318DC-20BD-4878-BD5A-5D016026F6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  <a:noFill/>
        </p:spPr>
        <p:txBody>
          <a:bodyPr/>
          <a:lstStyle>
            <a:lvl1pPr>
              <a:spcBef>
                <a:spcPct val="20000"/>
              </a:spcBef>
              <a:buSzPct val="6000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ヒラギノ角ゴ Pro W3" pitchFamily="1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l-PL" altLang="pl-PL" dirty="0"/>
          </a:p>
          <a:p>
            <a:pPr>
              <a:spcBef>
                <a:spcPct val="0"/>
              </a:spcBef>
              <a:buSzTx/>
              <a:buFontTx/>
              <a:buNone/>
            </a:pPr>
            <a:endParaRPr lang="pl-PL" altLang="pl-PL" dirty="0"/>
          </a:p>
          <a:p>
            <a:pPr>
              <a:spcBef>
                <a:spcPct val="0"/>
              </a:spcBef>
              <a:buSzTx/>
              <a:buFontTx/>
              <a:buNone/>
            </a:pPr>
            <a:endParaRPr lang="da-DK" altLang="pl-PL" dirty="0"/>
          </a:p>
        </p:txBody>
      </p:sp>
      <p:pic>
        <p:nvPicPr>
          <p:cNvPr id="3" name="Picture 4" descr="Flaga Serbii">
            <a:extLst>
              <a:ext uri="{FF2B5EF4-FFF2-40B4-BE49-F238E27FC236}">
                <a16:creationId xmlns:a16="http://schemas.microsoft.com/office/drawing/2014/main" id="{87529BB9-5B7C-1B30-0085-0149557AB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079" y="1309093"/>
            <a:ext cx="2480135" cy="165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pa Serbii">
            <a:extLst>
              <a:ext uri="{FF2B5EF4-FFF2-40B4-BE49-F238E27FC236}">
                <a16:creationId xmlns:a16="http://schemas.microsoft.com/office/drawing/2014/main" id="{FB34A789-1DBC-2042-460C-203876670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724" y="1998734"/>
            <a:ext cx="4816562" cy="432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54D8CFF-1040-E51F-7DCB-70C4C9C57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561" y="2944491"/>
            <a:ext cx="2483653" cy="830739"/>
          </a:xfrm>
          <a:prstGeom prst="rect">
            <a:avLst/>
          </a:prstGeom>
        </p:spPr>
      </p:pic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2CBBD881-2A66-2EB2-14A9-87D1A3FC2D2E}"/>
              </a:ext>
            </a:extLst>
          </p:cNvPr>
          <p:cNvSpPr/>
          <p:nvPr/>
        </p:nvSpPr>
        <p:spPr>
          <a:xfrm>
            <a:off x="6035542" y="3229313"/>
            <a:ext cx="2480317" cy="230032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2"/>
              </a:solidFill>
              <a:highlight>
                <a:srgbClr val="FF0000"/>
              </a:highlight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73C97FF-1C13-E889-02A4-8268F2005805}"/>
              </a:ext>
            </a:extLst>
          </p:cNvPr>
          <p:cNvSpPr txBox="1"/>
          <p:nvPr/>
        </p:nvSpPr>
        <p:spPr>
          <a:xfrm>
            <a:off x="8627561" y="3913510"/>
            <a:ext cx="34472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Sedište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/ headquarters: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Dušana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Vukasovića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80/22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11070 Novi Beograd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Serbia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tel. +381 11 3347-542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    +381 11 3347-582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mob. +381 63 27 47 75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www.komo-yu.com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7A5FF5DC-BD79-DDF4-F08D-8A44E53FC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34" y="97570"/>
            <a:ext cx="3322593" cy="269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97880"/>
                </a:solidFill>
              </a:rPr>
              <a:t>Business Area</a:t>
            </a:r>
            <a:br>
              <a:rPr lang="en-US" dirty="0"/>
            </a:br>
            <a:r>
              <a:rPr lang="en-US" dirty="0"/>
              <a:t>District </a:t>
            </a:r>
            <a:r>
              <a:rPr lang="pl-PL" dirty="0"/>
              <a:t>Heating and </a:t>
            </a:r>
            <a:r>
              <a:rPr lang="pl-PL" dirty="0" err="1"/>
              <a:t>Cooling</a:t>
            </a:r>
            <a:r>
              <a:rPr lang="pl-PL" dirty="0"/>
              <a:t> </a:t>
            </a:r>
            <a:r>
              <a:rPr lang="en-US" dirty="0"/>
              <a:t>Energy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1787386-B7D8-B6DA-BEA4-9F70E1071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4" y="97570"/>
            <a:ext cx="5834378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" y="0"/>
            <a:ext cx="5240776" cy="6858000"/>
          </a:xfrm>
        </p:spPr>
      </p:pic>
      <p:sp>
        <p:nvSpPr>
          <p:cNvPr id="7" name="Rechthoek 2"/>
          <p:cNvSpPr/>
          <p:nvPr/>
        </p:nvSpPr>
        <p:spPr>
          <a:xfrm>
            <a:off x="5828" y="345108"/>
            <a:ext cx="5243690" cy="52322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wrap="square">
            <a:spAutoFit/>
          </a:bodyPr>
          <a:lstStyle/>
          <a:p>
            <a:pPr lvl="1" algn="just" defTabSz="457200">
              <a:defRPr/>
            </a:pPr>
            <a:endParaRPr lang="en-US" sz="1400" i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 defTabSz="457200">
              <a:defRPr/>
            </a:pPr>
            <a:endParaRPr lang="en-US" sz="1400" i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5706971" y="1392446"/>
            <a:ext cx="6070814" cy="472965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BROEN offers a comprehensive range of BROEN Ballomax® </a:t>
            </a:r>
            <a:br>
              <a:rPr lang="en-US" sz="1800" dirty="0"/>
            </a:br>
            <a:r>
              <a:rPr lang="en-US" sz="1800" dirty="0"/>
              <a:t>ball valves and b</a:t>
            </a: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utterfly valves - combined with a range of actuators, gears, flanges, extension spindles and hot tapping tools. </a:t>
            </a: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Clients we serve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District energy companies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Contractors, consulting engineers and OEMs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Application examples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District heating and district cooling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How we add value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Proven quality, safety and reliability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Low cost of ownership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System and product knowledge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District Energy</a:t>
            </a:r>
          </a:p>
        </p:txBody>
      </p:sp>
      <p:sp>
        <p:nvSpPr>
          <p:cNvPr id="6" name="Rechthoek 2"/>
          <p:cNvSpPr/>
          <p:nvPr/>
        </p:nvSpPr>
        <p:spPr>
          <a:xfrm>
            <a:off x="0" y="4697995"/>
            <a:ext cx="5246603" cy="1384995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wrap="square">
            <a:spAutoFit/>
          </a:bodyPr>
          <a:lstStyle/>
          <a:p>
            <a:pPr lvl="1" algn="just" defTabSz="457200">
              <a:defRPr/>
            </a:pPr>
            <a:endParaRPr lang="en-US" sz="1400" i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 defTabSz="457200">
              <a:defRPr/>
            </a:pPr>
            <a:r>
              <a:rPr lang="en-US" sz="14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Energy efficiency is one of the greatest challenges of our </a:t>
            </a:r>
            <a:br>
              <a:rPr lang="en-US" sz="14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time and for district energy BROEN delivers the </a:t>
            </a:r>
            <a:br>
              <a:rPr lang="en-US" sz="14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proven answer of  how to meet the globally rising</a:t>
            </a:r>
            <a:br>
              <a:rPr lang="en-US" sz="14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demand for energy efficiency.</a:t>
            </a:r>
          </a:p>
          <a:p>
            <a:pPr lvl="1" algn="just" defTabSz="457200">
              <a:defRPr/>
            </a:pP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8" name="Rectangle 21"/>
          <p:cNvSpPr/>
          <p:nvPr/>
        </p:nvSpPr>
        <p:spPr>
          <a:xfrm>
            <a:off x="-42842564" y="-24488196"/>
            <a:ext cx="97000827" cy="559867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0A2D95F-8F67-4B94-998D-69ED42C68FDF}"/>
              </a:ext>
            </a:extLst>
          </p:cNvPr>
          <p:cNvSpPr/>
          <p:nvPr/>
        </p:nvSpPr>
        <p:spPr>
          <a:xfrm flipH="1" flipV="1">
            <a:off x="5246603" y="6247145"/>
            <a:ext cx="195827" cy="204107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5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00-1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319" y="4128341"/>
            <a:ext cx="1235937" cy="1524986"/>
          </a:xfrm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631" y="1425574"/>
            <a:ext cx="4414354" cy="2664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District Energy</a:t>
            </a:r>
            <a:br>
              <a:rPr lang="en-US" sz="4000"/>
            </a:br>
            <a:r>
              <a:rPr lang="en-US" sz="1900">
                <a:solidFill>
                  <a:srgbClr val="697880"/>
                </a:solidFill>
              </a:rPr>
              <a:t>Scope of Supply – Energy Efficiency Designed to Last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6324069" y="1345454"/>
            <a:ext cx="5672545" cy="4781611"/>
          </a:xfrm>
        </p:spPr>
        <p:txBody>
          <a:bodyPr>
            <a:noAutofit/>
          </a:bodyPr>
          <a:lstStyle/>
          <a:p>
            <a:pPr marL="0" lvl="1">
              <a:spcBef>
                <a:spcPts val="0"/>
              </a:spcBef>
            </a:pPr>
            <a:r>
              <a:rPr lang="en-US" sz="1800" dirty="0">
                <a:latin typeface="+mn-lt"/>
              </a:rPr>
              <a:t>Based on the innovative heritage of Danish district heating the BROEN Ballomax® ball valves are key components in district energy grids worldwide.</a:t>
            </a:r>
            <a:r>
              <a:rPr lang="en-US" altLang="da-DK" sz="1800" dirty="0">
                <a:latin typeface="+mn-lt"/>
              </a:rPr>
              <a:t> </a:t>
            </a:r>
            <a:endParaRPr lang="en-US" altLang="en-US" sz="1800" dirty="0">
              <a:latin typeface="+mn-lt"/>
            </a:endParaRPr>
          </a:p>
          <a:p>
            <a:pPr marL="0" lvl="1">
              <a:spcBef>
                <a:spcPts val="0"/>
              </a:spcBef>
            </a:pPr>
            <a:endParaRPr lang="en-US" altLang="da-DK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altLang="da-DK" dirty="0"/>
              <a:t>The line of Ballomax® ball valves is available in a range of different designs  and dimensions – also for tough underground conditions according to EN488:2015-EHP003</a:t>
            </a:r>
            <a:endParaRPr lang="pl-PL" altLang="da-DK" dirty="0"/>
          </a:p>
          <a:p>
            <a:pPr>
              <a:spcBef>
                <a:spcPts val="0"/>
              </a:spcBef>
            </a:pPr>
            <a:r>
              <a:rPr lang="pl-PL" altLang="da-DK" dirty="0"/>
              <a:t>( </a:t>
            </a:r>
            <a:r>
              <a:rPr lang="pl-PL" altLang="da-DK" dirty="0" err="1"/>
              <a:t>Certificate</a:t>
            </a:r>
            <a:r>
              <a:rPr lang="pl-PL" altLang="da-DK" dirty="0"/>
              <a:t> </a:t>
            </a:r>
            <a:r>
              <a:rPr lang="pl-PL" altLang="da-DK" dirty="0" err="1"/>
              <a:t>number</a:t>
            </a:r>
            <a:r>
              <a:rPr lang="pl-PL" altLang="da-DK" dirty="0"/>
              <a:t> 08/02 IMA </a:t>
            </a:r>
            <a:r>
              <a:rPr lang="pl-PL" altLang="da-DK" dirty="0" err="1"/>
              <a:t>Dresden</a:t>
            </a:r>
            <a:r>
              <a:rPr lang="pl-PL" altLang="da-DK" dirty="0"/>
              <a:t> Germany )</a:t>
            </a:r>
            <a:endParaRPr lang="en-US" altLang="da-DK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285750" indent="-285750">
              <a:spcBef>
                <a:spcPts val="0"/>
              </a:spcBef>
              <a:buFont typeface="Courier New"/>
              <a:buChar char="o"/>
            </a:pPr>
            <a:r>
              <a:rPr lang="en-US" dirty="0"/>
              <a:t>Full bore or reduced bore </a:t>
            </a:r>
            <a:r>
              <a:rPr lang="en-US" dirty="0">
                <a:solidFill>
                  <a:srgbClr val="697880"/>
                </a:solidFill>
              </a:rPr>
              <a:t>|</a:t>
            </a:r>
            <a:r>
              <a:rPr lang="en-US" dirty="0"/>
              <a:t> DN10 to DN1400</a:t>
            </a:r>
          </a:p>
          <a:p>
            <a:pPr marL="285750" indent="-285750">
              <a:spcBef>
                <a:spcPts val="0"/>
              </a:spcBef>
              <a:buFont typeface="Courier New"/>
              <a:buChar char="o"/>
            </a:pPr>
            <a:r>
              <a:rPr lang="en-US" dirty="0"/>
              <a:t>Floating or trunnion mounted </a:t>
            </a:r>
            <a:r>
              <a:rPr lang="en-US" dirty="0">
                <a:solidFill>
                  <a:srgbClr val="697880"/>
                </a:solidFill>
              </a:rPr>
              <a:t>|</a:t>
            </a:r>
            <a:r>
              <a:rPr lang="en-US" dirty="0"/>
              <a:t> Up to PN 40</a:t>
            </a:r>
          </a:p>
          <a:p>
            <a:pPr marL="285750" indent="-285750">
              <a:spcBef>
                <a:spcPts val="0"/>
              </a:spcBef>
              <a:buFont typeface="Courier New"/>
              <a:buChar char="o"/>
            </a:pPr>
            <a:r>
              <a:rPr lang="en-US" dirty="0"/>
              <a:t>Handle operation </a:t>
            </a:r>
            <a:r>
              <a:rPr lang="en-US" dirty="0">
                <a:solidFill>
                  <a:srgbClr val="697880"/>
                </a:solidFill>
              </a:rPr>
              <a:t>|</a:t>
            </a:r>
            <a:r>
              <a:rPr lang="en-US" dirty="0"/>
              <a:t> Electric, pneumatic or hydraulic gear</a:t>
            </a:r>
            <a:endParaRPr lang="pl-PL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BROEN Ballomax® - Designed to last</a:t>
            </a:r>
          </a:p>
          <a:p>
            <a:pPr marL="285750" indent="-285750">
              <a:spcBef>
                <a:spcPts val="0"/>
              </a:spcBef>
              <a:buFont typeface="Courier New"/>
              <a:buChar char="o"/>
            </a:pPr>
            <a:r>
              <a:rPr lang="en-US" dirty="0"/>
              <a:t>CE marked valves acc. to PED 2014/68/EU – Module H </a:t>
            </a:r>
          </a:p>
          <a:p>
            <a:pPr marL="285750" indent="-285750">
              <a:spcBef>
                <a:spcPts val="0"/>
              </a:spcBef>
              <a:buFont typeface="Courier New"/>
              <a:buChar char="o"/>
            </a:pPr>
            <a:r>
              <a:rPr lang="en-US" dirty="0"/>
              <a:t>Leakage tested EN12266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717925" y="5692095"/>
            <a:ext cx="4324868" cy="434970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285750" indent="-28575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Calibri Light"/>
              </a:defRPr>
            </a:lvl1pPr>
            <a:lvl2pPr marL="545348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6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2pPr>
            <a:lvl3pPr marL="1090696" indent="0" algn="l" defTabSz="545348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None/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3pPr>
            <a:lvl4pPr marL="1908719" indent="-272674" algn="l" defTabSz="545348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4067" indent="-272674" algn="l" defTabSz="545348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6741" indent="0" algn="l" defTabSz="545348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4763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0111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35459" indent="-272674" algn="l" defTabSz="54534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i="1" dirty="0"/>
              <a:t>We add value with </a:t>
            </a:r>
            <a:r>
              <a:rPr lang="en-US" sz="1200" b="1" i="1" dirty="0"/>
              <a:t>high quality solutions</a:t>
            </a:r>
            <a:r>
              <a:rPr lang="en-US" sz="1200" i="1" dirty="0"/>
              <a:t> and </a:t>
            </a:r>
            <a:r>
              <a:rPr lang="en-US" sz="1200" b="1" i="1" dirty="0"/>
              <a:t>reliable </a:t>
            </a:r>
            <a:r>
              <a:rPr lang="en-US" sz="1200" i="1" dirty="0"/>
              <a:t>valve technology for district energy applications worldwide</a:t>
            </a:r>
          </a:p>
        </p:txBody>
      </p:sp>
      <p:pic>
        <p:nvPicPr>
          <p:cNvPr id="14" name="Billed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70" y="4280208"/>
            <a:ext cx="1284880" cy="1154215"/>
          </a:xfrm>
          <a:prstGeom prst="rect">
            <a:avLst/>
          </a:prstGeom>
          <a:ln>
            <a:noFill/>
          </a:ln>
        </p:spPr>
      </p:pic>
      <p:pic>
        <p:nvPicPr>
          <p:cNvPr id="15" name="Billed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768" y="4318975"/>
            <a:ext cx="1046884" cy="1244284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DFA11-E1DD-49F8-98B7-6D434A689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426" y="4408453"/>
            <a:ext cx="1296808" cy="11822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E89D0-D678-4C41-8E8F-945C01015E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1" y="6624164"/>
            <a:ext cx="12188825" cy="219966"/>
          </a:xfrm>
        </p:spPr>
        <p:txBody>
          <a:bodyPr/>
          <a:lstStyle/>
          <a:p>
            <a:fld id="{F68EDD14-990D-4745-8EDC-C12E989366B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BROEN Colors">
      <a:dk1>
        <a:srgbClr val="000000"/>
      </a:dk1>
      <a:lt1>
        <a:sysClr val="window" lastClr="FFFFFF"/>
      </a:lt1>
      <a:dk2>
        <a:srgbClr val="D70229"/>
      </a:dk2>
      <a:lt2>
        <a:srgbClr val="FFFFFF"/>
      </a:lt2>
      <a:accent1>
        <a:srgbClr val="697880"/>
      </a:accent1>
      <a:accent2>
        <a:srgbClr val="CCCCCC"/>
      </a:accent2>
      <a:accent3>
        <a:srgbClr val="999999"/>
      </a:accent3>
      <a:accent4>
        <a:srgbClr val="666666"/>
      </a:accent4>
      <a:accent5>
        <a:srgbClr val="FFFFFF"/>
      </a:accent5>
      <a:accent6>
        <a:srgbClr val="FFFFFF"/>
      </a:accent6>
      <a:hlink>
        <a:srgbClr val="DA002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BROEN_Corporate_Presentation</Template>
  <TotalTime>0</TotalTime>
  <Words>2877</Words>
  <Application>Microsoft Office PowerPoint</Application>
  <PresentationFormat>Brugerdefineret</PresentationFormat>
  <Paragraphs>376</Paragraphs>
  <Slides>29</Slides>
  <Notes>5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MyriadPro-Bold</vt:lpstr>
      <vt:lpstr>MyriadPro-Light</vt:lpstr>
      <vt:lpstr>MyriadPro-Regular</vt:lpstr>
      <vt:lpstr>MyriadPro-Semibold</vt:lpstr>
      <vt:lpstr>Verdana</vt:lpstr>
      <vt:lpstr>Wingdings</vt:lpstr>
      <vt:lpstr>Office-tema</vt:lpstr>
      <vt:lpstr>Image</vt:lpstr>
      <vt:lpstr> 9th biannual Danish District Heating Sector Visit to Vrnjačka Banja Seminar &amp; workshops, 18 to 20 April, 2023 https://www.youtube.com/watch?v=_wQOzvw3ZZo</vt:lpstr>
      <vt:lpstr>Part of Aalberts Industries (NL) Winning with People</vt:lpstr>
      <vt:lpstr>Our Story and Heritage Global leaders in valve technology – How did we get there?</vt:lpstr>
      <vt:lpstr>Our End Markets Where we add value</vt:lpstr>
      <vt:lpstr>Our Global Footprint We focus our approach</vt:lpstr>
      <vt:lpstr>Our business partner in Serbia </vt:lpstr>
      <vt:lpstr>Business Area District Heating and Cooling Energy</vt:lpstr>
      <vt:lpstr>District Energy</vt:lpstr>
      <vt:lpstr>District Energy Scope of Supply – Energy Efficiency Designed to Last</vt:lpstr>
      <vt:lpstr>PowerPoint-præsentation</vt:lpstr>
      <vt:lpstr>Trunnion mounted valves</vt:lpstr>
      <vt:lpstr>Types of ball valves’ bore</vt:lpstr>
      <vt:lpstr>What we did</vt:lpstr>
      <vt:lpstr>PowerPoint-præsentation</vt:lpstr>
      <vt:lpstr>PowerPoint-præsentation</vt:lpstr>
      <vt:lpstr>Ball valves’ manufacturing specification</vt:lpstr>
      <vt:lpstr>Range</vt:lpstr>
      <vt:lpstr>Business Area Ballomax  NG - next generation valve technology for district heating and district cooling</vt:lpstr>
      <vt:lpstr>Next generation valve technology!</vt:lpstr>
      <vt:lpstr>Next generation valve technology – USPs.</vt:lpstr>
      <vt:lpstr>Next generation valve technology - materials</vt:lpstr>
      <vt:lpstr>BROEN Full Flow Scope of supply - Leaping forward in valve technology</vt:lpstr>
      <vt:lpstr>Next generation valve technology!</vt:lpstr>
      <vt:lpstr>Next generation valve technology!</vt:lpstr>
      <vt:lpstr>Next generation valve technology!</vt:lpstr>
      <vt:lpstr>Ever since BROEN was established  our passion for valve technology  has been our core competence.  Our brand is our promise.</vt:lpstr>
      <vt:lpstr>Next generation valve technology!</vt:lpstr>
      <vt:lpstr>Next generation valve technology!</vt:lpstr>
      <vt:lpstr>Next generation valve technology!</vt:lpstr>
    </vt:vector>
  </TitlesOfParts>
  <Company>Idé Bureauet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Presentation,  March 2017</dc:title>
  <dc:creator>Søren Kristensen</dc:creator>
  <cp:lastModifiedBy>Pia Zimmermann</cp:lastModifiedBy>
  <cp:revision>198</cp:revision>
  <cp:lastPrinted>2017-03-22T07:21:01Z</cp:lastPrinted>
  <dcterms:created xsi:type="dcterms:W3CDTF">2017-03-20T15:01:27Z</dcterms:created>
  <dcterms:modified xsi:type="dcterms:W3CDTF">2023-04-19T06:39:52Z</dcterms:modified>
  <cp:contentStatus/>
</cp:coreProperties>
</file>