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ink/ink2.xml" ContentType="application/inkml+xml"/>
  <Override PartName="/ppt/ink/ink3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62" r:id="rId1"/>
    <p:sldMasterId id="2147484274" r:id="rId2"/>
  </p:sldMasterIdLst>
  <p:notesMasterIdLst>
    <p:notesMasterId r:id="rId21"/>
  </p:notesMasterIdLst>
  <p:handoutMasterIdLst>
    <p:handoutMasterId r:id="rId22"/>
  </p:handoutMasterIdLst>
  <p:sldIdLst>
    <p:sldId id="315" r:id="rId3"/>
    <p:sldId id="326" r:id="rId4"/>
    <p:sldId id="266" r:id="rId5"/>
    <p:sldId id="316" r:id="rId6"/>
    <p:sldId id="317" r:id="rId7"/>
    <p:sldId id="310" r:id="rId8"/>
    <p:sldId id="318" r:id="rId9"/>
    <p:sldId id="319" r:id="rId10"/>
    <p:sldId id="320" r:id="rId11"/>
    <p:sldId id="321" r:id="rId12"/>
    <p:sldId id="323" r:id="rId13"/>
    <p:sldId id="324" r:id="rId14"/>
    <p:sldId id="325" r:id="rId15"/>
    <p:sldId id="322" r:id="rId16"/>
    <p:sldId id="327" r:id="rId17"/>
    <p:sldId id="328" r:id="rId18"/>
    <p:sldId id="312" r:id="rId19"/>
    <p:sldId id="314" r:id="rId20"/>
  </p:sldIdLst>
  <p:sldSz cx="9144000" cy="6858000" type="screen4x3"/>
  <p:notesSz cx="6980238" cy="9144000"/>
  <p:defaultTextStyle>
    <a:defPPr>
      <a:defRPr lang="sr-Latn-CS"/>
    </a:defPPr>
    <a:lvl1pPr algn="ctr" rtl="0" fontAlgn="base">
      <a:spcBef>
        <a:spcPct val="20000"/>
      </a:spcBef>
      <a:spcAft>
        <a:spcPct val="0"/>
      </a:spcAft>
      <a:buClr>
        <a:schemeClr val="hlink"/>
      </a:buClr>
      <a:buSzPct val="75000"/>
      <a:buFont typeface="Wingdings" pitchFamily="2" charset="2"/>
      <a:defRPr b="1" kern="1200">
        <a:solidFill>
          <a:srgbClr val="000066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20000"/>
      </a:spcBef>
      <a:spcAft>
        <a:spcPct val="0"/>
      </a:spcAft>
      <a:buClr>
        <a:schemeClr val="hlink"/>
      </a:buClr>
      <a:buSzPct val="75000"/>
      <a:buFont typeface="Wingdings" pitchFamily="2" charset="2"/>
      <a:defRPr b="1" kern="1200">
        <a:solidFill>
          <a:srgbClr val="000066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20000"/>
      </a:spcBef>
      <a:spcAft>
        <a:spcPct val="0"/>
      </a:spcAft>
      <a:buClr>
        <a:schemeClr val="hlink"/>
      </a:buClr>
      <a:buSzPct val="75000"/>
      <a:buFont typeface="Wingdings" pitchFamily="2" charset="2"/>
      <a:defRPr b="1" kern="1200">
        <a:solidFill>
          <a:srgbClr val="000066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20000"/>
      </a:spcBef>
      <a:spcAft>
        <a:spcPct val="0"/>
      </a:spcAft>
      <a:buClr>
        <a:schemeClr val="hlink"/>
      </a:buClr>
      <a:buSzPct val="75000"/>
      <a:buFont typeface="Wingdings" pitchFamily="2" charset="2"/>
      <a:defRPr b="1" kern="1200">
        <a:solidFill>
          <a:srgbClr val="000066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20000"/>
      </a:spcBef>
      <a:spcAft>
        <a:spcPct val="0"/>
      </a:spcAft>
      <a:buClr>
        <a:schemeClr val="hlink"/>
      </a:buClr>
      <a:buSzPct val="75000"/>
      <a:buFont typeface="Wingdings" pitchFamily="2" charset="2"/>
      <a:defRPr b="1" kern="1200">
        <a:solidFill>
          <a:srgbClr val="00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rgbClr val="00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rgbClr val="00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rgbClr val="00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rgbClr val="000066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12A74BE-663E-41EA-A91E-4B51893AB8AD}">
          <p14:sldIdLst>
            <p14:sldId id="315"/>
            <p14:sldId id="326"/>
            <p14:sldId id="266"/>
            <p14:sldId id="316"/>
            <p14:sldId id="317"/>
            <p14:sldId id="310"/>
            <p14:sldId id="318"/>
            <p14:sldId id="319"/>
            <p14:sldId id="320"/>
            <p14:sldId id="321"/>
            <p14:sldId id="323"/>
            <p14:sldId id="324"/>
            <p14:sldId id="325"/>
            <p14:sldId id="322"/>
            <p14:sldId id="327"/>
            <p14:sldId id="328"/>
            <p14:sldId id="312"/>
            <p14:sldId id="314"/>
          </p14:sldIdLst>
        </p14:section>
        <p14:section name="Untitled Section" id="{A8640820-41CE-47CA-936F-AD03E673102A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9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 " initials="MSOffic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CC66"/>
    <a:srgbClr val="7799FF"/>
    <a:srgbClr val="FFFF00"/>
    <a:srgbClr val="000066"/>
    <a:srgbClr val="FF7C80"/>
    <a:srgbClr val="99FFCC"/>
    <a:srgbClr val="009900"/>
    <a:srgbClr val="0000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7" autoAdjust="0"/>
    <p:restoredTop sz="86441" autoAdjust="0"/>
  </p:normalViewPr>
  <p:slideViewPr>
    <p:cSldViewPr>
      <p:cViewPr varScale="1">
        <p:scale>
          <a:sx n="87" d="100"/>
          <a:sy n="87" d="100"/>
        </p:scale>
        <p:origin x="1218" y="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566" y="276"/>
      </p:cViewPr>
      <p:guideLst>
        <p:guide orient="horz" pos="2880"/>
        <p:guide pos="219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iroslav\OneDrive\Documents\Organizacije\TOPS\Analiza%20za%202023\Mera%20realnosti%202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Miroslav\OneDrive\Documents\Organizacije\TOPS\Analiza%20za%202023\Revenues%2023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iroslav\OneDrive\Documents\Organizacije\TOPS\Analiza%20za%202023\Costs%2023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Kretanje kursa i inflacije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'2024'!$B$5</c:f>
              <c:strCache>
                <c:ptCount val="1"/>
                <c:pt idx="0">
                  <c:v>Srednji kurs EUR 31.12.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('2024'!$D$3:$J$3,'2024'!$K$3,'2024'!$L$3,'2024'!$M$3,'2024'!$N$3)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('2024'!$D$5:$I$5,'2024'!$J$5,'2024'!$K$5,'2024'!$L$5,'2024'!$M$5,'2024'!$N$5)</c:f>
              <c:numCache>
                <c:formatCode>General</c:formatCode>
                <c:ptCount val="11"/>
                <c:pt idx="0">
                  <c:v>120.95829999999999</c:v>
                </c:pt>
                <c:pt idx="1">
                  <c:v>121.62609999999999</c:v>
                </c:pt>
                <c:pt idx="2">
                  <c:v>123.4723</c:v>
                </c:pt>
                <c:pt idx="3">
                  <c:v>118.4727</c:v>
                </c:pt>
                <c:pt idx="4">
                  <c:v>118.19459999999999</c:v>
                </c:pt>
                <c:pt idx="5">
                  <c:v>117.5928</c:v>
                </c:pt>
                <c:pt idx="6">
                  <c:v>117.5802</c:v>
                </c:pt>
                <c:pt idx="7">
                  <c:v>117.5821</c:v>
                </c:pt>
                <c:pt idx="8">
                  <c:v>117.3224</c:v>
                </c:pt>
                <c:pt idx="9">
                  <c:v>117.1737</c:v>
                </c:pt>
                <c:pt idx="10">
                  <c:v>117.0149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842-4BA1-885A-3BC66571CDFE}"/>
            </c:ext>
          </c:extLst>
        </c:ser>
        <c:ser>
          <c:idx val="3"/>
          <c:order val="2"/>
          <c:tx>
            <c:strRef>
              <c:f>'2024'!$B$12</c:f>
              <c:strCache>
                <c:ptCount val="1"/>
                <c:pt idx="0">
                  <c:v>Kurs EUR da se kretao prema inflaciji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('2024'!$D$3:$J$3,'2024'!$K$3,'2024'!$L$3,'2024'!$M$3,'2024'!$N$3)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('2024'!$D$12:$I$12,'2024'!$J$12,'2024'!$K$12,'2024'!$L$12,'2024'!$M$12,'2024'!$N$12)</c:f>
              <c:numCache>
                <c:formatCode>General</c:formatCode>
                <c:ptCount val="11"/>
                <c:pt idx="0">
                  <c:v>120.95829999999999</c:v>
                </c:pt>
                <c:pt idx="1">
                  <c:v>122.77267449999998</c:v>
                </c:pt>
                <c:pt idx="2">
                  <c:v>124.73703729199998</c:v>
                </c:pt>
                <c:pt idx="3" formatCode="0.0000">
                  <c:v>128.47914841075999</c:v>
                </c:pt>
                <c:pt idx="4" formatCode="0.0000">
                  <c:v>131.04873137897519</c:v>
                </c:pt>
                <c:pt idx="5">
                  <c:v>133.53865727517569</c:v>
                </c:pt>
                <c:pt idx="6">
                  <c:v>135.67527579157851</c:v>
                </c:pt>
                <c:pt idx="7">
                  <c:v>146.39362257911321</c:v>
                </c:pt>
                <c:pt idx="8">
                  <c:v>168.49905958855931</c:v>
                </c:pt>
                <c:pt idx="9">
                  <c:v>181.30498811728981</c:v>
                </c:pt>
                <c:pt idx="10">
                  <c:v>189.10110260633326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842-4BA1-885A-3BC66571CD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1028800"/>
        <c:axId val="411030768"/>
      </c:lineChart>
      <c:lineChart>
        <c:grouping val="standard"/>
        <c:varyColors val="0"/>
        <c:ser>
          <c:idx val="1"/>
          <c:order val="1"/>
          <c:tx>
            <c:strRef>
              <c:f>'2024'!$B$10</c:f>
              <c:strCache>
                <c:ptCount val="1"/>
                <c:pt idx="0">
                  <c:v>Kumulativna inflacija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'2021'!$D$3:$I$3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('2024'!$D$10:$I$10,'2024'!$J$10,'2024'!$K$10,'2024'!$L$10,'2024'!$M$10,'2024'!$N$10)</c:f>
              <c:numCache>
                <c:formatCode>0.00%</c:formatCode>
                <c:ptCount val="11"/>
                <c:pt idx="0">
                  <c:v>1.7000000000000001E-2</c:v>
                </c:pt>
                <c:pt idx="1">
                  <c:v>3.2254999999999701E-2</c:v>
                </c:pt>
                <c:pt idx="2">
                  <c:v>4.8771079999999634E-2</c:v>
                </c:pt>
                <c:pt idx="3">
                  <c:v>8.0234212399999727E-2</c:v>
                </c:pt>
                <c:pt idx="4">
                  <c:v>0.10183889664799972</c:v>
                </c:pt>
                <c:pt idx="5">
                  <c:v>0.12277383568431155</c:v>
                </c:pt>
                <c:pt idx="6">
                  <c:v>0.14073821705526046</c:v>
                </c:pt>
                <c:pt idx="7">
                  <c:v>0.23085653620262603</c:v>
                </c:pt>
                <c:pt idx="8">
                  <c:v>0.41671587316922265</c:v>
                </c:pt>
                <c:pt idx="9">
                  <c:v>0.52438627953008377</c:v>
                </c:pt>
                <c:pt idx="10">
                  <c:v>0.58993488954987727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842-4BA1-885A-3BC66571CD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9994464"/>
        <c:axId val="599984952"/>
      </c:lineChart>
      <c:catAx>
        <c:axId val="411028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1030768"/>
        <c:crosses val="autoZero"/>
        <c:auto val="1"/>
        <c:lblAlgn val="ctr"/>
        <c:lblOffset val="100"/>
        <c:noMultiLvlLbl val="0"/>
      </c:catAx>
      <c:valAx>
        <c:axId val="411030768"/>
        <c:scaling>
          <c:orientation val="minMax"/>
          <c:min val="11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chemeClr val="accent1">
                        <a:lumMod val="75000"/>
                      </a:schemeClr>
                    </a:solidFill>
                  </a:rPr>
                  <a:t>Kurs EUR u dinarima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accen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1028800"/>
        <c:crosses val="autoZero"/>
        <c:crossBetween val="between"/>
      </c:valAx>
      <c:valAx>
        <c:axId val="599984952"/>
        <c:scaling>
          <c:orientation val="minMax"/>
          <c:min val="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chemeClr val="accent2">
                        <a:lumMod val="75000"/>
                      </a:schemeClr>
                    </a:solidFill>
                  </a:rPr>
                  <a:t>Inflacija u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9994464"/>
        <c:crosses val="max"/>
        <c:crossBetween val="between"/>
      </c:valAx>
      <c:catAx>
        <c:axId val="5999944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9998495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555265726154647"/>
          <c:y val="6.0466748227175141E-2"/>
          <c:w val="0.85637732551901036"/>
          <c:h val="0.8211904141621279"/>
        </c:manualLayout>
      </c:layout>
      <c:lineChart>
        <c:grouping val="standard"/>
        <c:varyColors val="0"/>
        <c:ser>
          <c:idx val="0"/>
          <c:order val="0"/>
          <c:tx>
            <c:strRef>
              <c:f>'Revenues in real terms'!$N$81</c:f>
              <c:strCache>
                <c:ptCount val="1"/>
                <c:pt idx="0">
                  <c:v>Prihodi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poly"/>
            <c:order val="2"/>
            <c:forward val="2"/>
            <c:dispRSqr val="0"/>
            <c:dispEq val="0"/>
          </c:trendline>
          <c:cat>
            <c:numRef>
              <c:f>'Revenues in real terms'!$AO$94:$AZ$94</c:f>
              <c:numCache>
                <c:formatCode>General</c:formatCode>
                <c:ptCount val="12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</c:numCache>
            </c:numRef>
          </c:cat>
          <c:val>
            <c:numRef>
              <c:f>('Revenues in real terms'!$D$63,'Revenues in real terms'!$F$63,'Revenues in real terms'!$H$63,'Revenues in real terms'!$J$63,'Revenues in real terms'!$L$63,'Revenues in real terms'!$N$63,'Revenues in real terms'!$R$63,'Revenues in real terms'!$V$63,'Revenues in real terms'!$Z$63,'Revenues in real terms'!$AD$63)</c:f>
              <c:numCache>
                <c:formatCode>#,##0</c:formatCode>
                <c:ptCount val="10"/>
                <c:pt idx="0">
                  <c:v>53681869</c:v>
                </c:pt>
                <c:pt idx="1">
                  <c:v>56299331.770000011</c:v>
                </c:pt>
                <c:pt idx="2">
                  <c:v>53421204.490526192</c:v>
                </c:pt>
                <c:pt idx="3">
                  <c:v>53057063.802381583</c:v>
                </c:pt>
                <c:pt idx="4">
                  <c:v>50424315.466406792</c:v>
                </c:pt>
                <c:pt idx="5">
                  <c:v>47819778.123866506</c:v>
                </c:pt>
                <c:pt idx="6">
                  <c:v>47403051.165356949</c:v>
                </c:pt>
                <c:pt idx="7">
                  <c:v>44555014.87033987</c:v>
                </c:pt>
                <c:pt idx="8">
                  <c:v>35128718.168637425</c:v>
                </c:pt>
                <c:pt idx="9">
                  <c:v>31831750.472815789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52A-46D6-BBE3-F4563D6C5128}"/>
            </c:ext>
          </c:extLst>
        </c:ser>
        <c:ser>
          <c:idx val="1"/>
          <c:order val="1"/>
          <c:tx>
            <c:strRef>
              <c:f>'Revenues in real terms'!$N$82</c:f>
              <c:strCache>
                <c:ptCount val="1"/>
                <c:pt idx="0">
                  <c:v>Troškovi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poly"/>
            <c:order val="2"/>
            <c:forward val="2"/>
            <c:dispRSqr val="0"/>
            <c:dispEq val="0"/>
          </c:trendline>
          <c:cat>
            <c:numRef>
              <c:f>'Revenues in real terms'!$AO$94:$AZ$94</c:f>
              <c:numCache>
                <c:formatCode>General</c:formatCode>
                <c:ptCount val="12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</c:numCache>
            </c:numRef>
          </c:cat>
          <c:val>
            <c:numRef>
              <c:f>('[2]Real costs RSD'!$C$61,'[2]Real costs RSD'!$I$61,'[2]Real costs RSD'!$O$61,'[2]Real costs RSD'!$U$61,'[2]Real costs RSD'!$AA$61,'[2]Real costs RSD'!$AH$61,'[2]Real costs RSD'!$AO$61,'[2]Real costs RSD'!$AV$61,'[2]Real costs RSD'!$BC$61,'[2]Real costs RSD'!$BJ$61)</c:f>
              <c:numCache>
                <c:formatCode>General</c:formatCode>
                <c:ptCount val="10"/>
                <c:pt idx="0">
                  <c:v>44997939</c:v>
                </c:pt>
                <c:pt idx="1">
                  <c:v>51019415.191900007</c:v>
                </c:pt>
                <c:pt idx="2">
                  <c:v>45094816.492959201</c:v>
                </c:pt>
                <c:pt idx="3">
                  <c:v>46470583.326013274</c:v>
                </c:pt>
                <c:pt idx="4">
                  <c:v>45116845.682504766</c:v>
                </c:pt>
                <c:pt idx="5">
                  <c:v>46021715.902282059</c:v>
                </c:pt>
                <c:pt idx="6">
                  <c:v>44150066.641011223</c:v>
                </c:pt>
                <c:pt idx="7">
                  <c:v>41793439.855699189</c:v>
                </c:pt>
                <c:pt idx="8">
                  <c:v>34004748.012620397</c:v>
                </c:pt>
                <c:pt idx="9">
                  <c:v>32283488.222427551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52A-46D6-BBE3-F4563D6C5128}"/>
            </c:ext>
          </c:extLst>
        </c:ser>
        <c:ser>
          <c:idx val="2"/>
          <c:order val="2"/>
          <c:tx>
            <c:strRef>
              <c:f>'Revenues in real terms'!$N$84</c:f>
              <c:strCache>
                <c:ptCount val="1"/>
                <c:pt idx="0">
                  <c:v>Prihodi bez Begrada</c:v>
                </c:pt>
              </c:strCache>
            </c:strRef>
          </c:tx>
          <c:spPr>
            <a:ln w="28575" cap="rnd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3"/>
                </a:solidFill>
                <a:prstDash val="sysDot"/>
              </a:ln>
              <a:effectLst/>
            </c:spPr>
            <c:trendlineType val="poly"/>
            <c:order val="2"/>
            <c:forward val="2"/>
            <c:dispRSqr val="0"/>
            <c:dispEq val="0"/>
          </c:trendline>
          <c:cat>
            <c:numRef>
              <c:f>'Revenues in real terms'!$AO$94:$AZ$94</c:f>
              <c:numCache>
                <c:formatCode>General</c:formatCode>
                <c:ptCount val="12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</c:numCache>
            </c:numRef>
          </c:cat>
          <c:val>
            <c:numRef>
              <c:f>('Revenues in real terms'!$D$71,'Revenues in real terms'!$F$71,'Revenues in real terms'!$H$71,'Revenues in real terms'!$J$71,'Revenues in real terms'!$L$71,'Revenues in real terms'!$N$71,'Revenues in real terms'!$R$71,'Revenues in real terms'!$V$71,'Revenues in real terms'!$Z$71,'Revenues in real terms'!$AD$71)</c:f>
              <c:numCache>
                <c:formatCode>#,##0</c:formatCode>
                <c:ptCount val="10"/>
                <c:pt idx="0">
                  <c:v>26191539</c:v>
                </c:pt>
                <c:pt idx="1">
                  <c:v>27510256.089999981</c:v>
                </c:pt>
                <c:pt idx="2">
                  <c:v>25668268.42422118</c:v>
                </c:pt>
                <c:pt idx="3">
                  <c:v>24855976.906486157</c:v>
                </c:pt>
                <c:pt idx="4">
                  <c:v>24118966.784305673</c:v>
                </c:pt>
                <c:pt idx="5">
                  <c:v>22581891.899435386</c:v>
                </c:pt>
                <c:pt idx="6">
                  <c:v>22930471.318061918</c:v>
                </c:pt>
                <c:pt idx="7">
                  <c:v>21795996.706811555</c:v>
                </c:pt>
                <c:pt idx="8">
                  <c:v>17848989.489245463</c:v>
                </c:pt>
                <c:pt idx="9">
                  <c:v>16902067.895621795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52A-46D6-BBE3-F4563D6C5128}"/>
            </c:ext>
          </c:extLst>
        </c:ser>
        <c:ser>
          <c:idx val="3"/>
          <c:order val="3"/>
          <c:tx>
            <c:strRef>
              <c:f>'Revenues in real terms'!$N$85</c:f>
              <c:strCache>
                <c:ptCount val="1"/>
                <c:pt idx="0">
                  <c:v>Troškovi bez Begrada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4"/>
                </a:solidFill>
                <a:prstDash val="sysDot"/>
              </a:ln>
              <a:effectLst/>
            </c:spPr>
            <c:trendlineType val="poly"/>
            <c:order val="2"/>
            <c:forward val="2"/>
            <c:dispRSqr val="0"/>
            <c:dispEq val="0"/>
          </c:trendline>
          <c:trendline>
            <c:spPr>
              <a:ln w="19050" cap="rnd">
                <a:solidFill>
                  <a:schemeClr val="accent4"/>
                </a:solidFill>
                <a:prstDash val="sysDot"/>
              </a:ln>
              <a:effectLst/>
            </c:spPr>
            <c:trendlineType val="poly"/>
            <c:order val="2"/>
            <c:forward val="2"/>
            <c:dispRSqr val="0"/>
            <c:dispEq val="0"/>
          </c:trendline>
          <c:trendline>
            <c:spPr>
              <a:ln w="19050" cap="rnd">
                <a:solidFill>
                  <a:schemeClr val="accent4"/>
                </a:solidFill>
                <a:prstDash val="sysDot"/>
              </a:ln>
              <a:effectLst/>
            </c:spPr>
            <c:trendlineType val="poly"/>
            <c:order val="2"/>
            <c:forward val="2"/>
            <c:dispRSqr val="0"/>
            <c:dispEq val="0"/>
          </c:trendline>
          <c:trendline>
            <c:spPr>
              <a:ln w="19050" cap="rnd">
                <a:solidFill>
                  <a:schemeClr val="accent4"/>
                </a:solidFill>
                <a:prstDash val="sysDot"/>
              </a:ln>
              <a:effectLst/>
            </c:spPr>
            <c:trendlineType val="poly"/>
            <c:order val="2"/>
            <c:forward val="2"/>
            <c:dispRSqr val="0"/>
            <c:dispEq val="0"/>
          </c:trendline>
          <c:cat>
            <c:numRef>
              <c:f>'Revenues in real terms'!$AO$94:$AZ$94</c:f>
              <c:numCache>
                <c:formatCode>General</c:formatCode>
                <c:ptCount val="12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</c:numCache>
            </c:numRef>
          </c:cat>
          <c:val>
            <c:numRef>
              <c:f>('[2]Real costs RSD'!$C$69,'[2]Real costs RSD'!$I$69,'[2]Real costs RSD'!$O$69,'[2]Real costs RSD'!$U$69,'[2]Real costs RSD'!$AA$69,'[2]Real costs RSD'!$AH$69,'[2]Real costs RSD'!$AO$69,'[2]Real costs RSD'!$AV$69,'[2]Real costs RSD'!$BC$69,'[2]Real costs RSD'!$BJ$69)</c:f>
              <c:numCache>
                <c:formatCode>General</c:formatCode>
                <c:ptCount val="10"/>
                <c:pt idx="0">
                  <c:v>23867211</c:v>
                </c:pt>
                <c:pt idx="1">
                  <c:v>25603548.851900008</c:v>
                </c:pt>
                <c:pt idx="2">
                  <c:v>23032884.066702399</c:v>
                </c:pt>
                <c:pt idx="3">
                  <c:v>23322818.992008213</c:v>
                </c:pt>
                <c:pt idx="4">
                  <c:v>23635380.310181301</c:v>
                </c:pt>
                <c:pt idx="5">
                  <c:v>23632567.39211265</c:v>
                </c:pt>
                <c:pt idx="6">
                  <c:v>22348431.159157597</c:v>
                </c:pt>
                <c:pt idx="7">
                  <c:v>21358304.556708191</c:v>
                </c:pt>
                <c:pt idx="8">
                  <c:v>17837513.733679216</c:v>
                </c:pt>
                <c:pt idx="9">
                  <c:v>17130458.475266814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852A-46D6-BBE3-F4563D6C51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49875936"/>
        <c:axId val="2049865856"/>
      </c:lineChart>
      <c:catAx>
        <c:axId val="2049875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9865856"/>
        <c:crosses val="autoZero"/>
        <c:auto val="1"/>
        <c:lblAlgn val="ctr"/>
        <c:lblOffset val="100"/>
        <c:noMultiLvlLbl val="0"/>
      </c:catAx>
      <c:valAx>
        <c:axId val="2049865856"/>
        <c:scaling>
          <c:orientation val="minMax"/>
          <c:max val="58000000"/>
          <c:min val="12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U 000 RSD (2014)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9875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egendEntry>
        <c:idx val="10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10892388451444"/>
          <c:y val="2.7332767778250163E-2"/>
          <c:w val="0.81733552055992997"/>
          <c:h val="0.8905200298581736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'Profit - Loss'!$AX$44:$AX$50</c:f>
              <c:strCache>
                <c:ptCount val="7"/>
                <c:pt idx="0">
                  <c:v>Beograd</c:v>
                </c:pt>
                <c:pt idx="1">
                  <c:v>Novi Sad</c:v>
                </c:pt>
                <c:pt idx="2">
                  <c:v>100-500 MW (6)</c:v>
                </c:pt>
                <c:pt idx="3">
                  <c:v>50-100 MW (10)</c:v>
                </c:pt>
                <c:pt idx="4">
                  <c:v>10-50 MW (24)</c:v>
                </c:pt>
                <c:pt idx="5">
                  <c:v>&gt;10 MW (8)</c:v>
                </c:pt>
                <c:pt idx="6">
                  <c:v>Bez kotlova (2)</c:v>
                </c:pt>
              </c:strCache>
            </c:strRef>
          </c:cat>
          <c:val>
            <c:numRef>
              <c:f>'Profit - Loss'!$BH$44:$BH$50</c:f>
              <c:numCache>
                <c:formatCode>#,##0.0</c:formatCode>
                <c:ptCount val="7"/>
                <c:pt idx="0">
                  <c:v>0.54466607277135204</c:v>
                </c:pt>
                <c:pt idx="1">
                  <c:v>1.9487799698525539</c:v>
                </c:pt>
                <c:pt idx="2">
                  <c:v>-59.857530755176285</c:v>
                </c:pt>
                <c:pt idx="3">
                  <c:v>-24.584271034125504</c:v>
                </c:pt>
                <c:pt idx="4">
                  <c:v>-43.076264911897944</c:v>
                </c:pt>
                <c:pt idx="5">
                  <c:v>38.848382758008292</c:v>
                </c:pt>
                <c:pt idx="6">
                  <c:v>14.319839084063618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22-4F93-B7FC-2028DD40DA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95356191"/>
        <c:axId val="995354751"/>
      </c:barChart>
      <c:catAx>
        <c:axId val="9953561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5354751"/>
        <c:crosses val="autoZero"/>
        <c:auto val="1"/>
        <c:lblAlgn val="ctr"/>
        <c:lblOffset val="100"/>
        <c:noMultiLvlLbl val="0"/>
      </c:catAx>
      <c:valAx>
        <c:axId val="995354751"/>
        <c:scaling>
          <c:orientation val="minMax"/>
          <c:min val="-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RSD/m2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53561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882113140112802"/>
          <c:y val="5.0195415194374669E-2"/>
          <c:w val="0.82281007427263086"/>
          <c:h val="0.899609169611250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'Podaci tehnicki'!$BH$80:$BH$85</c:f>
              <c:strCache>
                <c:ptCount val="6"/>
                <c:pt idx="0">
                  <c:v>Beograd</c:v>
                </c:pt>
                <c:pt idx="1">
                  <c:v>Novi Sad</c:v>
                </c:pt>
                <c:pt idx="2">
                  <c:v>100-500 MW (6)</c:v>
                </c:pt>
                <c:pt idx="3">
                  <c:v>50-100 MW (10)</c:v>
                </c:pt>
                <c:pt idx="4">
                  <c:v>10-50 MW (24)</c:v>
                </c:pt>
                <c:pt idx="5">
                  <c:v>&gt;10 MW (7)</c:v>
                </c:pt>
              </c:strCache>
            </c:strRef>
          </c:cat>
          <c:val>
            <c:numRef>
              <c:f>'Podaci tehnicki'!$BM$80:$BM$85</c:f>
              <c:numCache>
                <c:formatCode>#,##0.0</c:formatCode>
                <c:ptCount val="6"/>
                <c:pt idx="0">
                  <c:v>4.4542129035986227</c:v>
                </c:pt>
                <c:pt idx="1">
                  <c:v>19.944525653273466</c:v>
                </c:pt>
                <c:pt idx="2">
                  <c:v>-390.86695654576255</c:v>
                </c:pt>
                <c:pt idx="3">
                  <c:v>-139.29839135118905</c:v>
                </c:pt>
                <c:pt idx="4">
                  <c:v>-243.65974380764297</c:v>
                </c:pt>
                <c:pt idx="5">
                  <c:v>205.49153927721142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76-444C-B682-B44F68224F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00843568"/>
        <c:axId val="1400844048"/>
      </c:barChart>
      <c:catAx>
        <c:axId val="1400843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0844048"/>
        <c:crosses val="autoZero"/>
        <c:auto val="1"/>
        <c:lblAlgn val="ctr"/>
        <c:lblOffset val="100"/>
        <c:noMultiLvlLbl val="0"/>
      </c:catAx>
      <c:valAx>
        <c:axId val="1400844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0843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5531" cy="456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3078" y="0"/>
            <a:ext cx="3025531" cy="456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4899"/>
            <a:ext cx="3025531" cy="457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3078" y="8684899"/>
            <a:ext cx="3025531" cy="457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fld id="{DD216A1D-DF1D-4987-9958-7CC377A2C1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62874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31T06:53:53.49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1906 270 24575,'1'0'0,"-1"0"0,0 0 0,1 0 0,-1 0 0,0 0 0,1 0 0,-1 0 0,1 0 0,-1 0 0,0 0 0,1 0 0,-1 0 0,0 0 0,1 0 0,-1-1 0,0 1 0,1 0 0,-1 0 0,0 0 0,1-1 0,-1 1 0,0 0 0,1 0 0,-1-1 0,0 1 0,0 0 0,0 0 0,1-1 0,-1 1 0,0 0 0,0-1 0,0 1 0,0 0 0,1-1 0,-1 1 0,0-1 0,0 1 0,0 0 0,0-1 0,0 1 0,0 0 0,0-1 0,-9-20 0,-21-17 0,12 23 0,0 0 0,-1 2 0,0 0 0,-1 1 0,-1 1 0,0 0 0,0 2 0,-36-10 0,23 9 0,0 3 0,-1 1 0,0 1 0,0 2 0,-37 2 0,-18-2 0,-133-21 0,-19-1 0,219 25 0,0 2 0,0 0 0,0 1 0,1 1 0,-1 1 0,1 2 0,0 0 0,-32 15 0,-11 11 0,-78 52 0,140-84 0,-13 10 0,-1 0 0,2 2 0,-1-1 0,2 2 0,0 0 0,0 1 0,-11 17 0,-8 7 0,-51 49 0,49-54 0,-49 62 0,78-87 0,0 0 0,0 1 0,1-1 0,0 1 0,1 1 0,0-1 0,0 1 0,2-1 0,-1 1 0,-1 21 0,3-15 0,1 0 0,1-1 0,0 1 0,1 0 0,1-1 0,8 25 0,3 0 0,3-1 0,1 0 0,2-2 0,41 60 0,0-14 0,111 118 0,-103-133 0,4-3 0,102 73 0,-116-97 0,79 65 0,-134-103 0,52 47 0,1-3 0,67 43 0,-103-78 0,1 0 0,1-2 0,0 0 0,0-2 0,1 0 0,0-2 0,1-1 0,0 0 0,0-2 0,25 1 0,60-1 0,114-11 0,-195 3 0,0-1 0,0-2 0,0-1 0,-1-1 0,0-2 0,-1-1 0,47-27 0,-56 26 0,0 0 0,-2-1 0,1 0 0,27-34 0,23-21 0,-3 17 0,51-47 0,-103 86 0,0 0 0,-2 0 0,1-1 0,-2 0 0,0-1 0,14-29 0,-15 25 0,0-1 0,-1 0 0,-1 0 0,-1-1 0,-1 1 0,0-1 0,0-28 0,-3 33 0,-1 1 0,-1-1 0,0 0 0,-1 1 0,0-1 0,-2 1 0,0 0 0,0 0 0,-12-25 0,-21-41 0,16 34 0,-2 1 0,-38-59 0,51 93 0,-1 1 0,0 0 0,0 0 0,-1 1 0,-15-11 0,18 16 0,0-1 0,0 0 0,1-1 0,0 0 0,1 0 0,0-1 0,0 0 0,0 0 0,1 0 0,0-1 0,1 0 0,0-1 0,-6-13 0,4-3 0,-2 0 0,-1 1 0,-1 0 0,-20-33 0,27 49 0,-1 1 0,-1-1 0,0 1 0,0 0 0,0 0 0,-1 1 0,0 0 0,-1 0 0,0 1 0,0-1 0,0 2 0,0-1 0,-1 1 0,-14-6 0,13 7 0,0-1 0,0 0 0,0-1 0,1 0 0,0 0 0,0-1 0,1 0 0,0-1 0,0 1 0,1-2 0,0 1 0,0-1 0,1 0 0,0 0 0,1-1 0,0 0 0,0 0 0,1 0 0,0 0 0,1-1 0,1 0 0,-4-21 0,4 12-341,0 0 0,-2 0-1,-8-29 1,7 36-6485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31T07:06:02.722"/>
    </inkml:context>
    <inkml:brush xml:id="br0">
      <inkml:brushProperty name="width" value="0.1" units="cm"/>
      <inkml:brushProperty name="height" value="0.2" units="cm"/>
      <inkml:brushProperty name="color" value="#EF0C4D"/>
      <inkml:brushProperty name="tip" value="rectangle"/>
      <inkml:brushProperty name="rasterOp" value="maskPen"/>
      <inkml:brushProperty name="ignorePressure" value="1"/>
    </inkml:brush>
  </inkml:definitions>
  <inkml:trace contextRef="#ctx0" brushRef="#br0">614 251,'-99'-2,"49"-1,0 3,0 2,-89 14,127-13,0 0,0 1,0 0,1 1,0 0,0 1,-15 9,21-10,-1-1,1 1,0-1,1 2,-1-1,1 0,0 1,0 0,1 0,0 0,0 0,0 0,1 1,-3 11,-19 60,17-60,0 1,2 0,-6 37,7 271,7-174,-2-121,2 1,1 0,1-1,2 0,1 0,2-1,1 0,18 34,18 25,75 107,-80-133,-29-48,0 0,2 0,0-2,0 0,1 0,25 15,-1 0,33 22,142 73,34 22,-32 20,-190-146,2-1,50 25,14 9,-19 1,-44-31,48 28,9-6,174 60,103 7,-243-77,-84-25,0-1,1-2,-1-2,2-1,-1-2,42-3,-52-2,0 0,1-2,-2-1,1-1,-1-2,0 0,0-2,43-25,309-205,-343 217,-1-1,-2-2,57-57,-75 66,0-1,-1 0,-1-1,0 0,-2-1,-1 0,0-1,10-35,6-33,30-185,-46 187,0 11,0-82,-11-379,0 528,0 1,-1-1,0 1,-1-1,1 1,-2 0,1 0,-1 0,-1 0,0 1,0-1,-1 1,1 1,-2-1,1 1,-10-8,-14-12,-1 1,-53-32,73 50,-213-119,82 45,24 15,36 23,-2 2,-2 5,-108-33,-21-8,144 53,-127-26,67 20,-30 3,90 18,-248-57,248 60,0 3,-88 7,34 0,28-5,54-1,-1 2,1 2,0 2,-54 11,77-7,20-7,0 0,0 0,1 0,-1 0,0 0,0 1,0-1,0 0,0 0,1 0,-1 0,0 0,0 1,0-1,0 0,0 0,0 0,0 1,1-1,-1 0,0 0,0 0,0 1,0-1,0 0,0 0,0 0,0 1,0-1,0 0,0 0,0 0,0 1,-1-1,1 0,0 0,0 0,0 1,0-1,0 0,0 0,0 0,-1 0,1 1,0-1,0 0,0 0,0 0,0 0,-1 0,1 0,0 1,0-1,0 0,-1 0,1 0,0 0,0 0,0 0,-1 0,1 0,11 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31T07:06:07.632"/>
    </inkml:context>
    <inkml:brush xml:id="br0">
      <inkml:brushProperty name="width" value="0.1" units="cm"/>
      <inkml:brushProperty name="height" value="0.2" units="cm"/>
      <inkml:brushProperty name="color" value="#EF0C4D"/>
      <inkml:brushProperty name="tip" value="rectangle"/>
      <inkml:brushProperty name="rasterOp" value="maskPen"/>
      <inkml:brushProperty name="ignorePressure" value="1"/>
    </inkml:brush>
  </inkml:definitions>
  <inkml:trace contextRef="#ctx0" brushRef="#br0">1352 65,'0'-1,"0"0,-1-1,1 1,-1 0,1 0,-1 0,1 0,-1 0,1 0,-1 1,0-1,0 0,1 0,-1 0,0 1,0-1,0 0,0 1,0-1,0 1,0-1,0 1,0-1,0 1,0 0,0-1,-2 1,-35-6,33 6,-117-16,56 7,-80-2,0 9,-233 6,368-3,0 1,0 0,1 1,-1 0,1 0,0 1,-1 1,2-1,-1 2,-14 9,-3 6,-50 49,39-33,29-28,0 1,0 1,1 0,0 0,1 0,-8 18,-29 81,27-62,10-28,1 1,0-1,2 1,1 0,-1 27,5 109,2-70,-5 122,6 152,31-105,-25-205,3 0,2 0,2-2,3 0,1-1,40 65,-44-92,1 0,0-1,2 0,0-2,29 20,11 12,-14-10,1-3,2-2,1-2,1-2,2-2,65 24,10-5,1-6,3-5,1-6,1-6,1-6,1-6,168-5,-254-8,69 11,2 0,443-8,-550-5,1 0,-1-1,1 0,-1-1,0-1,0 0,-1-1,0-1,0 0,14-9,13-14,61-57,18-13,164-68,-46 30,-193 109,-1-3,-1-1,45-48,309-368,-354 400,-28 31,0 0,-1-1,-1 0,-1-1,-1 0,-1-1,0 0,-2-1,0 1,-2-1,0-1,-2 1,2-31,1-57,-10-146,4 250,-1 0,1 0,-1-1,-1 2,1-1,-1 0,0 0,0 0,0 1,-1-1,-6-8,6 10,-1 0,0 1,0-1,-1 1,1 0,-1 0,1 0,-1 1,0 0,0-1,0 2,-1-1,-5-1,-90-18,69 16,1-2,-1 0,-55-24,38 6,-84-59,42 24,63 41,-1 2,0 1,-1 2,0 1,-1 1,-63-15,36 16,0-3,-107-40,101 32,0 1,-2 4,0 3,-1 2,-131-5,-83 18,-70-3,218-13,-50-1,66 14,-215 6,211 13,41-4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5531" cy="456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3078" y="0"/>
            <a:ext cx="3025531" cy="456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3325" y="685800"/>
            <a:ext cx="4573588" cy="34305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3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7699" y="4343912"/>
            <a:ext cx="5584842" cy="4115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4899"/>
            <a:ext cx="3025531" cy="457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3078" y="8684899"/>
            <a:ext cx="3025531" cy="457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fld id="{44429785-2374-4A44-B5D6-2868FDAD69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82229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buClr>
                <a:srgbClr val="0000FF"/>
              </a:buClr>
            </a:pPr>
            <a:fld id="{D16DDA12-11CD-420C-B519-A4A6FBF5038C}" type="slidenum">
              <a:rPr lang="en-US" altLang="en-US"/>
              <a:pPr>
                <a:buClr>
                  <a:srgbClr val="0000FF"/>
                </a:buClr>
              </a:pPr>
              <a:t>1</a:t>
            </a:fld>
            <a:endParaRPr lang="en-US" alt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29785-2374-4A44-B5D6-2868FDAD69E2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8695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29785-2374-4A44-B5D6-2868FDAD69E2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9645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29785-2374-4A44-B5D6-2868FDAD69E2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6457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7D4E9-E165-4DB0-B2DE-194352C82004}" type="datetime1">
              <a:rPr lang="sr-Latn-CS" altLang="en-US" smtClean="0"/>
              <a:pPr/>
              <a:t>31.5.2025.</a:t>
            </a:fld>
            <a:endParaRPr lang="sr-Latn-C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CF5F07-F0ED-43BA-80D8-728E025A6A6C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r-Latn-C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4C731-1DFE-4E08-919E-1C16A63B74A2}" type="datetime1">
              <a:rPr lang="sr-Latn-CS" altLang="en-US" smtClean="0"/>
              <a:pPr/>
              <a:t>31.5.2025.</a:t>
            </a:fld>
            <a:endParaRPr lang="sr-Latn-C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31E29-E4BA-4849-982A-1D1F3FAB30D0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8CC0C-8852-421C-8AFD-170BBAA1696F}" type="datetime1">
              <a:rPr lang="sr-Latn-CS" altLang="en-US" smtClean="0"/>
              <a:pPr/>
              <a:t>31.5.2025.</a:t>
            </a:fld>
            <a:endParaRPr lang="sr-Latn-C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FC1B0-83E6-4BD4-B035-ED00C7C88F65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5843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5844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5845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5846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5847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5848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5849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</p:grpSp>
      <p:sp>
        <p:nvSpPr>
          <p:cNvPr id="35850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sr-Latn-CS" altLang="en-US" noProof="0"/>
              <a:t>Click to edit Master title style</a:t>
            </a:r>
          </a:p>
        </p:txBody>
      </p:sp>
      <p:sp>
        <p:nvSpPr>
          <p:cNvPr id="35851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sr-Latn-CS" altLang="en-US" noProof="0"/>
              <a:t>Click to edit Master subtitle style</a:t>
            </a:r>
          </a:p>
        </p:txBody>
      </p:sp>
      <p:sp>
        <p:nvSpPr>
          <p:cNvPr id="35852" name="Rectangle 12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04C7D4E9-E165-4DB0-B2DE-194352C82004}" type="datetime1">
              <a:rPr lang="sr-Latn-CS" altLang="en-US">
                <a:solidFill>
                  <a:srgbClr val="000000"/>
                </a:solidFill>
              </a:rPr>
              <a:pPr/>
              <a:t>31.5.2025.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35853" name="Rectangle 1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35854" name="Rectangle 1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1CF5F07-F0ED-43BA-80D8-728E025A6A6C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687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A3AE31-A367-4AB5-828B-3044AD53BF33}" type="datetime1">
              <a:rPr lang="sr-Latn-CS" altLang="en-US">
                <a:solidFill>
                  <a:srgbClr val="000000"/>
                </a:solidFill>
              </a:rPr>
              <a:pPr/>
              <a:t>31.5.2025.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8E25EC-EFBF-46CA-9693-BFBC79988B8C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0656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2B6728-2D68-4414-997A-76EF09B659FC}" type="datetime1">
              <a:rPr lang="sr-Latn-CS" altLang="en-US">
                <a:solidFill>
                  <a:srgbClr val="000000"/>
                </a:solidFill>
              </a:rPr>
              <a:pPr/>
              <a:t>31.5.2025.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C3CD06-E3C5-4E31-96F7-C9E8B4EE254E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190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0F8D53-87A8-4B11-BA08-66495FF93C4B}" type="datetime1">
              <a:rPr lang="sr-Latn-CS" altLang="en-US">
                <a:solidFill>
                  <a:srgbClr val="000000"/>
                </a:solidFill>
              </a:rPr>
              <a:pPr/>
              <a:t>31.5.2025.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B71998-B8A8-4DF1-B546-250986E34D7B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440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725E61-BE44-4023-8920-F8764EB666A2}" type="datetime1">
              <a:rPr lang="sr-Latn-CS" altLang="en-US">
                <a:solidFill>
                  <a:srgbClr val="000000"/>
                </a:solidFill>
              </a:rPr>
              <a:pPr/>
              <a:t>31.5.2025.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31658B-58F3-425C-AEB7-A522CE41614A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4209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B0532D-03F7-4C3A-809F-EA3EF0F57EB6}" type="datetime1">
              <a:rPr lang="sr-Latn-CS" altLang="en-US">
                <a:solidFill>
                  <a:srgbClr val="000000"/>
                </a:solidFill>
              </a:rPr>
              <a:pPr/>
              <a:t>31.5.2025.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AE430B-A60D-4E33-94B4-440027777917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1517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743402-F1E2-410D-BEE6-CABF2AEAE7A5}" type="datetime1">
              <a:rPr lang="sr-Latn-CS" altLang="en-US">
                <a:solidFill>
                  <a:srgbClr val="000000"/>
                </a:solidFill>
              </a:rPr>
              <a:pPr/>
              <a:t>31.5.2025.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4F9DD6-A6C5-4A73-805C-8E1C73E2BFED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2884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C85B72-6C4A-44CC-8866-4A2CE95D73D0}" type="datetime1">
              <a:rPr lang="sr-Latn-CS" altLang="en-US">
                <a:solidFill>
                  <a:srgbClr val="000000"/>
                </a:solidFill>
              </a:rPr>
              <a:pPr/>
              <a:t>31.5.2025.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3536D0-011F-4E37-951E-E026895542F8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314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3AE31-A367-4AB5-828B-3044AD53BF33}" type="datetime1">
              <a:rPr lang="sr-Latn-CS" altLang="en-US" smtClean="0"/>
              <a:pPr/>
              <a:t>31.5.2025.</a:t>
            </a:fld>
            <a:endParaRPr lang="sr-Latn-C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25EC-EFBF-46CA-9693-BFBC79988B8C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A6792C-F9F5-49FF-8B96-F0C8E57258FA}" type="datetime1">
              <a:rPr lang="sr-Latn-CS" altLang="en-US">
                <a:solidFill>
                  <a:srgbClr val="000000"/>
                </a:solidFill>
              </a:rPr>
              <a:pPr/>
              <a:t>31.5.2025.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A8CEAB-E690-4BE2-8F86-777B172366BB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0771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94C731-1DFE-4E08-919E-1C16A63B74A2}" type="datetime1">
              <a:rPr lang="sr-Latn-CS" altLang="en-US">
                <a:solidFill>
                  <a:srgbClr val="000000"/>
                </a:solidFill>
              </a:rPr>
              <a:pPr/>
              <a:t>31.5.2025.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331E29-E4BA-4849-982A-1D1F3FAB30D0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5141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18CC0C-8852-421C-8AFD-170BBAA1696F}" type="datetime1">
              <a:rPr lang="sr-Latn-CS" altLang="en-US">
                <a:solidFill>
                  <a:srgbClr val="000000"/>
                </a:solidFill>
              </a:rPr>
              <a:pPr/>
              <a:t>31.5.2025.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CFC1B0-83E6-4BD4-B035-ED00C7C88F65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7229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576AF76-0BA2-4041-8D83-121732FE18C0}" type="datetime1">
              <a:rPr lang="sr-Latn-CS" altLang="en-US">
                <a:solidFill>
                  <a:srgbClr val="000000"/>
                </a:solidFill>
              </a:rPr>
              <a:pPr/>
              <a:t>31.5.2025.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67853C5-C965-4FEE-AC72-64DE0CB90582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270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B6728-2D68-4414-997A-76EF09B659FC}" type="datetime1">
              <a:rPr lang="sr-Latn-CS" altLang="en-US" smtClean="0"/>
              <a:pPr/>
              <a:t>31.5.2025.</a:t>
            </a:fld>
            <a:endParaRPr lang="sr-Latn-C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3CD06-E3C5-4E31-96F7-C9E8B4EE254E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F8D53-87A8-4B11-BA08-66495FF93C4B}" type="datetime1">
              <a:rPr lang="sr-Latn-CS" altLang="en-US" smtClean="0"/>
              <a:pPr/>
              <a:t>31.5.2025.</a:t>
            </a:fld>
            <a:endParaRPr lang="sr-Latn-C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71998-B8A8-4DF1-B546-250986E34D7B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25E61-BE44-4023-8920-F8764EB666A2}" type="datetime1">
              <a:rPr lang="sr-Latn-CS" altLang="en-US" smtClean="0"/>
              <a:pPr/>
              <a:t>31.5.2025.</a:t>
            </a:fld>
            <a:endParaRPr lang="sr-Latn-C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658B-58F3-425C-AEB7-A522CE41614A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0532D-03F7-4C3A-809F-EA3EF0F57EB6}" type="datetime1">
              <a:rPr lang="sr-Latn-CS" altLang="en-US" smtClean="0"/>
              <a:pPr/>
              <a:t>31.5.2025.</a:t>
            </a:fld>
            <a:endParaRPr lang="sr-Latn-C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E430B-A60D-4E33-94B4-440027777917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43402-F1E2-410D-BEE6-CABF2AEAE7A5}" type="datetime1">
              <a:rPr lang="sr-Latn-CS" altLang="en-US" smtClean="0"/>
              <a:pPr/>
              <a:t>31.5.2025.</a:t>
            </a:fld>
            <a:endParaRPr lang="sr-Latn-C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F9DD6-A6C5-4A73-805C-8E1C73E2BFED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85B72-6C4A-44CC-8866-4A2CE95D73D0}" type="datetime1">
              <a:rPr lang="sr-Latn-CS" altLang="en-US" smtClean="0"/>
              <a:pPr/>
              <a:t>31.5.2025.</a:t>
            </a:fld>
            <a:endParaRPr lang="sr-Latn-C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536D0-011F-4E37-951E-E026895542F8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6792C-F9F5-49FF-8B96-F0C8E57258FA}" type="datetime1">
              <a:rPr lang="sr-Latn-CS" altLang="en-US" smtClean="0"/>
              <a:pPr/>
              <a:t>31.5.2025.</a:t>
            </a:fld>
            <a:endParaRPr lang="sr-Latn-C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8CEAB-E690-4BE2-8F86-777B172366BB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3847373-B0DF-42F3-BFD2-53527A1DBFBA}" type="datetime1">
              <a:rPr lang="sr-Latn-CS" altLang="en-US" smtClean="0"/>
              <a:pPr/>
              <a:t>31.5.2025.</a:t>
            </a:fld>
            <a:endParaRPr lang="sr-Latn-C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sr-Latn-C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DC096A3-BC62-4A0A-B737-BBBCFC7D9BB7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3" r:id="rId1"/>
    <p:sldLayoutId id="2147484264" r:id="rId2"/>
    <p:sldLayoutId id="2147484265" r:id="rId3"/>
    <p:sldLayoutId id="2147484266" r:id="rId4"/>
    <p:sldLayoutId id="2147484267" r:id="rId5"/>
    <p:sldLayoutId id="2147484268" r:id="rId6"/>
    <p:sldLayoutId id="2147484269" r:id="rId7"/>
    <p:sldLayoutId id="2147484270" r:id="rId8"/>
    <p:sldLayoutId id="2147484271" r:id="rId9"/>
    <p:sldLayoutId id="2147484272" r:id="rId10"/>
    <p:sldLayoutId id="2147484273" r:id="rId11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4819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4820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4821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4822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4823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4824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4825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</p:grpSp>
      <p:sp>
        <p:nvSpPr>
          <p:cNvPr id="3482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sr-Latn-CS" altLang="en-US"/>
              <a:t>Click to edit Master title style</a:t>
            </a:r>
          </a:p>
        </p:txBody>
      </p:sp>
      <p:sp>
        <p:nvSpPr>
          <p:cNvPr id="3482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r-Latn-CS" altLang="en-US"/>
              <a:t>Click to edit Master text styles</a:t>
            </a:r>
          </a:p>
          <a:p>
            <a:pPr lvl="1"/>
            <a:r>
              <a:rPr lang="sr-Latn-CS" altLang="en-US"/>
              <a:t>Second level</a:t>
            </a:r>
          </a:p>
          <a:p>
            <a:pPr lvl="2"/>
            <a:r>
              <a:rPr lang="sr-Latn-CS" altLang="en-US"/>
              <a:t>Third level</a:t>
            </a:r>
          </a:p>
          <a:p>
            <a:pPr lvl="3"/>
            <a:r>
              <a:rPr lang="sr-Latn-CS" altLang="en-US"/>
              <a:t>Fourth level</a:t>
            </a:r>
          </a:p>
          <a:p>
            <a:pPr lvl="4"/>
            <a:r>
              <a:rPr lang="sr-Latn-CS" altLang="en-US"/>
              <a:t>Fifth level</a:t>
            </a:r>
          </a:p>
        </p:txBody>
      </p:sp>
      <p:sp>
        <p:nvSpPr>
          <p:cNvPr id="34828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0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73847373-B0DF-42F3-BFD2-53527A1DBFBA}" type="datetime1">
              <a:rPr lang="sr-Latn-CS" altLang="en-US">
                <a:solidFill>
                  <a:srgbClr val="000000"/>
                </a:solidFill>
              </a:rPr>
              <a:pPr/>
              <a:t>31.5.2025.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3482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0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34830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0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1DC096A3-BC62-4A0A-B737-BBBCFC7D9BB7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775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5" r:id="rId1"/>
    <p:sldLayoutId id="2147484276" r:id="rId2"/>
    <p:sldLayoutId id="2147484277" r:id="rId3"/>
    <p:sldLayoutId id="2147484278" r:id="rId4"/>
    <p:sldLayoutId id="2147484279" r:id="rId5"/>
    <p:sldLayoutId id="2147484280" r:id="rId6"/>
    <p:sldLayoutId id="2147484281" r:id="rId7"/>
    <p:sldLayoutId id="2147484282" r:id="rId8"/>
    <p:sldLayoutId id="2147484283" r:id="rId9"/>
    <p:sldLayoutId id="2147484284" r:id="rId10"/>
    <p:sldLayoutId id="2147484285" r:id="rId11"/>
    <p:sldLayoutId id="2147484286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customXml" Target="../ink/ink3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sr-Latn-RS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Stručno-naučna konferencija TOPS 2025</a:t>
            </a:r>
            <a:r>
              <a:rPr lang="sr-Cyrl-RS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br>
              <a:rPr lang="sr-Latn-RS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sr-Latn-RS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Hotel Palisad, Zlatibor</a:t>
            </a:r>
            <a:r>
              <a:rPr lang="ru-RU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sr-Latn-RS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02</a:t>
            </a:r>
            <a:r>
              <a:rPr lang="ru-RU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</a:t>
            </a:r>
            <a:r>
              <a:rPr lang="sr-Latn-RS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jun </a:t>
            </a:r>
            <a:r>
              <a:rPr lang="ru-RU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202</a:t>
            </a:r>
            <a:r>
              <a:rPr lang="sr-Latn-RS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5</a:t>
            </a:r>
            <a:r>
              <a:rPr lang="ru-RU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</a:t>
            </a:r>
            <a:br>
              <a:rPr lang="ru-RU" dirty="0">
                <a:latin typeface="Arial Narrow" panose="020B0606020202030204" pitchFamily="34" charset="0"/>
              </a:rPr>
            </a:br>
            <a:endParaRPr lang="en-GB" dirty="0">
              <a:latin typeface="Arial Narrow" panose="020B0606020202030204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239212"/>
            <a:ext cx="1082348" cy="435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sr-Cyrl-RS" altLang="en-US" sz="2000" b="0" dirty="0">
                <a:solidFill>
                  <a:srgbClr val="4F81BD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lang="sr-Latn-RS" altLang="en-US" sz="2000" b="0" dirty="0">
                <a:solidFill>
                  <a:srgbClr val="4F81BD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           </a:t>
            </a:r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>
          <a:xfrm>
            <a:off x="889607" y="3567308"/>
            <a:ext cx="7772400" cy="1052512"/>
          </a:xfrm>
          <a:prstGeom prst="rect">
            <a:avLst/>
          </a:prstGeom>
          <a:noFill/>
        </p:spPr>
        <p:txBody>
          <a:bodyPr vert="horz" lIns="0" tIns="45720" rIns="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buClrTx/>
              <a:buSzTx/>
              <a:buFontTx/>
            </a:pPr>
            <a:r>
              <a:rPr lang="sr-Latn-RS" sz="2800" dirty="0">
                <a:solidFill>
                  <a:srgbClr val="002060"/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>EKONOMSKO-FINANSIJSKA ANALIZA SISTEMA DALJINSKOG GREJANJA U REPUBLICI SRBIJI ZA 2023. GODINU</a:t>
            </a:r>
            <a:endParaRPr lang="sr-Latn-CS" altLang="en-US" sz="2800" dirty="0">
              <a:solidFill>
                <a:srgbClr val="002060"/>
              </a:solidFill>
              <a:effectLst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5661248"/>
            <a:ext cx="9144000" cy="1052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  <a:lvl2pPr>
              <a:buClr>
                <a:schemeClr val="tx2"/>
              </a:buClr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>
              <a:buClr>
                <a:schemeClr val="folHlink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>
              <a:buClr>
                <a:schemeClr val="tx1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b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</a:br>
            <a:r>
              <a:rPr lang="sr-Latn-R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Miroslav Vujnović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99FF"/>
              </a:buClr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</a:endParaRPr>
          </a:p>
        </p:txBody>
      </p:sp>
      <p:pic>
        <p:nvPicPr>
          <p:cNvPr id="20" name="Picture 1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48" y="609600"/>
            <a:ext cx="457200" cy="457200"/>
          </a:xfrm>
          <a:prstGeom prst="rect">
            <a:avLst/>
          </a:prstGeom>
          <a:noFill/>
        </p:spPr>
      </p:pic>
      <p:pic>
        <p:nvPicPr>
          <p:cNvPr id="21" name="Picture 20" descr="C:\Users\Toplane Srbije 2\OneDrive\Desktop\Zlatibor 2022\EBRD blue 15mm (E)_Crop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08551"/>
            <a:ext cx="1546860" cy="812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 descr="E:\Zlatibor 2022, LOGO\SECO\BL_En_WBF_SECO_CMYK_pos_hoch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30485"/>
            <a:ext cx="1676400" cy="954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48321"/>
            <a:ext cx="457200" cy="422351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6705600" y="1066800"/>
            <a:ext cx="19812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050" dirty="0"/>
              <a:t>Društvo termičara Srbije</a:t>
            </a:r>
            <a:endParaRPr lang="en-GB" sz="1050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1066800"/>
            <a:ext cx="22098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050" dirty="0"/>
              <a:t>Пословно удружење „Топлане Србије“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3489594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D48CF-05C5-09E8-68AC-CDE0BD64E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31376"/>
            <a:ext cx="8229600" cy="854075"/>
          </a:xfrm>
        </p:spPr>
        <p:txBody>
          <a:bodyPr/>
          <a:lstStyle/>
          <a:p>
            <a:r>
              <a:rPr lang="sr-Latn-R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Troškovi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3B2D6C-2A81-010C-8252-4DC1BE784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2937" y="1905000"/>
            <a:ext cx="7696200" cy="2209800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  <a:buNone/>
              <a:tabLst>
                <a:tab pos="3150870" algn="l"/>
                <a:tab pos="4231005" algn="l"/>
              </a:tabLst>
            </a:pPr>
            <a:r>
              <a:rPr lang="sr-Latn-R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Nominalno		Realno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3150870" algn="l"/>
                <a:tab pos="4231005" algn="l"/>
              </a:tabLst>
            </a:pPr>
            <a:r>
              <a:rPr lang="sr-Latn-R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Ukupni troškovi, 000 dinara		67.887.023		32.283.488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3150870" algn="l"/>
                <a:tab pos="4231005" algn="l"/>
              </a:tabLst>
            </a:pPr>
            <a:r>
              <a:rPr lang="sr-Latn-R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Stopa rasta troškova 2014-23		4,68%		-3,62%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  <a:tabLst>
                <a:tab pos="3150870" algn="l"/>
                <a:tab pos="4231005" algn="l"/>
              </a:tabLst>
            </a:pPr>
            <a:r>
              <a:rPr lang="sr-Latn-R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Troškovi goriva, 000 dinara		43.758.476		20.809.224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3150870" algn="l"/>
                <a:tab pos="4231005" algn="l"/>
              </a:tabLst>
            </a:pPr>
            <a:r>
              <a:rPr lang="sr-Latn-R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Stopa rasta troškova goriva		5,28%		-2,45%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71BEB2-3D35-2130-779D-24A293339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25EC-EFBF-46CA-9693-BFBC79988B8C}" type="slidenum">
              <a:rPr lang="sr-Latn-CS" altLang="en-US" smtClean="0"/>
              <a:pPr/>
              <a:t>10</a:t>
            </a:fld>
            <a:endParaRPr lang="sr-Latn-CS" alt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66D5775-C9AB-A1D9-1ED3-F99B5007D43A}"/>
              </a:ext>
            </a:extLst>
          </p:cNvPr>
          <p:cNvCxnSpPr/>
          <p:nvPr/>
        </p:nvCxnSpPr>
        <p:spPr>
          <a:xfrm>
            <a:off x="389878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0611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1133AC3-6A01-1682-0C37-A826B83D6E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8296" y="1981200"/>
            <a:ext cx="5348304" cy="362717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D59A2A-7ED1-64B7-60B1-6C7A33F9E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25EC-EFBF-46CA-9693-BFBC79988B8C}" type="slidenum">
              <a:rPr lang="sr-Latn-CS" altLang="en-US" smtClean="0"/>
              <a:pPr/>
              <a:t>11</a:t>
            </a:fld>
            <a:endParaRPr lang="sr-Latn-CS" alt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31CF84E-D2DC-E76D-E446-B337DD3B3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938" y="152405"/>
            <a:ext cx="7883476" cy="1066796"/>
          </a:xfrm>
        </p:spPr>
        <p:txBody>
          <a:bodyPr/>
          <a:lstStyle/>
          <a:p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1C05E5A-5A66-EE83-C1B0-26F80FCD0BC0}"/>
              </a:ext>
            </a:extLst>
          </p:cNvPr>
          <p:cNvCxnSpPr/>
          <p:nvPr/>
        </p:nvCxnSpPr>
        <p:spPr>
          <a:xfrm>
            <a:off x="304800" y="1219201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2516AAC-96E2-D740-8E7C-A5CC8DFF4B43}"/>
              </a:ext>
            </a:extLst>
          </p:cNvPr>
          <p:cNvSpPr txBox="1"/>
          <p:nvPr/>
        </p:nvSpPr>
        <p:spPr>
          <a:xfrm>
            <a:off x="1676400" y="347247"/>
            <a:ext cx="4953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sz="2800" dirty="0">
                <a:latin typeface="Arial Narrow" panose="020B0606020202030204" pitchFamily="34" charset="0"/>
              </a:rPr>
              <a:t>Troškovi</a:t>
            </a:r>
            <a:r>
              <a:rPr lang="sr-Latn-RS" sz="2000" dirty="0"/>
              <a:t> </a:t>
            </a:r>
            <a:br>
              <a:rPr lang="sr-Latn-RS" dirty="0"/>
            </a:br>
            <a:r>
              <a:rPr lang="sr-Latn-RS" sz="2000" i="1" kern="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Troškovi energije i energenata po zaposlenom</a:t>
            </a:r>
            <a:endParaRPr lang="en-US" sz="2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01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9D156-BEE4-83DE-8194-C0E101BBE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852" y="165212"/>
            <a:ext cx="8229600" cy="990596"/>
          </a:xfrm>
        </p:spPr>
        <p:txBody>
          <a:bodyPr/>
          <a:lstStyle/>
          <a:p>
            <a:r>
              <a:rPr lang="sr-Latn-RS" sz="3600" dirty="0">
                <a:latin typeface="Arial Narrow" panose="020B0606020202030204" pitchFamily="34" charset="0"/>
              </a:rPr>
              <a:t>Troškovi - Rekapitulacija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5B6E69-1C0C-BCBC-B8AD-119C91DBA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30387"/>
            <a:ext cx="8229600" cy="4525963"/>
          </a:xfrm>
        </p:spPr>
        <p:txBody>
          <a:bodyPr/>
          <a:lstStyle/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sr-Latn-R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Kretanje troškova u desetogodišnjem periodu bilo je slično kao i kod prihoda: nominalno su rasli (4,68%), a realno opadali (-3,62%). Prihodi su nominalno rasli po manjoj stopi, a realno opadali po većoj stopi, što objektivno predstavlja problem i ceo sektor </a:t>
            </a:r>
            <a:r>
              <a:rPr lang="sr-Latn-RS" sz="1800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vuče, kao celinu, u gubitak</a:t>
            </a:r>
            <a:r>
              <a:rPr lang="sr-Latn-R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sr-Latn-R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Glavni deo troškova su </a:t>
            </a:r>
            <a:r>
              <a:rPr lang="sr-Latn-RS" sz="1800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troškovi energenata </a:t>
            </a:r>
            <a:r>
              <a:rPr lang="sr-Latn-R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energije i čine prosečno </a:t>
            </a:r>
            <a:r>
              <a:rPr lang="sr-Latn-RS" sz="1800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61,34%</a:t>
            </a:r>
            <a:r>
              <a:rPr lang="sr-Latn-R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ukupnih troškova. Oni predstavljaju opadajuću veličinu u odnosu na grejanu površinu, ali i rastuću u odnosu na broj zaposlenih, što govori o opštem povećanju produktivnosti u toplanama. Učešće goriva u ukupnim troškovima se smanjuje sa smanjivanjem kapaciteta toplana.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sr-Latn-RS" sz="1800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Troškovi zaposlenih</a:t>
            </a:r>
            <a:r>
              <a:rPr lang="sr-Latn-R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čine prosečno </a:t>
            </a:r>
            <a:r>
              <a:rPr lang="sr-Latn-RS" sz="1800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15,74%</a:t>
            </a:r>
            <a:r>
              <a:rPr lang="sr-Latn-R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ukupnih troškova i u realnom su smanjenju (prosečna stopa -3,68%) i  sagledavano po m2 (prosečna stopa -4,91%), što govori o kontinuitetu povećanja produktivnosti.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sr-Latn-R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Analiza efikasnosti, produktivnosti, ekonomičnosti i rentabilnosti pokazuju velike razlike između toplana, ali i jednu zakonitost – </a:t>
            </a:r>
            <a:r>
              <a:rPr lang="sr-Latn-RS" sz="1800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što veća toplana to bolji rezultati</a:t>
            </a:r>
            <a:r>
              <a:rPr lang="sr-Latn-R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60B61D-81D9-F431-EA65-143BD6E43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25EC-EFBF-46CA-9693-BFBC79988B8C}" type="slidenum">
              <a:rPr lang="sr-Latn-CS" altLang="en-US" smtClean="0"/>
              <a:pPr/>
              <a:t>12</a:t>
            </a:fld>
            <a:endParaRPr lang="sr-Latn-CS" alt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EBD2F0C-FCCE-88D1-B9A9-AA0F8DB824BF}"/>
              </a:ext>
            </a:extLst>
          </p:cNvPr>
          <p:cNvCxnSpPr/>
          <p:nvPr/>
        </p:nvCxnSpPr>
        <p:spPr>
          <a:xfrm>
            <a:off x="304800" y="1174634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476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CD411-F36F-1B91-AD1A-02448E4F0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3697"/>
            <a:ext cx="8229600" cy="913130"/>
          </a:xfrm>
        </p:spPr>
        <p:txBody>
          <a:bodyPr/>
          <a:lstStyle/>
          <a:p>
            <a:r>
              <a:rPr lang="sr-Latn-RS" sz="3200" dirty="0">
                <a:latin typeface="Arial Narrow" panose="020B0606020202030204" pitchFamily="34" charset="0"/>
              </a:rPr>
              <a:t>Kretanje troškova i prihoda 2014-23-25. godina</a:t>
            </a:r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A61C4C-0B41-E176-5D48-D30605F98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25EC-EFBF-46CA-9693-BFBC79988B8C}" type="slidenum">
              <a:rPr lang="sr-Latn-CS" altLang="en-US" smtClean="0"/>
              <a:pPr/>
              <a:t>13</a:t>
            </a:fld>
            <a:endParaRPr lang="sr-Latn-CS" altLang="en-US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D6558D0-BBC5-5038-0F21-F1A5E20B8B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3746965"/>
              </p:ext>
            </p:extLst>
          </p:nvPr>
        </p:nvGraphicFramePr>
        <p:xfrm>
          <a:off x="1440656" y="1608137"/>
          <a:ext cx="6262688" cy="4748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C57BF9B-D326-F69B-C27C-A7D26ED12FE3}"/>
              </a:ext>
            </a:extLst>
          </p:cNvPr>
          <p:cNvCxnSpPr/>
          <p:nvPr/>
        </p:nvCxnSpPr>
        <p:spPr>
          <a:xfrm>
            <a:off x="304800" y="1174634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7626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2AAF2-69F9-C646-8E5B-947A39375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31837"/>
          </a:xfrm>
        </p:spPr>
        <p:txBody>
          <a:bodyPr/>
          <a:lstStyle/>
          <a:p>
            <a:r>
              <a:rPr lang="sr-Latn-RS" sz="3200" dirty="0">
                <a:latin typeface="Arial Narrow" panose="020B0606020202030204" pitchFamily="34" charset="0"/>
              </a:rPr>
              <a:t>Rezultat poslovanja</a:t>
            </a:r>
            <a:endParaRPr lang="en-US" sz="3200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CB2687-905E-1A1E-2829-0947289F47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33800"/>
          </a:xfrm>
        </p:spPr>
        <p:txBody>
          <a:bodyPr/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sr-Latn-R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Posledice bržeg rasta troškova u odnosu na prihode najbolje se vide kod ostvarene dobiti/gubitka – uočavamo snažno i kontinuelno </a:t>
            </a:r>
            <a:r>
              <a:rPr lang="sr-Latn-R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opadanje poslovnih rezultata</a:t>
            </a:r>
            <a:r>
              <a:rPr lang="sr-Latn-R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osam godina da bi 2023. godine sektor toplana kao celina ostvario </a:t>
            </a:r>
            <a:r>
              <a:rPr lang="sr-Latn-R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gubitak</a:t>
            </a:r>
            <a:r>
              <a:rPr lang="sr-Latn-R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od 1.175.461.000 dinara.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3150870" algn="l"/>
                <a:tab pos="4231005" algn="l"/>
              </a:tabLst>
            </a:pPr>
            <a:r>
              <a:rPr lang="sr-Latn-R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Gubitak je ostvaren i kada se izražava po m2 i po zaposlenom, u realnim iznosim 12 d/m2 i 36,6 hiljada dinara po zaposlenom.   Dobit Beograda je u posmatranoj godini pala za 85,4 puta.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3150870" algn="l"/>
                <a:tab pos="4231005" algn="l"/>
              </a:tabLst>
            </a:pPr>
            <a:r>
              <a:rPr lang="sr-Latn-R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Poslovni rezultat u 2023. godini pokazuje da je </a:t>
            </a:r>
            <a:r>
              <a:rPr lang="sr-Latn-R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23 toplane poslovale negativno </a:t>
            </a:r>
            <a:r>
              <a:rPr lang="sr-Latn-R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 28 pozitivno. Najbolji rezultat ostvario je Bor sa 176 miliona dinara, a najslabiji Kragujevac sa gubitkom od 573 milina dinara.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3994F6-353B-3655-DA48-C52957326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25EC-EFBF-46CA-9693-BFBC79988B8C}" type="slidenum">
              <a:rPr lang="sr-Latn-CS" altLang="en-US" smtClean="0"/>
              <a:pPr/>
              <a:t>14</a:t>
            </a:fld>
            <a:endParaRPr lang="sr-Latn-CS" alt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CD68B07-384F-5C1F-BD6E-1E97CFE62B60}"/>
              </a:ext>
            </a:extLst>
          </p:cNvPr>
          <p:cNvCxnSpPr/>
          <p:nvPr/>
        </p:nvCxnSpPr>
        <p:spPr>
          <a:xfrm>
            <a:off x="228600" y="8382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639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E6FB6-7E62-F63C-EC6E-4635E9C32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z="4400" dirty="0">
                <a:latin typeface="Arial Narrow" panose="020B0606020202030204" pitchFamily="34" charset="0"/>
              </a:rPr>
              <a:t>Rezultat poslovanja</a:t>
            </a:r>
            <a:br>
              <a:rPr lang="sr-Latn-RS" sz="5400" dirty="0">
                <a:latin typeface="Arial Narrow" panose="020B0606020202030204" pitchFamily="34" charset="0"/>
              </a:rPr>
            </a:br>
            <a:r>
              <a:rPr lang="sr-Latn-RS" sz="3200" dirty="0">
                <a:latin typeface="Arial Narrow" panose="020B0606020202030204" pitchFamily="34" charset="0"/>
              </a:rPr>
              <a:t>sagledavano po m² i MW</a:t>
            </a:r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4765A3-58F6-2FFF-0F58-D6FC4ABE8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25EC-EFBF-46CA-9693-BFBC79988B8C}" type="slidenum">
              <a:rPr lang="sr-Latn-CS" altLang="en-US" smtClean="0"/>
              <a:pPr/>
              <a:t>15</a:t>
            </a:fld>
            <a:endParaRPr lang="sr-Latn-CS" alt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F36DF7F-6135-4279-9556-EBD5A9F2A3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2008051"/>
              </p:ext>
            </p:extLst>
          </p:nvPr>
        </p:nvGraphicFramePr>
        <p:xfrm>
          <a:off x="914400" y="1938169"/>
          <a:ext cx="3657600" cy="3167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788D124-AFE5-7173-C824-6573DFEB6F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7644541"/>
              </p:ext>
            </p:extLst>
          </p:nvPr>
        </p:nvGraphicFramePr>
        <p:xfrm>
          <a:off x="4572000" y="1905000"/>
          <a:ext cx="38862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702539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89564-3681-562E-E7C9-C9D340626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z="4000" dirty="0">
                <a:latin typeface="Arial Narrow" panose="020B0606020202030204" pitchFamily="34" charset="0"/>
              </a:rPr>
              <a:t>Rezultat poslovanja</a:t>
            </a:r>
            <a:br>
              <a:rPr lang="sr-Latn-RS" sz="5400" dirty="0">
                <a:latin typeface="Arial Narrow" panose="020B0606020202030204" pitchFamily="34" charset="0"/>
              </a:rPr>
            </a:br>
            <a:r>
              <a:rPr lang="sr-Latn-RS" sz="2800" dirty="0">
                <a:latin typeface="Arial Narrow" panose="020B0606020202030204" pitchFamily="34" charset="0"/>
              </a:rPr>
              <a:t>Pregled činjenica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E49A4-BD3F-11E1-78E5-286F2E74E1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078" y="2366962"/>
            <a:ext cx="7696200" cy="3222625"/>
          </a:xfrm>
        </p:spPr>
        <p:txBody>
          <a:bodyPr/>
          <a:lstStyle/>
          <a:p>
            <a:pPr marL="342900" lvl="0" indent="-342900">
              <a:lnSpc>
                <a:spcPct val="115000"/>
              </a:lnSpc>
              <a:spcBef>
                <a:spcPts val="600"/>
              </a:spcBef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3150870" algn="l"/>
                <a:tab pos="3870960" algn="l"/>
                <a:tab pos="4231005" algn="l"/>
              </a:tabLst>
            </a:pPr>
            <a:r>
              <a:rPr lang="sr-Latn-R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Broj toplana sa negativnim kapitalom			12</a:t>
            </a: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3150870" algn="l"/>
                <a:tab pos="3870960" algn="l"/>
                <a:tab pos="4231005" algn="l"/>
              </a:tabLst>
            </a:pPr>
            <a:r>
              <a:rPr lang="sr-Latn-R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iznos kojim gubici premašuju kapital, 000 dinara    	-19.469.450</a:t>
            </a: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3150870" algn="l"/>
                <a:tab pos="3870960" algn="l"/>
                <a:tab pos="4231005" algn="l"/>
              </a:tabLst>
            </a:pPr>
            <a:r>
              <a:rPr lang="sr-Latn-R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Broj toplana gde dugovi premašuju kapital	18</a:t>
            </a: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3150870" algn="l"/>
                <a:tab pos="3870960" algn="l"/>
                <a:tab pos="4231005" algn="l"/>
              </a:tabLst>
            </a:pPr>
            <a:r>
              <a:rPr lang="sr-Latn-R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Iznos za koji dugovi premašuju kapital, 000 dinara   -7.553.019</a:t>
            </a: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3150870" algn="l"/>
                <a:tab pos="3870960" algn="l"/>
                <a:tab pos="4231005" algn="l"/>
              </a:tabLst>
            </a:pPr>
            <a:r>
              <a:rPr lang="sr-Latn-R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Broj toplana sa negativnim obrtnim fondom    	32</a:t>
            </a: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3150870" algn="l"/>
                <a:tab pos="3870960" algn="l"/>
                <a:tab pos="4231005" algn="l"/>
              </a:tabLst>
            </a:pPr>
            <a:r>
              <a:rPr lang="sr-Latn-R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Iznos nedostajućeg obrtnog fonda, 000 dinara    	-23.709.000   </a:t>
            </a: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C92D9F-E412-CC18-9653-C50BCF259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25EC-EFBF-46CA-9693-BFBC79988B8C}" type="slidenum">
              <a:rPr lang="sr-Latn-CS" altLang="en-US" smtClean="0"/>
              <a:pPr/>
              <a:t>16</a:t>
            </a:fld>
            <a:endParaRPr lang="sr-Latn-CS" altLang="en-US"/>
          </a:p>
        </p:txBody>
      </p:sp>
    </p:spTree>
    <p:extLst>
      <p:ext uri="{BB962C8B-B14F-4D97-AF65-F5344CB8AC3E}">
        <p14:creationId xmlns:p14="http://schemas.microsoft.com/office/powerpoint/2010/main" val="353950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984919"/>
          </a:xfrm>
          <a:ln w="57150"/>
        </p:spPr>
        <p:txBody>
          <a:bodyPr>
            <a:normAutofit/>
          </a:bodyPr>
          <a:lstStyle/>
          <a:p>
            <a:r>
              <a:rPr lang="sr-Latn-R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Zaključak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334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F9700F-89C0-34CD-383D-87010FBEF4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sr-Latn-R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Velike razlike</a:t>
            </a:r>
            <a:r>
              <a:rPr lang="sr-Latn-R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između pojedinih preduzeća, sa Beogradom koji čini i oko 50% Sektora (zbog čega smo često morali da analiziramo pojedine aspekte poslovanje sa i bez Beograda);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sr-Latn-R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Tokom posmatranog perioda nije bilo većih promena u kretanju prihoda - nominalni rast i </a:t>
            </a:r>
            <a:r>
              <a:rPr lang="sr-Latn-R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realni pad </a:t>
            </a:r>
            <a:r>
              <a:rPr lang="sr-Latn-R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 poslednjih pet godina;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sr-Latn-R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Ako izuzmemo Beograd i Novi Sad, uglavnom je </a:t>
            </a:r>
            <a:r>
              <a:rPr lang="sr-Latn-R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negativan rezultat </a:t>
            </a:r>
            <a:r>
              <a:rPr lang="sr-Latn-R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poslovanja;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sr-Latn-R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Nedostatak obrtnih sre</a:t>
            </a:r>
            <a:r>
              <a:rPr lang="sr-Latn-R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dstava;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sr-Latn-R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Ogromne razlike u instalisanim kapacitetima zahtevaju da se problemima i strategijama njihovog rešavanja pristupa od grupe do grupe drugačije.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sr-Latn-R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Konačan zaključak je da pre bilo koje investicione aktivnosti nužno je </a:t>
            </a:r>
            <a:r>
              <a:rPr lang="sr-Latn-R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sanirati postojeće stanje </a:t>
            </a:r>
            <a:r>
              <a:rPr lang="sr-Latn-R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dovesti Sektor u stanje kreditne sposobnosti.</a:t>
            </a:r>
            <a:endParaRPr lang="en-US" sz="18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481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3455987"/>
          </a:xfrm>
        </p:spPr>
        <p:txBody>
          <a:bodyPr/>
          <a:lstStyle/>
          <a:p>
            <a:r>
              <a:rPr lang="sr-Cyrl-RS" sz="2400" b="1" dirty="0">
                <a:solidFill>
                  <a:srgbClr val="002060"/>
                </a:solidFill>
                <a:effectLst/>
              </a:rPr>
              <a:t>                                       </a:t>
            </a:r>
            <a:r>
              <a:rPr lang="sr-Latn-RS" sz="2400" b="1" dirty="0">
                <a:solidFill>
                  <a:srgbClr val="002060"/>
                </a:solidFill>
                <a:effectLst/>
                <a:latin typeface="Arial Narrow" panose="020B0606020202030204" pitchFamily="34" charset="0"/>
              </a:rPr>
              <a:t>Hvala na pažnji!</a:t>
            </a:r>
            <a:endParaRPr lang="en-US" sz="2800" b="1" dirty="0">
              <a:solidFill>
                <a:srgbClr val="002060"/>
              </a:solidFill>
              <a:effectLst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838200" y="3982998"/>
            <a:ext cx="6934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498362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34CD9-91FC-DF64-F9B5-02C588EC0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953" y="304800"/>
            <a:ext cx="8229600" cy="712787"/>
          </a:xfrm>
        </p:spPr>
        <p:txBody>
          <a:bodyPr/>
          <a:lstStyle/>
          <a:p>
            <a:r>
              <a:rPr lang="sr-Latn-RS" sz="2800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Šta hoću da kažem?</a:t>
            </a:r>
            <a:endParaRPr lang="en-US" sz="2800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2A599-C2B3-DE5B-248C-B6FFF5FBC4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4"/>
            <a:ext cx="8229600" cy="4948514"/>
          </a:xfrm>
        </p:spPr>
        <p:txBody>
          <a:bodyPr/>
          <a:lstStyle/>
          <a:p>
            <a:r>
              <a:rPr lang="sr-Latn-RS" sz="2000" noProof="0" dirty="0"/>
              <a:t>Prvi put se u 2023. godini desilo da Sektor daljinskog grejanja, kao celina, ostvari veće troškove od prihoda – gubici su iznosili 1,2 milijarde dinara (</a:t>
            </a:r>
            <a:r>
              <a:rPr lang="sr-Latn-RS" sz="2000" noProof="0" dirty="0">
                <a:solidFill>
                  <a:srgbClr val="FF0000"/>
                </a:solidFill>
              </a:rPr>
              <a:t>10 miliona EUR</a:t>
            </a:r>
            <a:r>
              <a:rPr lang="sr-Latn-RS" sz="2000" noProof="0" dirty="0"/>
              <a:t>). </a:t>
            </a:r>
          </a:p>
          <a:p>
            <a:r>
              <a:rPr lang="sr-Latn-RS" sz="2000" noProof="0" dirty="0"/>
              <a:t>Sektor se pokazao kao vrlo nelikvidan i ostvario je nedostatak obrtnih sredstava u iznosu od 23,7 milijardi dinara (</a:t>
            </a:r>
            <a:r>
              <a:rPr lang="sr-Latn-RS" sz="2000" noProof="0" dirty="0">
                <a:solidFill>
                  <a:srgbClr val="FF0000"/>
                </a:solidFill>
              </a:rPr>
              <a:t>202,3 miliona EUR</a:t>
            </a:r>
            <a:r>
              <a:rPr lang="sr-Latn-RS" sz="2000" noProof="0" dirty="0"/>
              <a:t>).</a:t>
            </a:r>
          </a:p>
          <a:p>
            <a:r>
              <a:rPr lang="sr-Latn-RS" sz="2000" noProof="0" dirty="0"/>
              <a:t>Uprkos tim rezultatima Sektor je ostvario svoju osnovnu ulogu – adekvatno grejanje, pre svega zahvaljujući stručnosti i zalaganju zaposlenih i mudrom korišćenju unutrašnjih rezervi, ali i dodatnom zaduživanju od 4,3 milijarde dinara (</a:t>
            </a:r>
            <a:r>
              <a:rPr lang="sr-Latn-RS" sz="2000" noProof="0" dirty="0">
                <a:solidFill>
                  <a:srgbClr val="FF0000"/>
                </a:solidFill>
              </a:rPr>
              <a:t>36,4 miliona EUR</a:t>
            </a:r>
            <a:r>
              <a:rPr lang="sr-Latn-RS" sz="2000" noProof="0" dirty="0"/>
              <a:t>). </a:t>
            </a:r>
          </a:p>
          <a:p>
            <a:r>
              <a:rPr lang="sr-Latn-RS" sz="2000" noProof="0" dirty="0"/>
              <a:t>Sve to nas dovodi do zaključka da je prioritet, pre novih, i nužnih, investicija u pogledu korišćenja novih tehnologija, alternativnih izvora energije i dekarbonizacije, </a:t>
            </a:r>
            <a:r>
              <a:rPr lang="sr-Latn-RS" sz="2000" noProof="0" dirty="0">
                <a:solidFill>
                  <a:srgbClr val="FF0000"/>
                </a:solidFill>
              </a:rPr>
              <a:t>ekonomska konsolidacija i restrukturiranje sektora</a:t>
            </a:r>
            <a:r>
              <a:rPr lang="sr-Latn-RS" sz="2000" noProof="0" dirty="0"/>
              <a:t> kako bi postao sposoban da odgovori na te nove izazove i da prihvati buduće investicije.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FABF4A-2D96-624B-48C6-7FD34F28C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25EC-EFBF-46CA-9693-BFBC79988B8C}" type="slidenum">
              <a:rPr lang="sr-Latn-CS" altLang="en-US" smtClean="0">
                <a:solidFill>
                  <a:srgbClr val="000000"/>
                </a:solidFill>
              </a:rPr>
              <a:pPr/>
              <a:t>2</a:t>
            </a:fld>
            <a:endParaRPr lang="sr-Latn-CS" altLang="en-US">
              <a:solidFill>
                <a:srgbClr val="000000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118FF18-A9E5-89F0-C8B3-B7CF4964B8B9}"/>
              </a:ext>
            </a:extLst>
          </p:cNvPr>
          <p:cNvCxnSpPr/>
          <p:nvPr/>
        </p:nvCxnSpPr>
        <p:spPr>
          <a:xfrm>
            <a:off x="519953" y="1022069"/>
            <a:ext cx="8153400" cy="0"/>
          </a:xfrm>
          <a:prstGeom prst="line">
            <a:avLst/>
          </a:prstGeom>
          <a:noFill/>
          <a:ln w="57150" cap="flat" cmpd="sng" algn="ctr">
            <a:solidFill>
              <a:srgbClr val="6076B4">
                <a:shade val="95000"/>
                <a:satMod val="105000"/>
              </a:srgbClr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60053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984919"/>
          </a:xfrm>
          <a:ln w="57150"/>
        </p:spPr>
        <p:txBody>
          <a:bodyPr>
            <a:normAutofit/>
          </a:bodyPr>
          <a:lstStyle/>
          <a:p>
            <a:r>
              <a:rPr lang="sr-Latn-R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Uvod 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1"/>
            <a:ext cx="3200400" cy="3124200"/>
          </a:xfrm>
          <a:noFill/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sr-Latn-RS" sz="2400" dirty="0"/>
          </a:p>
          <a:p>
            <a:pPr marL="0" indent="0">
              <a:buNone/>
            </a:pPr>
            <a:r>
              <a:rPr lang="sr-Latn-R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Analiza je rađena na osnovu završnih računa toplana i tehničkih podataka TOPS-a i odnosi se na ekonomsko stanje u 2023. godini, s jedne strane, i na trendove u desetogodišnjem periodu 2014-23. godina, s druge strane.</a:t>
            </a:r>
            <a:endParaRPr lang="sr-Latn-RS" sz="2000" dirty="0">
              <a:latin typeface="Arial Narrow" panose="020B0606020202030204" pitchFamily="34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sz="2000" dirty="0">
              <a:effectLst/>
            </a:endParaRP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33400" y="10668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595AF0B-7431-8EA5-94B7-FEFD668897D7}"/>
              </a:ext>
            </a:extLst>
          </p:cNvPr>
          <p:cNvSpPr txBox="1">
            <a:spLocks/>
          </p:cNvSpPr>
          <p:nvPr/>
        </p:nvSpPr>
        <p:spPr>
          <a:xfrm>
            <a:off x="3886200" y="1592580"/>
            <a:ext cx="4419600" cy="473201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</a:pPr>
            <a:endParaRPr lang="sr-Latn-RS" b="0" dirty="0"/>
          </a:p>
          <a:p>
            <a:pPr marL="0" indent="0" fontAlgn="auto">
              <a:spcAft>
                <a:spcPts val="0"/>
              </a:spcAft>
              <a:buClrTx/>
              <a:buSzTx/>
              <a:buNone/>
            </a:pPr>
            <a:r>
              <a:rPr lang="sr-Latn-RS" sz="2100" b="0" kern="0" dirty="0">
                <a:latin typeface="Times New Roman" panose="02020603050405020304" pitchFamily="18" charset="0"/>
                <a:ea typeface="Calibri" panose="020F0502020204030204" pitchFamily="34" charset="0"/>
              </a:rPr>
              <a:t>Radi lakše analize toplane su podeljene u sedam grupa: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r-Latn-RS" sz="2100" b="0" kern="0" dirty="0">
                <a:latin typeface="Times New Roman" panose="02020603050405020304" pitchFamily="18" charset="0"/>
                <a:ea typeface="Calibri" panose="020F0502020204030204" pitchFamily="34" charset="0"/>
              </a:rPr>
              <a:t>Grupa 1: Beograd – </a:t>
            </a:r>
            <a:r>
              <a:rPr lang="sr-Latn-RS" sz="2100" kern="0" dirty="0">
                <a:latin typeface="Times New Roman" panose="02020603050405020304" pitchFamily="18" charset="0"/>
                <a:ea typeface="Calibri" panose="020F0502020204030204" pitchFamily="34" charset="0"/>
              </a:rPr>
              <a:t>2867 MW</a:t>
            </a:r>
            <a:r>
              <a:rPr lang="sr-Latn-RS" sz="2100" b="0" kern="0" dirty="0"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  <a:endParaRPr lang="en-US" sz="2100" b="0" kern="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r-Latn-RS" sz="2100" b="0" kern="0" dirty="0">
                <a:latin typeface="Times New Roman" panose="02020603050405020304" pitchFamily="18" charset="0"/>
                <a:ea typeface="Calibri" panose="020F0502020204030204" pitchFamily="34" charset="0"/>
              </a:rPr>
              <a:t>Grupa 2: Novi Sad – </a:t>
            </a:r>
            <a:r>
              <a:rPr lang="sr-Latn-RS" sz="2100" kern="0" dirty="0">
                <a:latin typeface="Times New Roman" panose="02020603050405020304" pitchFamily="18" charset="0"/>
                <a:ea typeface="Calibri" panose="020F0502020204030204" pitchFamily="34" charset="0"/>
              </a:rPr>
              <a:t>693 MW</a:t>
            </a:r>
            <a:r>
              <a:rPr lang="sr-Latn-RS" sz="2100" b="0" kern="0" dirty="0"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  <a:endParaRPr lang="en-US" sz="2100" b="0" kern="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r-Latn-RS" sz="2100" b="0" kern="0" dirty="0">
                <a:latin typeface="Times New Roman" panose="02020603050405020304" pitchFamily="18" charset="0"/>
                <a:ea typeface="Calibri" panose="020F0502020204030204" pitchFamily="34" charset="0"/>
              </a:rPr>
              <a:t>Grupa 3: 6 toplana - Kragujevac, Niš, Subotica, Kruševac, Pančevo i Bor – </a:t>
            </a:r>
            <a:r>
              <a:rPr lang="sr-Latn-RS" sz="2100" kern="0" dirty="0">
                <a:latin typeface="Times New Roman" panose="02020603050405020304" pitchFamily="18" charset="0"/>
                <a:ea typeface="Calibri" panose="020F0502020204030204" pitchFamily="34" charset="0"/>
              </a:rPr>
              <a:t>100 – 500 MW</a:t>
            </a:r>
            <a:r>
              <a:rPr lang="sr-Latn-RS" sz="2100" b="0" kern="0" dirty="0"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  <a:endParaRPr lang="en-US" sz="2100" b="0" kern="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r-Latn-RS" sz="2100" b="0" kern="0" dirty="0">
                <a:latin typeface="Times New Roman" panose="02020603050405020304" pitchFamily="18" charset="0"/>
                <a:ea typeface="Calibri" panose="020F0502020204030204" pitchFamily="34" charset="0"/>
              </a:rPr>
              <a:t>Grupa 4: 10 toplana - Čačak, Kraljevo, Užice, Valjevo, Zrenjanin, Šabac, Smederevo, Leskovac, Jagodina i Kikinda – </a:t>
            </a:r>
            <a:r>
              <a:rPr lang="sr-Latn-RS" sz="2100" kern="0" dirty="0">
                <a:latin typeface="Times New Roman" panose="02020603050405020304" pitchFamily="18" charset="0"/>
                <a:ea typeface="Calibri" panose="020F0502020204030204" pitchFamily="34" charset="0"/>
              </a:rPr>
              <a:t>50 – 100 MW</a:t>
            </a:r>
            <a:r>
              <a:rPr lang="sr-Latn-RS" sz="2100" b="0" kern="0" dirty="0"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  <a:endParaRPr lang="en-US" sz="2100" b="0" kern="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r-Latn-RS" sz="2100" b="0" kern="0" dirty="0">
                <a:latin typeface="Times New Roman" panose="02020603050405020304" pitchFamily="18" charset="0"/>
                <a:ea typeface="Calibri" panose="020F0502020204030204" pitchFamily="34" charset="0"/>
              </a:rPr>
              <a:t>Grupa 5: 24 toplane, </a:t>
            </a:r>
            <a:r>
              <a:rPr lang="sr-Latn-R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sr-Latn-RS" sz="2100" b="0" kern="0" dirty="0">
                <a:latin typeface="Times New Roman" panose="02020603050405020304" pitchFamily="18" charset="0"/>
                <a:ea typeface="Calibri" panose="020F0502020204030204" pitchFamily="34" charset="0"/>
              </a:rPr>
              <a:t>Vranje, Loznica, Sombor, Zaječar, Zemun Pirot, Kladovo, Ruma, Priboj, Trstenik, Vrbas, Novi Pazar, Negotin, Majdanpek, Bečej, Stara Pazova, Prijepolje, Knjaževac, Nova Varoš, Senta, Beočin, Bajina Bašta, Sremska Mitrovica i Gornji Milanovac</a:t>
            </a:r>
            <a:r>
              <a:rPr lang="sr-Latn-RS" sz="1400" b="0" kern="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r-Latn-RS" sz="2100" b="0" kern="0" dirty="0">
                <a:latin typeface="Times New Roman" panose="02020603050405020304" pitchFamily="18" charset="0"/>
                <a:ea typeface="Calibri" panose="020F0502020204030204" pitchFamily="34" charset="0"/>
              </a:rPr>
              <a:t>-  </a:t>
            </a:r>
            <a:r>
              <a:rPr lang="sr-Latn-RS" sz="2100" kern="0" dirty="0">
                <a:latin typeface="Times New Roman" panose="02020603050405020304" pitchFamily="18" charset="0"/>
                <a:ea typeface="Calibri" panose="020F0502020204030204" pitchFamily="34" charset="0"/>
              </a:rPr>
              <a:t>10 – 50 MW</a:t>
            </a:r>
            <a:r>
              <a:rPr lang="sr-Latn-RS" sz="2100" b="0" kern="0" dirty="0"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  <a:endParaRPr lang="en-US" sz="2100" b="0" kern="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r-Latn-RS" sz="2100" b="0" kern="0" dirty="0">
                <a:latin typeface="Times New Roman" panose="02020603050405020304" pitchFamily="18" charset="0"/>
                <a:ea typeface="Calibri" panose="020F0502020204030204" pitchFamily="34" charset="0"/>
              </a:rPr>
              <a:t>Grupa 6: 7 toplana – Velika Plana, Temerin, Kovin, Kosjerić, Srbobran, Mali Zvornik i Pećinci – </a:t>
            </a:r>
            <a:r>
              <a:rPr lang="sr-Latn-RS" sz="2100" kern="0" dirty="0">
                <a:latin typeface="Times New Roman" panose="02020603050405020304" pitchFamily="18" charset="0"/>
                <a:ea typeface="Calibri" panose="020F0502020204030204" pitchFamily="34" charset="0"/>
              </a:rPr>
              <a:t>manje od 10 MW</a:t>
            </a:r>
            <a:r>
              <a:rPr lang="sr-Latn-RS" sz="2100" b="0" kern="0" dirty="0"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  <a:endParaRPr lang="en-US" sz="2100" b="0" kern="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r-Latn-RS" sz="2100" b="0" kern="0" dirty="0">
                <a:latin typeface="Times New Roman" panose="02020603050405020304" pitchFamily="18" charset="0"/>
                <a:ea typeface="Calibri" panose="020F0502020204030204" pitchFamily="34" charset="0"/>
              </a:rPr>
              <a:t>Grupa 7: Obrenovac i Požarevac – bez sopstvenih kapaciteta.</a:t>
            </a:r>
            <a:endParaRPr lang="en-US" sz="2100" b="0" kern="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fontAlgn="auto">
              <a:spcAft>
                <a:spcPts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v"/>
            </a:pPr>
            <a:endParaRPr lang="en-US" sz="2000" b="0" dirty="0"/>
          </a:p>
          <a:p>
            <a:pPr marL="0" indent="0" fontAlgn="auto">
              <a:spcAft>
                <a:spcPts val="0"/>
              </a:spcAft>
              <a:buClrTx/>
              <a:buSzTx/>
              <a:buFont typeface="Arial" pitchFamily="34" charset="0"/>
              <a:buNone/>
            </a:pPr>
            <a:endParaRPr lang="en-US" b="0" dirty="0"/>
          </a:p>
          <a:p>
            <a:pPr marL="0" indent="0" fontAlgn="auto">
              <a:spcAft>
                <a:spcPts val="0"/>
              </a:spcAft>
              <a:buClrTx/>
              <a:buSzTx/>
              <a:buFont typeface="Arial" pitchFamily="34" charset="0"/>
              <a:buNone/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6779188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AC66D01-273A-CB9F-AE0A-175871356C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705268"/>
            <a:ext cx="8229600" cy="231582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8464BF-5C0F-1CDD-95CF-F9ECA33C8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25EC-EFBF-46CA-9693-BFBC79988B8C}" type="slidenum">
              <a:rPr lang="sr-Latn-CS" altLang="en-US" smtClean="0"/>
              <a:pPr/>
              <a:t>4</a:t>
            </a:fld>
            <a:endParaRPr lang="sr-Latn-CS" alt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078E13D-8225-2B2D-DA9D-C2A00034C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548" y="136525"/>
            <a:ext cx="8229600" cy="1066796"/>
          </a:xfrm>
          <a:ln w="57150"/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sr-Latn-R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Uvod </a:t>
            </a:r>
            <a:br>
              <a:rPr lang="sr-Latn-R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sr-Latn-R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Problem realnosti iznosa i međuvremenske uporedivosti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2328E2F-C9F9-6079-2393-9C5E5EB36610}"/>
              </a:ext>
            </a:extLst>
          </p:cNvPr>
          <p:cNvCxnSpPr/>
          <p:nvPr/>
        </p:nvCxnSpPr>
        <p:spPr>
          <a:xfrm>
            <a:off x="526228" y="12954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8319394-20C9-A342-8310-F1A9C049620C}"/>
                  </a:ext>
                </a:extLst>
              </p14:cNvPr>
              <p14:cNvContentPartPr/>
              <p14:nvPr/>
            </p14:nvContentPartPr>
            <p14:xfrm>
              <a:off x="7510216" y="4662317"/>
              <a:ext cx="907560" cy="7495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8319394-20C9-A342-8310-F1A9C049620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04096" y="4656197"/>
                <a:ext cx="919800" cy="761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96230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7B2F15-0B2E-7B04-A52A-B534B5598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25EC-EFBF-46CA-9693-BFBC79988B8C}" type="slidenum">
              <a:rPr lang="sr-Latn-CS" altLang="en-US" smtClean="0"/>
              <a:pPr/>
              <a:t>5</a:t>
            </a:fld>
            <a:endParaRPr lang="sr-Latn-CS" alt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BA73ED5-985B-480D-D122-DBF6B90B8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  <a:ln w="57150"/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sr-Latn-R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Uvod </a:t>
            </a:r>
            <a:br>
              <a:rPr lang="sr-Latn-R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sr-Latn-R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Problem realnosti iznosa i međuvremenske uporedivosti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5F58B6B-DAEC-707A-85B3-DE2B196A9643}"/>
              </a:ext>
            </a:extLst>
          </p:cNvPr>
          <p:cNvCxnSpPr/>
          <p:nvPr/>
        </p:nvCxnSpPr>
        <p:spPr>
          <a:xfrm>
            <a:off x="526228" y="12954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E55D768D-9F2E-4EFB-B06A-DE038C3A63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382480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56759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838197"/>
          </a:xfrm>
          <a:ln w="57150"/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sr-Latn-RS" sz="2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Kako izgleda foto-robot prosečne toplane i Sektora?</a:t>
            </a:r>
            <a:endParaRPr lang="en-US" sz="25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6934200" cy="4114800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  <a:tabLst>
                <a:tab pos="3150870" algn="l"/>
              </a:tabLst>
            </a:pPr>
            <a:r>
              <a:rPr lang="sr-Latn-R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Toplana		Sektor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3150870" algn="l"/>
                <a:tab pos="4231005" algn="l"/>
              </a:tabLst>
            </a:pPr>
            <a:r>
              <a:rPr lang="sr-Latn-R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Instalisana snaga, MW:		120	5.879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3150870" algn="l"/>
                <a:tab pos="4231005" algn="l"/>
              </a:tabLst>
            </a:pPr>
            <a:r>
              <a:rPr lang="sr-Latn-R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Isporučena toplotna energija, MWh	107.197	5.467.033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3150870" algn="l"/>
                <a:tab pos="4231005" algn="l"/>
              </a:tabLst>
            </a:pPr>
            <a:r>
              <a:rPr lang="sr-Latn-R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Grejana površina, m</a:t>
            </a:r>
            <a:r>
              <a:rPr lang="sr-Latn-RS" sz="1800" kern="1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sr-Latn-R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912.715	46.548.461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3150870" algn="l"/>
                <a:tab pos="4231005" algn="l"/>
              </a:tabLst>
            </a:pPr>
            <a:r>
              <a:rPr lang="sr-Latn-R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Broj zaposlenih		113		5.787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3150870" algn="l"/>
                <a:tab pos="4231005" algn="l"/>
              </a:tabLst>
            </a:pPr>
            <a:r>
              <a:rPr lang="sr-Latn-R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Ukupan prihod, 000 dinara		1.312.309	66.927.738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3150870" algn="l"/>
                <a:tab pos="4231005" algn="l"/>
              </a:tabLst>
            </a:pPr>
            <a:r>
              <a:rPr lang="sr-Latn-R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Ukupan prihod od grejanja, 000 din	1.214.834	59.526.890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3150870" algn="l"/>
                <a:tab pos="4231005" algn="l"/>
              </a:tabLst>
            </a:pPr>
            <a:r>
              <a:rPr lang="sr-Latn-R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Ukupni troškovi, 000 dinara		1.331.118	67.887.023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  <a:tabLst>
                <a:tab pos="3150870" algn="l"/>
                <a:tab pos="4231005" algn="l"/>
              </a:tabLst>
            </a:pPr>
            <a:r>
              <a:rPr lang="sr-Latn-R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Troškovi goriva, 000 dinara		858.009	43.758.476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3150870" algn="l"/>
                <a:tab pos="4231005" algn="l"/>
              </a:tabLst>
            </a:pPr>
            <a:r>
              <a:rPr lang="sr-Latn-R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Neto obrtni fond, 000 dinara		-464.882	-23.709.000</a:t>
            </a:r>
            <a:endParaRPr lang="sr-Latn-RS" sz="2000" dirty="0">
              <a:latin typeface="Arial Narrow" panose="020B0606020202030204" pitchFamily="34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sz="2000" dirty="0">
              <a:effectLst/>
            </a:endParaRP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810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870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A23C63-D1D4-5F06-C520-26E354620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25EC-EFBF-46CA-9693-BFBC79988B8C}" type="slidenum">
              <a:rPr lang="sr-Latn-CS" altLang="en-US" smtClean="0"/>
              <a:pPr/>
              <a:t>7</a:t>
            </a:fld>
            <a:endParaRPr lang="sr-Latn-CS" alt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A789251-A75B-B081-F23C-4EB261C5A847}"/>
              </a:ext>
            </a:extLst>
          </p:cNvPr>
          <p:cNvSpPr txBox="1">
            <a:spLocks/>
          </p:cNvSpPr>
          <p:nvPr/>
        </p:nvSpPr>
        <p:spPr>
          <a:xfrm>
            <a:off x="323528" y="0"/>
            <a:ext cx="8363272" cy="838197"/>
          </a:xfrm>
          <a:prstGeom prst="rect">
            <a:avLst/>
          </a:prstGeom>
          <a:ln w="57150"/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fontAlgn="auto">
              <a:lnSpc>
                <a:spcPct val="115000"/>
              </a:lnSpc>
              <a:spcAft>
                <a:spcPts val="800"/>
              </a:spcAft>
              <a:buClrTx/>
              <a:buSzTx/>
              <a:buFontTx/>
            </a:pPr>
            <a:r>
              <a:rPr lang="sr-Latn-RS" sz="2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2023 – Realan prihod po zaposlenom, zaposlenost i prihod po zaposlenom</a:t>
            </a:r>
            <a:endParaRPr lang="en-US" sz="25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6E6B2E2-3483-A29A-01B4-8F3255E4B230}"/>
              </a:ext>
            </a:extLst>
          </p:cNvPr>
          <p:cNvCxnSpPr/>
          <p:nvPr/>
        </p:nvCxnSpPr>
        <p:spPr>
          <a:xfrm>
            <a:off x="3810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4F2923A6-D083-944D-C7F0-5D21561BE6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8837" y="1676402"/>
            <a:ext cx="6958001" cy="434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853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A5B1B0E-9E20-4B82-A3B8-D25652B65F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085" y="762001"/>
            <a:ext cx="4477515" cy="592409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C055D0-F142-7F22-F694-CDBD0B243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25EC-EFBF-46CA-9693-BFBC79988B8C}" type="slidenum">
              <a:rPr lang="sr-Latn-CS" altLang="en-US" smtClean="0"/>
              <a:pPr/>
              <a:t>8</a:t>
            </a:fld>
            <a:endParaRPr lang="sr-Latn-CS" alt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4BCFB70-8F1B-08AC-1455-EE9378D8931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  <a:prstGeom prst="rect">
            <a:avLst/>
          </a:prstGeom>
          <a:ln w="57150"/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fontAlgn="auto">
              <a:lnSpc>
                <a:spcPct val="115000"/>
              </a:lnSpc>
              <a:spcAft>
                <a:spcPts val="800"/>
              </a:spcAft>
              <a:buClrTx/>
              <a:buSzTx/>
              <a:buFontTx/>
            </a:pPr>
            <a:r>
              <a:rPr lang="pl-PL" sz="2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2023 - Prihod od grejanja po MWh</a:t>
            </a:r>
            <a:endParaRPr lang="en-US" sz="23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FB3732A-BEDE-F50E-24E9-E14115068836}"/>
              </a:ext>
            </a:extLst>
          </p:cNvPr>
          <p:cNvCxnSpPr/>
          <p:nvPr/>
        </p:nvCxnSpPr>
        <p:spPr>
          <a:xfrm>
            <a:off x="389878" y="628426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DE59644-7F7A-F42D-8992-4C2C0A4DEC92}"/>
                  </a:ext>
                </a:extLst>
              </p14:cNvPr>
              <p14:cNvContentPartPr/>
              <p14:nvPr/>
            </p14:nvContentPartPr>
            <p14:xfrm>
              <a:off x="3546616" y="5979917"/>
              <a:ext cx="1389960" cy="10728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DE59644-7F7A-F42D-8992-4C2C0A4DEC9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28616" y="5943917"/>
                <a:ext cx="1425600" cy="11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39D3C9D-C708-EB7E-188D-FBC99A757B72}"/>
                  </a:ext>
                </a:extLst>
              </p14:cNvPr>
              <p14:cNvContentPartPr/>
              <p14:nvPr/>
            </p14:nvContentPartPr>
            <p14:xfrm>
              <a:off x="5407096" y="6024917"/>
              <a:ext cx="1666800" cy="9925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39D3C9D-C708-EB7E-188D-FBC99A757B7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89456" y="5988917"/>
                <a:ext cx="1702440" cy="106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48604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F50B5-16A0-5D8C-6953-0A8C9609E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6"/>
            <a:ext cx="8229600" cy="4419593"/>
          </a:xfrm>
        </p:spPr>
        <p:txBody>
          <a:bodyPr>
            <a:normAutofit fontScale="92500" lnSpcReduction="20000"/>
          </a:bodyPr>
          <a:lstStyle/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sr-Latn-R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Ogromne međusobne </a:t>
            </a:r>
            <a:r>
              <a:rPr lang="sr-Latn-RS" sz="1800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razlike</a:t>
            </a:r>
            <a:r>
              <a:rPr lang="sr-Latn-R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 veličini prihoda – 600 puta.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sr-Latn-R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 periodu 2014-23. godina prihodi su malo nominalno rasli (2,48%), a više realno opadali (-5,64%).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sr-Latn-R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Prosečno </a:t>
            </a:r>
            <a:r>
              <a:rPr lang="sr-Latn-RS" sz="1800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učešće</a:t>
            </a:r>
            <a:r>
              <a:rPr lang="sr-Latn-R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prihoda od grejanja u ukupnom prihodu iznosi </a:t>
            </a:r>
            <a:r>
              <a:rPr lang="sr-Latn-RS" sz="1800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88,94%</a:t>
            </a:r>
            <a:r>
              <a:rPr lang="sr-Latn-R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ali kod manjih toplana prisutne su i druge komunalne i trgovačke delatnosti. Postoje i toplane kojima je usluga grejanja sporedna delatnost (Temerin, Pećinci, …) i u toj grupi učešće prihoda od grejanja je tek 22,5%.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sr-Latn-R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Uočavaju se velike </a:t>
            </a:r>
            <a:r>
              <a:rPr lang="sr-Latn-RS" sz="1800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disproporcije u ceni grejanja </a:t>
            </a:r>
            <a:r>
              <a:rPr lang="sr-Latn-R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(1:4) i cene su u sve većem zaostatku za inflacijom. Prosečan ostvaren prihod po MWh isporučene toplotne energije iznosi 10,9 hilj.dinara i kreće se od 3,1 do 22,5 hilj.din/MWh.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sr-Latn-RS" sz="1800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Produktivnost</a:t>
            </a:r>
            <a:r>
              <a:rPr lang="sr-Latn-R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merena prihodom po zaposlenom je smanjila razlike između toplana, ali se i ovde uočava njihov realan pad.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sr-Latn-R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Nasuprot malom rastu grejane površine od 0,9% u 2023. godini, nominalni </a:t>
            </a:r>
            <a:r>
              <a:rPr lang="sr-Latn-RS" sz="1800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prihodi po m2</a:t>
            </a:r>
            <a:r>
              <a:rPr lang="sr-Latn-R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su porasli za 8,6%. Ipak, u desetogodišnjem periodu realno su opadali po stopi od 11,4%. 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sr-Latn-R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Instalisana snaga toplana se već dugo ne menja, </a:t>
            </a:r>
            <a:r>
              <a:rPr lang="sr-Latn-RS" sz="1800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investira se u zamenu i optimizaciju</a:t>
            </a:r>
            <a:r>
              <a:rPr lang="sr-Latn-R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a prihod po MW je to veći što je instalisana snaga veća.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FB129A-DBC8-FE7A-329B-088AB8BAB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25EC-EFBF-46CA-9693-BFBC79988B8C}" type="slidenum">
              <a:rPr lang="sr-Latn-CS" altLang="en-US" smtClean="0"/>
              <a:pPr/>
              <a:t>9</a:t>
            </a:fld>
            <a:endParaRPr lang="sr-Latn-CS" alt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8E1D30A-9A89-5ECE-3009-D87A4B52566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731837"/>
          </a:xfrm>
          <a:prstGeom prst="rect">
            <a:avLst/>
          </a:prstGeom>
          <a:ln w="57150"/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fontAlgn="auto">
              <a:lnSpc>
                <a:spcPct val="115000"/>
              </a:lnSpc>
              <a:spcAft>
                <a:spcPts val="800"/>
              </a:spcAft>
              <a:buClrTx/>
              <a:buSzTx/>
              <a:buFontTx/>
            </a:pPr>
            <a:r>
              <a:rPr lang="pl-PL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Prihodi - rekapitulacija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EB62BC7-4B58-93EF-1B83-61B302184B16}"/>
              </a:ext>
            </a:extLst>
          </p:cNvPr>
          <p:cNvCxnSpPr/>
          <p:nvPr/>
        </p:nvCxnSpPr>
        <p:spPr>
          <a:xfrm>
            <a:off x="457200" y="731837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2647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bit">
  <a:themeElements>
    <a:clrScheme name="Orbit 8">
      <a:dk1>
        <a:srgbClr val="000000"/>
      </a:dk1>
      <a:lt1>
        <a:srgbClr val="C5D9ED"/>
      </a:lt1>
      <a:dk2>
        <a:srgbClr val="000000"/>
      </a:dk2>
      <a:lt2>
        <a:srgbClr val="FFFFFF"/>
      </a:lt2>
      <a:accent1>
        <a:srgbClr val="F3F6FF"/>
      </a:accent1>
      <a:accent2>
        <a:srgbClr val="33CCCC"/>
      </a:accent2>
      <a:accent3>
        <a:srgbClr val="DFE9F4"/>
      </a:accent3>
      <a:accent4>
        <a:srgbClr val="000000"/>
      </a:accent4>
      <a:accent5>
        <a:srgbClr val="F8FAFF"/>
      </a:accent5>
      <a:accent6>
        <a:srgbClr val="2DB9B9"/>
      </a:accent6>
      <a:hlink>
        <a:srgbClr val="0000FF"/>
      </a:hlink>
      <a:folHlink>
        <a:srgbClr val="006699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5000"/>
          <a:buFont typeface="Wingdings" pitchFamily="2" charset="2"/>
          <a:buNone/>
          <a:tabLst/>
          <a:defRPr kumimoji="0" lang="sr-Latn-CS" altLang="en-US" sz="18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5000"/>
          <a:buFont typeface="Wingdings" pitchFamily="2" charset="2"/>
          <a:buNone/>
          <a:tabLst/>
          <a:defRPr kumimoji="0" lang="sr-Latn-CS" altLang="en-US" sz="18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13686</TotalTime>
  <Words>1361</Words>
  <Application>Microsoft Office PowerPoint</Application>
  <PresentationFormat>On-screen Show (4:3)</PresentationFormat>
  <Paragraphs>109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Arial</vt:lpstr>
      <vt:lpstr>Arial Narrow</vt:lpstr>
      <vt:lpstr>Calibri</vt:lpstr>
      <vt:lpstr>Cambria</vt:lpstr>
      <vt:lpstr>Century Gothic</vt:lpstr>
      <vt:lpstr>Courier New</vt:lpstr>
      <vt:lpstr>Palatino Linotype</vt:lpstr>
      <vt:lpstr>Symbol</vt:lpstr>
      <vt:lpstr>Times New Roman</vt:lpstr>
      <vt:lpstr>Wingdings</vt:lpstr>
      <vt:lpstr>Executive</vt:lpstr>
      <vt:lpstr>Orbit</vt:lpstr>
      <vt:lpstr>Stručno-naučna konferencija TOPS 2025  Hotel Palisad, Zlatibor 02. jun 2025. </vt:lpstr>
      <vt:lpstr>Šta hoću da kažem?</vt:lpstr>
      <vt:lpstr>Uvod </vt:lpstr>
      <vt:lpstr>Uvod  Problem realnosti iznosa i međuvremenske uporedivosti</vt:lpstr>
      <vt:lpstr>Uvod  Problem realnosti iznosa i međuvremenske uporedivosti</vt:lpstr>
      <vt:lpstr>Kako izgleda foto-robot prosečne toplane i Sektora?</vt:lpstr>
      <vt:lpstr>PowerPoint Presentation</vt:lpstr>
      <vt:lpstr>2023 - Prihod od grejanja po MWh</vt:lpstr>
      <vt:lpstr>Prihodi - rekapitulacija</vt:lpstr>
      <vt:lpstr>Troškovi</vt:lpstr>
      <vt:lpstr> </vt:lpstr>
      <vt:lpstr>Troškovi - Rekapitulacija</vt:lpstr>
      <vt:lpstr>Kretanje troškova i prihoda 2014-23-25. godina</vt:lpstr>
      <vt:lpstr>Rezultat poslovanja</vt:lpstr>
      <vt:lpstr>Rezultat poslovanja sagledavano po m² i MW</vt:lpstr>
      <vt:lpstr>Rezultat poslovanja Pregled činjenica</vt:lpstr>
      <vt:lpstr>Zaključak</vt:lpstr>
      <vt:lpstr>                                       Hvala na pažnji!</vt:lpstr>
    </vt:vector>
  </TitlesOfParts>
  <Company>Dell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ECRB Investment Focus</dc:title>
  <dc:creator>Petar Maksimovic</dc:creator>
  <cp:lastModifiedBy>Miroslav Vujnovic</cp:lastModifiedBy>
  <cp:revision>621</cp:revision>
  <cp:lastPrinted>2016-11-02T08:51:58Z</cp:lastPrinted>
  <dcterms:created xsi:type="dcterms:W3CDTF">2005-06-18T20:19:03Z</dcterms:created>
  <dcterms:modified xsi:type="dcterms:W3CDTF">2025-05-31T08:16:07Z</dcterms:modified>
</cp:coreProperties>
</file>