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18"/>
  </p:notesMasterIdLst>
  <p:handoutMasterIdLst>
    <p:handoutMasterId r:id="rId19"/>
  </p:handoutMasterIdLst>
  <p:sldIdLst>
    <p:sldId id="315" r:id="rId3"/>
    <p:sldId id="266" r:id="rId4"/>
    <p:sldId id="319" r:id="rId5"/>
    <p:sldId id="317" r:id="rId6"/>
    <p:sldId id="321" r:id="rId7"/>
    <p:sldId id="322" r:id="rId8"/>
    <p:sldId id="323" r:id="rId9"/>
    <p:sldId id="326" r:id="rId10"/>
    <p:sldId id="318" r:id="rId11"/>
    <p:sldId id="327" r:id="rId12"/>
    <p:sldId id="328" r:id="rId13"/>
    <p:sldId id="312" r:id="rId14"/>
    <p:sldId id="320" r:id="rId15"/>
    <p:sldId id="316" r:id="rId16"/>
    <p:sldId id="314" r:id="rId17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9"/>
            <p14:sldId id="317"/>
            <p14:sldId id="321"/>
            <p14:sldId id="322"/>
            <p14:sldId id="323"/>
            <p14:sldId id="326"/>
            <p14:sldId id="318"/>
            <p14:sldId id="327"/>
            <p14:sldId id="328"/>
            <p14:sldId id="312"/>
            <p14:sldId id="320"/>
            <p14:sldId id="316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5" autoAdjust="0"/>
    <p:restoredTop sz="96327" autoAdjust="0"/>
  </p:normalViewPr>
  <p:slideViewPr>
    <p:cSldViewPr>
      <p:cViewPr varScale="1">
        <p:scale>
          <a:sx n="172" d="100"/>
          <a:sy n="172" d="100"/>
        </p:scale>
        <p:origin x="30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7CD65-A500-4576-B156-7B32E1D4BEAE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00312F2D-4ADC-414E-93BE-862EF50804DE}">
      <dgm:prSet phldrT="[Text]" custT="1"/>
      <dgm:spPr/>
      <dgm:t>
        <a:bodyPr/>
        <a:lstStyle/>
        <a:p>
          <a:pPr algn="ctr"/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Prikupljanje podataka &amp; Analiza postojećeg stanja</a:t>
          </a:r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89B6B-C2A1-433D-9EB1-0D3351E83CAE}" type="parTrans" cxnId="{04CA9373-C677-4164-8054-80CB695FF187}">
      <dgm:prSet/>
      <dgm:spPr/>
      <dgm:t>
        <a:bodyPr/>
        <a:lstStyle/>
        <a:p>
          <a:pPr algn="ctr"/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AB2FA-B297-481D-AB60-138E6BBE7784}" type="sibTrans" cxnId="{04CA9373-C677-4164-8054-80CB695FF187}">
      <dgm:prSet custT="1"/>
      <dgm:spPr/>
      <dgm:t>
        <a:bodyPr/>
        <a:lstStyle/>
        <a:p>
          <a:pPr algn="ctr"/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11313-D7DC-402E-AF85-2CFC60D8A7B7}">
      <dgm:prSet phldrT="[Text]" custT="1"/>
      <dgm:spPr/>
      <dgm:t>
        <a:bodyPr/>
        <a:lstStyle/>
        <a:p>
          <a:pPr algn="ctr"/>
          <a:r>
            <a:rPr lang="sr-Latn-RS" sz="1000">
              <a:latin typeface="Arial" panose="020B0604020202020204" pitchFamily="34" charset="0"/>
              <a:cs typeface="Arial" panose="020B0604020202020204" pitchFamily="34" charset="0"/>
            </a:rPr>
            <a:t>Rezultati analize</a:t>
          </a:r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FE947-A049-44D1-8851-92A241F40118}" type="parTrans" cxnId="{7500B806-0566-48A1-B1C6-9979FF5FFF3F}">
      <dgm:prSet/>
      <dgm:spPr/>
      <dgm:t>
        <a:bodyPr/>
        <a:lstStyle/>
        <a:p>
          <a:pPr algn="ctr"/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A55AD2-99CA-4445-8240-78698BC10C83}" type="sibTrans" cxnId="{7500B806-0566-48A1-B1C6-9979FF5FFF3F}">
      <dgm:prSet/>
      <dgm:spPr/>
      <dgm:t>
        <a:bodyPr/>
        <a:lstStyle/>
        <a:p>
          <a:pPr algn="ctr"/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2C772-5A1D-4EA6-B7CB-CCFF86069528}">
      <dgm:prSet phldrT="[Text]" custT="1"/>
      <dgm:spPr/>
      <dgm:t>
        <a:bodyPr/>
        <a:lstStyle/>
        <a:p>
          <a:pPr algn="ctr"/>
          <a:r>
            <a:rPr lang="sr-Latn-RS" sz="1000">
              <a:latin typeface="Arial" panose="020B0604020202020204" pitchFamily="34" charset="0"/>
              <a:cs typeface="Arial" panose="020B0604020202020204" pitchFamily="34" charset="0"/>
            </a:rPr>
            <a:t>Podešen osnovni model</a:t>
          </a:r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A6619-FE27-4DAE-91D9-BA27DEA95102}" type="sibTrans" cxnId="{DB293F14-8F39-420F-9236-3868234772AC}">
      <dgm:prSet custT="1"/>
      <dgm:spPr/>
      <dgm:t>
        <a:bodyPr/>
        <a:lstStyle/>
        <a:p>
          <a:pPr algn="ctr"/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66ED3-8EC5-4EA9-BC9A-461CA6446844}" type="parTrans" cxnId="{DB293F14-8F39-420F-9236-3868234772AC}">
      <dgm:prSet/>
      <dgm:spPr/>
      <dgm:t>
        <a:bodyPr/>
        <a:lstStyle/>
        <a:p>
          <a:pPr algn="ctr"/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2A469-0BB8-A046-A46D-3FE0F4CABE37}">
      <dgm:prSet phldrT="[Text]" custT="1"/>
      <dgm:spPr/>
      <dgm:t>
        <a:bodyPr/>
        <a:lstStyle/>
        <a:p>
          <a:pPr algn="ctr"/>
          <a:r>
            <a:rPr lang="sr-Latn-RS" sz="1000">
              <a:latin typeface="Arial" panose="020B0604020202020204" pitchFamily="34" charset="0"/>
              <a:cs typeface="Arial" panose="020B0604020202020204" pitchFamily="34" charset="0"/>
            </a:rPr>
            <a:t>Kalibrisani osnovni model</a:t>
          </a:r>
          <a:endParaRPr lang="en-US" sz="1000" err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3267F-BEFC-D241-BB54-A47A2874DCAB}" type="parTrans" cxnId="{9A62EADF-CDA7-5F4C-9389-ECD2D6FFFB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E254B-D9EF-B94C-B2D4-22196D17E4A7}" type="sibTrans" cxnId="{9A62EADF-CDA7-5F4C-9389-ECD2D6FFFB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8FA00-DF41-DC4E-B232-DA3806F5F299}">
      <dgm:prSet phldrT="[Text]" custT="1"/>
      <dgm:spPr/>
      <dgm:t>
        <a:bodyPr/>
        <a:lstStyle/>
        <a:p>
          <a:pPr algn="ctr"/>
          <a:r>
            <a:rPr lang="sr-Latn-RS" sz="1000">
              <a:latin typeface="Arial" panose="020B0604020202020204" pitchFamily="34" charset="0"/>
              <a:cs typeface="Arial" panose="020B0604020202020204" pitchFamily="34" charset="0"/>
            </a:rPr>
            <a:t>Simulacija mera energetske sanacije</a:t>
          </a:r>
          <a:endParaRPr lang="sr-Cyrl-R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CA7195-FFF4-074A-9379-17FAEE4AF3C6}" type="parTrans" cxnId="{7C5B6370-6BD0-DA4F-B3FA-73CC7E3244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131DC-81EF-FC45-8C5D-56D7DC281A98}" type="sibTrans" cxnId="{7C5B6370-6BD0-DA4F-B3FA-73CC7E3244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79FC4-3BE5-4A95-8F73-F5290599C7C4}" type="pres">
      <dgm:prSet presAssocID="{C9D7CD65-A500-4576-B156-7B32E1D4BEAE}" presName="linearFlow" presStyleCnt="0">
        <dgm:presLayoutVars>
          <dgm:resizeHandles val="exact"/>
        </dgm:presLayoutVars>
      </dgm:prSet>
      <dgm:spPr/>
    </dgm:pt>
    <dgm:pt modelId="{7350A893-C4A3-4D06-98D5-9ACF5AECC299}" type="pres">
      <dgm:prSet presAssocID="{00312F2D-4ADC-414E-93BE-862EF50804DE}" presName="node" presStyleLbl="node1" presStyleIdx="0" presStyleCnt="5">
        <dgm:presLayoutVars>
          <dgm:bulletEnabled val="1"/>
        </dgm:presLayoutVars>
      </dgm:prSet>
      <dgm:spPr/>
    </dgm:pt>
    <dgm:pt modelId="{F281CB76-A848-41D7-B272-0CF028558743}" type="pres">
      <dgm:prSet presAssocID="{E2CAB2FA-B297-481D-AB60-138E6BBE7784}" presName="sibTrans" presStyleLbl="sibTrans2D1" presStyleIdx="0" presStyleCnt="4"/>
      <dgm:spPr/>
    </dgm:pt>
    <dgm:pt modelId="{D6EC951E-08B6-4BB0-88C7-EA6614DF3B34}" type="pres">
      <dgm:prSet presAssocID="{E2CAB2FA-B297-481D-AB60-138E6BBE7784}" presName="connectorText" presStyleLbl="sibTrans2D1" presStyleIdx="0" presStyleCnt="4"/>
      <dgm:spPr/>
    </dgm:pt>
    <dgm:pt modelId="{3CD48A90-E444-5F4D-8347-D68EA926BA09}" type="pres">
      <dgm:prSet presAssocID="{97D2A469-0BB8-A046-A46D-3FE0F4CABE37}" presName="node" presStyleLbl="node1" presStyleIdx="1" presStyleCnt="5">
        <dgm:presLayoutVars>
          <dgm:bulletEnabled val="1"/>
        </dgm:presLayoutVars>
      </dgm:prSet>
      <dgm:spPr/>
    </dgm:pt>
    <dgm:pt modelId="{8BBB670D-846D-FF4C-8F13-459F5ADF796C}" type="pres">
      <dgm:prSet presAssocID="{84BE254B-D9EF-B94C-B2D4-22196D17E4A7}" presName="sibTrans" presStyleLbl="sibTrans2D1" presStyleIdx="1" presStyleCnt="4"/>
      <dgm:spPr/>
    </dgm:pt>
    <dgm:pt modelId="{89842EE5-5831-1B49-8BED-23180C774F4D}" type="pres">
      <dgm:prSet presAssocID="{84BE254B-D9EF-B94C-B2D4-22196D17E4A7}" presName="connectorText" presStyleLbl="sibTrans2D1" presStyleIdx="1" presStyleCnt="4"/>
      <dgm:spPr/>
    </dgm:pt>
    <dgm:pt modelId="{86673229-E9ED-47F0-8F57-55DB3F3F3E2F}" type="pres">
      <dgm:prSet presAssocID="{A732C772-5A1D-4EA6-B7CB-CCFF86069528}" presName="node" presStyleLbl="node1" presStyleIdx="2" presStyleCnt="5">
        <dgm:presLayoutVars>
          <dgm:bulletEnabled val="1"/>
        </dgm:presLayoutVars>
      </dgm:prSet>
      <dgm:spPr/>
    </dgm:pt>
    <dgm:pt modelId="{49F7D306-0FA7-4A69-96B3-42372FFB0DEE}" type="pres">
      <dgm:prSet presAssocID="{8EFA6619-FE27-4DAE-91D9-BA27DEA95102}" presName="sibTrans" presStyleLbl="sibTrans2D1" presStyleIdx="2" presStyleCnt="4"/>
      <dgm:spPr/>
    </dgm:pt>
    <dgm:pt modelId="{89A3C43F-6E29-475F-9DA6-60A21759E19D}" type="pres">
      <dgm:prSet presAssocID="{8EFA6619-FE27-4DAE-91D9-BA27DEA95102}" presName="connectorText" presStyleLbl="sibTrans2D1" presStyleIdx="2" presStyleCnt="4"/>
      <dgm:spPr/>
    </dgm:pt>
    <dgm:pt modelId="{237C5234-2315-9748-B5CF-FBCAED4AE50D}" type="pres">
      <dgm:prSet presAssocID="{FC28FA00-DF41-DC4E-B232-DA3806F5F299}" presName="node" presStyleLbl="node1" presStyleIdx="3" presStyleCnt="5">
        <dgm:presLayoutVars>
          <dgm:bulletEnabled val="1"/>
        </dgm:presLayoutVars>
      </dgm:prSet>
      <dgm:spPr/>
    </dgm:pt>
    <dgm:pt modelId="{1488CBDE-06F6-A24F-BC2D-D863CD0C0CB7}" type="pres">
      <dgm:prSet presAssocID="{2D6131DC-81EF-FC45-8C5D-56D7DC281A98}" presName="sibTrans" presStyleLbl="sibTrans2D1" presStyleIdx="3" presStyleCnt="4"/>
      <dgm:spPr/>
    </dgm:pt>
    <dgm:pt modelId="{CCE2EBB6-D745-E240-8FEC-51F75E2D7C28}" type="pres">
      <dgm:prSet presAssocID="{2D6131DC-81EF-FC45-8C5D-56D7DC281A98}" presName="connectorText" presStyleLbl="sibTrans2D1" presStyleIdx="3" presStyleCnt="4"/>
      <dgm:spPr/>
    </dgm:pt>
    <dgm:pt modelId="{FF3A1D77-A4EE-4B19-9221-5993EE7E5FEA}" type="pres">
      <dgm:prSet presAssocID="{7FC11313-D7DC-402E-AF85-2CFC60D8A7B7}" presName="node" presStyleLbl="node1" presStyleIdx="4" presStyleCnt="5">
        <dgm:presLayoutVars>
          <dgm:bulletEnabled val="1"/>
        </dgm:presLayoutVars>
      </dgm:prSet>
      <dgm:spPr/>
    </dgm:pt>
  </dgm:ptLst>
  <dgm:cxnLst>
    <dgm:cxn modelId="{7500B806-0566-48A1-B1C6-9979FF5FFF3F}" srcId="{C9D7CD65-A500-4576-B156-7B32E1D4BEAE}" destId="{7FC11313-D7DC-402E-AF85-2CFC60D8A7B7}" srcOrd="4" destOrd="0" parTransId="{DE5FE947-A049-44D1-8851-92A241F40118}" sibTransId="{B2A55AD2-99CA-4445-8240-78698BC10C83}"/>
    <dgm:cxn modelId="{D557F010-AD6C-4C73-9F6F-6A7297A657BF}" type="presOf" srcId="{7FC11313-D7DC-402E-AF85-2CFC60D8A7B7}" destId="{FF3A1D77-A4EE-4B19-9221-5993EE7E5FEA}" srcOrd="0" destOrd="0" presId="urn:microsoft.com/office/officeart/2005/8/layout/process2"/>
    <dgm:cxn modelId="{DB293F14-8F39-420F-9236-3868234772AC}" srcId="{C9D7CD65-A500-4576-B156-7B32E1D4BEAE}" destId="{A732C772-5A1D-4EA6-B7CB-CCFF86069528}" srcOrd="2" destOrd="0" parTransId="{D2C66ED3-8EC5-4EA9-BC9A-461CA6446844}" sibTransId="{8EFA6619-FE27-4DAE-91D9-BA27DEA95102}"/>
    <dgm:cxn modelId="{B407901A-C9FB-714E-9896-266FDFFDAE8B}" type="presOf" srcId="{2D6131DC-81EF-FC45-8C5D-56D7DC281A98}" destId="{1488CBDE-06F6-A24F-BC2D-D863CD0C0CB7}" srcOrd="0" destOrd="0" presId="urn:microsoft.com/office/officeart/2005/8/layout/process2"/>
    <dgm:cxn modelId="{51C2A921-EA43-470B-8E57-FE6661FAB7E4}" type="presOf" srcId="{00312F2D-4ADC-414E-93BE-862EF50804DE}" destId="{7350A893-C4A3-4D06-98D5-9ACF5AECC299}" srcOrd="0" destOrd="0" presId="urn:microsoft.com/office/officeart/2005/8/layout/process2"/>
    <dgm:cxn modelId="{5EBC2D2D-4EA7-E84A-A6C5-E402A14715EC}" type="presOf" srcId="{84BE254B-D9EF-B94C-B2D4-22196D17E4A7}" destId="{8BBB670D-846D-FF4C-8F13-459F5ADF796C}" srcOrd="0" destOrd="0" presId="urn:microsoft.com/office/officeart/2005/8/layout/process2"/>
    <dgm:cxn modelId="{B56F9A3E-1079-2247-A959-BE30DBE45220}" type="presOf" srcId="{FC28FA00-DF41-DC4E-B232-DA3806F5F299}" destId="{237C5234-2315-9748-B5CF-FBCAED4AE50D}" srcOrd="0" destOrd="0" presId="urn:microsoft.com/office/officeart/2005/8/layout/process2"/>
    <dgm:cxn modelId="{AF593F4E-D640-4659-BA45-2CA036DC73A8}" type="presOf" srcId="{A732C772-5A1D-4EA6-B7CB-CCFF86069528}" destId="{86673229-E9ED-47F0-8F57-55DB3F3F3E2F}" srcOrd="0" destOrd="0" presId="urn:microsoft.com/office/officeart/2005/8/layout/process2"/>
    <dgm:cxn modelId="{7C5B6370-6BD0-DA4F-B3FA-73CC7E3244AD}" srcId="{C9D7CD65-A500-4576-B156-7B32E1D4BEAE}" destId="{FC28FA00-DF41-DC4E-B232-DA3806F5F299}" srcOrd="3" destOrd="0" parTransId="{BCCA7195-FFF4-074A-9379-17FAEE4AF3C6}" sibTransId="{2D6131DC-81EF-FC45-8C5D-56D7DC281A98}"/>
    <dgm:cxn modelId="{04CA9373-C677-4164-8054-80CB695FF187}" srcId="{C9D7CD65-A500-4576-B156-7B32E1D4BEAE}" destId="{00312F2D-4ADC-414E-93BE-862EF50804DE}" srcOrd="0" destOrd="0" parTransId="{13689B6B-C2A1-433D-9EB1-0D3351E83CAE}" sibTransId="{E2CAB2FA-B297-481D-AB60-138E6BBE7784}"/>
    <dgm:cxn modelId="{3864707E-6514-496B-A568-5E3F0356223A}" type="presOf" srcId="{8EFA6619-FE27-4DAE-91D9-BA27DEA95102}" destId="{89A3C43F-6E29-475F-9DA6-60A21759E19D}" srcOrd="1" destOrd="0" presId="urn:microsoft.com/office/officeart/2005/8/layout/process2"/>
    <dgm:cxn modelId="{6CAEE9B2-4C88-FE47-8049-6A232042A174}" type="presOf" srcId="{2D6131DC-81EF-FC45-8C5D-56D7DC281A98}" destId="{CCE2EBB6-D745-E240-8FEC-51F75E2D7C28}" srcOrd="1" destOrd="0" presId="urn:microsoft.com/office/officeart/2005/8/layout/process2"/>
    <dgm:cxn modelId="{436E74CF-C9D2-DA49-878A-369D15E5BE5B}" type="presOf" srcId="{84BE254B-D9EF-B94C-B2D4-22196D17E4A7}" destId="{89842EE5-5831-1B49-8BED-23180C774F4D}" srcOrd="1" destOrd="0" presId="urn:microsoft.com/office/officeart/2005/8/layout/process2"/>
    <dgm:cxn modelId="{60F205D8-91BB-4411-817F-4D0175073F84}" type="presOf" srcId="{8EFA6619-FE27-4DAE-91D9-BA27DEA95102}" destId="{49F7D306-0FA7-4A69-96B3-42372FFB0DEE}" srcOrd="0" destOrd="0" presId="urn:microsoft.com/office/officeart/2005/8/layout/process2"/>
    <dgm:cxn modelId="{9A62EADF-CDA7-5F4C-9389-ECD2D6FFFB95}" srcId="{C9D7CD65-A500-4576-B156-7B32E1D4BEAE}" destId="{97D2A469-0BB8-A046-A46D-3FE0F4CABE37}" srcOrd="1" destOrd="0" parTransId="{DB53267F-BEFC-D241-BB54-A47A2874DCAB}" sibTransId="{84BE254B-D9EF-B94C-B2D4-22196D17E4A7}"/>
    <dgm:cxn modelId="{19DBC8E6-EE69-44CE-ACED-A7ED69C9E9AE}" type="presOf" srcId="{E2CAB2FA-B297-481D-AB60-138E6BBE7784}" destId="{D6EC951E-08B6-4BB0-88C7-EA6614DF3B34}" srcOrd="1" destOrd="0" presId="urn:microsoft.com/office/officeart/2005/8/layout/process2"/>
    <dgm:cxn modelId="{DC936CF0-162F-4EE6-B7CB-FBA21E53F940}" type="presOf" srcId="{C9D7CD65-A500-4576-B156-7B32E1D4BEAE}" destId="{CD679FC4-3BE5-4A95-8F73-F5290599C7C4}" srcOrd="0" destOrd="0" presId="urn:microsoft.com/office/officeart/2005/8/layout/process2"/>
    <dgm:cxn modelId="{28864CF4-2E5B-564C-9A2B-00B0BFC2823B}" type="presOf" srcId="{97D2A469-0BB8-A046-A46D-3FE0F4CABE37}" destId="{3CD48A90-E444-5F4D-8347-D68EA926BA09}" srcOrd="0" destOrd="0" presId="urn:microsoft.com/office/officeart/2005/8/layout/process2"/>
    <dgm:cxn modelId="{6B1095FC-FAE1-4CDC-A6C8-A7D305144DE8}" type="presOf" srcId="{E2CAB2FA-B297-481D-AB60-138E6BBE7784}" destId="{F281CB76-A848-41D7-B272-0CF028558743}" srcOrd="0" destOrd="0" presId="urn:microsoft.com/office/officeart/2005/8/layout/process2"/>
    <dgm:cxn modelId="{D7DC90DC-DEDC-4DB4-BDF9-AAC37F6659BF}" type="presParOf" srcId="{CD679FC4-3BE5-4A95-8F73-F5290599C7C4}" destId="{7350A893-C4A3-4D06-98D5-9ACF5AECC299}" srcOrd="0" destOrd="0" presId="urn:microsoft.com/office/officeart/2005/8/layout/process2"/>
    <dgm:cxn modelId="{961E9BE7-76BD-440E-B62A-B13B695D0DB8}" type="presParOf" srcId="{CD679FC4-3BE5-4A95-8F73-F5290599C7C4}" destId="{F281CB76-A848-41D7-B272-0CF028558743}" srcOrd="1" destOrd="0" presId="urn:microsoft.com/office/officeart/2005/8/layout/process2"/>
    <dgm:cxn modelId="{7C59B83B-AD84-4353-9688-21A202054C68}" type="presParOf" srcId="{F281CB76-A848-41D7-B272-0CF028558743}" destId="{D6EC951E-08B6-4BB0-88C7-EA6614DF3B34}" srcOrd="0" destOrd="0" presId="urn:microsoft.com/office/officeart/2005/8/layout/process2"/>
    <dgm:cxn modelId="{58A427E7-8287-1641-8B6B-474AA4463D76}" type="presParOf" srcId="{CD679FC4-3BE5-4A95-8F73-F5290599C7C4}" destId="{3CD48A90-E444-5F4D-8347-D68EA926BA09}" srcOrd="2" destOrd="0" presId="urn:microsoft.com/office/officeart/2005/8/layout/process2"/>
    <dgm:cxn modelId="{E9926544-09A4-4044-B889-38328F2C2B39}" type="presParOf" srcId="{CD679FC4-3BE5-4A95-8F73-F5290599C7C4}" destId="{8BBB670D-846D-FF4C-8F13-459F5ADF796C}" srcOrd="3" destOrd="0" presId="urn:microsoft.com/office/officeart/2005/8/layout/process2"/>
    <dgm:cxn modelId="{D8132DCC-C75C-3146-8F9B-881BC8079411}" type="presParOf" srcId="{8BBB670D-846D-FF4C-8F13-459F5ADF796C}" destId="{89842EE5-5831-1B49-8BED-23180C774F4D}" srcOrd="0" destOrd="0" presId="urn:microsoft.com/office/officeart/2005/8/layout/process2"/>
    <dgm:cxn modelId="{554853C4-B953-4BDE-A186-150828B1FF2D}" type="presParOf" srcId="{CD679FC4-3BE5-4A95-8F73-F5290599C7C4}" destId="{86673229-E9ED-47F0-8F57-55DB3F3F3E2F}" srcOrd="4" destOrd="0" presId="urn:microsoft.com/office/officeart/2005/8/layout/process2"/>
    <dgm:cxn modelId="{919D37DF-A4A4-4F07-878E-FE5202800DDB}" type="presParOf" srcId="{CD679FC4-3BE5-4A95-8F73-F5290599C7C4}" destId="{49F7D306-0FA7-4A69-96B3-42372FFB0DEE}" srcOrd="5" destOrd="0" presId="urn:microsoft.com/office/officeart/2005/8/layout/process2"/>
    <dgm:cxn modelId="{8B16F8E1-D295-42D9-8271-087B7719C549}" type="presParOf" srcId="{49F7D306-0FA7-4A69-96B3-42372FFB0DEE}" destId="{89A3C43F-6E29-475F-9DA6-60A21759E19D}" srcOrd="0" destOrd="0" presId="urn:microsoft.com/office/officeart/2005/8/layout/process2"/>
    <dgm:cxn modelId="{DA260282-4829-6F44-8410-D3CD85FC3385}" type="presParOf" srcId="{CD679FC4-3BE5-4A95-8F73-F5290599C7C4}" destId="{237C5234-2315-9748-B5CF-FBCAED4AE50D}" srcOrd="6" destOrd="0" presId="urn:microsoft.com/office/officeart/2005/8/layout/process2"/>
    <dgm:cxn modelId="{F3E7CAE1-3297-2140-ACD0-37ABB624F3A6}" type="presParOf" srcId="{CD679FC4-3BE5-4A95-8F73-F5290599C7C4}" destId="{1488CBDE-06F6-A24F-BC2D-D863CD0C0CB7}" srcOrd="7" destOrd="0" presId="urn:microsoft.com/office/officeart/2005/8/layout/process2"/>
    <dgm:cxn modelId="{B3E00BCE-EB87-4A43-848A-EA317BEC66C3}" type="presParOf" srcId="{1488CBDE-06F6-A24F-BC2D-D863CD0C0CB7}" destId="{CCE2EBB6-D745-E240-8FEC-51F75E2D7C28}" srcOrd="0" destOrd="0" presId="urn:microsoft.com/office/officeart/2005/8/layout/process2"/>
    <dgm:cxn modelId="{2E531AC0-E487-45FE-BB52-0EBE15050D07}" type="presParOf" srcId="{CD679FC4-3BE5-4A95-8F73-F5290599C7C4}" destId="{FF3A1D77-A4EE-4B19-9221-5993EE7E5FE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A893-C4A3-4D06-98D5-9ACF5AECC299}">
      <dsp:nvSpPr>
        <dsp:cNvPr id="0" name=""/>
        <dsp:cNvSpPr/>
      </dsp:nvSpPr>
      <dsp:spPr>
        <a:xfrm>
          <a:off x="444902" y="416"/>
          <a:ext cx="1548595" cy="4877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Prikupljanje podataka &amp; Analiza postojećeg stanja</a:t>
          </a:r>
          <a:endParaRPr lang="sr-Cyrl-R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188" y="14702"/>
        <a:ext cx="1520023" cy="459174"/>
      </dsp:txXfrm>
    </dsp:sp>
    <dsp:sp modelId="{F281CB76-A848-41D7-B272-0CF028558743}">
      <dsp:nvSpPr>
        <dsp:cNvPr id="0" name=""/>
        <dsp:cNvSpPr/>
      </dsp:nvSpPr>
      <dsp:spPr>
        <a:xfrm rot="5400000">
          <a:off x="1127747" y="500357"/>
          <a:ext cx="182905" cy="219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R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53354" y="518648"/>
        <a:ext cx="131692" cy="128034"/>
      </dsp:txXfrm>
    </dsp:sp>
    <dsp:sp modelId="{3CD48A90-E444-5F4D-8347-D68EA926BA09}">
      <dsp:nvSpPr>
        <dsp:cNvPr id="0" name=""/>
        <dsp:cNvSpPr/>
      </dsp:nvSpPr>
      <dsp:spPr>
        <a:xfrm>
          <a:off x="444902" y="732037"/>
          <a:ext cx="1548595" cy="487746"/>
        </a:xfrm>
        <a:prstGeom prst="roundRect">
          <a:avLst>
            <a:gd name="adj" fmla="val 10000"/>
          </a:avLst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kern="1200">
              <a:latin typeface="Arial" panose="020B0604020202020204" pitchFamily="34" charset="0"/>
              <a:cs typeface="Arial" panose="020B0604020202020204" pitchFamily="34" charset="0"/>
            </a:rPr>
            <a:t>Kalibrisani osnovni model</a:t>
          </a:r>
          <a:endParaRPr lang="en-US" sz="1000" kern="1200" err="1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188" y="746323"/>
        <a:ext cx="1520023" cy="459174"/>
      </dsp:txXfrm>
    </dsp:sp>
    <dsp:sp modelId="{8BBB670D-846D-FF4C-8F13-459F5ADF796C}">
      <dsp:nvSpPr>
        <dsp:cNvPr id="0" name=""/>
        <dsp:cNvSpPr/>
      </dsp:nvSpPr>
      <dsp:spPr>
        <a:xfrm rot="5400000">
          <a:off x="1127747" y="1231977"/>
          <a:ext cx="182905" cy="219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53354" y="1250268"/>
        <a:ext cx="131692" cy="128034"/>
      </dsp:txXfrm>
    </dsp:sp>
    <dsp:sp modelId="{86673229-E9ED-47F0-8F57-55DB3F3F3E2F}">
      <dsp:nvSpPr>
        <dsp:cNvPr id="0" name=""/>
        <dsp:cNvSpPr/>
      </dsp:nvSpPr>
      <dsp:spPr>
        <a:xfrm>
          <a:off x="444902" y="1463657"/>
          <a:ext cx="1548595" cy="487746"/>
        </a:xfrm>
        <a:prstGeom prst="roundRect">
          <a:avLst>
            <a:gd name="adj" fmla="val 1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kern="1200">
              <a:latin typeface="Arial" panose="020B0604020202020204" pitchFamily="34" charset="0"/>
              <a:cs typeface="Arial" panose="020B0604020202020204" pitchFamily="34" charset="0"/>
            </a:rPr>
            <a:t>Podešen osnovni model</a:t>
          </a:r>
          <a:endParaRPr lang="sr-Cyrl-R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188" y="1477943"/>
        <a:ext cx="1520023" cy="459174"/>
      </dsp:txXfrm>
    </dsp:sp>
    <dsp:sp modelId="{49F7D306-0FA7-4A69-96B3-42372FFB0DEE}">
      <dsp:nvSpPr>
        <dsp:cNvPr id="0" name=""/>
        <dsp:cNvSpPr/>
      </dsp:nvSpPr>
      <dsp:spPr>
        <a:xfrm rot="5400000">
          <a:off x="1127747" y="1963597"/>
          <a:ext cx="182905" cy="219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R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53354" y="1981888"/>
        <a:ext cx="131692" cy="128034"/>
      </dsp:txXfrm>
    </dsp:sp>
    <dsp:sp modelId="{237C5234-2315-9748-B5CF-FBCAED4AE50D}">
      <dsp:nvSpPr>
        <dsp:cNvPr id="0" name=""/>
        <dsp:cNvSpPr/>
      </dsp:nvSpPr>
      <dsp:spPr>
        <a:xfrm>
          <a:off x="444902" y="2195277"/>
          <a:ext cx="1548595" cy="487746"/>
        </a:xfrm>
        <a:prstGeom prst="roundRect">
          <a:avLst>
            <a:gd name="adj" fmla="val 10000"/>
          </a:avLst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kern="1200">
              <a:latin typeface="Arial" panose="020B0604020202020204" pitchFamily="34" charset="0"/>
              <a:cs typeface="Arial" panose="020B0604020202020204" pitchFamily="34" charset="0"/>
            </a:rPr>
            <a:t>Simulacija mera energetske sanacije</a:t>
          </a:r>
          <a:endParaRPr lang="sr-Cyrl-R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188" y="2209563"/>
        <a:ext cx="1520023" cy="459174"/>
      </dsp:txXfrm>
    </dsp:sp>
    <dsp:sp modelId="{1488CBDE-06F6-A24F-BC2D-D863CD0C0CB7}">
      <dsp:nvSpPr>
        <dsp:cNvPr id="0" name=""/>
        <dsp:cNvSpPr/>
      </dsp:nvSpPr>
      <dsp:spPr>
        <a:xfrm rot="5400000">
          <a:off x="1127747" y="2695217"/>
          <a:ext cx="182905" cy="219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53354" y="2713508"/>
        <a:ext cx="131692" cy="128034"/>
      </dsp:txXfrm>
    </dsp:sp>
    <dsp:sp modelId="{FF3A1D77-A4EE-4B19-9221-5993EE7E5FEA}">
      <dsp:nvSpPr>
        <dsp:cNvPr id="0" name=""/>
        <dsp:cNvSpPr/>
      </dsp:nvSpPr>
      <dsp:spPr>
        <a:xfrm>
          <a:off x="444902" y="2926897"/>
          <a:ext cx="1548595" cy="487746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kern="1200">
              <a:latin typeface="Arial" panose="020B0604020202020204" pitchFamily="34" charset="0"/>
              <a:cs typeface="Arial" panose="020B0604020202020204" pitchFamily="34" charset="0"/>
            </a:rPr>
            <a:t>Rezultati analize</a:t>
          </a:r>
          <a:endParaRPr lang="sr-Cyrl-R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188" y="2941183"/>
        <a:ext cx="1520023" cy="45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8. 5. 2025.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8. 5. 2025.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fgreen.rgf.bg.ac.rs/wp-content/uploads/2025/01/Socioloska-analiza-anketa_decembar-2024-1.pdf" TargetMode="External"/><Relationship Id="rId2" Type="http://schemas.openxmlformats.org/officeDocument/2006/relationships/hyperlink" Target="https://ffgreen.rgf.bg.ac.rs/wp-content/uploads/2025/03/REZULTATI-ANKETE_za-sajt_nov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Latn-RS" sz="2800" b="1" noProof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Stručno-naučna konferencija TOPS 2025 </a:t>
            </a:r>
            <a:br>
              <a:rPr lang="sr-Latn-RS" sz="2800" b="1" noProof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800" b="1" noProof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Hotel Palisad, Zlatibor 02. jun 2025.</a:t>
            </a:r>
            <a:br>
              <a:rPr lang="sr-Latn-RS" noProof="0" dirty="0">
                <a:latin typeface="Arial Narrow" panose="020B0606020202030204" pitchFamily="34" charset="0"/>
              </a:rPr>
            </a:br>
            <a:endParaRPr lang="sr-Latn-RS" noProof="0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Latn-RS" sz="2000" b="0" noProof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74320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Latn-RS" sz="2800" noProof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ENERGETSKA TRANZICIJA U SEKTORU DOMAĆINSTAVA U SRBIJI – PROJEKAT FF GREEN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br>
              <a:rPr kumimoji="0" lang="sr-Latn-R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Dejan Ivezić, Boban Pavlović, Dimitrije Manić, Marija Živković, Dušan </a:t>
            </a:r>
            <a:r>
              <a:rPr kumimoji="0" lang="sr-Latn-R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Mojić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, Mirko </a:t>
            </a:r>
            <a:r>
              <a:rPr kumimoji="0" lang="sr-Latn-R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Komatina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, Aleksandar Madžarević, Dragi Antonijević, Miroslav Crnogorac, Olivera </a:t>
            </a:r>
            <a:r>
              <a:rPr kumimoji="0" lang="sr-Latn-R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Ećim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-Đurić, Dušan Danilović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551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485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noProof="0" dirty="0"/>
              <a:t>Društvo </a:t>
            </a:r>
            <a:r>
              <a:rPr lang="sr-Latn-RS" sz="1050" noProof="0" dirty="0" err="1"/>
              <a:t>termičara</a:t>
            </a:r>
            <a:r>
              <a:rPr lang="sr-Latn-RS" sz="1050" noProof="0" dirty="0"/>
              <a:t> Srbije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noProof="0" dirty="0" err="1"/>
              <a:t>Пословно</a:t>
            </a:r>
            <a:r>
              <a:rPr lang="sr-Latn-RS" sz="1050" noProof="0" dirty="0"/>
              <a:t> </a:t>
            </a:r>
            <a:r>
              <a:rPr lang="sr-Latn-RS" sz="1050" noProof="0" dirty="0" err="1"/>
              <a:t>удружење</a:t>
            </a:r>
            <a:r>
              <a:rPr lang="sr-Latn-RS" sz="1050" noProof="0" dirty="0"/>
              <a:t> „</a:t>
            </a:r>
            <a:r>
              <a:rPr lang="sr-Latn-RS" sz="1050" noProof="0" dirty="0" err="1"/>
              <a:t>Топлане</a:t>
            </a:r>
            <a:r>
              <a:rPr lang="sr-Latn-RS" sz="1050" noProof="0" dirty="0"/>
              <a:t> </a:t>
            </a:r>
            <a:r>
              <a:rPr lang="sr-Latn-RS" sz="1050" noProof="0" dirty="0" err="1"/>
              <a:t>Србије</a:t>
            </a:r>
            <a:r>
              <a:rPr lang="sr-Latn-RS" sz="1050" noProof="0" dirty="0"/>
              <a:t>“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0BD5261-FB06-F24F-5C13-6C6B3405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15851"/>
            <a:ext cx="285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3D856-21A5-FC32-596F-B8E7F5E77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6622-888E-1A0F-0A63-4F95AF11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0964"/>
            <a:ext cx="8363272" cy="769764"/>
          </a:xfrm>
          <a:ln w="57150"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Rezultati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618848-9AA6-F7AF-B66D-354E2D58DF0A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74FBE52D-BEAD-45A4-4B71-83BB8CFA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899B81-E045-6F0C-8C24-413C6BB43DC0}"/>
              </a:ext>
            </a:extLst>
          </p:cNvPr>
          <p:cNvSpPr txBox="1">
            <a:spLocks/>
          </p:cNvSpPr>
          <p:nvPr/>
        </p:nvSpPr>
        <p:spPr>
          <a:xfrm>
            <a:off x="323528" y="1669815"/>
            <a:ext cx="2054231" cy="798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sr-Latn-RS" sz="1400" dirty="0"/>
              <a:t>Trenutna praksa u potrošnji energije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BA3857-EA93-E950-7C9B-2F8505101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79" r="19249" b="23972"/>
          <a:stretch/>
        </p:blipFill>
        <p:spPr>
          <a:xfrm>
            <a:off x="2520533" y="1568470"/>
            <a:ext cx="2889668" cy="1787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04A9E2-ED3B-0DEE-2E62-41E1E76559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48" t="1" r="18007" b="20735"/>
          <a:stretch/>
        </p:blipFill>
        <p:spPr>
          <a:xfrm>
            <a:off x="5722762" y="1568469"/>
            <a:ext cx="3027664" cy="1860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FFB5BA-44EE-6C39-9BCE-10CF87D92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372" r="17722" b="16898"/>
          <a:stretch/>
        </p:blipFill>
        <p:spPr>
          <a:xfrm>
            <a:off x="2463085" y="4242754"/>
            <a:ext cx="3004564" cy="17508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E8B94D-E700-F7C4-B008-9CD5BB5DBB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524" r="18612" b="25362"/>
          <a:stretch/>
        </p:blipFill>
        <p:spPr>
          <a:xfrm>
            <a:off x="5722762" y="4242754"/>
            <a:ext cx="2883536" cy="1726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9D9EA4-52DC-6D86-4100-A7C2BE63E731}"/>
              </a:ext>
            </a:extLst>
          </p:cNvPr>
          <p:cNvSpPr txBox="1"/>
          <p:nvPr/>
        </p:nvSpPr>
        <p:spPr>
          <a:xfrm>
            <a:off x="288000" y="4953000"/>
            <a:ext cx="1996759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 algn="l"/>
            <a:r>
              <a:rPr lang="sr-Latn-RS" sz="1400" dirty="0"/>
              <a:t>Spremnost domaćinstava da učestvuje u energetskoj tranziciji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3BDDE-4C54-32C8-9528-15950DFE2CD0}"/>
              </a:ext>
            </a:extLst>
          </p:cNvPr>
          <p:cNvSpPr txBox="1"/>
          <p:nvPr/>
        </p:nvSpPr>
        <p:spPr>
          <a:xfrm>
            <a:off x="2557242" y="3521213"/>
            <a:ext cx="270108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RS" sz="900" dirty="0"/>
              <a:t>Primenjene mere EE u poslednjih 10 godina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EE627-55EF-AC6B-AF75-E20332FB45EB}"/>
              </a:ext>
            </a:extLst>
          </p:cNvPr>
          <p:cNvSpPr txBox="1"/>
          <p:nvPr/>
        </p:nvSpPr>
        <p:spPr>
          <a:xfrm>
            <a:off x="5819003" y="3490751"/>
            <a:ext cx="31604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RS" sz="900" dirty="0"/>
              <a:t>Praksa u prećenju i upravljanju energetskom potrošnjom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309580-480A-6770-7CB6-558FA7E99F7A}"/>
              </a:ext>
            </a:extLst>
          </p:cNvPr>
          <p:cNvSpPr txBox="1"/>
          <p:nvPr/>
        </p:nvSpPr>
        <p:spPr>
          <a:xfrm>
            <a:off x="2286000" y="6122551"/>
            <a:ext cx="3436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RS" sz="900" dirty="0"/>
              <a:t>Spremnost da prihvate finansijsku pomoć za čistiji i efikasniji sistem grejanja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E94A4B-2804-ACC4-829E-402C18422322}"/>
              </a:ext>
            </a:extLst>
          </p:cNvPr>
          <p:cNvSpPr txBox="1"/>
          <p:nvPr/>
        </p:nvSpPr>
        <p:spPr>
          <a:xfrm>
            <a:off x="6159313" y="6122551"/>
            <a:ext cx="2701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RS" sz="900" dirty="0"/>
              <a:t>Spremnost da investiraju u PV ili solar termal sisteme</a:t>
            </a:r>
          </a:p>
        </p:txBody>
      </p:sp>
    </p:spTree>
    <p:extLst>
      <p:ext uri="{BB962C8B-B14F-4D97-AF65-F5344CB8AC3E}">
        <p14:creationId xmlns:p14="http://schemas.microsoft.com/office/powerpoint/2010/main" val="347999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28C23-3C42-E63E-ACFE-BB97FA18C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FADA-1388-521B-03C8-FDC47413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0964"/>
            <a:ext cx="8363272" cy="769764"/>
          </a:xfrm>
          <a:ln w="57150"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Rezultati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4DB946-6643-6895-C1A9-CBDA61CD9712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147B02E1-58A5-C00F-5511-47D01B21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85C791-CF59-8977-1F90-F3B48AC0FD74}"/>
              </a:ext>
            </a:extLst>
          </p:cNvPr>
          <p:cNvSpPr txBox="1">
            <a:spLocks/>
          </p:cNvSpPr>
          <p:nvPr/>
        </p:nvSpPr>
        <p:spPr>
          <a:xfrm>
            <a:off x="0" y="1669815"/>
            <a:ext cx="2377759" cy="798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1"/>
            <a:r>
              <a:rPr lang="sr-Latn-RS" sz="1400" dirty="0"/>
              <a:t>Percepcija domaćinstava o važnosti zaštite životne sredine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9C0F4-443E-C006-D994-0D0AE653016B}"/>
              </a:ext>
            </a:extLst>
          </p:cNvPr>
          <p:cNvSpPr txBox="1"/>
          <p:nvPr/>
        </p:nvSpPr>
        <p:spPr>
          <a:xfrm>
            <a:off x="2557242" y="3521213"/>
            <a:ext cx="2701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RS" sz="900" dirty="0"/>
              <a:t>Spremnost za redukciju standarda zarad doprinosa životnoj sredini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C9ACA-E351-C86C-4109-F6713AB2BFC4}"/>
              </a:ext>
            </a:extLst>
          </p:cNvPr>
          <p:cNvSpPr txBox="1"/>
          <p:nvPr/>
        </p:nvSpPr>
        <p:spPr>
          <a:xfrm>
            <a:off x="5819003" y="3490751"/>
            <a:ext cx="31604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RS" sz="900" dirty="0"/>
              <a:t>Percepcija uticaja zagađenja na svakodnevne aktivnosti i život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75450-53EE-5561-50FC-00B8263B8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17" y="4118078"/>
            <a:ext cx="4488166" cy="2556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41601-923C-12BB-B30C-297C0991A7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47" r="17212" b="23215"/>
          <a:stretch/>
        </p:blipFill>
        <p:spPr>
          <a:xfrm>
            <a:off x="2377758" y="1565399"/>
            <a:ext cx="3238497" cy="1945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B1472-7F79-71C8-2110-4BC2CB5FD7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60" t="1" r="17851" b="16118"/>
          <a:stretch/>
        </p:blipFill>
        <p:spPr>
          <a:xfrm>
            <a:off x="5706524" y="1565398"/>
            <a:ext cx="3172406" cy="18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radu su prikazani neki od rezultata ostvarenih tokom rada na prvoj godini projekta FF </a:t>
            </a:r>
            <a:r>
              <a:rPr lang="sr-Latn-R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endParaRPr lang="sr-Latn-R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Latn-RS" sz="16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ntegrisane</a:t>
            </a:r>
            <a:r>
              <a:rPr lang="sr-Latn-R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 MUE mogu da smanje potrošnju energije za grejanje do 75% u visokim (E6) i 57% u zgradama tipa lamele (D4) na Novom Beogradu. </a:t>
            </a:r>
          </a:p>
          <a:p>
            <a:r>
              <a:rPr lang="sr-Latn-R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Dinamički BEM pokazuje da su smanjenje infiltracije i nadogradnja termičkog omotača, kao i modernizacija sistema grejanja ključni za postizanje ovakvog nivoa uštede energije. 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Potreba za stvaranjem „usmerenih“ instrumenata energetske politike za različite kategorije domaćinstava</a:t>
            </a:r>
          </a:p>
          <a:p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Kreiranje finansijskih mehanizama za za prelazak na energetski efikasnije sisteme koji koriste OIE, </a:t>
            </a:r>
          </a:p>
          <a:p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Potreba boljeg informisanja stanovništva o efektima primene mera energetske efikasnosti i korišćenja OIE i njihovoj vezi sa lokalnima zagađenjem </a:t>
            </a:r>
            <a:endParaRPr lang="sr-Latn-R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sr-Latn-RS" sz="16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2EAC72A5-2FD9-73E4-69E7-5D98BD45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D4C83-1F6A-9F07-036F-E3E53A4D1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5690-6957-2604-8F44-4D71009D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Aktivnosti u narednom periodu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B3771-1E61-39AD-A107-DC7E0E626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867400" cy="20434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1600" noProof="0" dirty="0"/>
          </a:p>
          <a:p>
            <a:pPr marL="0" indent="0">
              <a:buNone/>
            </a:pPr>
            <a:r>
              <a:rPr lang="sr-Latn-R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Studija slučaja – izrada mape puta energetske tranzicije</a:t>
            </a:r>
          </a:p>
          <a:p>
            <a:r>
              <a:rPr lang="sr-Latn-RS" sz="1600" noProof="0" dirty="0">
                <a:latin typeface="Arial Narrow" panose="020B0606020202030204" pitchFamily="34" charset="0"/>
              </a:rPr>
              <a:t>Implementacija metoda integrisanog energetskog planiranja </a:t>
            </a:r>
            <a:r>
              <a:rPr lang="sr-Latn-RS" sz="1600" b="1" noProof="0" dirty="0">
                <a:latin typeface="Arial Narrow" panose="020B0606020202030204" pitchFamily="34" charset="0"/>
              </a:rPr>
              <a:t>u izabranoj lokalnoj zajednici</a:t>
            </a:r>
          </a:p>
          <a:p>
            <a:r>
              <a:rPr lang="sr-Latn-RS" sz="1600" noProof="0" dirty="0">
                <a:latin typeface="Arial Narrow" panose="020B0606020202030204" pitchFamily="34" charset="0"/>
              </a:rPr>
              <a:t>Primena naprednih tehnologija i mera za uštedu energije</a:t>
            </a:r>
          </a:p>
          <a:p>
            <a:r>
              <a:rPr lang="sr-Latn-RS" sz="1600" noProof="0" dirty="0">
                <a:latin typeface="Arial Narrow" panose="020B0606020202030204" pitchFamily="34" charset="0"/>
              </a:rPr>
              <a:t>Određivanje optimalnog puta za energetsku tranziciju domaćinstava</a:t>
            </a:r>
            <a:endParaRPr lang="sr-Latn-RS" sz="1600" noProof="0" dirty="0">
              <a:effectLst/>
            </a:endParaRPr>
          </a:p>
          <a:p>
            <a:pPr marL="0" indent="0">
              <a:buNone/>
            </a:pPr>
            <a:endParaRPr lang="sr-Latn-RS" sz="1600" noProof="0" dirty="0"/>
          </a:p>
          <a:p>
            <a:pPr marL="0" indent="0">
              <a:buNone/>
            </a:pPr>
            <a:endParaRPr lang="sr-Latn-RS" sz="160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E790DB-163A-68D9-5F9E-D2B8323307D0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CB2F831F-17F2-925A-4B77-85F416044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ront page - Modular Participatory Backcasting">
            <a:extLst>
              <a:ext uri="{FF2B5EF4-FFF2-40B4-BE49-F238E27FC236}">
                <a16:creationId xmlns:a16="http://schemas.microsoft.com/office/drawing/2014/main" id="{EE8EE60C-F264-84E4-497F-98C42E64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79" y="3916829"/>
            <a:ext cx="2579242" cy="19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chematic representation of an agent-based model (ABM). | Download  Scientific Diagram">
            <a:extLst>
              <a:ext uri="{FF2B5EF4-FFF2-40B4-BE49-F238E27FC236}">
                <a16:creationId xmlns:a16="http://schemas.microsoft.com/office/drawing/2014/main" id="{2ACD4D37-771E-5CF4-2790-D9B74EED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" y="3780256"/>
            <a:ext cx="3099217" cy="22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4736D-3C5B-1021-30DE-3931B613B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681" y="1867180"/>
            <a:ext cx="2543523" cy="1913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F7C57F-BD46-6CC4-CE4A-0ECF28A7E4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16" y="3982797"/>
            <a:ext cx="1814989" cy="120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2804A5-2EF1-4B35-E4FE-F930AF7A0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30" y="4723432"/>
            <a:ext cx="2051783" cy="14500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3C6F0F-4B4B-1C6E-853F-74E1EE70AD54}"/>
              </a:ext>
            </a:extLst>
          </p:cNvPr>
          <p:cNvSpPr txBox="1"/>
          <p:nvPr/>
        </p:nvSpPr>
        <p:spPr>
          <a:xfrm>
            <a:off x="457200" y="5988830"/>
            <a:ext cx="272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noProof="0" dirty="0"/>
              <a:t>Agent-</a:t>
            </a:r>
            <a:r>
              <a:rPr lang="sr-Latn-RS" sz="1400" noProof="0" dirty="0" err="1"/>
              <a:t>Based</a:t>
            </a:r>
            <a:r>
              <a:rPr lang="sr-Latn-RS" sz="1400" noProof="0" dirty="0"/>
              <a:t> Modeling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5C116F-D6C6-C170-B6C5-8EBAC0B0F083}"/>
              </a:ext>
            </a:extLst>
          </p:cNvPr>
          <p:cNvSpPr txBox="1"/>
          <p:nvPr/>
        </p:nvSpPr>
        <p:spPr>
          <a:xfrm>
            <a:off x="3331884" y="5940347"/>
            <a:ext cx="272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noProof="0" dirty="0" err="1"/>
              <a:t>Participatory</a:t>
            </a:r>
            <a:r>
              <a:rPr lang="sr-Latn-RS" sz="1400" noProof="0" dirty="0"/>
              <a:t> </a:t>
            </a:r>
            <a:r>
              <a:rPr lang="sr-Latn-RS" sz="1400" noProof="0" dirty="0" err="1"/>
              <a:t>Backcasting</a:t>
            </a:r>
            <a:endParaRPr lang="sr-Latn-RS" sz="1400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B2915-6CFB-BB35-8B1F-198A59D6C7CF}"/>
              </a:ext>
            </a:extLst>
          </p:cNvPr>
          <p:cNvSpPr txBox="1"/>
          <p:nvPr/>
        </p:nvSpPr>
        <p:spPr>
          <a:xfrm>
            <a:off x="6183730" y="1549530"/>
            <a:ext cx="272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noProof="0" dirty="0" err="1"/>
              <a:t>Energy</a:t>
            </a:r>
            <a:r>
              <a:rPr lang="sr-Latn-RS" sz="1400" noProof="0" dirty="0"/>
              <a:t> Modeling</a:t>
            </a:r>
          </a:p>
        </p:txBody>
      </p:sp>
    </p:spTree>
    <p:extLst>
      <p:ext uri="{BB962C8B-B14F-4D97-AF65-F5344CB8AC3E}">
        <p14:creationId xmlns:p14="http://schemas.microsoft.com/office/powerpoint/2010/main" val="387905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804E7-17AC-C6B9-06C2-422BE594C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969A-AA74-9894-71E0-40303420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5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Zahvalnica / </a:t>
            </a:r>
            <a:r>
              <a:rPr lang="sr-Latn-RS" sz="25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Acknowledgment</a:t>
            </a:r>
            <a:r>
              <a:rPr lang="sr-Latn-RS" sz="25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32FC-3EF8-B3B9-71F8-876BB7D72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noProof="0" dirty="0"/>
          </a:p>
          <a:p>
            <a:r>
              <a:rPr lang="sr-Latn-RS" sz="2000" noProof="0" dirty="0">
                <a:latin typeface="Arial Narrow" panose="020B0606020202030204" pitchFamily="34" charset="0"/>
              </a:rPr>
              <a:t>Ovo istraživanje je podržano od strane Fonda za nauku Republike Srbije/</a:t>
            </a:r>
            <a:r>
              <a:rPr lang="sr-Latn-RS" sz="2000" noProof="0" dirty="0" err="1">
                <a:latin typeface="Arial Narrow" panose="020B0606020202030204" pitchFamily="34" charset="0"/>
              </a:rPr>
              <a:t>This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research</a:t>
            </a:r>
            <a:r>
              <a:rPr lang="sr-Latn-RS" sz="2000" noProof="0" dirty="0">
                <a:latin typeface="Arial Narrow" panose="020B0606020202030204" pitchFamily="34" charset="0"/>
              </a:rPr>
              <a:t> is </a:t>
            </a:r>
            <a:r>
              <a:rPr lang="sr-Latn-RS" sz="2000" noProof="0" dirty="0" err="1">
                <a:latin typeface="Arial Narrow" panose="020B0606020202030204" pitchFamily="34" charset="0"/>
              </a:rPr>
              <a:t>supported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by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the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Science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Fund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of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the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Republic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of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Serbia</a:t>
            </a:r>
            <a:r>
              <a:rPr lang="sr-Latn-RS" sz="2000" noProof="0" dirty="0">
                <a:latin typeface="Arial Narrow" panose="020B0606020202030204" pitchFamily="34" charset="0"/>
              </a:rPr>
              <a:t>, #GRANT No. 4344, </a:t>
            </a:r>
            <a:r>
              <a:rPr lang="sr-Latn-RS" sz="2000" noProof="0" dirty="0" err="1">
                <a:latin typeface="Arial Narrow" panose="020B0606020202030204" pitchFamily="34" charset="0"/>
              </a:rPr>
              <a:t>Forward-Looking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Framework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for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Accelerating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Households</a:t>
            </a:r>
            <a:r>
              <a:rPr lang="sr-Latn-RS" sz="2000" noProof="0" dirty="0">
                <a:latin typeface="Arial Narrow" panose="020B0606020202030204" pitchFamily="34" charset="0"/>
              </a:rPr>
              <a:t>' </a:t>
            </a:r>
            <a:r>
              <a:rPr lang="sr-Latn-RS" sz="2000" noProof="0" dirty="0" err="1">
                <a:latin typeface="Arial Narrow" panose="020B0606020202030204" pitchFamily="34" charset="0"/>
              </a:rPr>
              <a:t>Green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Energy</a:t>
            </a:r>
            <a:r>
              <a:rPr lang="sr-Latn-RS" sz="2000" noProof="0" dirty="0">
                <a:latin typeface="Arial Narrow" panose="020B0606020202030204" pitchFamily="34" charset="0"/>
              </a:rPr>
              <a:t> </a:t>
            </a:r>
            <a:r>
              <a:rPr lang="sr-Latn-RS" sz="2000" noProof="0" dirty="0" err="1">
                <a:latin typeface="Arial Narrow" panose="020B0606020202030204" pitchFamily="34" charset="0"/>
              </a:rPr>
              <a:t>Transition</a:t>
            </a:r>
            <a:r>
              <a:rPr lang="sr-Latn-RS" sz="2000" noProof="0" dirty="0">
                <a:latin typeface="Arial Narrow" panose="020B0606020202030204" pitchFamily="34" charset="0"/>
              </a:rPr>
              <a:t> - FF </a:t>
            </a:r>
            <a:r>
              <a:rPr lang="sr-Latn-RS" sz="2000" noProof="0" dirty="0" err="1">
                <a:latin typeface="Arial Narrow" panose="020B0606020202030204" pitchFamily="34" charset="0"/>
              </a:rPr>
              <a:t>GreEN</a:t>
            </a:r>
            <a:endParaRPr lang="sr-Latn-RS" sz="2000" noProof="0" dirty="0">
              <a:latin typeface="Arial Narrow" panose="020B0606020202030204" pitchFamily="34" charset="0"/>
            </a:endParaRPr>
          </a:p>
          <a:p>
            <a:endParaRPr lang="sr-Latn-RS" sz="2000" noProof="0" dirty="0">
              <a:latin typeface="Arial Narrow" panose="020B0606020202030204" pitchFamily="34" charset="0"/>
            </a:endParaRPr>
          </a:p>
          <a:p>
            <a:r>
              <a:rPr lang="sr-Latn-RS" sz="2000" noProof="0" dirty="0" err="1">
                <a:latin typeface="Arial Narrow" panose="020B0606020202030204" pitchFamily="34" charset="0"/>
              </a:rPr>
              <a:t>kontact</a:t>
            </a:r>
            <a:r>
              <a:rPr lang="sr-Latn-RS" sz="2000" noProof="0" dirty="0">
                <a:latin typeface="Arial Narrow" panose="020B0606020202030204" pitchFamily="34" charset="0"/>
              </a:rPr>
              <a:t>: </a:t>
            </a:r>
            <a:r>
              <a:rPr lang="sr-Latn-RS" sz="2000" noProof="0" dirty="0" err="1">
                <a:latin typeface="Arial Narrow" panose="020B0606020202030204" pitchFamily="34" charset="0"/>
              </a:rPr>
              <a:t>ivezic@rgf.bg.ac.rs</a:t>
            </a:r>
            <a:endParaRPr lang="sr-Latn-RS" sz="2000" noProof="0" dirty="0">
              <a:latin typeface="Arial Narrow" panose="020B0606020202030204" pitchFamily="34" charset="0"/>
            </a:endParaRPr>
          </a:p>
          <a:p>
            <a:endParaRPr lang="sr-Latn-RS" sz="2000" noProof="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B7833A-19CC-5E38-BFDA-52E48877F4FC}"/>
              </a:ext>
            </a:extLst>
          </p:cNvPr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8B8F7491-9B9C-56FF-095D-34E0E715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Latn-RS" sz="2400" b="1" noProof="0" dirty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Latn-RS" sz="2400" b="1" noProof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Hvala na pažnji!</a:t>
            </a:r>
            <a:endParaRPr lang="sr-Latn-RS" sz="2800" b="1" noProof="0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noProof="0" dirty="0"/>
          </a:p>
          <a:p>
            <a:endParaRPr lang="sr-Latn-RS" noProof="0" dirty="0"/>
          </a:p>
          <a:p>
            <a:endParaRPr lang="sr-Latn-RS" noProof="0" dirty="0"/>
          </a:p>
          <a:p>
            <a:endParaRPr lang="sr-Latn-RS" noProof="0" dirty="0"/>
          </a:p>
          <a:p>
            <a:endParaRPr lang="sr-Latn-RS" noProof="0" dirty="0"/>
          </a:p>
          <a:p>
            <a:endParaRPr lang="sr-Latn-RS" noProof="0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Latn-RS" sz="2400" noProof="0" dirty="0"/>
              <a:t>Sadržaj: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RS" sz="2400" noProof="0" dirty="0"/>
          </a:p>
          <a:p>
            <a:r>
              <a:rPr lang="sr-Latn-RS" sz="2000" noProof="0" dirty="0">
                <a:latin typeface="Arial Narrow" panose="020B0606020202030204" pitchFamily="34" charset="0"/>
              </a:rPr>
              <a:t>O projektu FF </a:t>
            </a:r>
            <a:r>
              <a:rPr lang="sr-Latn-RS" sz="2000" noProof="0" dirty="0" err="1">
                <a:latin typeface="Arial Narrow" panose="020B0606020202030204" pitchFamily="34" charset="0"/>
              </a:rPr>
              <a:t>GreEN</a:t>
            </a:r>
            <a:endParaRPr lang="sr-Latn-RS" sz="2000" noProof="0" dirty="0">
              <a:latin typeface="Arial Narrow" panose="020B0606020202030204" pitchFamily="34" charset="0"/>
            </a:endParaRPr>
          </a:p>
          <a:p>
            <a:endParaRPr lang="sr-Latn-RS" sz="2000" noProof="0" dirty="0">
              <a:latin typeface="Arial Narrow" panose="020B0606020202030204" pitchFamily="34" charset="0"/>
            </a:endParaRPr>
          </a:p>
          <a:p>
            <a:r>
              <a:rPr lang="sr-Latn-RS" sz="2000" noProof="0" dirty="0">
                <a:latin typeface="Arial Narrow" panose="020B0606020202030204" pitchFamily="34" charset="0"/>
              </a:rPr>
              <a:t>Energetsko modeliranje zgrada</a:t>
            </a:r>
          </a:p>
          <a:p>
            <a:endParaRPr lang="sr-Latn-RS" sz="2000" noProof="0" dirty="0">
              <a:latin typeface="Arial Narrow" panose="020B0606020202030204" pitchFamily="34" charset="0"/>
            </a:endParaRPr>
          </a:p>
          <a:p>
            <a:r>
              <a:rPr lang="sr-Latn-RS" sz="2000" noProof="0" dirty="0">
                <a:latin typeface="Arial Narrow" panose="020B0606020202030204" pitchFamily="34" charset="0"/>
              </a:rPr>
              <a:t>Anketa o stavovima domaćinstava prema energetskoj tranziciji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sr-Latn-RS" sz="2000" noProof="0" dirty="0">
              <a:effectLst/>
            </a:endParaRPr>
          </a:p>
          <a:p>
            <a:pPr marL="0" indent="0">
              <a:buNone/>
            </a:pPr>
            <a:endParaRPr lang="sr-Latn-RS" sz="2400" noProof="0" dirty="0"/>
          </a:p>
          <a:p>
            <a:pPr marL="0" indent="0">
              <a:buNone/>
            </a:pPr>
            <a:endParaRPr lang="sr-Latn-RS" noProof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C77930AF-47F7-8D8C-9B32-C2A8A4DE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6AB49-1371-0CF5-074D-7C0BB5E5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6B09-5964-CE98-5F95-22D17B43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Projekat FF </a:t>
            </a:r>
            <a:r>
              <a:rPr lang="sr-Latn-RS" sz="28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GreEN</a:t>
            </a:r>
            <a:endParaRPr lang="sr-Latn-RS" sz="28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EA79-01E0-9249-1818-681DC320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1400" noProof="0" dirty="0"/>
          </a:p>
          <a:p>
            <a:r>
              <a:rPr lang="sr-Latn-RS" sz="1400" noProof="0" dirty="0" err="1">
                <a:latin typeface="Arial Narrow" panose="020B0606020202030204" pitchFamily="34" charset="0"/>
              </a:rPr>
              <a:t>Forward-Looking</a:t>
            </a:r>
            <a:r>
              <a:rPr lang="sr-Latn-RS" sz="1400" noProof="0" dirty="0">
                <a:latin typeface="Arial Narrow" panose="020B0606020202030204" pitchFamily="34" charset="0"/>
              </a:rPr>
              <a:t> </a:t>
            </a:r>
            <a:r>
              <a:rPr lang="sr-Latn-RS" sz="1400" noProof="0" dirty="0" err="1">
                <a:latin typeface="Arial Narrow" panose="020B0606020202030204" pitchFamily="34" charset="0"/>
              </a:rPr>
              <a:t>Framework</a:t>
            </a:r>
            <a:r>
              <a:rPr lang="sr-Latn-RS" sz="1400" noProof="0" dirty="0">
                <a:latin typeface="Arial Narrow" panose="020B0606020202030204" pitchFamily="34" charset="0"/>
              </a:rPr>
              <a:t> </a:t>
            </a:r>
            <a:r>
              <a:rPr lang="sr-Latn-RS" sz="1400" noProof="0" dirty="0" err="1">
                <a:latin typeface="Arial Narrow" panose="020B0606020202030204" pitchFamily="34" charset="0"/>
              </a:rPr>
              <a:t>for</a:t>
            </a:r>
            <a:r>
              <a:rPr lang="sr-Latn-RS" sz="1400" noProof="0" dirty="0">
                <a:latin typeface="Arial Narrow" panose="020B0606020202030204" pitchFamily="34" charset="0"/>
              </a:rPr>
              <a:t> </a:t>
            </a:r>
            <a:r>
              <a:rPr lang="sr-Latn-RS" sz="1400" noProof="0" dirty="0" err="1">
                <a:latin typeface="Arial Narrow" panose="020B0606020202030204" pitchFamily="34" charset="0"/>
              </a:rPr>
              <a:t>Accelerating</a:t>
            </a:r>
            <a:r>
              <a:rPr lang="sr-Latn-RS" sz="1400" noProof="0" dirty="0">
                <a:latin typeface="Arial Narrow" panose="020B0606020202030204" pitchFamily="34" charset="0"/>
              </a:rPr>
              <a:t> </a:t>
            </a:r>
            <a:r>
              <a:rPr lang="sr-Latn-RS" sz="1400" noProof="0" dirty="0" err="1">
                <a:latin typeface="Arial Narrow" panose="020B0606020202030204" pitchFamily="34" charset="0"/>
              </a:rPr>
              <a:t>Households</a:t>
            </a:r>
            <a:r>
              <a:rPr lang="sr-Latn-RS" sz="1400" noProof="0" dirty="0">
                <a:latin typeface="Arial Narrow" panose="020B0606020202030204" pitchFamily="34" charset="0"/>
              </a:rPr>
              <a:t>' </a:t>
            </a:r>
            <a:r>
              <a:rPr lang="sr-Latn-RS" sz="1400" noProof="0" dirty="0" err="1">
                <a:latin typeface="Arial Narrow" panose="020B0606020202030204" pitchFamily="34" charset="0"/>
              </a:rPr>
              <a:t>Green</a:t>
            </a:r>
            <a:r>
              <a:rPr lang="sr-Latn-RS" sz="1400" noProof="0" dirty="0">
                <a:latin typeface="Arial Narrow" panose="020B0606020202030204" pitchFamily="34" charset="0"/>
              </a:rPr>
              <a:t> </a:t>
            </a:r>
            <a:r>
              <a:rPr lang="sr-Latn-RS" sz="1400" noProof="0" dirty="0" err="1">
                <a:latin typeface="Arial Narrow" panose="020B0606020202030204" pitchFamily="34" charset="0"/>
              </a:rPr>
              <a:t>Energy</a:t>
            </a:r>
            <a:r>
              <a:rPr lang="sr-Latn-RS" sz="1400" noProof="0" dirty="0">
                <a:latin typeface="Arial Narrow" panose="020B0606020202030204" pitchFamily="34" charset="0"/>
              </a:rPr>
              <a:t> </a:t>
            </a:r>
            <a:r>
              <a:rPr lang="sr-Latn-RS" sz="1400" noProof="0" dirty="0" err="1">
                <a:latin typeface="Arial Narrow" panose="020B0606020202030204" pitchFamily="34" charset="0"/>
              </a:rPr>
              <a:t>Transition</a:t>
            </a:r>
            <a:r>
              <a:rPr lang="sr-Latn-RS" sz="1400" noProof="0" dirty="0">
                <a:latin typeface="Arial Narrow" panose="020B0606020202030204" pitchFamily="34" charset="0"/>
              </a:rPr>
              <a:t> (Okvir za ubrzanje zelene energetske tranzicije u domaćinstvima)</a:t>
            </a:r>
          </a:p>
          <a:p>
            <a:endParaRPr lang="sr-Latn-RS" sz="1400" noProof="0" dirty="0">
              <a:latin typeface="Arial Narrow" panose="020B0606020202030204" pitchFamily="34" charset="0"/>
            </a:endParaRPr>
          </a:p>
          <a:p>
            <a:r>
              <a:rPr lang="sr-Latn-RS" sz="1400" noProof="0" dirty="0">
                <a:latin typeface="Arial Narrow" panose="020B0606020202030204" pitchFamily="34" charset="0"/>
              </a:rPr>
              <a:t>Projekat se finansira sredstvima Fonda za nauku Republike Srbije u okviru programa Prizma</a:t>
            </a:r>
          </a:p>
          <a:p>
            <a:endParaRPr lang="sr-Latn-RS" sz="1400" noProof="0" dirty="0">
              <a:latin typeface="Arial Narrow" panose="020B0606020202030204" pitchFamily="34" charset="0"/>
            </a:endParaRPr>
          </a:p>
          <a:p>
            <a:r>
              <a:rPr lang="sr-Latn-RS" sz="1400" noProof="0" dirty="0">
                <a:latin typeface="Arial Narrow" panose="020B0606020202030204" pitchFamily="34" charset="0"/>
              </a:rPr>
              <a:t>Period realizacije: 3.1.2024. – 31.12.2026.</a:t>
            </a:r>
          </a:p>
          <a:p>
            <a:endParaRPr lang="sr-Latn-RS" sz="1400" noProof="0" dirty="0">
              <a:latin typeface="Arial Narrow" panose="020B0606020202030204" pitchFamily="34" charset="0"/>
            </a:endParaRPr>
          </a:p>
          <a:p>
            <a:r>
              <a:rPr lang="sr-Latn-RS" sz="1400" noProof="0" dirty="0" err="1">
                <a:latin typeface="Arial Narrow" panose="020B0606020202030204" pitchFamily="34" charset="0"/>
              </a:rPr>
              <a:t>https</a:t>
            </a:r>
            <a:r>
              <a:rPr lang="sr-Latn-RS" sz="1400" noProof="0" dirty="0">
                <a:latin typeface="Arial Narrow" panose="020B0606020202030204" pitchFamily="34" charset="0"/>
              </a:rPr>
              <a:t>://</a:t>
            </a:r>
            <a:r>
              <a:rPr lang="sr-Latn-RS" sz="1400" noProof="0" dirty="0" err="1">
                <a:latin typeface="Arial Narrow" panose="020B0606020202030204" pitchFamily="34" charset="0"/>
              </a:rPr>
              <a:t>ffgreen.rgf.bg.ac.rs</a:t>
            </a:r>
            <a:r>
              <a:rPr lang="sr-Latn-RS" sz="1400" noProof="0" dirty="0">
                <a:latin typeface="Arial Narrow" panose="020B0606020202030204" pitchFamily="34" charset="0"/>
              </a:rPr>
              <a:t>/ </a:t>
            </a:r>
          </a:p>
          <a:p>
            <a:pPr marL="0" indent="0">
              <a:buNone/>
            </a:pPr>
            <a:endParaRPr lang="sr-Latn-RS" sz="1400" noProof="0" dirty="0">
              <a:latin typeface="Arial Narrow" panose="020B0606020202030204" pitchFamily="34" charset="0"/>
            </a:endParaRPr>
          </a:p>
          <a:p>
            <a:r>
              <a:rPr lang="sr-Latn-RS" sz="1400" noProof="0" dirty="0">
                <a:latin typeface="Arial Narrow" panose="020B0606020202030204" pitchFamily="34" charset="0"/>
              </a:rPr>
              <a:t>NIO koje realizuju projekat (sve sa Univerziteta u Beogradu):	</a:t>
            </a:r>
          </a:p>
          <a:p>
            <a:endParaRPr lang="sr-Latn-RS" sz="1400" noProof="0" dirty="0">
              <a:latin typeface="Arial Narrow" panose="020B0606020202030204" pitchFamily="34" charset="0"/>
            </a:endParaRPr>
          </a:p>
          <a:p>
            <a:endParaRPr lang="sr-Latn-RS" sz="1400" noProof="0" dirty="0">
              <a:latin typeface="Arial Narrow" panose="020B0606020202030204" pitchFamily="34" charset="0"/>
            </a:endParaRPr>
          </a:p>
          <a:p>
            <a:endParaRPr lang="sr-Latn-RS" sz="1400" noProof="0" dirty="0">
              <a:latin typeface="Arial Narrow" panose="020B0606020202030204" pitchFamily="34" charset="0"/>
            </a:endParaRPr>
          </a:p>
          <a:p>
            <a:endParaRPr lang="sr-Latn-RS" sz="1400" noProof="0" dirty="0">
              <a:latin typeface="Arial Narrow" panose="020B0606020202030204" pitchFamily="34" charset="0"/>
            </a:endParaRPr>
          </a:p>
          <a:p>
            <a:endParaRPr lang="sr-Latn-RS" sz="1400" noProof="0" dirty="0">
              <a:latin typeface="Arial Narrow" panose="020B0606020202030204" pitchFamily="34" charset="0"/>
            </a:endParaRPr>
          </a:p>
          <a:p>
            <a:r>
              <a:rPr lang="sr-Latn-RS" sz="1400" noProof="0" dirty="0">
                <a:latin typeface="Arial Narrow" panose="020B0606020202030204" pitchFamily="34" charset="0"/>
              </a:rPr>
              <a:t>Podrška: Stalna konferencija gradova i opština</a:t>
            </a:r>
            <a:endParaRPr lang="sr-Latn-RS" sz="1400" noProof="0" dirty="0">
              <a:effectLst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BD37C1-6D79-5EB3-C9B3-2C2527B6AAEC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8FAE7B-1FE2-6F9C-D757-3CBF3732A569}"/>
              </a:ext>
            </a:extLst>
          </p:cNvPr>
          <p:cNvSpPr txBox="1"/>
          <p:nvPr/>
        </p:nvSpPr>
        <p:spPr>
          <a:xfrm>
            <a:off x="914400" y="4343400"/>
            <a:ext cx="3657600" cy="134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400" b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Rudarsko-geološki fakultet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400" b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Mašinski fakultet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400" b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Inovacioni centar Mašinskog fakulteta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400" b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Filozofski </a:t>
            </a:r>
            <a:r>
              <a:rPr lang="sr-Latn-RS" sz="1400" b="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facultet</a:t>
            </a:r>
            <a:endParaRPr lang="sr-Latn-RS" sz="1400" b="0" noProof="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400" b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Poljoprivredni fakultet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350BA42-7DED-5E24-0CBC-B862CD52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9DB6B6-0141-1515-D1B3-82E2EE4B6FE7}"/>
              </a:ext>
            </a:extLst>
          </p:cNvPr>
          <p:cNvSpPr txBox="1"/>
          <p:nvPr/>
        </p:nvSpPr>
        <p:spPr>
          <a:xfrm>
            <a:off x="5105400" y="4275689"/>
            <a:ext cx="3581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i="1" noProof="0" dirty="0"/>
              <a:t>Projekat ima za cilj da </a:t>
            </a:r>
            <a:r>
              <a:rPr lang="sr-Latn-RS" i="1" noProof="0" dirty="0"/>
              <a:t>f</a:t>
            </a:r>
            <a:r>
              <a:rPr lang="sr-Latn-RS" sz="1800" i="1" noProof="0" dirty="0"/>
              <a:t>ormuliše i predloži novi pristup vođenju i podsticanju energetske tranzicije u domaćinstvima</a:t>
            </a:r>
          </a:p>
        </p:txBody>
      </p:sp>
    </p:spTree>
    <p:extLst>
      <p:ext uri="{BB962C8B-B14F-4D97-AF65-F5344CB8AC3E}">
        <p14:creationId xmlns:p14="http://schemas.microsoft.com/office/powerpoint/2010/main" val="196512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30257-1546-9EE6-0268-E4C3D3E9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5BDD-A9C2-6DA0-5278-709250F2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Energetsko modeliranje zgrada - Ciljevi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827A-9DC8-B3DA-244B-49146A799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Analiza potencijala za uštedu energije  - rekonstrukcija objekata na </a:t>
            </a:r>
            <a:r>
              <a:rPr lang="sr-Latn-RS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. Beogradu</a:t>
            </a:r>
          </a:p>
          <a:p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Dinamičko energetsko modeliranje zgrada (BEM) umesto statičkih metoda</a:t>
            </a:r>
          </a:p>
          <a:p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Procena uticaja</a:t>
            </a:r>
          </a:p>
          <a:p>
            <a:pPr lvl="1"/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Nadogradnja termičkog omotača (zidovi, krovovi, prozori)</a:t>
            </a:r>
          </a:p>
          <a:p>
            <a:pPr lvl="1"/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Smanjenje infiltracije (nekontrolisano curenje vazduha)</a:t>
            </a:r>
          </a:p>
          <a:p>
            <a:pPr lvl="1"/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Implementacija hibridnih sistema grejanja sa obnovljivim izvorima (toplotne pumpe + CG)</a:t>
            </a:r>
          </a:p>
          <a:p>
            <a:pPr marL="0" indent="0">
              <a:buNone/>
            </a:pPr>
            <a:endParaRPr lang="sr-Latn-R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5BA2E6-8A27-606A-5418-23E90C4DCF72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D7412189-B98D-A3C8-5292-B82147E5A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46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3720A-21A0-622C-81C0-5E0751160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5105-2188-C4D9-EA2E-179FD1D5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Energetsko modeliranje zgrada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5498EC-4045-A5BE-B0E6-EFAACEA8E25F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ADF4C5C4-0A1A-B512-3BBC-396EBD2E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Ан аериал виеw оф буилдингс анд треес&#10;&#10;Десцриптион аутоматицаллy генератед">
            <a:extLst>
              <a:ext uri="{FF2B5EF4-FFF2-40B4-BE49-F238E27FC236}">
                <a16:creationId xmlns:a16="http://schemas.microsoft.com/office/drawing/2014/main" id="{F7DA3BE3-9924-C1AA-9865-34BD2D71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9" y="4819650"/>
            <a:ext cx="2031206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А блуе анд греен буилдинг wитх манy роунд објецтс&#10;&#10;Десцриптион аутоматицаллy генератед wитх медиум цонфиденце">
            <a:extLst>
              <a:ext uri="{FF2B5EF4-FFF2-40B4-BE49-F238E27FC236}">
                <a16:creationId xmlns:a16="http://schemas.microsoft.com/office/drawing/2014/main" id="{CFDEB700-B508-F4A2-ACAA-A02C6CCA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14" y="4798218"/>
            <a:ext cx="2031206" cy="138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A building with many windows and a parking lot&#10;&#10;AI-generated content may be incorrect.">
            <a:extLst>
              <a:ext uri="{FF2B5EF4-FFF2-40B4-BE49-F238E27FC236}">
                <a16:creationId xmlns:a16="http://schemas.microsoft.com/office/drawing/2014/main" id="{46A8B33A-0844-B2FA-7D6D-8CCF15D0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07" y="4724400"/>
            <a:ext cx="1668065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 computer generated image of a building&#10;&#10;AI-generated content may be incorrect.">
            <a:extLst>
              <a:ext uri="{FF2B5EF4-FFF2-40B4-BE49-F238E27FC236}">
                <a16:creationId xmlns:a16="http://schemas.microsoft.com/office/drawing/2014/main" id="{926468A0-5B09-BCA1-180E-532B0EE5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25" y="4732734"/>
            <a:ext cx="161329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571C46-3460-C68D-9108-41CBFCE98DE8}"/>
              </a:ext>
            </a:extLst>
          </p:cNvPr>
          <p:cNvSpPr txBox="1">
            <a:spLocks/>
          </p:cNvSpPr>
          <p:nvPr/>
        </p:nvSpPr>
        <p:spPr>
          <a:xfrm>
            <a:off x="381000" y="1562199"/>
            <a:ext cx="8229600" cy="294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sr-Latn-R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Analiza potencijala za uštedu energije  - rekonstrukcija objekata na </a:t>
            </a:r>
            <a:r>
              <a:rPr lang="sr-Latn-RS" sz="16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r-Latn-R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. Beogradu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sr-Latn-RS" sz="1600" b="0" noProof="0" dirty="0">
                <a:latin typeface="Arial" panose="020B0604020202020204" pitchFamily="34" charset="0"/>
                <a:cs typeface="Arial" panose="020B0604020202020204" pitchFamily="34" charset="0"/>
              </a:rPr>
              <a:t>Predstavnici tipičnih stambenih zgrada na </a:t>
            </a:r>
            <a:r>
              <a:rPr lang="sr-Latn-RS" sz="1600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r-Latn-RS" sz="1600" b="0" dirty="0">
                <a:latin typeface="Arial" panose="020B0604020202020204" pitchFamily="34" charset="0"/>
                <a:cs typeface="Arial" panose="020B0604020202020204" pitchFamily="34" charset="0"/>
              </a:rPr>
              <a:t>ovom</a:t>
            </a:r>
            <a:r>
              <a:rPr lang="sr-Latn-RS" sz="1600" b="0" noProof="0" dirty="0">
                <a:latin typeface="Arial" panose="020B0604020202020204" pitchFamily="34" charset="0"/>
                <a:cs typeface="Arial" panose="020B0604020202020204" pitchFamily="34" charset="0"/>
              </a:rPr>
              <a:t> Beogradu: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sr-Latn-RS" b="0" noProof="0" dirty="0">
                <a:latin typeface="Arial" panose="020B0604020202020204" pitchFamily="34" charset="0"/>
                <a:cs typeface="Arial" panose="020B0604020202020204" pitchFamily="34" charset="0"/>
              </a:rPr>
              <a:t>Lamela (D4) – blok 45, nizak objekat, velika površina fasade, visoka bazna potrošnja energije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sr-Latn-RS" b="0" noProof="0" dirty="0">
                <a:latin typeface="Arial" panose="020B0604020202020204" pitchFamily="34" charset="0"/>
                <a:cs typeface="Arial" panose="020B0604020202020204" pitchFamily="34" charset="0"/>
              </a:rPr>
              <a:t>Soliter (E6) – </a:t>
            </a:r>
            <a:r>
              <a:rPr lang="sr-Latn-RS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sr-Latn-RS" b="0" noProof="0" dirty="0">
                <a:latin typeface="Arial" panose="020B0604020202020204" pitchFamily="34" charset="0"/>
                <a:cs typeface="Arial" panose="020B0604020202020204" pitchFamily="34" charset="0"/>
              </a:rPr>
              <a:t> 70, niži odnos površine fasade i zapremine objekta, izraženija infiltracija zbog vetra</a:t>
            </a:r>
          </a:p>
          <a:p>
            <a:pPr fontAlgn="auto">
              <a:spcAft>
                <a:spcPts val="0"/>
              </a:spcAft>
              <a:buClrTx/>
              <a:buSzTx/>
            </a:pPr>
            <a:endParaRPr lang="sr-Latn-RS" sz="16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Dinamičko energetsko modeliranje zgrada (BEM) umesto statičkih metoda</a:t>
            </a:r>
          </a:p>
        </p:txBody>
      </p:sp>
    </p:spTree>
    <p:extLst>
      <p:ext uri="{BB962C8B-B14F-4D97-AF65-F5344CB8AC3E}">
        <p14:creationId xmlns:p14="http://schemas.microsoft.com/office/powerpoint/2010/main" val="156513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65083-AA3B-F88D-9C92-91B93FD0D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20B0-23A5-5960-CEC2-F39503BD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 algn="l"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EMZ– metodologija i simulacija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3E25F3-9064-167D-A741-9AEAFDDC50E8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F530BAE8-84E2-7CE0-331C-8D90D037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D91CFE-3679-5C13-F518-F03FE166B5D9}"/>
              </a:ext>
            </a:extLst>
          </p:cNvPr>
          <p:cNvSpPr txBox="1">
            <a:spLocks/>
          </p:cNvSpPr>
          <p:nvPr/>
        </p:nvSpPr>
        <p:spPr>
          <a:xfrm>
            <a:off x="381000" y="1562200"/>
            <a:ext cx="6172200" cy="46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sr-Latn-RS" sz="14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Tx/>
              <a:buSzTx/>
            </a:pP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Prikupljanje podataka i analiza postojećeg stanja:</a:t>
            </a:r>
            <a:endParaRPr lang="sr-Latn-R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tehnička dokumentacija (arhitektonski i tehnički crteži, istorijski podaci o potrošnji energije, terenski obilasci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tipična meteorološka godina (TMY)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Modeliranje potrošnje energije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Računarska simulacija energetske potrošnje (IES VE, ASHRAE 140, CIBSE AM11)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sr-Latn-RS" sz="1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Kalibrisani</a:t>
            </a:r>
            <a:r>
              <a:rPr lang="sr-Latn-R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 osnovni model </a:t>
            </a: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(na osnovu dostupnih arhitektonskih i </a:t>
            </a:r>
            <a:r>
              <a:rPr lang="sr-Latn-RS" sz="1400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konstrukcionih</a:t>
            </a: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 podataka, </a:t>
            </a:r>
            <a:r>
              <a:rPr lang="sr-Latn-RS" sz="1400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kalibrisan</a:t>
            </a: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 prema standardu ASHRAE </a:t>
            </a:r>
            <a:r>
              <a:rPr lang="sr-Latn-RS" sz="1400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 14 ,  upoređivanjem sa </a:t>
            </a:r>
            <a:r>
              <a:rPr lang="sr-Latn-RS" sz="1400" b="0" dirty="0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sr-Latn-RS" sz="1400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merenim</a:t>
            </a: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 podacima o godišnjoj potrošnji toplotne energije)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sr-Latn-R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Podešeni osnovni model </a:t>
            </a: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(modifikacija </a:t>
            </a:r>
            <a:r>
              <a:rPr lang="sr-Latn-RS" sz="1400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kalibrisanog</a:t>
            </a:r>
            <a:r>
              <a:rPr lang="sr-Latn-RS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 modela u skladu sa implementiranim merama za uštedu energije (MUE), uključujući TMY vremenske podatke i pretpostavljenu godišnju stopu zamene prozora od 1%)</a:t>
            </a:r>
          </a:p>
          <a:p>
            <a:pPr fontAlgn="auto">
              <a:spcAft>
                <a:spcPts val="0"/>
              </a:spcAft>
              <a:buClrTx/>
              <a:buSzTx/>
            </a:pPr>
            <a:endParaRPr lang="sr-Latn-RS" sz="14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B8D365-5172-FD62-F549-BCA0BC28C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936478"/>
              </p:ext>
            </p:extLst>
          </p:nvPr>
        </p:nvGraphicFramePr>
        <p:xfrm>
          <a:off x="6553200" y="2020530"/>
          <a:ext cx="2438400" cy="341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551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5BB9A-A618-BC6D-7AC2-C09ECF64C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92AA-01A3-0C76-E30D-1893E6DD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 algn="l"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Mere za uštedu energije i hibridni sistem grejanja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F5D26F-C4BE-8B12-DE75-50ED1313ECBA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4968B883-22D1-0FA4-46E5-B3C02D192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82C14D-4F7F-0C2B-62AC-5DBB5CD0A0D6}"/>
              </a:ext>
            </a:extLst>
          </p:cNvPr>
          <p:cNvSpPr txBox="1">
            <a:spLocks/>
          </p:cNvSpPr>
          <p:nvPr/>
        </p:nvSpPr>
        <p:spPr>
          <a:xfrm>
            <a:off x="381000" y="1562200"/>
            <a:ext cx="8229600" cy="46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r-Latn-RS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Poboljšanje termoizolacije spoljašnjih zidova, kroz dodatak izolacije debljine 10 cm (Poboljšanje 1) i 20 cm (Poboljšanje 2)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r-Latn-RS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Zamena prozora unapređenim varijantama sa </a:t>
            </a:r>
            <a:r>
              <a:rPr lang="sr-Latn-RS" sz="14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niskoemisionim</a:t>
            </a:r>
            <a:r>
              <a:rPr lang="sr-Latn-RS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dvoslojnim (U = 1,5 </a:t>
            </a:r>
            <a:r>
              <a:rPr lang="sr-Latn-RS" sz="14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sr-Latn-RS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/m²K) i troslojnim staklom (U = 1,0 </a:t>
            </a:r>
            <a:r>
              <a:rPr lang="sr-Latn-RS" sz="14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sr-Latn-RS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/m²K), radi smanjenja toplotnih gubitaka i povećanja vazdušne </a:t>
            </a:r>
            <a:r>
              <a:rPr lang="sr-Latn-RS" sz="14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nepropusnosti</a:t>
            </a:r>
            <a:endParaRPr lang="sr-Latn-RS" sz="14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r-Latn-RS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Smanjenje infiltracije, analizirano kao zasebna mera u odnosu na termoizolaciju i zamenu prozora, kako bi se preciznije kvantifikovao uticaj </a:t>
            </a:r>
            <a:r>
              <a:rPr lang="sr-Latn-RS" sz="14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konvekcionih</a:t>
            </a:r>
            <a:r>
              <a:rPr lang="sr-Latn-RS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gubitaka.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sr-Latn-RS" sz="14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r-Latn-RS" sz="1400" b="0" dirty="0">
                <a:latin typeface="Arial" panose="020B0604020202020204" pitchFamily="34" charset="0"/>
                <a:cs typeface="Arial" panose="020B0604020202020204" pitchFamily="34" charset="0"/>
              </a:rPr>
              <a:t>Kombinacija toplotne pumpu vazduh-voda i postojećeg sistema daljinskog grejanja (toplotna pumpa pokriva potrebe za grejanjem pri spoljnim temperaturama iznad +4 °C, dok se  pri nižim temperaturama automatski prelazi na sistem daljinskog grejanja.</a:t>
            </a:r>
            <a:r>
              <a:rPr lang="en-R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387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08580E-E18B-7218-90B2-83A635DEC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B0FC-3C19-5629-C8AA-EBF5A2C2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 algn="l"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Rezultati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D28C29-F0D1-1AED-21E8-B260E38CD046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7B4A8745-D253-72F1-A235-E29C35AD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 graph of energy efficiency&#10;&#10;AI-generated content may be incorrect.">
            <a:extLst>
              <a:ext uri="{FF2B5EF4-FFF2-40B4-BE49-F238E27FC236}">
                <a16:creationId xmlns:a16="http://schemas.microsoft.com/office/drawing/2014/main" id="{35C80FB1-5B0A-694F-479C-A7208BF0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02" y="1167364"/>
            <a:ext cx="5505822" cy="218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7335AF-DD23-0129-E5EA-E73639A3B05F}"/>
              </a:ext>
            </a:extLst>
          </p:cNvPr>
          <p:cNvSpPr txBox="1"/>
          <p:nvPr/>
        </p:nvSpPr>
        <p:spPr>
          <a:xfrm>
            <a:off x="1863784" y="1148162"/>
            <a:ext cx="121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r-Latn-R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Soliter (E6) </a:t>
            </a:r>
            <a:endParaRPr lang="en-RS" sz="14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5C36C7C-BF36-44C1-8E85-CC8D25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84" y="3575706"/>
            <a:ext cx="5445840" cy="20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65003-B743-AAA7-3369-5DF379D630C0}"/>
              </a:ext>
            </a:extLst>
          </p:cNvPr>
          <p:cNvSpPr txBox="1"/>
          <p:nvPr/>
        </p:nvSpPr>
        <p:spPr>
          <a:xfrm>
            <a:off x="1787584" y="3531629"/>
            <a:ext cx="1371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r-Latn-R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Lamela (D4) </a:t>
            </a:r>
            <a:endParaRPr lang="en-RS" sz="14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FD3C17-0870-E7E4-0A1F-876FF40A5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18683"/>
              </p:ext>
            </p:extLst>
          </p:nvPr>
        </p:nvGraphicFramePr>
        <p:xfrm>
          <a:off x="786161" y="5699929"/>
          <a:ext cx="7343078" cy="821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672">
                  <a:extLst>
                    <a:ext uri="{9D8B030D-6E8A-4147-A177-3AD203B41FA5}">
                      <a16:colId xmlns:a16="http://schemas.microsoft.com/office/drawing/2014/main" val="2964278424"/>
                    </a:ext>
                  </a:extLst>
                </a:gridCol>
                <a:gridCol w="1194169">
                  <a:extLst>
                    <a:ext uri="{9D8B030D-6E8A-4147-A177-3AD203B41FA5}">
                      <a16:colId xmlns:a16="http://schemas.microsoft.com/office/drawing/2014/main" val="355917309"/>
                    </a:ext>
                  </a:extLst>
                </a:gridCol>
                <a:gridCol w="1194169">
                  <a:extLst>
                    <a:ext uri="{9D8B030D-6E8A-4147-A177-3AD203B41FA5}">
                      <a16:colId xmlns:a16="http://schemas.microsoft.com/office/drawing/2014/main" val="2329247137"/>
                    </a:ext>
                  </a:extLst>
                </a:gridCol>
                <a:gridCol w="1119534">
                  <a:extLst>
                    <a:ext uri="{9D8B030D-6E8A-4147-A177-3AD203B41FA5}">
                      <a16:colId xmlns:a16="http://schemas.microsoft.com/office/drawing/2014/main" val="381020454"/>
                    </a:ext>
                  </a:extLst>
                </a:gridCol>
                <a:gridCol w="1119534">
                  <a:extLst>
                    <a:ext uri="{9D8B030D-6E8A-4147-A177-3AD203B41FA5}">
                      <a16:colId xmlns:a16="http://schemas.microsoft.com/office/drawing/2014/main" val="1500904264"/>
                    </a:ext>
                  </a:extLst>
                </a:gridCol>
              </a:tblGrid>
              <a:tr h="22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Soliter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Lamela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792891"/>
                  </a:ext>
                </a:extLst>
              </a:tr>
              <a:tr h="22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 1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 2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 1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 2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23525250"/>
                  </a:ext>
                </a:extLst>
              </a:tr>
              <a:tr h="174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Sezonski COP [kWh]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2.58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lang="en-R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9341271"/>
                  </a:ext>
                </a:extLst>
              </a:tr>
              <a:tr h="174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Ukupna ušteda energije [%]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R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R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106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81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9360F-9EFD-3106-FB2C-B5C9C2519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6C48-3F4F-FFF5-F29C-5AC8D6C7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0964"/>
            <a:ext cx="8363272" cy="769764"/>
          </a:xfrm>
          <a:ln w="57150"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tabLst>
                <a:tab pos="87313" algn="l"/>
              </a:tabLst>
            </a:pPr>
            <a:r>
              <a:rPr lang="sr-Latn-R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Anketa o </a:t>
            </a:r>
            <a:r>
              <a:rPr lang="sr-Latn-RS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socio</a:t>
            </a:r>
            <a:r>
              <a:rPr lang="sr-Latn-R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-ekonomskim i kulturološkim aspektima </a:t>
            </a:r>
            <a:br>
              <a:rPr lang="sr-Latn-R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potrošnje energije u domaćinstvima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AF82-74C9-F114-6A70-229F0BDB6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Anketa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sprovedene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juna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oktobra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2024.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Anketirano je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1.200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domaćinstava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dvoetapni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stratifikovani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uzorak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Margina greške je 3,05% sa intervalom pouzdanosti 95%: Postoji 95% verovatnoće da će pravi rezultat (npr. % domaćinstava sa određenom karakteristikom) biti unutar +/- 3% od vrednosti dobijene iz uzorka.</a:t>
            </a: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Detaljni rezultati anketi dostupni na </a:t>
            </a:r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https://ffgreen.rgf.bg.ac.rs/wp-content/uploads/2025/03/REZULTATI-ANKETE_za-sajt_novo.pdf</a:t>
            </a:r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Teme: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Trenutna praksa u potrošnji energije u domaćinstvima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Spremnost domaćinstava da učestvuje u energetskoj tranziciji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Percepcija domaćinstava o važnosti zaštite životne sredine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Poverenje domaćinstava u vlast i kolektivnu akciju</a:t>
            </a: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Izveštaj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dubinskoj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društvenoj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anketnog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istraživanja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https://ffgreen.rgf.bg.ac.rs/wp-content/uploads/2025/01/Socioloska-analiza-anketa_decembar-2024-1.pdf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sr-Latn-RS" sz="16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3FE4B8-D586-F7E2-F5DD-AB20871834B1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9D0DCFBB-E397-3125-8A08-AD6E2F90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4" y="210964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53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13618</TotalTime>
  <Words>1076</Words>
  <Application>Microsoft Macintosh PowerPoint</Application>
  <PresentationFormat>On-screen Show (4:3)</PresentationFormat>
  <Paragraphs>149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Cambria</vt:lpstr>
      <vt:lpstr>Century Gothic</vt:lpstr>
      <vt:lpstr>Courier New</vt:lpstr>
      <vt:lpstr>Palatino Linotype</vt:lpstr>
      <vt:lpstr>Symbol</vt:lpstr>
      <vt:lpstr>Wingdings</vt:lpstr>
      <vt:lpstr>Executive</vt:lpstr>
      <vt:lpstr>Orbit</vt:lpstr>
      <vt:lpstr>Stručno-naučna konferencija TOPS 2025  Hotel Palisad, Zlatibor 02. jun 2025. </vt:lpstr>
      <vt:lpstr>Uvod </vt:lpstr>
      <vt:lpstr>Projekat FF GreEN</vt:lpstr>
      <vt:lpstr>Energetsko modeliranje zgrada - Ciljevi</vt:lpstr>
      <vt:lpstr>Energetsko modeliranje zgrada</vt:lpstr>
      <vt:lpstr>EMZ– metodologija i simulacija</vt:lpstr>
      <vt:lpstr>Mere za uštedu energije i hibridni sistem grejanja</vt:lpstr>
      <vt:lpstr>Rezultati</vt:lpstr>
      <vt:lpstr>Anketa o socio-ekonomskim i kulturološkim aspektima  potrošnje energije u domaćinstvima</vt:lpstr>
      <vt:lpstr>Rezultati</vt:lpstr>
      <vt:lpstr>Rezultati</vt:lpstr>
      <vt:lpstr>Zaključak</vt:lpstr>
      <vt:lpstr>Aktivnosti u narednom periodu</vt:lpstr>
      <vt:lpstr>Zahvalnica / Acknowledgment </vt:lpstr>
      <vt:lpstr>                                       Hvala na pažnji!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Dejan Ivezic</cp:lastModifiedBy>
  <cp:revision>616</cp:revision>
  <cp:lastPrinted>2016-11-02T08:51:58Z</cp:lastPrinted>
  <dcterms:created xsi:type="dcterms:W3CDTF">2005-06-18T20:19:03Z</dcterms:created>
  <dcterms:modified xsi:type="dcterms:W3CDTF">2025-05-08T10:39:04Z</dcterms:modified>
</cp:coreProperties>
</file>