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4" r:id="rId4"/>
  </p:sldMasterIdLst>
  <p:notesMasterIdLst>
    <p:notesMasterId r:id="rId38"/>
  </p:notesMasterIdLst>
  <p:sldIdLst>
    <p:sldId id="256" r:id="rId5"/>
    <p:sldId id="1252" r:id="rId6"/>
    <p:sldId id="2134806021" r:id="rId7"/>
    <p:sldId id="2004" r:id="rId8"/>
    <p:sldId id="2005" r:id="rId9"/>
    <p:sldId id="2134806024" r:id="rId10"/>
    <p:sldId id="2007" r:id="rId11"/>
    <p:sldId id="2134806022" r:id="rId12"/>
    <p:sldId id="2134806017" r:id="rId13"/>
    <p:sldId id="2134806011" r:id="rId14"/>
    <p:sldId id="2134806018" r:id="rId15"/>
    <p:sldId id="2134806019" r:id="rId16"/>
    <p:sldId id="970" r:id="rId17"/>
    <p:sldId id="467" r:id="rId18"/>
    <p:sldId id="1302" r:id="rId19"/>
    <p:sldId id="1309" r:id="rId20"/>
    <p:sldId id="1319" r:id="rId21"/>
    <p:sldId id="739" r:id="rId22"/>
    <p:sldId id="1308" r:id="rId23"/>
    <p:sldId id="2134806020" r:id="rId24"/>
    <p:sldId id="1989" r:id="rId25"/>
    <p:sldId id="2002" r:id="rId26"/>
    <p:sldId id="703" r:id="rId27"/>
    <p:sldId id="666" r:id="rId28"/>
    <p:sldId id="2134806012" r:id="rId29"/>
    <p:sldId id="1411" r:id="rId30"/>
    <p:sldId id="1412" r:id="rId31"/>
    <p:sldId id="1422" r:id="rId32"/>
    <p:sldId id="1423" r:id="rId33"/>
    <p:sldId id="2134806023" r:id="rId34"/>
    <p:sldId id="775" r:id="rId35"/>
    <p:sldId id="776" r:id="rId36"/>
    <p:sldId id="1396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452733-CD30-490E-815F-B9EDCD456CAD}" v="138" dt="2023-03-31T12:15:30.9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6" d="100"/>
          <a:sy n="86" d="100"/>
        </p:scale>
        <p:origin x="4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>
                <a:solidFill>
                  <a:schemeClr val="accent5"/>
                </a:solidFill>
              </a:rPr>
              <a:t>Annual</a:t>
            </a:r>
            <a:r>
              <a:rPr lang="en-GB" baseline="0" dirty="0">
                <a:solidFill>
                  <a:schemeClr val="accent5"/>
                </a:solidFill>
              </a:rPr>
              <a:t> </a:t>
            </a:r>
            <a:r>
              <a:rPr lang="en-GB" dirty="0">
                <a:solidFill>
                  <a:schemeClr val="accent5"/>
                </a:solidFill>
              </a:rPr>
              <a:t>CO</a:t>
            </a:r>
            <a:r>
              <a:rPr lang="en-GB" baseline="-25000" dirty="0">
                <a:solidFill>
                  <a:schemeClr val="accent5"/>
                </a:solidFill>
              </a:rPr>
              <a:t>2</a:t>
            </a:r>
            <a:r>
              <a:rPr lang="en-GB" dirty="0">
                <a:solidFill>
                  <a:schemeClr val="accent5"/>
                </a:solidFill>
              </a:rPr>
              <a:t>-emission – ton/inhabitant</a:t>
            </a:r>
          </a:p>
        </c:rich>
      </c:tx>
      <c:layout>
        <c:manualLayout>
          <c:xMode val="edge"/>
          <c:yMode val="edge"/>
          <c:x val="5.3921568627450696E-4"/>
          <c:y val="1.75118549742630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>
        <c:manualLayout>
          <c:layoutTarget val="inner"/>
          <c:xMode val="edge"/>
          <c:yMode val="edge"/>
          <c:x val="7.5451597962019459E-2"/>
          <c:y val="0.12753755281708753"/>
          <c:w val="0.83386212752817668"/>
          <c:h val="0.711269269360366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2000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10F-46A8-99AB-37DD7369A59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'Ark1'!$A$2:$A$5</c:f>
              <c:strCache>
                <c:ptCount val="2"/>
                <c:pt idx="0">
                  <c:v>Serbia</c:v>
                </c:pt>
                <c:pt idx="1">
                  <c:v>Denmark</c:v>
                </c:pt>
              </c:strCache>
            </c:strRef>
          </c:cat>
          <c:val>
            <c:numRef>
              <c:f>'Ark1'!$B$2:$B$5</c:f>
              <c:numCache>
                <c:formatCode>General</c:formatCode>
                <c:ptCount val="4"/>
                <c:pt idx="0">
                  <c:v>5.85</c:v>
                </c:pt>
                <c:pt idx="1">
                  <c:v>9.85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10F-46A8-99AB-37DD7369A59A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'Ark1'!$A$2:$A$5</c:f>
              <c:strCache>
                <c:ptCount val="2"/>
                <c:pt idx="0">
                  <c:v>Serbia</c:v>
                </c:pt>
                <c:pt idx="1">
                  <c:v>Denmark</c:v>
                </c:pt>
              </c:strCache>
            </c:strRef>
          </c:cat>
          <c:val>
            <c:numRef>
              <c:f>'Ark1'!$C$2:$C$5</c:f>
              <c:numCache>
                <c:formatCode>General</c:formatCode>
                <c:ptCount val="4"/>
                <c:pt idx="0">
                  <c:v>6.62</c:v>
                </c:pt>
                <c:pt idx="1">
                  <c:v>5.1100000000000003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10F-46A8-99AB-37DD7369A5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07704431"/>
        <c:axId val="1203747071"/>
      </c:barChart>
      <c:catAx>
        <c:axId val="20077044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203747071"/>
        <c:crosses val="autoZero"/>
        <c:auto val="1"/>
        <c:lblAlgn val="ctr"/>
        <c:lblOffset val="100"/>
        <c:noMultiLvlLbl val="0"/>
      </c:catAx>
      <c:valAx>
        <c:axId val="12037470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20077044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390014667284238"/>
          <c:y val="0.92323832347659507"/>
          <c:w val="0.27680754979157018"/>
          <c:h val="7.67616765234049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028D0-1EBF-4AAC-A43A-554B63E7A7DC}" type="datetimeFigureOut">
              <a:rPr lang="en-GB" smtClean="0"/>
              <a:t>18/04/2023</a:t>
            </a:fld>
            <a:endParaRPr lang="en-GB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ECFBB-B130-40D4-A9EB-B83F751A821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013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Pladsholder til slidebille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Pladsholder til no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da-DK">
              <a:latin typeface="Arial" panose="020B0604020202020204" pitchFamily="34" charset="0"/>
            </a:endParaRPr>
          </a:p>
        </p:txBody>
      </p:sp>
      <p:sp>
        <p:nvSpPr>
          <p:cNvPr id="11268" name="Pladsholder til dato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F56F2AF-AB9C-4EA3-8182-3B0C9F8619A0}" type="datetime1">
              <a:rPr lang="da-DK" altLang="da-DK" smtClean="0"/>
              <a:pPr/>
              <a:t>18-04-2023</a:t>
            </a:fld>
            <a:endParaRPr lang="da-DK" altLang="da-DK"/>
          </a:p>
        </p:txBody>
      </p:sp>
      <p:sp>
        <p:nvSpPr>
          <p:cNvPr id="11269" name="Pladsholder til slidenumm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4FD92C7-00EC-4C01-95D9-38307DDA7822}" type="slidenum">
              <a:rPr lang="da-DK" altLang="da-DK" smtClean="0"/>
              <a:pPr/>
              <a:t>2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35597037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>
            <a:extLst>
              <a:ext uri="{FF2B5EF4-FFF2-40B4-BE49-F238E27FC236}">
                <a16:creationId xmlns:a16="http://schemas.microsoft.com/office/drawing/2014/main" id="{684ADC72-B4B3-43E9-813E-E3A3EFB9E9C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F722E-0718-44FD-B63A-D9F08D974042}" type="datetime1">
              <a:rPr kumimoji="0" lang="da-DK" alt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18-04-2023</a:t>
            </a:fld>
            <a:endParaRPr kumimoji="0" lang="da-DK" alt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035" name="Rectangle 7">
            <a:extLst>
              <a:ext uri="{FF2B5EF4-FFF2-40B4-BE49-F238E27FC236}">
                <a16:creationId xmlns:a16="http://schemas.microsoft.com/office/drawing/2014/main" id="{C5AB4B67-F4F0-477B-938E-ECA031200C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21FDA7-7FCA-49C5-8968-A9165E7FF873}" type="slidenum">
              <a:rPr kumimoji="0" lang="da-DK" altLang="da-D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da-DK" alt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4D68F16B-21BB-413F-8581-66AF2AFEE60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13152" y="0"/>
            <a:ext cx="2918437" cy="539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4003F-4899-4C26-B29B-258F8923485D}" type="datetime1">
              <a:rPr kumimoji="0" lang="da-DK" altLang="da-D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18-04-2023</a:t>
            </a:fld>
            <a:endParaRPr kumimoji="0" lang="da-DK" alt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037" name="Rectangle 7">
            <a:extLst>
              <a:ext uri="{FF2B5EF4-FFF2-40B4-BE49-F238E27FC236}">
                <a16:creationId xmlns:a16="http://schemas.microsoft.com/office/drawing/2014/main" id="{82B96034-1945-4F1F-BF88-9E920B1BD72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13152" y="10233486"/>
            <a:ext cx="2918437" cy="53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7825A3-6C1C-4111-8EB6-547956A31173}" type="slidenum">
              <a:rPr kumimoji="0" lang="da-DK" altLang="da-D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da-DK" alt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038" name="Rectangle 2">
            <a:extLst>
              <a:ext uri="{FF2B5EF4-FFF2-40B4-BE49-F238E27FC236}">
                <a16:creationId xmlns:a16="http://schemas.microsoft.com/office/drawing/2014/main" id="{5E4FA0BD-F1ED-48F3-A9FB-1D23725A5C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" y="939800"/>
            <a:ext cx="6713538" cy="3776663"/>
          </a:xfrm>
          <a:ln/>
        </p:spPr>
      </p:sp>
      <p:sp>
        <p:nvSpPr>
          <p:cNvPr id="44039" name="Rectangle 3">
            <a:extLst>
              <a:ext uri="{FF2B5EF4-FFF2-40B4-BE49-F238E27FC236}">
                <a16:creationId xmlns:a16="http://schemas.microsoft.com/office/drawing/2014/main" id="{BE45B2CF-D794-435B-A778-3536524BC4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7860" y="5121050"/>
            <a:ext cx="4937441" cy="4536920"/>
          </a:xfrm>
          <a:noFill/>
        </p:spPr>
        <p:txBody>
          <a:bodyPr/>
          <a:lstStyle/>
          <a:p>
            <a:pPr eaLnBrk="1" hangingPunct="1"/>
            <a:endParaRPr lang="en-GB" altLang="da-DK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>
            <a:extLst>
              <a:ext uri="{FF2B5EF4-FFF2-40B4-BE49-F238E27FC236}">
                <a16:creationId xmlns:a16="http://schemas.microsoft.com/office/drawing/2014/main" id="{B9B4ACA1-484C-409C-95CE-8F8752ACAC3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587B64-EDDD-41CA-BCA5-DD458F550696}" type="datetime1">
              <a:rPr kumimoji="0" lang="da-DK" alt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18-04-2023</a:t>
            </a:fld>
            <a:endParaRPr kumimoji="0" lang="da-DK" alt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083" name="Rectangle 7">
            <a:extLst>
              <a:ext uri="{FF2B5EF4-FFF2-40B4-BE49-F238E27FC236}">
                <a16:creationId xmlns:a16="http://schemas.microsoft.com/office/drawing/2014/main" id="{DB6DD7E8-F7E1-4A03-A1E3-CDB46024A4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BD56E6-D91B-46E7-B5A5-A80EAEDABD5C}" type="slidenum">
              <a:rPr kumimoji="0" lang="da-DK" altLang="da-D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da-DK" alt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A727E928-A481-4A01-9399-4C296FE4609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13152" y="0"/>
            <a:ext cx="2918437" cy="539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B3680B-FD1F-4601-B6A3-E9605EC194A3}" type="datetime1">
              <a:rPr kumimoji="0" lang="da-DK" altLang="da-D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18-04-2023</a:t>
            </a:fld>
            <a:endParaRPr kumimoji="0" lang="da-DK" alt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085" name="Rectangle 7">
            <a:extLst>
              <a:ext uri="{FF2B5EF4-FFF2-40B4-BE49-F238E27FC236}">
                <a16:creationId xmlns:a16="http://schemas.microsoft.com/office/drawing/2014/main" id="{7013C814-4982-461A-993F-6047E0EE9CF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13152" y="10233486"/>
            <a:ext cx="2918437" cy="53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D4E59-2448-4F23-B767-04E3D175E0B1}" type="slidenum">
              <a:rPr kumimoji="0" lang="da-DK" altLang="da-D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da-DK" alt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086" name="Rectangle 2">
            <a:extLst>
              <a:ext uri="{FF2B5EF4-FFF2-40B4-BE49-F238E27FC236}">
                <a16:creationId xmlns:a16="http://schemas.microsoft.com/office/drawing/2014/main" id="{68613B38-04BF-46A8-9C8B-DF398D5FAC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" y="939800"/>
            <a:ext cx="6713538" cy="3776663"/>
          </a:xfrm>
          <a:ln/>
        </p:spPr>
      </p:sp>
      <p:sp>
        <p:nvSpPr>
          <p:cNvPr id="46087" name="Rectangle 3">
            <a:extLst>
              <a:ext uri="{FF2B5EF4-FFF2-40B4-BE49-F238E27FC236}">
                <a16:creationId xmlns:a16="http://schemas.microsoft.com/office/drawing/2014/main" id="{6B98DC1E-02BE-4A72-905C-8C0D31431B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7860" y="5121050"/>
            <a:ext cx="4937441" cy="4536920"/>
          </a:xfrm>
          <a:noFill/>
        </p:spPr>
        <p:txBody>
          <a:bodyPr/>
          <a:lstStyle/>
          <a:p>
            <a:pPr eaLnBrk="1" hangingPunct="1"/>
            <a:endParaRPr lang="en-GB" altLang="da-DK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Pladsholder til slidebille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Pladsholder til no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da-DK">
              <a:latin typeface="Arial" panose="020B0604020202020204" pitchFamily="34" charset="0"/>
            </a:endParaRPr>
          </a:p>
        </p:txBody>
      </p:sp>
      <p:sp>
        <p:nvSpPr>
          <p:cNvPr id="11268" name="Pladsholder til dato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F56F2AF-AB9C-4EA3-8182-3B0C9F8619A0}" type="datetime1">
              <a:rPr lang="da-DK" altLang="da-DK" smtClean="0"/>
              <a:pPr/>
              <a:t>18-04-2023</a:t>
            </a:fld>
            <a:endParaRPr lang="da-DK" altLang="da-DK"/>
          </a:p>
        </p:txBody>
      </p:sp>
      <p:sp>
        <p:nvSpPr>
          <p:cNvPr id="11269" name="Pladsholder til slidenumm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4FD92C7-00EC-4C01-95D9-38307DDA7822}" type="slidenum">
              <a:rPr lang="da-DK" altLang="da-DK" smtClean="0"/>
              <a:pPr/>
              <a:t>3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220407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Pladsholder til slidebille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Pladsholder til no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da-DK">
              <a:latin typeface="Arial" panose="020B0604020202020204" pitchFamily="34" charset="0"/>
            </a:endParaRPr>
          </a:p>
        </p:txBody>
      </p:sp>
      <p:sp>
        <p:nvSpPr>
          <p:cNvPr id="11268" name="Pladsholder til dato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F56F2AF-AB9C-4EA3-8182-3B0C9F8619A0}" type="datetime1">
              <a:rPr lang="da-DK" altLang="da-DK" smtClean="0"/>
              <a:pPr/>
              <a:t>18-04-2023</a:t>
            </a:fld>
            <a:endParaRPr lang="da-DK" altLang="da-DK"/>
          </a:p>
        </p:txBody>
      </p:sp>
      <p:sp>
        <p:nvSpPr>
          <p:cNvPr id="11269" name="Pladsholder til slidenumm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4FD92C7-00EC-4C01-95D9-38307DDA7822}" type="slidenum">
              <a:rPr lang="da-DK" altLang="da-DK" smtClean="0"/>
              <a:pPr/>
              <a:t>6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830391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Pladsholder til slidebille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Pladsholder til no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da-DK">
              <a:latin typeface="Arial" panose="020B0604020202020204" pitchFamily="34" charset="0"/>
            </a:endParaRPr>
          </a:p>
        </p:txBody>
      </p:sp>
      <p:sp>
        <p:nvSpPr>
          <p:cNvPr id="11268" name="Pladsholder til dato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F56F2AF-AB9C-4EA3-8182-3B0C9F8619A0}" type="datetime1">
              <a:rPr lang="da-DK" altLang="da-DK" smtClean="0"/>
              <a:pPr/>
              <a:t>18-04-2023</a:t>
            </a:fld>
            <a:endParaRPr lang="da-DK" altLang="da-DK"/>
          </a:p>
        </p:txBody>
      </p:sp>
      <p:sp>
        <p:nvSpPr>
          <p:cNvPr id="11269" name="Pladsholder til slidenumm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4FD92C7-00EC-4C01-95D9-38307DDA7822}" type="slidenum">
              <a:rPr lang="da-DK" altLang="da-DK" smtClean="0"/>
              <a:pPr/>
              <a:t>8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054224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>
            <a:extLst>
              <a:ext uri="{FF2B5EF4-FFF2-40B4-BE49-F238E27FC236}">
                <a16:creationId xmlns:a16="http://schemas.microsoft.com/office/drawing/2014/main" id="{0CE12D58-DFDE-445D-9131-DEFB9A7B867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5F604-1ABA-4A78-8E32-B766803F57F6}" type="datetime1">
              <a:rPr kumimoji="0" lang="da-DK" alt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18-04-2023</a:t>
            </a:fld>
            <a:endParaRPr kumimoji="0" lang="da-DK" alt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47" name="Rectangle 7">
            <a:extLst>
              <a:ext uri="{FF2B5EF4-FFF2-40B4-BE49-F238E27FC236}">
                <a16:creationId xmlns:a16="http://schemas.microsoft.com/office/drawing/2014/main" id="{012DEB50-730D-46D1-9E55-99EA9A350D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76796-67C3-48BC-9368-BA8D8330EF54}" type="slidenum">
              <a:rPr kumimoji="0" lang="da-DK" altLang="da-D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a-DK" alt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8BA93D59-5106-4DC5-BC28-43A8E0DCC3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9" name="Rectangle 3">
            <a:extLst>
              <a:ext uri="{FF2B5EF4-FFF2-40B4-BE49-F238E27FC236}">
                <a16:creationId xmlns:a16="http://schemas.microsoft.com/office/drawing/2014/main" id="{A669C01C-8BB3-4346-B712-B8C6A9C152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3002" y="5115881"/>
            <a:ext cx="5387157" cy="485052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GB" altLang="da-DK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91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81697D-CE9C-4F62-881A-D2D7568B6ACC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33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81697D-CE9C-4F62-881A-D2D7568B6ACC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986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81697D-CE9C-4F62-881A-D2D7568B6ACC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043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Pladsholder til slidebille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Pladsholder til no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da-DK">
              <a:latin typeface="Arial" panose="020B0604020202020204" pitchFamily="34" charset="0"/>
            </a:endParaRPr>
          </a:p>
        </p:txBody>
      </p:sp>
      <p:sp>
        <p:nvSpPr>
          <p:cNvPr id="11268" name="Pladsholder til dato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F56F2AF-AB9C-4EA3-8182-3B0C9F8619A0}" type="datetime1">
              <a:rPr lang="da-DK" altLang="da-DK" smtClean="0"/>
              <a:pPr/>
              <a:t>18-04-2023</a:t>
            </a:fld>
            <a:endParaRPr lang="da-DK" altLang="da-DK"/>
          </a:p>
        </p:txBody>
      </p:sp>
      <p:sp>
        <p:nvSpPr>
          <p:cNvPr id="11269" name="Pladsholder til slidenumm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4FD92C7-00EC-4C01-95D9-38307DDA7822}" type="slidenum">
              <a:rPr lang="da-DK" altLang="da-DK" smtClean="0"/>
              <a:pPr/>
              <a:t>30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524034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5B8C6F3C-90D6-4DC6-B296-10DC55D06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989969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546E98-C4F1-4E2C-AB70-EEF230B5B021}" type="datetimeFigureOut">
              <a:rPr lang="da-DK" smtClean="0"/>
              <a:t>18-04-2023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49B5ED-EAFB-449E-BF3B-3009A9AC11B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86768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546E98-C4F1-4E2C-AB70-EEF230B5B021}" type="datetimeFigureOut">
              <a:rPr lang="da-DK" smtClean="0"/>
              <a:t>18-04-2023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49B5ED-EAFB-449E-BF3B-3009A9AC11B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93136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2C228D-5CD5-4915-871E-1BF7E96C6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208707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el, indholdsobjek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4418" y="188913"/>
            <a:ext cx="9023349" cy="1439862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09600" y="1844676"/>
            <a:ext cx="5384800" cy="4537075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6197600" y="1844676"/>
            <a:ext cx="5384800" cy="4537075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387457352"/>
      </p:ext>
    </p:extLst>
  </p:cSld>
  <p:clrMapOvr>
    <a:masterClrMapping/>
  </p:clrMapOvr>
  <p:transition>
    <p:cut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side Lys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en-GB"/>
              <a:t>Klik på ikonet for at tilføje et billede</a:t>
            </a:r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19288" y="175925"/>
            <a:ext cx="11384213" cy="1668900"/>
          </a:xfrm>
          <a:noFill/>
        </p:spPr>
        <p:txBody>
          <a:bodyPr rtlCol="0">
            <a:noAutofit/>
          </a:bodyPr>
          <a:lstStyle>
            <a:lvl1pPr>
              <a:lnSpc>
                <a:spcPct val="93000"/>
              </a:lnSpc>
              <a:defRPr sz="5100" b="1"/>
            </a:lvl1pPr>
          </a:lstStyle>
          <a:p>
            <a:pPr rtl="0"/>
            <a:r>
              <a:rPr lang="en-GB"/>
              <a:t>Klik for at redigere i master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847816" y="1900482"/>
            <a:ext cx="10326747" cy="1240487"/>
          </a:xfrm>
        </p:spPr>
        <p:txBody>
          <a:bodyPr rtlCol="0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en-GB"/>
              <a:t>Klik for at redigere undertiteltypografien i masteren</a:t>
            </a:r>
            <a:endParaRPr lang="da-DK" dirty="0"/>
          </a:p>
        </p:txBody>
      </p:sp>
      <p:pic>
        <p:nvPicPr>
          <p:cNvPr id="1026" name="Picture 2" descr="F:\-- lukket --\IT afdelingen\Hanne\Ny identitet\Logopakke_arc\Office_use_RGB\PNG\arc_name_tall_white_RG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35" y="6021288"/>
            <a:ext cx="1440000" cy="53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kstboks 16"/>
          <p:cNvSpPr txBox="1"/>
          <p:nvPr userDrawn="1"/>
        </p:nvSpPr>
        <p:spPr>
          <a:xfrm>
            <a:off x="-3002337" y="1932899"/>
            <a:ext cx="285732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GB" sz="1200"/>
              <a:t>Bruges eksempel dias:</a:t>
            </a:r>
          </a:p>
          <a:p>
            <a:pPr rtl="0"/>
            <a:r>
              <a:rPr lang="en-GB" sz="1200"/>
              <a:t>Højre klik ¨på billedet og vælg Skift billede. Vælg nyt billede og klik OK.</a:t>
            </a:r>
          </a:p>
          <a:p>
            <a:pPr rtl="0"/>
            <a:endParaRPr lang="da-DK" sz="1200" baseline="0" dirty="0"/>
          </a:p>
          <a:p>
            <a:pPr rtl="0"/>
            <a:r>
              <a:rPr lang="en-GB" sz="1200"/>
              <a:t>Undertitel evt. i flere linjer. </a:t>
            </a:r>
          </a:p>
          <a:p>
            <a:pPr rtl="0"/>
            <a:endParaRPr lang="da-DK" sz="1200" baseline="0" dirty="0"/>
          </a:p>
          <a:p>
            <a:pPr rtl="0"/>
            <a:r>
              <a:rPr lang="en-GB" sz="1200"/>
              <a:t>Blank linje efter undertitel – </a:t>
            </a:r>
            <a:r>
              <a:rPr lang="en-GB" sz="1200" b="1"/>
              <a:t>dato</a:t>
            </a:r>
            <a:r>
              <a:rPr lang="en-GB" sz="1200"/>
              <a:t> i str. 10 punkt </a:t>
            </a:r>
          </a:p>
          <a:p>
            <a:pPr rtl="0"/>
            <a:r>
              <a:rPr lang="en-GB" sz="1000"/>
              <a:t>Ex. (10-02-2013)</a:t>
            </a:r>
          </a:p>
        </p:txBody>
      </p:sp>
      <p:sp>
        <p:nvSpPr>
          <p:cNvPr id="19" name="Tekstboks 18"/>
          <p:cNvSpPr txBox="1"/>
          <p:nvPr userDrawn="1"/>
        </p:nvSpPr>
        <p:spPr>
          <a:xfrm>
            <a:off x="-3025013" y="37427"/>
            <a:ext cx="288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GB" sz="1200" b="1"/>
              <a:t>Eksempel og instruktion</a:t>
            </a:r>
            <a:endParaRPr lang="da-DK" sz="1200" dirty="0"/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25013" y="310666"/>
            <a:ext cx="2880000" cy="161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4435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kst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4418" y="188913"/>
            <a:ext cx="9023349" cy="1439862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half" idx="1"/>
          </p:nvPr>
        </p:nvSpPr>
        <p:spPr>
          <a:xfrm>
            <a:off x="609600" y="1844676"/>
            <a:ext cx="5384800" cy="4537075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97600" y="1844676"/>
            <a:ext cx="5384800" cy="4537075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570252571"/>
      </p:ext>
    </p:extLst>
  </p:cSld>
  <p:clrMapOvr>
    <a:masterClrMapping/>
  </p:clrMapOvr>
  <p:transition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574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2609" y="2154355"/>
            <a:ext cx="6934841" cy="208800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5" name="Billede 4" descr="Et billede, der indeholder tegning, skjorte&#10;&#10;Automatisk genereret beskrivelse">
            <a:extLst>
              <a:ext uri="{FF2B5EF4-FFF2-40B4-BE49-F238E27FC236}">
                <a16:creationId xmlns:a16="http://schemas.microsoft.com/office/drawing/2014/main" id="{FB0F1284-A574-45D9-A737-BB90258AAE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1" b="50695"/>
          <a:stretch/>
        </p:blipFill>
        <p:spPr>
          <a:xfrm>
            <a:off x="1501630" y="299568"/>
            <a:ext cx="2474752" cy="408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97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443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322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46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2792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701960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470766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  <a:endParaRPr lang="en-US" dirty="0"/>
          </a:p>
        </p:txBody>
      </p:sp>
      <p:pic>
        <p:nvPicPr>
          <p:cNvPr id="5" name="Billede 4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7AC9AC7B-BB9C-4682-AEAC-1ABB2AD7C84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59" y="6168943"/>
            <a:ext cx="1148072" cy="52014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4D28ECCA-A5AB-4055-BAE7-019FCF9A70E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877" y="6408340"/>
            <a:ext cx="3506672" cy="30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258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73" r:id="rId14"/>
    <p:sldLayoutId id="214748377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emf"/><Relationship Id="rId12" Type="http://schemas.openxmlformats.org/officeDocument/2006/relationships/image" Target="../media/image33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7.emf"/><Relationship Id="rId11" Type="http://schemas.openxmlformats.org/officeDocument/2006/relationships/image" Target="../media/image32.jpe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1.png"/><Relationship Id="rId4" Type="http://schemas.openxmlformats.org/officeDocument/2006/relationships/image" Target="../media/image26.emf"/><Relationship Id="rId9" Type="http://schemas.openxmlformats.org/officeDocument/2006/relationships/image" Target="../media/image30.jpeg"/><Relationship Id="rId1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6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jpe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36.emf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6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veks.dk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alis.dk/Statistik/co2-udslip-per-indb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data.worldbank.org/indicator/EN.ATM.CO2E.PC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936BDF54-706F-5A5F-05A9-15B034BB2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18474"/>
            <a:ext cx="12192000" cy="737647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3FFB65E-776B-4278-8601-16FAA1FA8B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801" y="1562509"/>
            <a:ext cx="10987598" cy="3127609"/>
          </a:xfrm>
        </p:spPr>
        <p:txBody>
          <a:bodyPr anchor="t" anchorCtr="0">
            <a:normAutofit fontScale="90000"/>
          </a:bodyPr>
          <a:lstStyle/>
          <a:p>
            <a:pPr algn="ctr"/>
            <a:r>
              <a:rPr lang="da-DK" sz="4900" b="1" dirty="0" err="1">
                <a:solidFill>
                  <a:srgbClr val="FFFF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Serbian</a:t>
            </a:r>
            <a:r>
              <a:rPr lang="da-DK" sz="4900" b="1" dirty="0">
                <a:solidFill>
                  <a:srgbClr val="FFFF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900" b="1" dirty="0">
                <a:solidFill>
                  <a:srgbClr val="FFFF00"/>
                </a:solidFill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Danish District Heating Days </a:t>
            </a:r>
            <a:r>
              <a:rPr lang="en-GB" b="1" dirty="0" err="1">
                <a:solidFill>
                  <a:srgbClr val="FFFF00"/>
                </a:solidFill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Vrnjačka</a:t>
            </a:r>
            <a:r>
              <a:rPr lang="en-GB" b="1" dirty="0">
                <a:solidFill>
                  <a:srgbClr val="FFFF00"/>
                </a:solidFill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 Banja, Serbia – 18 to 20 April 2023</a:t>
            </a:r>
            <a:br>
              <a:rPr lang="en-GB" b="1" dirty="0">
                <a:solidFill>
                  <a:srgbClr val="FFFF00"/>
                </a:solidFill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</a:br>
            <a:br>
              <a:rPr lang="en-GB" b="1" dirty="0">
                <a:solidFill>
                  <a:srgbClr val="FFFF00"/>
                </a:solidFill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</a:br>
            <a:br>
              <a:rPr lang="en-GB" b="1" dirty="0">
                <a:solidFill>
                  <a:srgbClr val="FFFF00"/>
                </a:solidFill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solidFill>
                  <a:srgbClr val="FFFF00"/>
                </a:solidFill>
                <a:effectLst/>
                <a:latin typeface="+mn-lt"/>
                <a:ea typeface="Calibri" panose="020F0502020204030204" pitchFamily="34" charset="0"/>
              </a:rPr>
              <a:t>Green transition of the district heating sector – including surplus heat from data centers</a:t>
            </a:r>
            <a:br>
              <a:rPr lang="da-DK" sz="2200" dirty="0">
                <a:solidFill>
                  <a:srgbClr val="FFFF00"/>
                </a:solidFill>
                <a:effectLst/>
                <a:latin typeface="+mn-lt"/>
                <a:ea typeface="Calibri" panose="020F0502020204030204" pitchFamily="34" charset="0"/>
              </a:rPr>
            </a:br>
            <a:br>
              <a:rPr lang="da-DK" sz="2200" dirty="0">
                <a:solidFill>
                  <a:srgbClr val="FFFF00"/>
                </a:solidFill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</a:br>
            <a:br>
              <a:rPr lang="da-DK" sz="6000" b="1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altLang="da-DK" sz="3600" b="1" dirty="0">
                <a:solidFill>
                  <a:schemeClr val="accent5"/>
                </a:solidFill>
              </a:rPr>
            </a:br>
            <a:endParaRPr lang="da-DK" sz="3600" b="1" dirty="0">
              <a:solidFill>
                <a:schemeClr val="accent5"/>
              </a:solidFill>
            </a:endParaRP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43C731A-B28C-46DC-9621-96DA35BB41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84190" y="3587357"/>
            <a:ext cx="6739095" cy="1655762"/>
          </a:xfrm>
        </p:spPr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</a:endParaRPr>
          </a:p>
          <a:p>
            <a:r>
              <a:rPr lang="en-GB" sz="1800" b="0" i="0" u="none" strike="noStrike" baseline="0" dirty="0">
                <a:solidFill>
                  <a:srgbClr val="000000"/>
                </a:solidFill>
              </a:rPr>
              <a:t> </a:t>
            </a:r>
            <a:endParaRPr lang="da-DK" sz="2800" b="1" dirty="0"/>
          </a:p>
        </p:txBody>
      </p:sp>
      <p:sp>
        <p:nvSpPr>
          <p:cNvPr id="6" name="Undertitel 2">
            <a:extLst>
              <a:ext uri="{FF2B5EF4-FFF2-40B4-BE49-F238E27FC236}">
                <a16:creationId xmlns:a16="http://schemas.microsoft.com/office/drawing/2014/main" id="{11A8DC3A-7D80-484B-8A7D-F5FAAF05878D}"/>
              </a:ext>
            </a:extLst>
          </p:cNvPr>
          <p:cNvSpPr txBox="1">
            <a:spLocks/>
          </p:cNvSpPr>
          <p:nvPr/>
        </p:nvSpPr>
        <p:spPr>
          <a:xfrm>
            <a:off x="8968509" y="5243119"/>
            <a:ext cx="3019361" cy="12164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b="1" dirty="0">
                <a:solidFill>
                  <a:srgbClr val="FFFF00"/>
                </a:solidFill>
              </a:rPr>
              <a:t>Lars Gullev</a:t>
            </a:r>
          </a:p>
          <a:p>
            <a:pPr algn="l"/>
            <a:r>
              <a:rPr lang="da-DK" b="1" dirty="0">
                <a:solidFill>
                  <a:srgbClr val="FFFF00"/>
                </a:solidFill>
              </a:rPr>
              <a:t>Senior </a:t>
            </a:r>
            <a:r>
              <a:rPr lang="da-DK" b="1" dirty="0" err="1">
                <a:solidFill>
                  <a:srgbClr val="FFFF00"/>
                </a:solidFill>
              </a:rPr>
              <a:t>consultant</a:t>
            </a:r>
            <a:endParaRPr lang="da-DK" b="1" dirty="0">
              <a:solidFill>
                <a:srgbClr val="FFFF00"/>
              </a:solidFill>
            </a:endParaRPr>
          </a:p>
          <a:p>
            <a:pPr algn="l"/>
            <a:r>
              <a:rPr lang="da-DK" b="1" dirty="0">
                <a:solidFill>
                  <a:srgbClr val="FFFF00"/>
                </a:solidFill>
              </a:rPr>
              <a:t>Vice-</a:t>
            </a:r>
            <a:r>
              <a:rPr lang="da-DK" b="1" dirty="0" err="1">
                <a:solidFill>
                  <a:srgbClr val="FFFF00"/>
                </a:solidFill>
              </a:rPr>
              <a:t>chair</a:t>
            </a:r>
            <a:r>
              <a:rPr lang="da-DK" b="1" dirty="0">
                <a:solidFill>
                  <a:srgbClr val="FFFF00"/>
                </a:solidFill>
              </a:rPr>
              <a:t>, IEA DHC</a:t>
            </a:r>
          </a:p>
        </p:txBody>
      </p:sp>
      <p:sp>
        <p:nvSpPr>
          <p:cNvPr id="5" name="Undertitel 2">
            <a:extLst>
              <a:ext uri="{FF2B5EF4-FFF2-40B4-BE49-F238E27FC236}">
                <a16:creationId xmlns:a16="http://schemas.microsoft.com/office/drawing/2014/main" id="{CE331662-9E08-2B3E-AF10-2B948873DBAA}"/>
              </a:ext>
            </a:extLst>
          </p:cNvPr>
          <p:cNvSpPr txBox="1">
            <a:spLocks/>
          </p:cNvSpPr>
          <p:nvPr/>
        </p:nvSpPr>
        <p:spPr>
          <a:xfrm>
            <a:off x="874509" y="6349120"/>
            <a:ext cx="3019361" cy="400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600" b="1" dirty="0" err="1">
                <a:solidFill>
                  <a:srgbClr val="FFFF00"/>
                </a:solidFill>
              </a:rPr>
              <a:t>Zlatiborski</a:t>
            </a:r>
            <a:r>
              <a:rPr lang="da-DK" sz="1600" b="1" dirty="0">
                <a:solidFill>
                  <a:srgbClr val="FFFF00"/>
                </a:solidFill>
              </a:rPr>
              <a:t> – 19 April 2017</a:t>
            </a:r>
          </a:p>
        </p:txBody>
      </p:sp>
    </p:spTree>
    <p:extLst>
      <p:ext uri="{BB962C8B-B14F-4D97-AF65-F5344CB8AC3E}">
        <p14:creationId xmlns:p14="http://schemas.microsoft.com/office/powerpoint/2010/main" val="1979811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ECA59F-6657-45DE-8911-92B8F137D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Carbon</a:t>
            </a:r>
            <a:r>
              <a:rPr lang="da-DK" dirty="0"/>
              <a:t> </a:t>
            </a:r>
            <a:r>
              <a:rPr lang="da-DK" dirty="0" err="1"/>
              <a:t>footprint</a:t>
            </a:r>
            <a:endParaRPr lang="da-DK" dirty="0"/>
          </a:p>
        </p:txBody>
      </p:sp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EBAB5024-21B6-4CBA-BC79-5C55BE28FB6E}"/>
              </a:ext>
            </a:extLst>
          </p:cNvPr>
          <p:cNvCxnSpPr/>
          <p:nvPr/>
        </p:nvCxnSpPr>
        <p:spPr>
          <a:xfrm>
            <a:off x="8434736" y="4729163"/>
            <a:ext cx="1219200" cy="87630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3" name="Billede 2">
            <a:extLst>
              <a:ext uri="{FF2B5EF4-FFF2-40B4-BE49-F238E27FC236}">
                <a16:creationId xmlns:a16="http://schemas.microsoft.com/office/drawing/2014/main" id="{65D1CE66-862A-4FB5-48C4-E84C20BE3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782" y="1521926"/>
            <a:ext cx="9304436" cy="4788364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5CA5E7E9-3886-966F-AFF8-E030BD3D13B8}"/>
              </a:ext>
            </a:extLst>
          </p:cNvPr>
          <p:cNvSpPr txBox="1">
            <a:spLocks/>
          </p:cNvSpPr>
          <p:nvPr/>
        </p:nvSpPr>
        <p:spPr>
          <a:xfrm>
            <a:off x="7360428" y="2847489"/>
            <a:ext cx="27066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1600" dirty="0" err="1"/>
              <a:t>Reduction</a:t>
            </a:r>
            <a:r>
              <a:rPr lang="da-DK" sz="1600" dirty="0"/>
              <a:t> from 1990-level</a:t>
            </a:r>
          </a:p>
          <a:p>
            <a:pPr algn="ctr"/>
            <a:r>
              <a:rPr lang="da-DK" sz="4400" b="1" dirty="0">
                <a:solidFill>
                  <a:srgbClr val="FF0000"/>
                </a:solidFill>
              </a:rPr>
              <a:t>83.5%</a:t>
            </a:r>
          </a:p>
        </p:txBody>
      </p:sp>
      <p:cxnSp>
        <p:nvCxnSpPr>
          <p:cNvPr id="9" name="Lige pilforbindelse 8">
            <a:extLst>
              <a:ext uri="{FF2B5EF4-FFF2-40B4-BE49-F238E27FC236}">
                <a16:creationId xmlns:a16="http://schemas.microsoft.com/office/drawing/2014/main" id="{D2C010A6-B5C4-F591-5042-1A8B5436B90E}"/>
              </a:ext>
            </a:extLst>
          </p:cNvPr>
          <p:cNvCxnSpPr>
            <a:cxnSpLocks/>
          </p:cNvCxnSpPr>
          <p:nvPr/>
        </p:nvCxnSpPr>
        <p:spPr>
          <a:xfrm>
            <a:off x="8903855" y="3916108"/>
            <a:ext cx="905163" cy="1251205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9662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dsholder til indhold 10">
            <a:extLst>
              <a:ext uri="{FF2B5EF4-FFF2-40B4-BE49-F238E27FC236}">
                <a16:creationId xmlns:a16="http://schemas.microsoft.com/office/drawing/2014/main" id="{B8A841E3-4A6F-4D07-AA0B-11F27E93F3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7361"/>
            <a:ext cx="12192000" cy="6895362"/>
          </a:xfr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8CC8DE30-821D-4DCA-BEC7-F76E2EE54EC9}"/>
              </a:ext>
            </a:extLst>
          </p:cNvPr>
          <p:cNvSpPr txBox="1"/>
          <p:nvPr/>
        </p:nvSpPr>
        <p:spPr>
          <a:xfrm>
            <a:off x="2136741" y="4741683"/>
            <a:ext cx="3048001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 err="1">
                <a:solidFill>
                  <a:schemeClr val="accent5"/>
                </a:solidFill>
              </a:rPr>
              <a:t>Sustainable</a:t>
            </a:r>
            <a:r>
              <a:rPr lang="da-DK" sz="1400" dirty="0">
                <a:solidFill>
                  <a:schemeClr val="accent5"/>
                </a:solidFill>
              </a:rPr>
              <a:t> </a:t>
            </a:r>
            <a:r>
              <a:rPr lang="da-DK" sz="1400" dirty="0" err="1">
                <a:solidFill>
                  <a:schemeClr val="accent5"/>
                </a:solidFill>
              </a:rPr>
              <a:t>biomass</a:t>
            </a:r>
            <a:endParaRPr lang="da-DK" sz="1400" dirty="0">
              <a:solidFill>
                <a:schemeClr val="accent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5"/>
                </a:solidFill>
              </a:rPr>
              <a:t>Waste-to-heat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5"/>
                </a:solidFill>
              </a:rPr>
              <a:t>Test, large </a:t>
            </a:r>
            <a:r>
              <a:rPr lang="da-DK" sz="1400" dirty="0" err="1">
                <a:solidFill>
                  <a:schemeClr val="accent5"/>
                </a:solidFill>
              </a:rPr>
              <a:t>scale</a:t>
            </a:r>
            <a:r>
              <a:rPr lang="da-DK" sz="1400" dirty="0">
                <a:solidFill>
                  <a:schemeClr val="accent5"/>
                </a:solidFill>
              </a:rPr>
              <a:t> heat pumps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5"/>
                </a:solidFill>
              </a:rPr>
              <a:t>Test, </a:t>
            </a:r>
            <a:r>
              <a:rPr lang="da-DK" sz="1400" dirty="0" err="1">
                <a:solidFill>
                  <a:schemeClr val="accent5"/>
                </a:solidFill>
              </a:rPr>
              <a:t>thermal</a:t>
            </a:r>
            <a:r>
              <a:rPr lang="da-DK" sz="1400" dirty="0">
                <a:solidFill>
                  <a:schemeClr val="accent5"/>
                </a:solidFill>
              </a:rPr>
              <a:t> heat </a:t>
            </a:r>
            <a:r>
              <a:rPr lang="da-DK" sz="1400" dirty="0" err="1">
                <a:solidFill>
                  <a:schemeClr val="accent5"/>
                </a:solidFill>
              </a:rPr>
              <a:t>storage</a:t>
            </a:r>
            <a:endParaRPr lang="da-DK" sz="1400" dirty="0">
              <a:solidFill>
                <a:schemeClr val="accent5"/>
              </a:solidFill>
            </a:endParaRPr>
          </a:p>
          <a:p>
            <a:endParaRPr lang="da-DK" sz="1400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F613F6A2-FD97-422B-83B8-0E6DB3278E0A}"/>
              </a:ext>
            </a:extLst>
          </p:cNvPr>
          <p:cNvSpPr txBox="1"/>
          <p:nvPr/>
        </p:nvSpPr>
        <p:spPr>
          <a:xfrm>
            <a:off x="373929" y="2780908"/>
            <a:ext cx="2878318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5"/>
                </a:solidFill>
              </a:rPr>
              <a:t>Large heat pumps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 err="1">
                <a:solidFill>
                  <a:schemeClr val="accent5"/>
                </a:solidFill>
              </a:rPr>
              <a:t>Thermal</a:t>
            </a:r>
            <a:r>
              <a:rPr lang="da-DK" sz="1400" dirty="0">
                <a:solidFill>
                  <a:schemeClr val="accent5"/>
                </a:solidFill>
              </a:rPr>
              <a:t> heat </a:t>
            </a:r>
            <a:r>
              <a:rPr lang="da-DK" sz="1400" dirty="0" err="1">
                <a:solidFill>
                  <a:schemeClr val="accent5"/>
                </a:solidFill>
              </a:rPr>
              <a:t>storage</a:t>
            </a:r>
            <a:endParaRPr lang="da-DK" sz="1400" dirty="0">
              <a:solidFill>
                <a:schemeClr val="accent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 err="1">
                <a:solidFill>
                  <a:schemeClr val="accent5"/>
                </a:solidFill>
              </a:rPr>
              <a:t>Surplus</a:t>
            </a:r>
            <a:r>
              <a:rPr lang="da-DK" sz="1400" dirty="0">
                <a:solidFill>
                  <a:schemeClr val="accent5"/>
                </a:solidFill>
              </a:rPr>
              <a:t> heat from datacentres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5"/>
                </a:solidFill>
              </a:rPr>
              <a:t>Low </a:t>
            </a:r>
            <a:r>
              <a:rPr lang="da-DK" sz="1400" dirty="0" err="1">
                <a:solidFill>
                  <a:schemeClr val="accent5"/>
                </a:solidFill>
              </a:rPr>
              <a:t>temperature</a:t>
            </a:r>
            <a:endParaRPr lang="da-DK" sz="1400" dirty="0">
              <a:solidFill>
                <a:schemeClr val="accent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5"/>
                </a:solidFill>
              </a:rPr>
              <a:t>Test, </a:t>
            </a:r>
            <a:r>
              <a:rPr lang="da-DK" sz="1400" dirty="0" err="1">
                <a:solidFill>
                  <a:schemeClr val="accent5"/>
                </a:solidFill>
              </a:rPr>
              <a:t>geothermal</a:t>
            </a:r>
            <a:r>
              <a:rPr lang="da-DK" sz="1400" dirty="0">
                <a:solidFill>
                  <a:schemeClr val="accent5"/>
                </a:solidFill>
              </a:rPr>
              <a:t> </a:t>
            </a:r>
            <a:r>
              <a:rPr lang="da-DK" sz="1400" dirty="0" err="1">
                <a:solidFill>
                  <a:schemeClr val="accent5"/>
                </a:solidFill>
              </a:rPr>
              <a:t>energy</a:t>
            </a:r>
            <a:endParaRPr lang="da-DK" sz="1400" dirty="0">
              <a:solidFill>
                <a:schemeClr val="accent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400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BA6A0C91-073A-49A4-A548-8F4ECA2B05E5}"/>
              </a:ext>
            </a:extLst>
          </p:cNvPr>
          <p:cNvSpPr txBox="1"/>
          <p:nvPr/>
        </p:nvSpPr>
        <p:spPr>
          <a:xfrm>
            <a:off x="8009640" y="1593130"/>
            <a:ext cx="3359086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5"/>
                </a:solidFill>
              </a:rPr>
              <a:t>AI and 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5"/>
                </a:solidFill>
              </a:rPr>
              <a:t>Large heat pumps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 err="1">
                <a:solidFill>
                  <a:schemeClr val="accent5"/>
                </a:solidFill>
              </a:rPr>
              <a:t>Surplus</a:t>
            </a:r>
            <a:r>
              <a:rPr lang="da-DK" sz="1400" dirty="0">
                <a:solidFill>
                  <a:schemeClr val="accent5"/>
                </a:solidFill>
              </a:rPr>
              <a:t> heat from datacentres and </a:t>
            </a:r>
            <a:r>
              <a:rPr lang="da-DK" sz="1400" dirty="0" err="1">
                <a:solidFill>
                  <a:schemeClr val="accent5"/>
                </a:solidFill>
              </a:rPr>
              <a:t>industry</a:t>
            </a:r>
            <a:endParaRPr lang="da-DK" sz="1400" dirty="0">
              <a:solidFill>
                <a:schemeClr val="accent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5"/>
                </a:solidFill>
              </a:rPr>
              <a:t>CHP (AVV2)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 err="1">
                <a:solidFill>
                  <a:schemeClr val="accent5"/>
                </a:solidFill>
              </a:rPr>
              <a:t>Geothermal</a:t>
            </a:r>
            <a:endParaRPr lang="da-DK" sz="1400" dirty="0">
              <a:solidFill>
                <a:schemeClr val="accent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5"/>
                </a:solidFill>
              </a:rPr>
              <a:t>Low </a:t>
            </a:r>
            <a:r>
              <a:rPr lang="da-DK" sz="1400" dirty="0" err="1">
                <a:solidFill>
                  <a:schemeClr val="accent5"/>
                </a:solidFill>
              </a:rPr>
              <a:t>temperature</a:t>
            </a:r>
            <a:endParaRPr lang="da-DK" sz="1400" dirty="0">
              <a:solidFill>
                <a:schemeClr val="accent5"/>
              </a:solidFill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59503265-FDE0-415C-A03E-95D06458593D}"/>
              </a:ext>
            </a:extLst>
          </p:cNvPr>
          <p:cNvSpPr txBox="1"/>
          <p:nvPr/>
        </p:nvSpPr>
        <p:spPr>
          <a:xfrm>
            <a:off x="446202" y="4105375"/>
            <a:ext cx="1335464" cy="9662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a-DK" sz="1400" dirty="0"/>
          </a:p>
          <a:p>
            <a:endParaRPr lang="da-DK" sz="1400" dirty="0"/>
          </a:p>
          <a:p>
            <a:endParaRPr lang="da-DK" sz="1400" dirty="0"/>
          </a:p>
          <a:p>
            <a:endParaRPr lang="da-DK" sz="1400" dirty="0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F2F8A90B-8290-465F-AA9B-23B304653511}"/>
              </a:ext>
            </a:extLst>
          </p:cNvPr>
          <p:cNvSpPr txBox="1"/>
          <p:nvPr/>
        </p:nvSpPr>
        <p:spPr>
          <a:xfrm>
            <a:off x="8009640" y="3916118"/>
            <a:ext cx="3245964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5"/>
                </a:solidFill>
              </a:rPr>
              <a:t>Large heat pumps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 err="1">
                <a:solidFill>
                  <a:schemeClr val="accent5"/>
                </a:solidFill>
              </a:rPr>
              <a:t>Surplus</a:t>
            </a:r>
            <a:r>
              <a:rPr lang="da-DK" sz="1400" dirty="0">
                <a:solidFill>
                  <a:schemeClr val="accent5"/>
                </a:solidFill>
              </a:rPr>
              <a:t> heat from datacentres and </a:t>
            </a:r>
            <a:r>
              <a:rPr lang="da-DK" sz="1400" dirty="0" err="1">
                <a:solidFill>
                  <a:schemeClr val="accent5"/>
                </a:solidFill>
              </a:rPr>
              <a:t>industry</a:t>
            </a:r>
            <a:endParaRPr lang="da-DK" sz="1400" dirty="0">
              <a:solidFill>
                <a:schemeClr val="accent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 err="1">
                <a:solidFill>
                  <a:schemeClr val="accent5"/>
                </a:solidFill>
              </a:rPr>
              <a:t>Decommissioning</a:t>
            </a:r>
            <a:r>
              <a:rPr lang="da-DK" sz="1400" dirty="0">
                <a:solidFill>
                  <a:schemeClr val="accent5"/>
                </a:solidFill>
              </a:rPr>
              <a:t> CHP (AVV)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 err="1">
                <a:solidFill>
                  <a:schemeClr val="accent5"/>
                </a:solidFill>
              </a:rPr>
              <a:t>Geothermal</a:t>
            </a:r>
            <a:endParaRPr lang="da-DK" sz="1400" dirty="0">
              <a:solidFill>
                <a:schemeClr val="accent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5"/>
                </a:solidFill>
              </a:rPr>
              <a:t>Low </a:t>
            </a:r>
            <a:r>
              <a:rPr lang="da-DK" sz="1400" dirty="0" err="1">
                <a:solidFill>
                  <a:schemeClr val="accent5"/>
                </a:solidFill>
              </a:rPr>
              <a:t>temperature</a:t>
            </a:r>
            <a:endParaRPr lang="da-DK" sz="1400" dirty="0">
              <a:solidFill>
                <a:schemeClr val="accent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5"/>
                </a:solidFill>
              </a:rPr>
              <a:t>Power to X and </a:t>
            </a:r>
            <a:r>
              <a:rPr lang="da-DK" sz="1400" dirty="0" err="1">
                <a:solidFill>
                  <a:schemeClr val="accent5"/>
                </a:solidFill>
              </a:rPr>
              <a:t>Carbon</a:t>
            </a:r>
            <a:r>
              <a:rPr lang="da-DK" sz="1400" dirty="0">
                <a:solidFill>
                  <a:schemeClr val="accent5"/>
                </a:solidFill>
              </a:rPr>
              <a:t> </a:t>
            </a:r>
            <a:r>
              <a:rPr lang="da-DK" sz="1400" dirty="0" err="1">
                <a:solidFill>
                  <a:schemeClr val="accent5"/>
                </a:solidFill>
              </a:rPr>
              <a:t>capture</a:t>
            </a:r>
            <a:endParaRPr lang="da-DK" sz="1400" dirty="0">
              <a:solidFill>
                <a:schemeClr val="accent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 err="1">
                <a:solidFill>
                  <a:schemeClr val="accent5"/>
                </a:solidFill>
              </a:rPr>
              <a:t>Decentralised</a:t>
            </a:r>
            <a:r>
              <a:rPr lang="da-DK" sz="1400" dirty="0">
                <a:solidFill>
                  <a:schemeClr val="accent5"/>
                </a:solidFill>
              </a:rPr>
              <a:t> heat </a:t>
            </a:r>
            <a:r>
              <a:rPr lang="da-DK" sz="1400" dirty="0" err="1">
                <a:solidFill>
                  <a:schemeClr val="accent5"/>
                </a:solidFill>
              </a:rPr>
              <a:t>production</a:t>
            </a:r>
            <a:endParaRPr lang="da-DK" sz="14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143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36CCC2-E89B-9C1F-ED90-72389864B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GB" dirty="0"/>
            </a:br>
            <a:r>
              <a:rPr lang="en-GB" dirty="0"/>
              <a:t>Impact point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73315BB-27A3-5839-1E40-A0BF82106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4593" y="2458013"/>
            <a:ext cx="6605187" cy="1114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6000" dirty="0"/>
              <a:t>Storage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BB5C8338-F60A-0A07-F5E2-E789745987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9855" y="3362036"/>
            <a:ext cx="4507345" cy="27339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0392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Titel 4"/>
          <p:cNvSpPr>
            <a:spLocks noGrp="1"/>
          </p:cNvSpPr>
          <p:nvPr>
            <p:ph type="title"/>
          </p:nvPr>
        </p:nvSpPr>
        <p:spPr>
          <a:xfrm>
            <a:off x="642892" y="0"/>
            <a:ext cx="10515600" cy="1325563"/>
          </a:xfrm>
        </p:spPr>
        <p:txBody>
          <a:bodyPr>
            <a:normAutofit/>
          </a:bodyPr>
          <a:lstStyle/>
          <a:p>
            <a:r>
              <a:rPr lang="en-GB" altLang="da-DK" dirty="0"/>
              <a:t>Thermal storages - Four concepts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473E74A2-B63A-438D-995E-8847218D8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282" y="1576554"/>
            <a:ext cx="8868793" cy="4637815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0203F117-9C0D-4719-907F-E10C64044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912" y="1023731"/>
            <a:ext cx="5592579" cy="257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16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7">
            <a:extLst>
              <a:ext uri="{FF2B5EF4-FFF2-40B4-BE49-F238E27FC236}">
                <a16:creationId xmlns:a16="http://schemas.microsoft.com/office/drawing/2014/main" id="{76EEF207-40E8-4D48-A05F-410623248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150" y="1786169"/>
            <a:ext cx="6471820" cy="3125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ladsholder til indhold 4" descr="Et billede, der indeholder kort&#10;&#10;Automatisk genereret beskrivelse">
            <a:extLst>
              <a:ext uri="{FF2B5EF4-FFF2-40B4-BE49-F238E27FC236}">
                <a16:creationId xmlns:a16="http://schemas.microsoft.com/office/drawing/2014/main" id="{BA304D1C-DCF3-4C88-9A01-7259E18D1B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561" y="1866916"/>
            <a:ext cx="3227253" cy="30444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1A94E6-0FC2-40D2-BE15-4B387363D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355036" cy="1325563"/>
          </a:xfrm>
        </p:spPr>
        <p:txBody>
          <a:bodyPr>
            <a:noAutofit/>
          </a:bodyPr>
          <a:lstStyle/>
          <a:p>
            <a:r>
              <a:rPr lang="en-GB" dirty="0"/>
              <a:t>Design concept of the PTES</a:t>
            </a:r>
            <a:br>
              <a:rPr lang="en-GB" sz="3600" dirty="0"/>
            </a:br>
            <a:r>
              <a:rPr lang="en-GB" sz="2800" dirty="0"/>
              <a:t>Modelling of the PTES as part of the total heating system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1B56596-3E06-470C-B142-B2AD8B7EA9A3}"/>
              </a:ext>
            </a:extLst>
          </p:cNvPr>
          <p:cNvSpPr/>
          <p:nvPr/>
        </p:nvSpPr>
        <p:spPr>
          <a:xfrm>
            <a:off x="2104051" y="2901909"/>
            <a:ext cx="99399" cy="9939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4B82659-4794-483E-A13B-BF2EF1268979}"/>
              </a:ext>
            </a:extLst>
          </p:cNvPr>
          <p:cNvSpPr/>
          <p:nvPr/>
        </p:nvSpPr>
        <p:spPr>
          <a:xfrm>
            <a:off x="2946400" y="4616450"/>
            <a:ext cx="47507" cy="5195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7C24BE-C7A6-459E-8715-12F60C77393A}"/>
              </a:ext>
            </a:extLst>
          </p:cNvPr>
          <p:cNvSpPr txBox="1"/>
          <p:nvPr/>
        </p:nvSpPr>
        <p:spPr>
          <a:xfrm>
            <a:off x="2970153" y="4550095"/>
            <a:ext cx="864096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">
                <a:solidFill>
                  <a:prstClr val="black"/>
                </a:solidFill>
              </a:rPr>
              <a:t>Heat storage plant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69B91E7-3BC0-4520-9053-01EC3A0AD94F}"/>
              </a:ext>
            </a:extLst>
          </p:cNvPr>
          <p:cNvCxnSpPr>
            <a:cxnSpLocks/>
          </p:cNvCxnSpPr>
          <p:nvPr/>
        </p:nvCxnSpPr>
        <p:spPr>
          <a:xfrm flipV="1">
            <a:off x="2197267" y="2725681"/>
            <a:ext cx="3565243" cy="203017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Pladsholder til indhold 2">
            <a:extLst>
              <a:ext uri="{FF2B5EF4-FFF2-40B4-BE49-F238E27FC236}">
                <a16:creationId xmlns:a16="http://schemas.microsoft.com/office/drawing/2014/main" id="{7885A91D-1DE6-49AC-93E0-AE52DE145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417" y="5271129"/>
            <a:ext cx="9604186" cy="132556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GB" sz="1800" dirty="0"/>
              <a:t>The </a:t>
            </a:r>
            <a:r>
              <a:rPr lang="en-GB" sz="1800" dirty="0">
                <a:solidFill>
                  <a:srgbClr val="0070C0"/>
                </a:solidFill>
              </a:rPr>
              <a:t>PTES</a:t>
            </a:r>
            <a:r>
              <a:rPr lang="en-GB" sz="1800" dirty="0"/>
              <a:t> receives heat </a:t>
            </a:r>
            <a:r>
              <a:rPr lang="en-GB" sz="1800" dirty="0">
                <a:solidFill>
                  <a:srgbClr val="0070C0"/>
                </a:solidFill>
              </a:rPr>
              <a:t>from</a:t>
            </a:r>
            <a:r>
              <a:rPr lang="en-GB" sz="1800" dirty="0"/>
              <a:t> the </a:t>
            </a:r>
            <a:r>
              <a:rPr lang="en-GB" sz="1800" dirty="0">
                <a:solidFill>
                  <a:srgbClr val="0070C0"/>
                </a:solidFill>
              </a:rPr>
              <a:t>transmission</a:t>
            </a:r>
            <a:r>
              <a:rPr lang="en-GB" sz="1800" dirty="0"/>
              <a:t> network (</a:t>
            </a:r>
            <a:r>
              <a:rPr lang="en-GB" sz="1800" dirty="0">
                <a:solidFill>
                  <a:srgbClr val="0070C0"/>
                </a:solidFill>
              </a:rPr>
              <a:t>T</a:t>
            </a:r>
            <a:r>
              <a:rPr lang="en-GB" sz="1800" baseline="-25000" dirty="0">
                <a:solidFill>
                  <a:srgbClr val="0070C0"/>
                </a:solidFill>
              </a:rPr>
              <a:t>F</a:t>
            </a:r>
            <a:r>
              <a:rPr lang="en-GB" sz="1800" dirty="0">
                <a:solidFill>
                  <a:srgbClr val="0070C0"/>
                </a:solidFill>
              </a:rPr>
              <a:t>~ 95-110</a:t>
            </a:r>
            <a:r>
              <a:rPr lang="en-GB" sz="1800" baseline="30000" dirty="0">
                <a:solidFill>
                  <a:srgbClr val="0070C0"/>
                </a:solidFill>
              </a:rPr>
              <a:t>0</a:t>
            </a:r>
            <a:r>
              <a:rPr lang="en-GB" sz="1800" dirty="0">
                <a:solidFill>
                  <a:srgbClr val="0070C0"/>
                </a:solidFill>
              </a:rPr>
              <a:t>C</a:t>
            </a:r>
            <a:r>
              <a:rPr lang="en-GB" sz="1800" dirty="0"/>
              <a:t>) and delivers heat to the </a:t>
            </a:r>
            <a:r>
              <a:rPr lang="en-GB" sz="1800" dirty="0">
                <a:solidFill>
                  <a:srgbClr val="0070C0"/>
                </a:solidFill>
              </a:rPr>
              <a:t>distribution</a:t>
            </a:r>
            <a:r>
              <a:rPr lang="en-GB" sz="1800" dirty="0"/>
              <a:t> network (</a:t>
            </a:r>
            <a:r>
              <a:rPr lang="en-GB" sz="1800" dirty="0">
                <a:solidFill>
                  <a:srgbClr val="0070C0"/>
                </a:solidFill>
              </a:rPr>
              <a:t>T</a:t>
            </a:r>
            <a:r>
              <a:rPr lang="en-GB" sz="1800" baseline="-25000" dirty="0">
                <a:solidFill>
                  <a:srgbClr val="0070C0"/>
                </a:solidFill>
              </a:rPr>
              <a:t>F</a:t>
            </a:r>
            <a:r>
              <a:rPr lang="en-GB" sz="1800" dirty="0">
                <a:solidFill>
                  <a:srgbClr val="0070C0"/>
                </a:solidFill>
              </a:rPr>
              <a:t> ~ 75</a:t>
            </a:r>
            <a:r>
              <a:rPr lang="en-GB" sz="1800" baseline="30000" dirty="0">
                <a:solidFill>
                  <a:srgbClr val="0070C0"/>
                </a:solidFill>
              </a:rPr>
              <a:t>0</a:t>
            </a:r>
            <a:r>
              <a:rPr lang="en-GB" sz="1800" dirty="0">
                <a:solidFill>
                  <a:srgbClr val="0070C0"/>
                </a:solidFill>
              </a:rPr>
              <a:t>C</a:t>
            </a:r>
            <a:r>
              <a:rPr lang="en-GB" sz="1800" dirty="0"/>
              <a:t>).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GB" sz="1800" dirty="0"/>
              <a:t>The local production is operated such that it does not prevent discharge of the storage. </a:t>
            </a:r>
          </a:p>
        </p:txBody>
      </p:sp>
    </p:spTree>
    <p:extLst>
      <p:ext uri="{BB962C8B-B14F-4D97-AF65-F5344CB8AC3E}">
        <p14:creationId xmlns:p14="http://schemas.microsoft.com/office/powerpoint/2010/main" val="2632878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F04E11E0-7EC4-40CD-86D0-A67D8BEAA8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24AC1C5-1B8B-45DE-89A8-C3CF96F38D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9288" y="175925"/>
            <a:ext cx="11384213" cy="1668900"/>
          </a:xfrm>
        </p:spPr>
        <p:txBody>
          <a:bodyPr anchor="ctr">
            <a:normAutofit/>
          </a:bodyPr>
          <a:lstStyle/>
          <a:p>
            <a:r>
              <a:rPr lang="da-DK" altLang="da-DK" sz="4000" dirty="0">
                <a:solidFill>
                  <a:schemeClr val="tx1"/>
                </a:solidFill>
              </a:rPr>
              <a:t>PTES in Taastrup</a:t>
            </a:r>
            <a:br>
              <a:rPr lang="da-DK" altLang="da-DK" dirty="0">
                <a:solidFill>
                  <a:schemeClr val="tx1"/>
                </a:solidFill>
              </a:rPr>
            </a:br>
            <a:r>
              <a:rPr lang="da-DK" altLang="da-DK" sz="2800" dirty="0">
                <a:solidFill>
                  <a:schemeClr val="tx1"/>
                </a:solidFill>
              </a:rPr>
              <a:t>Construction </a:t>
            </a:r>
            <a:r>
              <a:rPr lang="da-DK" altLang="da-DK" sz="2800" dirty="0" err="1">
                <a:solidFill>
                  <a:schemeClr val="tx1"/>
                </a:solidFill>
              </a:rPr>
              <a:t>works</a:t>
            </a:r>
            <a:r>
              <a:rPr lang="da-DK" altLang="da-DK" sz="2800" dirty="0">
                <a:solidFill>
                  <a:schemeClr val="tx1"/>
                </a:solidFill>
              </a:rPr>
              <a:t> </a:t>
            </a:r>
            <a:r>
              <a:rPr lang="da-DK" altLang="da-DK" sz="2800" dirty="0" err="1">
                <a:solidFill>
                  <a:schemeClr val="tx1"/>
                </a:solidFill>
              </a:rPr>
              <a:t>started</a:t>
            </a:r>
            <a:r>
              <a:rPr lang="da-DK" altLang="da-DK" sz="2800" dirty="0">
                <a:solidFill>
                  <a:schemeClr val="tx1"/>
                </a:solidFill>
              </a:rPr>
              <a:t> 2020</a:t>
            </a:r>
            <a:br>
              <a:rPr lang="da-DK" altLang="da-DK" sz="2800" dirty="0">
                <a:solidFill>
                  <a:schemeClr val="tx1"/>
                </a:solidFill>
              </a:rPr>
            </a:br>
            <a:r>
              <a:rPr lang="da-DK" altLang="da-DK" sz="2800" dirty="0" err="1">
                <a:solidFill>
                  <a:schemeClr val="tx1"/>
                </a:solidFill>
              </a:rPr>
              <a:t>Went</a:t>
            </a:r>
            <a:r>
              <a:rPr lang="da-DK" altLang="da-DK" sz="2800" dirty="0">
                <a:solidFill>
                  <a:schemeClr val="tx1"/>
                </a:solidFill>
              </a:rPr>
              <a:t> </a:t>
            </a:r>
            <a:r>
              <a:rPr lang="da-DK" altLang="da-DK" sz="2800" dirty="0" err="1">
                <a:solidFill>
                  <a:schemeClr val="tx1"/>
                </a:solidFill>
              </a:rPr>
              <a:t>into</a:t>
            </a:r>
            <a:r>
              <a:rPr lang="da-DK" altLang="da-DK" sz="2800" dirty="0">
                <a:solidFill>
                  <a:schemeClr val="tx1"/>
                </a:solidFill>
              </a:rPr>
              <a:t> operation </a:t>
            </a:r>
            <a:r>
              <a:rPr lang="da-DK" altLang="da-DK" sz="2800" dirty="0" err="1">
                <a:solidFill>
                  <a:schemeClr val="tx1"/>
                </a:solidFill>
              </a:rPr>
              <a:t>February</a:t>
            </a:r>
            <a:r>
              <a:rPr lang="da-DK" altLang="da-DK" sz="2800" dirty="0">
                <a:solidFill>
                  <a:schemeClr val="tx1"/>
                </a:solidFill>
              </a:rPr>
              <a:t> 2023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311998-497D-47D1-ABFD-6B14BB83E8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32257" y="4350451"/>
            <a:ext cx="5015344" cy="27660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Data for PTES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800" b="1" dirty="0">
                <a:solidFill>
                  <a:schemeClr val="tx1"/>
                </a:solidFill>
              </a:rPr>
              <a:t>Volume: 70,000 m</a:t>
            </a:r>
            <a:r>
              <a:rPr lang="en-GB" sz="1800" b="1" baseline="30000" dirty="0">
                <a:solidFill>
                  <a:schemeClr val="tx1"/>
                </a:solidFill>
              </a:rPr>
              <a:t>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b="1" dirty="0">
                <a:solidFill>
                  <a:schemeClr val="tx1"/>
                </a:solidFill>
              </a:rPr>
              <a:t>Energy content: 3,300 MWh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800" b="1" dirty="0">
                <a:solidFill>
                  <a:schemeClr val="tx1"/>
                </a:solidFill>
              </a:rPr>
              <a:t>L/W/H: 179 m/55-69 m/ 14.5 m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800" b="1" dirty="0">
                <a:solidFill>
                  <a:schemeClr val="tx1"/>
                </a:solidFill>
              </a:rPr>
              <a:t>Annual CO</a:t>
            </a:r>
            <a:r>
              <a:rPr lang="en-GB" sz="1800" b="1" baseline="-25000" dirty="0">
                <a:solidFill>
                  <a:schemeClr val="tx1"/>
                </a:solidFill>
              </a:rPr>
              <a:t>2</a:t>
            </a:r>
            <a:r>
              <a:rPr lang="en-GB" sz="1800" b="1" dirty="0">
                <a:solidFill>
                  <a:schemeClr val="tx1"/>
                </a:solidFill>
              </a:rPr>
              <a:t>-reduction: 10-15,000 tons</a:t>
            </a:r>
          </a:p>
        </p:txBody>
      </p:sp>
    </p:spTree>
    <p:extLst>
      <p:ext uri="{BB962C8B-B14F-4D97-AF65-F5344CB8AC3E}">
        <p14:creationId xmlns:p14="http://schemas.microsoft.com/office/powerpoint/2010/main" val="2533459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A982298-C641-420A-A423-5E4489CB0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Heatlosses</a:t>
            </a:r>
            <a:r>
              <a:rPr lang="en-GB" dirty="0"/>
              <a:t> from PTES (60,000 m</a:t>
            </a:r>
            <a:r>
              <a:rPr lang="en-GB" baseline="30000" dirty="0"/>
              <a:t>3</a:t>
            </a:r>
            <a:r>
              <a:rPr lang="en-GB" dirty="0"/>
              <a:t>)</a:t>
            </a:r>
            <a:br>
              <a:rPr lang="en-GB" dirty="0"/>
            </a:br>
            <a:r>
              <a:rPr lang="en-GB" sz="2800" dirty="0" err="1"/>
              <a:t>Dronninglund</a:t>
            </a:r>
            <a:r>
              <a:rPr lang="en-GB" sz="2800" dirty="0"/>
              <a:t>, DK - 2014-2016</a:t>
            </a:r>
          </a:p>
        </p:txBody>
      </p:sp>
      <p:pic>
        <p:nvPicPr>
          <p:cNvPr id="6" name="Grafik 4">
            <a:extLst>
              <a:ext uri="{FF2B5EF4-FFF2-40B4-BE49-F238E27FC236}">
                <a16:creationId xmlns:a16="http://schemas.microsoft.com/office/drawing/2014/main" id="{4A0F62FA-956A-4B83-829C-C2C9D7893F7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32" y="1887794"/>
            <a:ext cx="10854813" cy="3982065"/>
          </a:xfrm>
          <a:prstGeom prst="rect">
            <a:avLst/>
          </a:prstGeom>
        </p:spPr>
      </p:pic>
      <p:sp>
        <p:nvSpPr>
          <p:cNvPr id="7" name="Titel 3">
            <a:extLst>
              <a:ext uri="{FF2B5EF4-FFF2-40B4-BE49-F238E27FC236}">
                <a16:creationId xmlns:a16="http://schemas.microsoft.com/office/drawing/2014/main" id="{05A49E2E-1766-45D1-823C-FAE3E5EA1FA0}"/>
              </a:ext>
            </a:extLst>
          </p:cNvPr>
          <p:cNvSpPr txBox="1">
            <a:spLocks/>
          </p:cNvSpPr>
          <p:nvPr/>
        </p:nvSpPr>
        <p:spPr>
          <a:xfrm>
            <a:off x="10867103" y="4493342"/>
            <a:ext cx="1214283" cy="525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rgbClr val="FF0000"/>
                </a:solidFill>
              </a:rPr>
              <a:t>10,5 %</a:t>
            </a:r>
          </a:p>
        </p:txBody>
      </p:sp>
    </p:spTree>
    <p:extLst>
      <p:ext uri="{BB962C8B-B14F-4D97-AF65-F5344CB8AC3E}">
        <p14:creationId xmlns:p14="http://schemas.microsoft.com/office/powerpoint/2010/main" val="1840137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D9F616-C389-415B-ABD9-67E57C20F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PTES under construction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652CD56-AB91-43E7-B5D3-ADFE0F33B0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a-DK" dirty="0"/>
          </a:p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0568ABEA-D76B-AD78-1857-18751029BA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399" y="1825625"/>
            <a:ext cx="5569527" cy="4177145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20B5A17E-DDED-BA50-FDAA-780272078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457" y="1816991"/>
            <a:ext cx="5585094" cy="418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782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himmel, udendørs, sne, flok&#10;&#10;Automatisk genereret beskrivelse">
            <a:extLst>
              <a:ext uri="{FF2B5EF4-FFF2-40B4-BE49-F238E27FC236}">
                <a16:creationId xmlns:a16="http://schemas.microsoft.com/office/drawing/2014/main" id="{42B44351-0966-CBD6-823F-E163D44B19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DDDD7869-3E76-09D8-F4FE-963537010E61}"/>
              </a:ext>
            </a:extLst>
          </p:cNvPr>
          <p:cNvSpPr txBox="1">
            <a:spLocks noChangeArrowheads="1"/>
          </p:cNvSpPr>
          <p:nvPr/>
        </p:nvSpPr>
        <p:spPr>
          <a:xfrm>
            <a:off x="7954968" y="360218"/>
            <a:ext cx="3636668" cy="72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da-DK" dirty="0"/>
              <a:t> </a:t>
            </a:r>
            <a:br>
              <a:rPr lang="en-GB" altLang="da-DK" dirty="0"/>
            </a:br>
            <a:br>
              <a:rPr lang="en-GB" altLang="da-DK" dirty="0"/>
            </a:br>
            <a:br>
              <a:rPr lang="en-GB" altLang="da-DK" dirty="0"/>
            </a:br>
            <a:br>
              <a:rPr lang="en-GB" altLang="da-DK" dirty="0"/>
            </a:br>
            <a:br>
              <a:rPr lang="en-GB" altLang="da-DK" dirty="0"/>
            </a:br>
            <a:br>
              <a:rPr lang="en-GB" altLang="da-DK" dirty="0"/>
            </a:br>
            <a:br>
              <a:rPr lang="en-GB" altLang="da-DK" dirty="0"/>
            </a:br>
            <a:br>
              <a:rPr lang="en-GB" altLang="da-DK" dirty="0"/>
            </a:br>
            <a:br>
              <a:rPr lang="en-GB" altLang="da-DK" dirty="0"/>
            </a:br>
            <a:r>
              <a:rPr lang="en-GB" altLang="da-DK" sz="6400" b="1" dirty="0">
                <a:solidFill>
                  <a:srgbClr val="FFFF00"/>
                </a:solidFill>
              </a:rPr>
              <a:t>PTES in Taastrup – August 2022</a:t>
            </a:r>
          </a:p>
          <a:p>
            <a:endParaRPr lang="en-GB" altLang="da-DK" sz="6400" b="1" dirty="0">
              <a:solidFill>
                <a:srgbClr val="FFFF00"/>
              </a:solidFill>
            </a:endParaRPr>
          </a:p>
          <a:p>
            <a:r>
              <a:rPr lang="en-GB" altLang="da-DK" sz="6400" b="1" dirty="0">
                <a:solidFill>
                  <a:srgbClr val="FFFF00"/>
                </a:solidFill>
              </a:rPr>
              <a:t>6,000 bags – each 12.5 kg</a:t>
            </a:r>
            <a:r>
              <a:rPr lang="da-DK" altLang="da-DK" sz="6400" b="1" dirty="0">
                <a:solidFill>
                  <a:srgbClr val="FFFF00"/>
                </a:solidFill>
              </a:rPr>
              <a:t> </a:t>
            </a:r>
            <a:br>
              <a:rPr lang="da-DK" altLang="da-DK" sz="6400" b="1" dirty="0">
                <a:solidFill>
                  <a:srgbClr val="FFFF00"/>
                </a:solidFill>
              </a:rPr>
            </a:br>
            <a:br>
              <a:rPr lang="da-DK" altLang="da-DK" sz="6400" b="1" dirty="0">
                <a:solidFill>
                  <a:srgbClr val="FFFF00"/>
                </a:solidFill>
              </a:rPr>
            </a:br>
            <a:br>
              <a:rPr lang="da-DK" altLang="da-DK" sz="6400" b="1" dirty="0">
                <a:solidFill>
                  <a:srgbClr val="FFFF00"/>
                </a:solidFill>
              </a:rPr>
            </a:br>
            <a:br>
              <a:rPr lang="en-US" altLang="da-DK" sz="2800" b="1" dirty="0">
                <a:solidFill>
                  <a:srgbClr val="FFFF00"/>
                </a:solidFill>
              </a:rPr>
            </a:br>
            <a:endParaRPr lang="da-DK" altLang="da-DK" sz="2700" b="1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6763180"/>
      </p:ext>
    </p:extLst>
  </p:cSld>
  <p:clrMapOvr>
    <a:masterClrMapping/>
  </p:clrMapOvr>
  <p:transition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D9F616-C389-415B-ABD9-67E57C20F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Cover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652CD56-AB91-43E7-B5D3-ADFE0F33B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3299"/>
            <a:ext cx="5292970" cy="383377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2000" dirty="0">
                <a:solidFill>
                  <a:srgbClr val="0070C0"/>
                </a:solidFill>
              </a:rPr>
              <a:t>New </a:t>
            </a:r>
            <a:r>
              <a:rPr lang="en-GB" sz="2000" dirty="0"/>
              <a:t>cover </a:t>
            </a:r>
            <a:r>
              <a:rPr lang="en-GB" sz="2000" dirty="0">
                <a:solidFill>
                  <a:srgbClr val="0070C0"/>
                </a:solidFill>
              </a:rPr>
              <a:t>solution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/>
              <a:t>from Aalborg CSP (used in </a:t>
            </a:r>
            <a:r>
              <a:rPr lang="en-GB" sz="2000" dirty="0" err="1"/>
              <a:t>Marstal</a:t>
            </a:r>
            <a:r>
              <a:rPr lang="en-GB" sz="2000" dirty="0"/>
              <a:t>, DK – photo).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GB" sz="20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2000" dirty="0"/>
              <a:t>Built on </a:t>
            </a:r>
            <a:r>
              <a:rPr lang="en-GB" sz="2000" dirty="0">
                <a:solidFill>
                  <a:srgbClr val="0070C0"/>
                </a:solidFill>
              </a:rPr>
              <a:t>floating</a:t>
            </a:r>
            <a:r>
              <a:rPr lang="en-GB" sz="2000" dirty="0"/>
              <a:t> plastic </a:t>
            </a:r>
            <a:r>
              <a:rPr lang="en-GB" sz="2000" dirty="0">
                <a:solidFill>
                  <a:srgbClr val="0070C0"/>
                </a:solidFill>
              </a:rPr>
              <a:t>liner</a:t>
            </a:r>
            <a:r>
              <a:rPr lang="en-GB" sz="2000" dirty="0"/>
              <a:t>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GB" sz="20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2000" dirty="0">
                <a:solidFill>
                  <a:srgbClr val="0070C0"/>
                </a:solidFill>
              </a:rPr>
              <a:t>Modular</a:t>
            </a:r>
            <a:r>
              <a:rPr lang="en-GB" sz="2000" dirty="0"/>
              <a:t> solution to minimise </a:t>
            </a:r>
            <a:r>
              <a:rPr lang="en-GB" sz="2000" dirty="0">
                <a:solidFill>
                  <a:srgbClr val="0070C0"/>
                </a:solidFill>
              </a:rPr>
              <a:t>maintenance</a:t>
            </a:r>
            <a:r>
              <a:rPr lang="en-GB" sz="2000" dirty="0"/>
              <a:t>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GB" sz="20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2000" dirty="0"/>
              <a:t>The </a:t>
            </a:r>
            <a:r>
              <a:rPr lang="en-GB" sz="2000" dirty="0">
                <a:solidFill>
                  <a:srgbClr val="0070C0"/>
                </a:solidFill>
              </a:rPr>
              <a:t>cover</a:t>
            </a:r>
            <a:r>
              <a:rPr lang="en-GB" sz="2000" dirty="0"/>
              <a:t> is to divert </a:t>
            </a:r>
            <a:r>
              <a:rPr lang="en-GB" sz="2000" dirty="0">
                <a:solidFill>
                  <a:srgbClr val="0070C0"/>
                </a:solidFill>
              </a:rPr>
              <a:t>rainwater</a:t>
            </a:r>
            <a:r>
              <a:rPr lang="en-GB" sz="2000" dirty="0"/>
              <a:t> and diffuse steam through a float liner – and is going to </a:t>
            </a:r>
            <a:r>
              <a:rPr lang="en-GB" sz="2000" dirty="0">
                <a:solidFill>
                  <a:srgbClr val="0070C0"/>
                </a:solidFill>
              </a:rPr>
              <a:t>insulate</a:t>
            </a:r>
            <a:r>
              <a:rPr lang="en-GB" sz="2000" dirty="0"/>
              <a:t> against </a:t>
            </a:r>
            <a:r>
              <a:rPr lang="en-GB" sz="2000" dirty="0">
                <a:solidFill>
                  <a:srgbClr val="0070C0"/>
                </a:solidFill>
              </a:rPr>
              <a:t>heat loss</a:t>
            </a:r>
            <a:r>
              <a:rPr lang="en-GB" sz="2000" dirty="0"/>
              <a:t>. </a:t>
            </a:r>
          </a:p>
          <a:p>
            <a:pPr>
              <a:lnSpc>
                <a:spcPct val="120000"/>
              </a:lnSpc>
            </a:pPr>
            <a:endParaRPr lang="da-DK" sz="1800" dirty="0"/>
          </a:p>
        </p:txBody>
      </p:sp>
      <p:pic>
        <p:nvPicPr>
          <p:cNvPr id="8" name="Billede 7" descr="Et billede, der indeholder tekst&#10;&#10;Automatisk genereret beskrivelse">
            <a:extLst>
              <a:ext uri="{FF2B5EF4-FFF2-40B4-BE49-F238E27FC236}">
                <a16:creationId xmlns:a16="http://schemas.microsoft.com/office/drawing/2014/main" id="{49BE0463-E177-4587-B19C-565ACD1F52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1170" y="3072082"/>
            <a:ext cx="5692978" cy="312896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6318853-4FB3-4DFC-B895-CBA883620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1063" y="1027906"/>
            <a:ext cx="3571650" cy="204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053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dirty="0"/>
              <a:t>Agenda</a:t>
            </a:r>
            <a:br>
              <a:rPr lang="da-DK" altLang="da-DK" dirty="0"/>
            </a:br>
            <a:endParaRPr lang="da-DK" altLang="da-DK" sz="3200" dirty="0"/>
          </a:p>
        </p:txBody>
      </p:sp>
      <p:pic>
        <p:nvPicPr>
          <p:cNvPr id="10243" name="Bille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891" y="3292517"/>
            <a:ext cx="2652634" cy="176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226128"/>
            <a:ext cx="6691745" cy="515562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altLang="da-DK" sz="2400" dirty="0">
                <a:solidFill>
                  <a:srgbClr val="008000"/>
                </a:solidFill>
              </a:rPr>
              <a:t>Paris Agreement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GB" altLang="da-DK" sz="2400" dirty="0">
              <a:solidFill>
                <a:srgbClr val="008000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altLang="da-DK" sz="2400" dirty="0">
                <a:solidFill>
                  <a:srgbClr val="008000"/>
                </a:solidFill>
              </a:rPr>
              <a:t>CO</a:t>
            </a:r>
            <a:r>
              <a:rPr lang="en-GB" altLang="da-DK" sz="2400" baseline="-25000" dirty="0">
                <a:solidFill>
                  <a:srgbClr val="008000"/>
                </a:solidFill>
              </a:rPr>
              <a:t>2</a:t>
            </a:r>
            <a:r>
              <a:rPr lang="en-GB" altLang="da-DK" sz="2400" dirty="0">
                <a:solidFill>
                  <a:srgbClr val="008000"/>
                </a:solidFill>
              </a:rPr>
              <a:t>-emission in Serbia and Denmark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GB" altLang="da-DK" sz="2400" dirty="0">
              <a:solidFill>
                <a:srgbClr val="008000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altLang="da-DK" sz="2400" dirty="0">
                <a:solidFill>
                  <a:srgbClr val="008000"/>
                </a:solidFill>
              </a:rPr>
              <a:t>VEKS Strategy and CO</a:t>
            </a:r>
            <a:r>
              <a:rPr lang="en-GB" altLang="da-DK" sz="2400" baseline="-25000" dirty="0">
                <a:solidFill>
                  <a:srgbClr val="008000"/>
                </a:solidFill>
              </a:rPr>
              <a:t>2</a:t>
            </a:r>
            <a:r>
              <a:rPr lang="en-GB" altLang="da-DK" sz="2400" dirty="0">
                <a:solidFill>
                  <a:srgbClr val="008000"/>
                </a:solidFill>
              </a:rPr>
              <a:t>-emission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GB" altLang="da-DK" sz="2400" dirty="0">
              <a:solidFill>
                <a:srgbClr val="008000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altLang="da-DK" sz="2400" dirty="0">
                <a:solidFill>
                  <a:srgbClr val="008000"/>
                </a:solidFill>
              </a:rPr>
              <a:t>Impact points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GB" altLang="da-DK" sz="2000" dirty="0">
                <a:solidFill>
                  <a:srgbClr val="008000"/>
                </a:solidFill>
              </a:rPr>
              <a:t>Storage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GB" altLang="da-DK" sz="2000" dirty="0">
                <a:solidFill>
                  <a:srgbClr val="008000"/>
                </a:solidFill>
              </a:rPr>
              <a:t>Data </a:t>
            </a:r>
            <a:r>
              <a:rPr lang="en-GB" altLang="da-DK" sz="2000" dirty="0" err="1">
                <a:solidFill>
                  <a:srgbClr val="008000"/>
                </a:solidFill>
              </a:rPr>
              <a:t>center</a:t>
            </a:r>
            <a:endParaRPr lang="en-GB" altLang="da-DK" sz="2000" dirty="0">
              <a:solidFill>
                <a:srgbClr val="008000"/>
              </a:solidFill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GB" altLang="da-DK" sz="2000" dirty="0">
                <a:solidFill>
                  <a:srgbClr val="008000"/>
                </a:solidFill>
              </a:rPr>
              <a:t>Carbon Capture (CC)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GB" altLang="da-DK" sz="2400" dirty="0">
              <a:solidFill>
                <a:srgbClr val="008000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altLang="da-DK" sz="2400" dirty="0">
                <a:solidFill>
                  <a:srgbClr val="008000"/>
                </a:solidFill>
              </a:rPr>
              <a:t>Summary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GB" altLang="da-DK" sz="18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692657"/>
      </p:ext>
    </p:extLst>
  </p:cSld>
  <p:clrMapOvr>
    <a:masterClrMapping/>
  </p:clrMapOvr>
  <p:transition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36CCC2-E89B-9C1F-ED90-72389864B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GB" dirty="0"/>
            </a:br>
            <a:r>
              <a:rPr lang="en-GB" dirty="0"/>
              <a:t>Impact point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73315BB-27A3-5839-1E40-A0BF82106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4593" y="2458013"/>
            <a:ext cx="6605187" cy="1114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6000" dirty="0"/>
              <a:t>Data </a:t>
            </a:r>
            <a:r>
              <a:rPr lang="en-GB" sz="6000" dirty="0" err="1"/>
              <a:t>center</a:t>
            </a:r>
            <a:endParaRPr lang="en-GB" sz="6000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70B35F3B-67F1-9A3B-3FA9-A5934DB0A3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9309" y="3808819"/>
            <a:ext cx="4035022" cy="231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247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10">
            <a:extLst>
              <a:ext uri="{FF2B5EF4-FFF2-40B4-BE49-F238E27FC236}">
                <a16:creationId xmlns:a16="http://schemas.microsoft.com/office/drawing/2014/main" id="{31FC77CD-95F9-4EA2-A6D5-D907B0D72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190" y="1604378"/>
            <a:ext cx="6978532" cy="227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74D0F0C0-F20B-46D5-9C02-EE87B390935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12" imgH="312" progId="TCLayout.ActiveDocument.1">
                  <p:embed/>
                </p:oleObj>
              </mc:Choice>
              <mc:Fallback>
                <p:oleObj name="think-cell Slide" r:id="rId5" imgW="312" imgH="312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74D0F0C0-F20B-46D5-9C02-EE87B39093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ktangel 1" hidden="1">
            <a:extLst>
              <a:ext uri="{FF2B5EF4-FFF2-40B4-BE49-F238E27FC236}">
                <a16:creationId xmlns:a16="http://schemas.microsoft.com/office/drawing/2014/main" id="{84E765F6-E630-46BD-87DD-477549D6B6A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F79646"/>
          </a:solidFill>
          <a:ln w="25400" cap="flat" cmpd="sng" algn="ctr">
            <a:noFill/>
            <a:prstDash val="solid"/>
          </a:ln>
          <a:effectLst/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914354">
              <a:defRPr/>
            </a:pPr>
            <a:endParaRPr kumimoji="0" lang="da-DK" sz="2000" b="1" u="none" strike="noStrike" kern="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>
          <a:xfrm>
            <a:off x="0" y="6586244"/>
            <a:ext cx="2743200" cy="216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7522F1-D7E8-4F6A-8BB3-82F3DA24FCDD}" type="slidenum">
              <a:rPr lang="da-DK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a-DK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0" y="89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7" name="Titel 13">
            <a:extLst>
              <a:ext uri="{FF2B5EF4-FFF2-40B4-BE49-F238E27FC236}">
                <a16:creationId xmlns:a16="http://schemas.microsoft.com/office/drawing/2014/main" id="{E5D76419-A0F5-48F4-B895-BA6A41A27EE9}"/>
              </a:ext>
            </a:extLst>
          </p:cNvPr>
          <p:cNvSpPr txBox="1">
            <a:spLocks/>
          </p:cNvSpPr>
          <p:nvPr/>
        </p:nvSpPr>
        <p:spPr>
          <a:xfrm>
            <a:off x="136549" y="298506"/>
            <a:ext cx="10172700" cy="6429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rgbClr val="F86C2B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a-DK" sz="2800" b="0" dirty="0">
                <a:solidFill>
                  <a:schemeClr val="accent5"/>
                </a:solidFill>
              </a:rPr>
              <a:t>In the future DH in Odense, DK, </a:t>
            </a:r>
            <a:r>
              <a:rPr lang="da-DK" sz="2800" b="0" dirty="0" err="1">
                <a:solidFill>
                  <a:schemeClr val="accent5"/>
                </a:solidFill>
              </a:rPr>
              <a:t>will</a:t>
            </a:r>
            <a:r>
              <a:rPr lang="da-DK" sz="2800" b="0" dirty="0">
                <a:solidFill>
                  <a:schemeClr val="accent5"/>
                </a:solidFill>
              </a:rPr>
              <a:t> </a:t>
            </a:r>
            <a:r>
              <a:rPr lang="da-DK" sz="2800" b="0" dirty="0" err="1">
                <a:solidFill>
                  <a:schemeClr val="accent5"/>
                </a:solidFill>
              </a:rPr>
              <a:t>be</a:t>
            </a:r>
            <a:r>
              <a:rPr lang="da-DK" sz="2800" b="0" dirty="0">
                <a:solidFill>
                  <a:schemeClr val="accent5"/>
                </a:solidFill>
              </a:rPr>
              <a:t> green and </a:t>
            </a:r>
            <a:r>
              <a:rPr lang="da-DK" sz="2800" b="0" dirty="0" err="1">
                <a:solidFill>
                  <a:schemeClr val="accent5"/>
                </a:solidFill>
              </a:rPr>
              <a:t>flexible</a:t>
            </a:r>
            <a:endParaRPr lang="da-DK" sz="2800" b="0" dirty="0">
              <a:solidFill>
                <a:schemeClr val="accent5"/>
              </a:solidFill>
            </a:endParaRPr>
          </a:p>
        </p:txBody>
      </p:sp>
      <p:sp>
        <p:nvSpPr>
          <p:cNvPr id="39" name="Rektangel 38">
            <a:extLst>
              <a:ext uri="{FF2B5EF4-FFF2-40B4-BE49-F238E27FC236}">
                <a16:creationId xmlns:a16="http://schemas.microsoft.com/office/drawing/2014/main" id="{E2E7BE44-0778-4E40-94B8-A8E56C1903BC}"/>
              </a:ext>
            </a:extLst>
          </p:cNvPr>
          <p:cNvSpPr/>
          <p:nvPr/>
        </p:nvSpPr>
        <p:spPr>
          <a:xfrm>
            <a:off x="2339158" y="1348695"/>
            <a:ext cx="3932201" cy="2864846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dash"/>
          </a:ln>
          <a:effectLst/>
        </p:spPr>
        <p:txBody>
          <a:bodyPr rtlCol="0" anchor="ctr"/>
          <a:lstStyle/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endParaRPr lang="da-DK" sz="1700" b="1" kern="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Rektangel 39">
            <a:extLst>
              <a:ext uri="{FF2B5EF4-FFF2-40B4-BE49-F238E27FC236}">
                <a16:creationId xmlns:a16="http://schemas.microsoft.com/office/drawing/2014/main" id="{0569B66F-4216-4CD6-9AB8-234296943F30}"/>
              </a:ext>
            </a:extLst>
          </p:cNvPr>
          <p:cNvSpPr/>
          <p:nvPr/>
        </p:nvSpPr>
        <p:spPr>
          <a:xfrm>
            <a:off x="6283389" y="1348695"/>
            <a:ext cx="1983411" cy="2864846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dash"/>
          </a:ln>
          <a:effectLst/>
        </p:spPr>
        <p:txBody>
          <a:bodyPr rtlCol="0" anchor="ctr"/>
          <a:lstStyle/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endParaRPr lang="da-DK" sz="1700" b="1" kern="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1" name="Tekstfelt 40">
            <a:extLst>
              <a:ext uri="{FF2B5EF4-FFF2-40B4-BE49-F238E27FC236}">
                <a16:creationId xmlns:a16="http://schemas.microsoft.com/office/drawing/2014/main" id="{F4FEFBCA-9ACC-4DAC-8D08-BE6412C10956}"/>
              </a:ext>
            </a:extLst>
          </p:cNvPr>
          <p:cNvSpPr txBox="1"/>
          <p:nvPr/>
        </p:nvSpPr>
        <p:spPr>
          <a:xfrm>
            <a:off x="3794589" y="1297384"/>
            <a:ext cx="17481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1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Central</a:t>
            </a:r>
          </a:p>
        </p:txBody>
      </p:sp>
      <p:sp>
        <p:nvSpPr>
          <p:cNvPr id="42" name="Tekstfelt 41">
            <a:extLst>
              <a:ext uri="{FF2B5EF4-FFF2-40B4-BE49-F238E27FC236}">
                <a16:creationId xmlns:a16="http://schemas.microsoft.com/office/drawing/2014/main" id="{72F4413A-B618-4E23-A90B-9B15C72EBBD1}"/>
              </a:ext>
            </a:extLst>
          </p:cNvPr>
          <p:cNvSpPr txBox="1"/>
          <p:nvPr/>
        </p:nvSpPr>
        <p:spPr>
          <a:xfrm>
            <a:off x="6352198" y="1306534"/>
            <a:ext cx="17481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1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Decentral</a:t>
            </a:r>
          </a:p>
        </p:txBody>
      </p:sp>
      <p:cxnSp>
        <p:nvCxnSpPr>
          <p:cNvPr id="43" name="Lige pilforbindelse 42">
            <a:extLst>
              <a:ext uri="{FF2B5EF4-FFF2-40B4-BE49-F238E27FC236}">
                <a16:creationId xmlns:a16="http://schemas.microsoft.com/office/drawing/2014/main" id="{38F86F5F-B412-4117-9DCC-4237F720717B}"/>
              </a:ext>
            </a:extLst>
          </p:cNvPr>
          <p:cNvCxnSpPr>
            <a:cxnSpLocks/>
          </p:cNvCxnSpPr>
          <p:nvPr/>
        </p:nvCxnSpPr>
        <p:spPr>
          <a:xfrm flipH="1">
            <a:off x="5303912" y="2719534"/>
            <a:ext cx="4107898" cy="1047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Lige pilforbindelse 43">
            <a:extLst>
              <a:ext uri="{FF2B5EF4-FFF2-40B4-BE49-F238E27FC236}">
                <a16:creationId xmlns:a16="http://schemas.microsoft.com/office/drawing/2014/main" id="{D8FEEEEE-6C20-4443-9489-D886F068BCB6}"/>
              </a:ext>
            </a:extLst>
          </p:cNvPr>
          <p:cNvCxnSpPr>
            <a:cxnSpLocks/>
          </p:cNvCxnSpPr>
          <p:nvPr/>
        </p:nvCxnSpPr>
        <p:spPr>
          <a:xfrm flipH="1">
            <a:off x="5615764" y="3776311"/>
            <a:ext cx="766921" cy="8230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Lige pilforbindelse 44">
            <a:extLst>
              <a:ext uri="{FF2B5EF4-FFF2-40B4-BE49-F238E27FC236}">
                <a16:creationId xmlns:a16="http://schemas.microsoft.com/office/drawing/2014/main" id="{4CCA7206-E50B-47C0-A357-B919EA1EA04B}"/>
              </a:ext>
            </a:extLst>
          </p:cNvPr>
          <p:cNvCxnSpPr>
            <a:cxnSpLocks/>
          </p:cNvCxnSpPr>
          <p:nvPr/>
        </p:nvCxnSpPr>
        <p:spPr>
          <a:xfrm flipH="1">
            <a:off x="2102761" y="2891053"/>
            <a:ext cx="2801145" cy="1322488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Lige pilforbindelse 45">
            <a:extLst>
              <a:ext uri="{FF2B5EF4-FFF2-40B4-BE49-F238E27FC236}">
                <a16:creationId xmlns:a16="http://schemas.microsoft.com/office/drawing/2014/main" id="{AD1B490C-2B96-4AD3-8111-D12A2973D963}"/>
              </a:ext>
            </a:extLst>
          </p:cNvPr>
          <p:cNvCxnSpPr>
            <a:cxnSpLocks/>
          </p:cNvCxnSpPr>
          <p:nvPr/>
        </p:nvCxnSpPr>
        <p:spPr>
          <a:xfrm flipH="1">
            <a:off x="2087976" y="2891053"/>
            <a:ext cx="3467687" cy="1322488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Lige pilforbindelse 46">
            <a:extLst>
              <a:ext uri="{FF2B5EF4-FFF2-40B4-BE49-F238E27FC236}">
                <a16:creationId xmlns:a16="http://schemas.microsoft.com/office/drawing/2014/main" id="{EA8F3206-3DEE-47DD-A499-64EC06EE2A00}"/>
              </a:ext>
            </a:extLst>
          </p:cNvPr>
          <p:cNvCxnSpPr>
            <a:cxnSpLocks/>
          </p:cNvCxnSpPr>
          <p:nvPr/>
        </p:nvCxnSpPr>
        <p:spPr>
          <a:xfrm>
            <a:off x="7958102" y="3068960"/>
            <a:ext cx="1453708" cy="15377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ladsholder til indhold 7">
            <a:extLst>
              <a:ext uri="{FF2B5EF4-FFF2-40B4-BE49-F238E27FC236}">
                <a16:creationId xmlns:a16="http://schemas.microsoft.com/office/drawing/2014/main" id="{10E1167F-78C8-444A-8341-50B0FB70C92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199" r="388" b="12199"/>
          <a:stretch/>
        </p:blipFill>
        <p:spPr>
          <a:xfrm>
            <a:off x="2433108" y="4599678"/>
            <a:ext cx="3838251" cy="1620000"/>
          </a:xfrm>
          <a:prstGeom prst="rect">
            <a:avLst/>
          </a:prstGeom>
          <a:ln>
            <a:solidFill>
              <a:srgbClr val="F86C2B"/>
            </a:solidFill>
          </a:ln>
        </p:spPr>
      </p:pic>
      <p:cxnSp>
        <p:nvCxnSpPr>
          <p:cNvPr id="49" name="Lige pilforbindelse 48">
            <a:extLst>
              <a:ext uri="{FF2B5EF4-FFF2-40B4-BE49-F238E27FC236}">
                <a16:creationId xmlns:a16="http://schemas.microsoft.com/office/drawing/2014/main" id="{57223C61-F7CB-4087-A460-A4A0CC85DBE9}"/>
              </a:ext>
            </a:extLst>
          </p:cNvPr>
          <p:cNvCxnSpPr>
            <a:cxnSpLocks/>
          </p:cNvCxnSpPr>
          <p:nvPr/>
        </p:nvCxnSpPr>
        <p:spPr>
          <a:xfrm flipH="1">
            <a:off x="6940654" y="3068960"/>
            <a:ext cx="510705" cy="15303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Billede 52">
            <a:extLst>
              <a:ext uri="{FF2B5EF4-FFF2-40B4-BE49-F238E27FC236}">
                <a16:creationId xmlns:a16="http://schemas.microsoft.com/office/drawing/2014/main" id="{A16F4472-4BD7-409F-8E3F-25B34887DE8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1810" y="4599313"/>
            <a:ext cx="2553222" cy="1620000"/>
          </a:xfrm>
          <a:prstGeom prst="rect">
            <a:avLst/>
          </a:prstGeom>
          <a:ln>
            <a:solidFill>
              <a:srgbClr val="F86C2B"/>
            </a:solidFill>
          </a:ln>
        </p:spPr>
      </p:pic>
      <p:pic>
        <p:nvPicPr>
          <p:cNvPr id="54" name="Billede 53">
            <a:extLst>
              <a:ext uri="{FF2B5EF4-FFF2-40B4-BE49-F238E27FC236}">
                <a16:creationId xmlns:a16="http://schemas.microsoft.com/office/drawing/2014/main" id="{8BEE69C1-8F7C-426D-92AC-91D3584F5B5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2221" y="757872"/>
            <a:ext cx="2160000" cy="1615350"/>
          </a:xfrm>
          <a:prstGeom prst="rect">
            <a:avLst/>
          </a:prstGeom>
          <a:ln w="15875">
            <a:solidFill>
              <a:srgbClr val="00B050"/>
            </a:solidFill>
          </a:ln>
        </p:spPr>
      </p:pic>
      <p:pic>
        <p:nvPicPr>
          <p:cNvPr id="55" name="Billede 54">
            <a:extLst>
              <a:ext uri="{FF2B5EF4-FFF2-40B4-BE49-F238E27FC236}">
                <a16:creationId xmlns:a16="http://schemas.microsoft.com/office/drawing/2014/main" id="{C743F80C-84E8-488E-B97E-260ACE8FA7F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6264" y="2673956"/>
            <a:ext cx="2160000" cy="1426211"/>
          </a:xfrm>
          <a:prstGeom prst="rect">
            <a:avLst/>
          </a:prstGeom>
          <a:ln w="15875">
            <a:solidFill>
              <a:srgbClr val="00B050"/>
            </a:solidFill>
          </a:ln>
        </p:spPr>
      </p:pic>
      <p:pic>
        <p:nvPicPr>
          <p:cNvPr id="57" name="Billede 56">
            <a:extLst>
              <a:ext uri="{FF2B5EF4-FFF2-40B4-BE49-F238E27FC236}">
                <a16:creationId xmlns:a16="http://schemas.microsoft.com/office/drawing/2014/main" id="{D6BCB8B7-C883-416E-9EAE-7BB75B171CD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931" y="3704649"/>
            <a:ext cx="1692000" cy="2527014"/>
          </a:xfrm>
          <a:prstGeom prst="rect">
            <a:avLst/>
          </a:prstGeom>
          <a:ln>
            <a:solidFill>
              <a:srgbClr val="F86C2B"/>
            </a:solidFill>
          </a:ln>
        </p:spPr>
      </p:pic>
      <p:sp>
        <p:nvSpPr>
          <p:cNvPr id="58" name="Pladsholder til indhold 22">
            <a:extLst>
              <a:ext uri="{FF2B5EF4-FFF2-40B4-BE49-F238E27FC236}">
                <a16:creationId xmlns:a16="http://schemas.microsoft.com/office/drawing/2014/main" id="{FC2A902A-A7BF-458C-B3EB-88478F5AFC24}"/>
              </a:ext>
            </a:extLst>
          </p:cNvPr>
          <p:cNvSpPr txBox="1">
            <a:spLocks/>
          </p:cNvSpPr>
          <p:nvPr/>
        </p:nvSpPr>
        <p:spPr>
          <a:xfrm>
            <a:off x="9542221" y="2373222"/>
            <a:ext cx="2160000" cy="252603"/>
          </a:xfrm>
          <a:prstGeom prst="rect">
            <a:avLst/>
          </a:prstGeom>
          <a:ln w="9525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a-DK" sz="1100" b="1" dirty="0" err="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Carbon</a:t>
            </a:r>
            <a:r>
              <a:rPr lang="da-DK" sz="1100" b="1" dirty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a-DK" sz="1100" b="1" dirty="0" err="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Capture</a:t>
            </a:r>
            <a:r>
              <a:rPr lang="da-DK" sz="1100" b="1" dirty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(CCS)</a:t>
            </a:r>
          </a:p>
        </p:txBody>
      </p:sp>
      <p:sp>
        <p:nvSpPr>
          <p:cNvPr id="59" name="Pladsholder til indhold 22">
            <a:extLst>
              <a:ext uri="{FF2B5EF4-FFF2-40B4-BE49-F238E27FC236}">
                <a16:creationId xmlns:a16="http://schemas.microsoft.com/office/drawing/2014/main" id="{AD257316-25DF-48B0-BD4A-873A43259426}"/>
              </a:ext>
            </a:extLst>
          </p:cNvPr>
          <p:cNvSpPr txBox="1">
            <a:spLocks/>
          </p:cNvSpPr>
          <p:nvPr/>
        </p:nvSpPr>
        <p:spPr>
          <a:xfrm>
            <a:off x="9578294" y="4090888"/>
            <a:ext cx="2160000" cy="252603"/>
          </a:xfrm>
          <a:prstGeom prst="rect">
            <a:avLst/>
          </a:prstGeom>
          <a:ln w="9525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a-DK" sz="1100" b="1" dirty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Power-to-X (</a:t>
            </a:r>
            <a:r>
              <a:rPr lang="da-DK" sz="1100" b="1" dirty="0" err="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PtX</a:t>
            </a:r>
            <a:r>
              <a:rPr lang="da-DK" sz="1100" b="1" dirty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</p:txBody>
      </p:sp>
      <p:pic>
        <p:nvPicPr>
          <p:cNvPr id="60" name="Billede 59" descr="Et billede, der indeholder himmel, udendørs, bygning, vej&#10;&#10;Automatisk genereret beskrivelse">
            <a:extLst>
              <a:ext uri="{FF2B5EF4-FFF2-40B4-BE49-F238E27FC236}">
                <a16:creationId xmlns:a16="http://schemas.microsoft.com/office/drawing/2014/main" id="{0C7BC5DC-53CB-455A-A338-47CE4C36B49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8898" y="4606718"/>
            <a:ext cx="2478743" cy="1620000"/>
          </a:xfrm>
          <a:prstGeom prst="rect">
            <a:avLst/>
          </a:prstGeom>
          <a:ln>
            <a:solidFill>
              <a:srgbClr val="F86C2B"/>
            </a:solidFill>
          </a:ln>
        </p:spPr>
      </p:pic>
      <p:sp>
        <p:nvSpPr>
          <p:cNvPr id="61" name="Rektangel 60">
            <a:extLst>
              <a:ext uri="{FF2B5EF4-FFF2-40B4-BE49-F238E27FC236}">
                <a16:creationId xmlns:a16="http://schemas.microsoft.com/office/drawing/2014/main" id="{FF645F34-9FFE-4B70-8406-9F0A18F05F15}"/>
              </a:ext>
            </a:extLst>
          </p:cNvPr>
          <p:cNvSpPr/>
          <p:nvPr/>
        </p:nvSpPr>
        <p:spPr>
          <a:xfrm>
            <a:off x="9411810" y="624327"/>
            <a:ext cx="2553222" cy="3719164"/>
          </a:xfrm>
          <a:prstGeom prst="rect">
            <a:avLst/>
          </a:prstGeom>
          <a:noFill/>
          <a:ln w="12700" cap="flat" cmpd="sng" algn="ctr">
            <a:solidFill>
              <a:srgbClr val="00B050"/>
            </a:solidFill>
            <a:prstDash val="dash"/>
          </a:ln>
          <a:effectLst/>
        </p:spPr>
        <p:txBody>
          <a:bodyPr rtlCol="0" anchor="ctr"/>
          <a:lstStyle/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endParaRPr lang="da-DK" sz="1700" b="1" kern="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8FA99EC-F45E-4A7D-AFE8-C29903D8B1D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474" y="1240618"/>
            <a:ext cx="1684984" cy="2397577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24624CA2-71DC-4D44-8A4B-1443A98E8622}"/>
              </a:ext>
            </a:extLst>
          </p:cNvPr>
          <p:cNvSpPr/>
          <p:nvPr/>
        </p:nvSpPr>
        <p:spPr>
          <a:xfrm>
            <a:off x="387474" y="1240618"/>
            <a:ext cx="1684984" cy="2397573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endParaRPr lang="da-DK" sz="1700" b="1" kern="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5" name="Billede 64">
            <a:extLst>
              <a:ext uri="{FF2B5EF4-FFF2-40B4-BE49-F238E27FC236}">
                <a16:creationId xmlns:a16="http://schemas.microsoft.com/office/drawing/2014/main" id="{156D196E-BE40-4ACE-A494-BED1037035B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64326" y="2682231"/>
            <a:ext cx="351482" cy="351482"/>
          </a:xfrm>
          <a:prstGeom prst="rect">
            <a:avLst/>
          </a:prstGeom>
        </p:spPr>
      </p:pic>
      <p:sp>
        <p:nvSpPr>
          <p:cNvPr id="67" name="Tekstfelt 66">
            <a:extLst>
              <a:ext uri="{FF2B5EF4-FFF2-40B4-BE49-F238E27FC236}">
                <a16:creationId xmlns:a16="http://schemas.microsoft.com/office/drawing/2014/main" id="{620ACE7A-E3E2-4846-A608-80E32DFDF585}"/>
              </a:ext>
            </a:extLst>
          </p:cNvPr>
          <p:cNvSpPr txBox="1"/>
          <p:nvPr/>
        </p:nvSpPr>
        <p:spPr>
          <a:xfrm>
            <a:off x="4010408" y="6412435"/>
            <a:ext cx="61078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n-ea"/>
                <a:cs typeface="Arial" charset="0"/>
              </a:rPr>
              <a:t>TBV: Tietgenbyens Varme Central (heat pumps </a:t>
            </a:r>
            <a:r>
              <a:rPr kumimoji="0" lang="da-DK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n-ea"/>
                <a:cs typeface="Arial" charset="0"/>
              </a:rPr>
              <a:t>near</a:t>
            </a: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n-ea"/>
                <a:cs typeface="Arial" charset="0"/>
              </a:rPr>
              <a:t> </a:t>
            </a:r>
            <a:r>
              <a:rPr kumimoji="0" lang="da-DK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n-ea"/>
                <a:cs typeface="Arial" charset="0"/>
              </a:rPr>
              <a:t>facebook</a:t>
            </a: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n-ea"/>
                <a:cs typeface="Arial" charset="0"/>
              </a:rPr>
              <a:t>)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n-ea"/>
                <a:cs typeface="Arial" charset="0"/>
              </a:rPr>
              <a:t>EMV: Ejby Mølle Varme Central (heat pumps </a:t>
            </a:r>
            <a:r>
              <a:rPr kumimoji="0" lang="da-DK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n-ea"/>
                <a:cs typeface="Arial" charset="0"/>
              </a:rPr>
              <a:t>utilizing</a:t>
            </a: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n-ea"/>
                <a:cs typeface="Arial" charset="0"/>
              </a:rPr>
              <a:t> </a:t>
            </a:r>
            <a:r>
              <a:rPr kumimoji="0" lang="da-DK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n-ea"/>
                <a:cs typeface="Arial" charset="0"/>
              </a:rPr>
              <a:t>sewage</a:t>
            </a: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n-ea"/>
                <a:cs typeface="Arial" charset="0"/>
              </a:rPr>
              <a:t> sluge</a:t>
            </a:r>
          </a:p>
        </p:txBody>
      </p:sp>
      <p:cxnSp>
        <p:nvCxnSpPr>
          <p:cNvPr id="62" name="Lige pilforbindelse 61">
            <a:extLst>
              <a:ext uri="{FF2B5EF4-FFF2-40B4-BE49-F238E27FC236}">
                <a16:creationId xmlns:a16="http://schemas.microsoft.com/office/drawing/2014/main" id="{3E8E61CC-7732-42E7-A329-3B147561890B}"/>
              </a:ext>
            </a:extLst>
          </p:cNvPr>
          <p:cNvCxnSpPr>
            <a:cxnSpLocks/>
          </p:cNvCxnSpPr>
          <p:nvPr/>
        </p:nvCxnSpPr>
        <p:spPr>
          <a:xfrm flipH="1" flipV="1">
            <a:off x="2102762" y="1412777"/>
            <a:ext cx="3633198" cy="991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Lige pilforbindelse 50">
            <a:extLst>
              <a:ext uri="{FF2B5EF4-FFF2-40B4-BE49-F238E27FC236}">
                <a16:creationId xmlns:a16="http://schemas.microsoft.com/office/drawing/2014/main" id="{A128A54B-FA2C-43D3-B449-1DD99DD2C335}"/>
              </a:ext>
            </a:extLst>
          </p:cNvPr>
          <p:cNvCxnSpPr>
            <a:cxnSpLocks/>
          </p:cNvCxnSpPr>
          <p:nvPr/>
        </p:nvCxnSpPr>
        <p:spPr>
          <a:xfrm flipH="1">
            <a:off x="2087979" y="3185341"/>
            <a:ext cx="1346072" cy="1028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Lige pilforbindelse 51">
            <a:extLst>
              <a:ext uri="{FF2B5EF4-FFF2-40B4-BE49-F238E27FC236}">
                <a16:creationId xmlns:a16="http://schemas.microsoft.com/office/drawing/2014/main" id="{338DD170-2A8C-4C71-89C8-569845CBC78C}"/>
              </a:ext>
            </a:extLst>
          </p:cNvPr>
          <p:cNvCxnSpPr>
            <a:cxnSpLocks/>
          </p:cNvCxnSpPr>
          <p:nvPr/>
        </p:nvCxnSpPr>
        <p:spPr>
          <a:xfrm flipH="1">
            <a:off x="2075360" y="2695934"/>
            <a:ext cx="1439854" cy="15176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Lige pilforbindelse 55">
            <a:extLst>
              <a:ext uri="{FF2B5EF4-FFF2-40B4-BE49-F238E27FC236}">
                <a16:creationId xmlns:a16="http://schemas.microsoft.com/office/drawing/2014/main" id="{1C9FC1DD-3EF5-41F5-8DB9-480D589F98DC}"/>
              </a:ext>
            </a:extLst>
          </p:cNvPr>
          <p:cNvCxnSpPr>
            <a:cxnSpLocks/>
          </p:cNvCxnSpPr>
          <p:nvPr/>
        </p:nvCxnSpPr>
        <p:spPr>
          <a:xfrm flipH="1">
            <a:off x="2056613" y="2111628"/>
            <a:ext cx="1446720" cy="20827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Lige pilforbindelse 63">
            <a:extLst>
              <a:ext uri="{FF2B5EF4-FFF2-40B4-BE49-F238E27FC236}">
                <a16:creationId xmlns:a16="http://schemas.microsoft.com/office/drawing/2014/main" id="{363D4AE5-FE7D-43F7-8CD9-75316F5C3697}"/>
              </a:ext>
            </a:extLst>
          </p:cNvPr>
          <p:cNvCxnSpPr>
            <a:cxnSpLocks/>
          </p:cNvCxnSpPr>
          <p:nvPr/>
        </p:nvCxnSpPr>
        <p:spPr>
          <a:xfrm flipH="1">
            <a:off x="2096679" y="3779274"/>
            <a:ext cx="1429487" cy="4379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Lige pilforbindelse 67">
            <a:extLst>
              <a:ext uri="{FF2B5EF4-FFF2-40B4-BE49-F238E27FC236}">
                <a16:creationId xmlns:a16="http://schemas.microsoft.com/office/drawing/2014/main" id="{8F9E750B-782B-49F4-ABF1-DA9FDC7E2C9B}"/>
              </a:ext>
            </a:extLst>
          </p:cNvPr>
          <p:cNvCxnSpPr>
            <a:cxnSpLocks/>
          </p:cNvCxnSpPr>
          <p:nvPr/>
        </p:nvCxnSpPr>
        <p:spPr>
          <a:xfrm flipH="1">
            <a:off x="2112421" y="2867117"/>
            <a:ext cx="5543791" cy="13464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1741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75" imgH="476" progId="TCLayout.ActiveDocument.1">
                  <p:embed/>
                </p:oleObj>
              </mc:Choice>
              <mc:Fallback>
                <p:oleObj name="think-cell Slide" r:id="rId5" imgW="475" imgH="476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ktangel 6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fontAlgn="auto">
              <a:lnSpc>
                <a:spcPct val="90000"/>
              </a:lnSpc>
            </a:pPr>
            <a:endParaRPr kumimoji="0" lang="en-US" sz="2000" b="1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8743" y="188640"/>
            <a:ext cx="11292841" cy="1134604"/>
          </a:xfrm>
        </p:spPr>
        <p:txBody>
          <a:bodyPr vert="horz">
            <a:normAutofit fontScale="90000"/>
          </a:bodyPr>
          <a:lstStyle/>
          <a:p>
            <a:r>
              <a:rPr lang="en-US" dirty="0"/>
              <a:t>Facts about the Meta/Facebook heat recovery project</a:t>
            </a:r>
          </a:p>
        </p:txBody>
      </p:sp>
      <p:sp>
        <p:nvSpPr>
          <p:cNvPr id="39" name="Pladsholder til slidenummer 11">
            <a:extLst>
              <a:ext uri="{FF2B5EF4-FFF2-40B4-BE49-F238E27FC236}">
                <a16:creationId xmlns:a16="http://schemas.microsoft.com/office/drawing/2014/main" id="{4E7700C5-64A1-49D3-B81F-E5411D1776B9}"/>
              </a:ext>
            </a:extLst>
          </p:cNvPr>
          <p:cNvSpPr txBox="1">
            <a:spLocks/>
          </p:cNvSpPr>
          <p:nvPr/>
        </p:nvSpPr>
        <p:spPr>
          <a:xfrm>
            <a:off x="4274140" y="6586244"/>
            <a:ext cx="2743200" cy="216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fld id="{6BEEEB14-448A-4612-B2EA-7E1745CB01BF}" type="slidenum">
              <a:rPr lang="da-DK" smtClean="0"/>
              <a:pPr algn="ctr"/>
              <a:t>22</a:t>
            </a:fld>
            <a:endParaRPr lang="da-DK"/>
          </a:p>
        </p:txBody>
      </p:sp>
      <p:pic>
        <p:nvPicPr>
          <p:cNvPr id="17" name="Picture 7">
            <a:extLst>
              <a:ext uri="{FF2B5EF4-FFF2-40B4-BE49-F238E27FC236}">
                <a16:creationId xmlns:a16="http://schemas.microsoft.com/office/drawing/2014/main" id="{26ABA4E5-EB7C-4FDF-9293-5FA0DCD78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79" y="1268785"/>
            <a:ext cx="11566168" cy="4025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kstfelt 20">
            <a:extLst>
              <a:ext uri="{FF2B5EF4-FFF2-40B4-BE49-F238E27FC236}">
                <a16:creationId xmlns:a16="http://schemas.microsoft.com/office/drawing/2014/main" id="{BEFC8624-8C92-4B5B-8A8C-33B58600979F}"/>
              </a:ext>
            </a:extLst>
          </p:cNvPr>
          <p:cNvSpPr txBox="1"/>
          <p:nvPr/>
        </p:nvSpPr>
        <p:spPr>
          <a:xfrm>
            <a:off x="449579" y="5355673"/>
            <a:ext cx="53416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center owned and operated by Facebook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 pump plant owned and operated by Fjernvarme Fyn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 facilities supplied by renewable energy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6951A4A2-5515-886F-C835-9740F8BCB269}"/>
              </a:ext>
            </a:extLst>
          </p:cNvPr>
          <p:cNvSpPr txBox="1"/>
          <p:nvPr/>
        </p:nvSpPr>
        <p:spPr>
          <a:xfrm>
            <a:off x="5423362" y="5417764"/>
            <a:ext cx="53416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160,000 MWh surplus heat ~ 11,000 households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2017: Investment decision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2020-2021: Commissioning of TBV1 and TBV2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274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75" imgH="476" progId="TCLayout.ActiveDocument.1">
                  <p:embed/>
                </p:oleObj>
              </mc:Choice>
              <mc:Fallback>
                <p:oleObj name="think-cell Slide" r:id="rId5" imgW="475" imgH="476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ktangel 6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fontAlgn="auto">
              <a:lnSpc>
                <a:spcPct val="90000"/>
              </a:lnSpc>
            </a:pPr>
            <a:endParaRPr kumimoji="0" lang="en-US" sz="2000" b="1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577" y="214498"/>
            <a:ext cx="11276846" cy="1134604"/>
          </a:xfrm>
        </p:spPr>
        <p:txBody>
          <a:bodyPr vert="horz">
            <a:normAutofit fontScale="90000"/>
          </a:bodyPr>
          <a:lstStyle/>
          <a:p>
            <a:r>
              <a:rPr lang="en-US" dirty="0"/>
              <a:t>Expansion of Meta and </a:t>
            </a:r>
            <a:r>
              <a:rPr lang="en-US" dirty="0" err="1"/>
              <a:t>Tietgenbyen</a:t>
            </a:r>
            <a:r>
              <a:rPr lang="en-US" dirty="0"/>
              <a:t> heat central (TBV)</a:t>
            </a:r>
          </a:p>
        </p:txBody>
      </p:sp>
      <p:sp>
        <p:nvSpPr>
          <p:cNvPr id="39" name="Pladsholder til slidenummer 11">
            <a:extLst>
              <a:ext uri="{FF2B5EF4-FFF2-40B4-BE49-F238E27FC236}">
                <a16:creationId xmlns:a16="http://schemas.microsoft.com/office/drawing/2014/main" id="{4E7700C5-64A1-49D3-B81F-E5411D1776B9}"/>
              </a:ext>
            </a:extLst>
          </p:cNvPr>
          <p:cNvSpPr txBox="1">
            <a:spLocks/>
          </p:cNvSpPr>
          <p:nvPr/>
        </p:nvSpPr>
        <p:spPr>
          <a:xfrm>
            <a:off x="4274140" y="6586244"/>
            <a:ext cx="2743200" cy="216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fld id="{6BEEEB14-448A-4612-B2EA-7E1745CB01BF}" type="slidenum">
              <a:rPr lang="da-DK" smtClean="0"/>
              <a:pPr algn="ctr"/>
              <a:t>23</a:t>
            </a:fld>
            <a:endParaRPr lang="da-DK"/>
          </a:p>
        </p:txBody>
      </p:sp>
      <p:sp>
        <p:nvSpPr>
          <p:cNvPr id="18" name="Pladsholder til slidenummer 11">
            <a:extLst>
              <a:ext uri="{FF2B5EF4-FFF2-40B4-BE49-F238E27FC236}">
                <a16:creationId xmlns:a16="http://schemas.microsoft.com/office/drawing/2014/main" id="{CDE811B8-5918-49E9-B2B9-16A8B8CEFD1A}"/>
              </a:ext>
            </a:extLst>
          </p:cNvPr>
          <p:cNvSpPr txBox="1">
            <a:spLocks/>
          </p:cNvSpPr>
          <p:nvPr/>
        </p:nvSpPr>
        <p:spPr>
          <a:xfrm>
            <a:off x="417988" y="6586244"/>
            <a:ext cx="2325211" cy="216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r>
              <a:rPr lang="da-DK" dirty="0"/>
              <a:t>Source: Facebook and Fjernvarme Fyn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C90E79FA-7294-412E-B1E9-81096896B65F}"/>
              </a:ext>
            </a:extLst>
          </p:cNvPr>
          <p:cNvSpPr txBox="1"/>
          <p:nvPr/>
        </p:nvSpPr>
        <p:spPr>
          <a:xfrm>
            <a:off x="457576" y="2016428"/>
            <a:ext cx="806758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/>
                </a:solidFill>
                <a:cs typeface="Arial" panose="020B0604020202020204" pitchFamily="34" charset="0"/>
              </a:rPr>
              <a:t>Phase one (2020)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/>
                </a:solidFill>
                <a:cs typeface="Arial" panose="020B0604020202020204" pitchFamily="34" charset="0"/>
              </a:rPr>
              <a:t>Facebook:		2 data buildings (ODN 1+2)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/>
                </a:solidFill>
                <a:cs typeface="Arial" panose="020B0604020202020204" pitchFamily="34" charset="0"/>
              </a:rPr>
              <a:t>Fjernvarme Fyn:	25 MW heat pumps (TBV 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/>
                </a:solidFill>
                <a:cs typeface="Arial" panose="020B0604020202020204" pitchFamily="34" charset="0"/>
              </a:rPr>
              <a:t>Agreement:		100.000 MWh surplus heat ~ 6,900 households</a:t>
            </a:r>
          </a:p>
          <a:p>
            <a:endParaRPr lang="en-US" sz="2000" dirty="0">
              <a:solidFill>
                <a:schemeClr val="accent5"/>
              </a:solidFill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accent5"/>
                </a:solidFill>
                <a:cs typeface="Arial" panose="020B0604020202020204" pitchFamily="34" charset="0"/>
              </a:rPr>
              <a:t>Phase two (2021)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/>
                </a:solidFill>
                <a:cs typeface="Arial" panose="020B0604020202020204" pitchFamily="34" charset="0"/>
              </a:rPr>
              <a:t>Facebook:		+ 1 data building (ODN 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/>
                </a:solidFill>
                <a:cs typeface="Arial" panose="020B0604020202020204" pitchFamily="34" charset="0"/>
              </a:rPr>
              <a:t>Fjernvarme Fyn:	+ 20 MW heat pumps (TBV 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/>
                </a:solidFill>
                <a:cs typeface="Arial" panose="020B0604020202020204" pitchFamily="34" charset="0"/>
              </a:rPr>
              <a:t>Agreement:		+ 60.000 MWh surplus heat ~ 4000 households</a:t>
            </a:r>
          </a:p>
          <a:p>
            <a:endParaRPr lang="en-US" sz="2000" dirty="0">
              <a:solidFill>
                <a:schemeClr val="accent5"/>
              </a:solidFill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accent5"/>
                </a:solidFill>
                <a:cs typeface="Arial" panose="020B0604020202020204" pitchFamily="34" charset="0"/>
              </a:rPr>
              <a:t>2023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/>
                </a:solidFill>
                <a:cs typeface="Arial" panose="020B0604020202020204" pitchFamily="34" charset="0"/>
              </a:rPr>
              <a:t>Continuous optimization of surplus heat utilization</a:t>
            </a:r>
          </a:p>
        </p:txBody>
      </p:sp>
      <p:pic>
        <p:nvPicPr>
          <p:cNvPr id="26" name="Billede 25">
            <a:extLst>
              <a:ext uri="{FF2B5EF4-FFF2-40B4-BE49-F238E27FC236}">
                <a16:creationId xmlns:a16="http://schemas.microsoft.com/office/drawing/2014/main" id="{3876E1CF-3C21-464D-A7FB-6FFCF6F457B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128" y="1349102"/>
            <a:ext cx="4828196" cy="1608640"/>
          </a:xfrm>
          <a:prstGeom prst="rect">
            <a:avLst/>
          </a:prstGeom>
        </p:spPr>
      </p:pic>
      <p:pic>
        <p:nvPicPr>
          <p:cNvPr id="27" name="Billede 26">
            <a:extLst>
              <a:ext uri="{FF2B5EF4-FFF2-40B4-BE49-F238E27FC236}">
                <a16:creationId xmlns:a16="http://schemas.microsoft.com/office/drawing/2014/main" id="{327DF90E-14BB-4330-B83A-1399A672EF3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5061" y="4535055"/>
            <a:ext cx="2382383" cy="167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877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75" imgH="476" progId="TCLayout.ActiveDocument.1">
                  <p:embed/>
                </p:oleObj>
              </mc:Choice>
              <mc:Fallback>
                <p:oleObj name="think-cell Slide" r:id="rId5" imgW="475" imgH="476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ktangel 6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  <a:sym typeface="Verdana" panose="020B060403050404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9579" y="389992"/>
            <a:ext cx="10763365" cy="1134604"/>
          </a:xfrm>
        </p:spPr>
        <p:txBody>
          <a:bodyPr>
            <a:normAutofit/>
          </a:bodyPr>
          <a:lstStyle/>
          <a:p>
            <a:r>
              <a:rPr lang="da-DK" dirty="0"/>
              <a:t>Situation </a:t>
            </a:r>
            <a:r>
              <a:rPr lang="da-DK" dirty="0" err="1"/>
              <a:t>map</a:t>
            </a:r>
            <a:r>
              <a:rPr lang="da-DK" dirty="0"/>
              <a:t> of heat pumps and data center </a:t>
            </a:r>
            <a:r>
              <a:rPr lang="da-DK" sz="2800" dirty="0"/>
              <a:t>Tietgenbyen, Odense SØ, DK</a:t>
            </a:r>
          </a:p>
        </p:txBody>
      </p:sp>
      <p:sp>
        <p:nvSpPr>
          <p:cNvPr id="12" name="Pladsholder til slidenummer 11"/>
          <p:cNvSpPr>
            <a:spLocks noGrp="1"/>
          </p:cNvSpPr>
          <p:nvPr>
            <p:ph type="sldNum" sz="quarter" idx="4294967295"/>
          </p:nvPr>
        </p:nvSpPr>
        <p:spPr>
          <a:xfrm>
            <a:off x="0" y="6586244"/>
            <a:ext cx="2743200" cy="216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7522F1-D7E8-4F6A-8BB3-82F3DA24FCDD}" type="slidenum">
              <a:rPr lang="da-DK" smtClean="0"/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a-DK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D2ECAE41-07A7-48C1-9176-6B1CB92861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5126" y="1524596"/>
            <a:ext cx="7503305" cy="4221976"/>
          </a:xfrm>
          <a:prstGeom prst="rect">
            <a:avLst/>
          </a:prstGeom>
        </p:spPr>
      </p:pic>
      <p:sp>
        <p:nvSpPr>
          <p:cNvPr id="8" name="Pil: højre 7">
            <a:extLst>
              <a:ext uri="{FF2B5EF4-FFF2-40B4-BE49-F238E27FC236}">
                <a16:creationId xmlns:a16="http://schemas.microsoft.com/office/drawing/2014/main" id="{79468538-5570-413C-B007-C881B21B601D}"/>
              </a:ext>
            </a:extLst>
          </p:cNvPr>
          <p:cNvSpPr/>
          <p:nvPr/>
        </p:nvSpPr>
        <p:spPr>
          <a:xfrm>
            <a:off x="1851851" y="1772243"/>
            <a:ext cx="1338606" cy="216515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17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CB807D8F-09F9-46A3-BA39-F53F505D72E5}"/>
              </a:ext>
            </a:extLst>
          </p:cNvPr>
          <p:cNvSpPr txBox="1"/>
          <p:nvPr/>
        </p:nvSpPr>
        <p:spPr>
          <a:xfrm>
            <a:off x="430544" y="1750153"/>
            <a:ext cx="1817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n-ea"/>
                <a:cs typeface="+mn-cs"/>
              </a:rPr>
              <a:t>Heat Pumps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n-ea"/>
                <a:cs typeface="+mn-cs"/>
              </a:rPr>
              <a:t>Tietgenbyens Varme Central (TBV)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Pil: højre 17">
            <a:extLst>
              <a:ext uri="{FF2B5EF4-FFF2-40B4-BE49-F238E27FC236}">
                <a16:creationId xmlns:a16="http://schemas.microsoft.com/office/drawing/2014/main" id="{8238B4AC-184F-4E8B-8185-BF1F63CD40C1}"/>
              </a:ext>
            </a:extLst>
          </p:cNvPr>
          <p:cNvSpPr/>
          <p:nvPr/>
        </p:nvSpPr>
        <p:spPr>
          <a:xfrm>
            <a:off x="1851851" y="3198772"/>
            <a:ext cx="2129022" cy="249621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17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83CB526E-7491-4D2A-9B34-A34C2DB0C29B}"/>
              </a:ext>
            </a:extLst>
          </p:cNvPr>
          <p:cNvSpPr txBox="1"/>
          <p:nvPr/>
        </p:nvSpPr>
        <p:spPr>
          <a:xfrm>
            <a:off x="430544" y="2978721"/>
            <a:ext cx="18172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n-ea"/>
                <a:cs typeface="+mn-cs"/>
              </a:rPr>
              <a:t>Odense Data Center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n-ea"/>
                <a:cs typeface="+mn-cs"/>
              </a:rPr>
              <a:t>Facebook</a:t>
            </a:r>
          </a:p>
        </p:txBody>
      </p:sp>
      <p:sp>
        <p:nvSpPr>
          <p:cNvPr id="22" name="Pil: højre 21">
            <a:extLst>
              <a:ext uri="{FF2B5EF4-FFF2-40B4-BE49-F238E27FC236}">
                <a16:creationId xmlns:a16="http://schemas.microsoft.com/office/drawing/2014/main" id="{DD3CEBA5-59E6-4879-ACE8-6325817A22E5}"/>
              </a:ext>
            </a:extLst>
          </p:cNvPr>
          <p:cNvSpPr/>
          <p:nvPr/>
        </p:nvSpPr>
        <p:spPr>
          <a:xfrm rot="10800000">
            <a:off x="5815822" y="1918359"/>
            <a:ext cx="4117943" cy="216514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17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756754DD-0684-4013-9F94-2DEE3A7B9583}"/>
              </a:ext>
            </a:extLst>
          </p:cNvPr>
          <p:cNvSpPr txBox="1"/>
          <p:nvPr/>
        </p:nvSpPr>
        <p:spPr>
          <a:xfrm>
            <a:off x="9996608" y="1750153"/>
            <a:ext cx="18172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n-ea"/>
                <a:cs typeface="+mn-cs"/>
              </a:rPr>
              <a:t>Low </a:t>
            </a:r>
            <a:r>
              <a:rPr kumimoji="0" lang="da-DK" sz="11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n-ea"/>
                <a:cs typeface="+mn-cs"/>
              </a:rPr>
              <a:t>temperature</a:t>
            </a:r>
            <a:r>
              <a:rPr kumimoji="0" lang="da-DK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a-DK" sz="11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n-ea"/>
                <a:cs typeface="+mn-cs"/>
              </a:rPr>
              <a:t>district</a:t>
            </a:r>
            <a:r>
              <a:rPr kumimoji="0" lang="da-DK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n-ea"/>
                <a:cs typeface="+mn-cs"/>
              </a:rPr>
              <a:t> heating </a:t>
            </a:r>
            <a:r>
              <a:rPr kumimoji="0" lang="da-DK" sz="11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n-ea"/>
                <a:cs typeface="+mn-cs"/>
              </a:rPr>
              <a:t>grid</a:t>
            </a:r>
            <a:endParaRPr kumimoji="0" lang="da-DK" sz="11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Bue 9">
            <a:extLst>
              <a:ext uri="{FF2B5EF4-FFF2-40B4-BE49-F238E27FC236}">
                <a16:creationId xmlns:a16="http://schemas.microsoft.com/office/drawing/2014/main" id="{B35FD2FD-D806-443E-B741-DD4B44F4B5DE}"/>
              </a:ext>
            </a:extLst>
          </p:cNvPr>
          <p:cNvSpPr/>
          <p:nvPr/>
        </p:nvSpPr>
        <p:spPr>
          <a:xfrm rot="21206818">
            <a:off x="3108612" y="1991014"/>
            <a:ext cx="2789055" cy="699871"/>
          </a:xfrm>
          <a:prstGeom prst="arc">
            <a:avLst>
              <a:gd name="adj1" fmla="val 11130368"/>
              <a:gd name="adj2" fmla="val 21062298"/>
            </a:avLst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E7D2530B-C9C0-46F9-8BCC-A9D49E20DF36}"/>
              </a:ext>
            </a:extLst>
          </p:cNvPr>
          <p:cNvSpPr txBox="1"/>
          <p:nvPr/>
        </p:nvSpPr>
        <p:spPr>
          <a:xfrm>
            <a:off x="9996608" y="4162068"/>
            <a:ext cx="21953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n-ea"/>
                <a:cs typeface="+mn-cs"/>
              </a:rPr>
              <a:t>Fraugde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n-ea"/>
                <a:cs typeface="+mn-cs"/>
              </a:rPr>
              <a:t> transformer station</a:t>
            </a:r>
          </a:p>
        </p:txBody>
      </p:sp>
      <p:sp>
        <p:nvSpPr>
          <p:cNvPr id="27" name="Pil: højre 26">
            <a:extLst>
              <a:ext uri="{FF2B5EF4-FFF2-40B4-BE49-F238E27FC236}">
                <a16:creationId xmlns:a16="http://schemas.microsoft.com/office/drawing/2014/main" id="{4C8A57A8-3C69-48DD-9B6E-3EFBBB831D29}"/>
              </a:ext>
            </a:extLst>
          </p:cNvPr>
          <p:cNvSpPr/>
          <p:nvPr/>
        </p:nvSpPr>
        <p:spPr>
          <a:xfrm rot="10800000">
            <a:off x="9449854" y="4178136"/>
            <a:ext cx="483910" cy="229474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17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2F5A12B1-FC73-4D80-958D-324D08CF58EE}"/>
              </a:ext>
            </a:extLst>
          </p:cNvPr>
          <p:cNvSpPr txBox="1"/>
          <p:nvPr/>
        </p:nvSpPr>
        <p:spPr>
          <a:xfrm>
            <a:off x="295290" y="4009240"/>
            <a:ext cx="1962945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n-ea"/>
                <a:cs typeface="+mn-cs"/>
              </a:rPr>
              <a:t>Characteristics</a:t>
            </a:r>
            <a:r>
              <a:rPr kumimoji="0" lang="da-DK" sz="12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n-ea"/>
                <a:cs typeface="+mn-cs"/>
              </a:rPr>
              <a:t> of DK system: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2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n-ea"/>
                <a:cs typeface="+mn-cs"/>
              </a:rPr>
              <a:t>High security of </a:t>
            </a:r>
            <a:r>
              <a:rPr kumimoji="0" lang="da-DK" sz="12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n-ea"/>
                <a:cs typeface="+mn-cs"/>
              </a:rPr>
              <a:t>supply</a:t>
            </a:r>
            <a:endParaRPr kumimoji="0" lang="da-DK" sz="12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2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n-ea"/>
                <a:cs typeface="+mn-cs"/>
              </a:rPr>
              <a:t>High RES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2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n-ea"/>
                <a:cs typeface="+mn-cs"/>
              </a:rPr>
              <a:t>Stable data</a:t>
            </a:r>
          </a:p>
        </p:txBody>
      </p:sp>
    </p:spTree>
    <p:extLst>
      <p:ext uri="{BB962C8B-B14F-4D97-AF65-F5344CB8AC3E}">
        <p14:creationId xmlns:p14="http://schemas.microsoft.com/office/powerpoint/2010/main" val="33581402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36CCC2-E89B-9C1F-ED90-72389864B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GB" dirty="0"/>
            </a:br>
            <a:r>
              <a:rPr lang="en-GB" dirty="0"/>
              <a:t>Impact point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73315BB-27A3-5839-1E40-A0BF82106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4593" y="2458013"/>
            <a:ext cx="6605187" cy="1114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6000" dirty="0"/>
              <a:t>Carbon Capture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608A0F96-1144-151E-7AB9-6A4406040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8254" y="3692271"/>
            <a:ext cx="4469556" cy="253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764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lede 13">
            <a:extLst>
              <a:ext uri="{FF2B5EF4-FFF2-40B4-BE49-F238E27FC236}">
                <a16:creationId xmlns:a16="http://schemas.microsoft.com/office/drawing/2014/main" id="{8A878839-A8A1-477A-941E-6BD8D80CB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125" y="2166635"/>
            <a:ext cx="1441017" cy="144101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B17FD37-AE43-6735-391A-78CE211FE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405" y="56671"/>
            <a:ext cx="11009788" cy="1439862"/>
          </a:xfrm>
        </p:spPr>
        <p:txBody>
          <a:bodyPr>
            <a:normAutofit/>
          </a:bodyPr>
          <a:lstStyle/>
          <a:p>
            <a:r>
              <a:rPr lang="da-DK" sz="3200" dirty="0" err="1"/>
              <a:t>What</a:t>
            </a:r>
            <a:r>
              <a:rPr lang="da-DK" sz="3200" dirty="0"/>
              <a:t> is C4 (</a:t>
            </a:r>
            <a:r>
              <a:rPr lang="da-DK" sz="3200" dirty="0" err="1"/>
              <a:t>Carbon</a:t>
            </a:r>
            <a:r>
              <a:rPr lang="da-DK" sz="3200" dirty="0"/>
              <a:t> </a:t>
            </a:r>
            <a:r>
              <a:rPr lang="da-DK" sz="3200" dirty="0" err="1"/>
              <a:t>Capture</a:t>
            </a:r>
            <a:r>
              <a:rPr lang="da-DK" sz="3200" dirty="0"/>
              <a:t> Cluster Copenhagen)?</a:t>
            </a:r>
            <a:br>
              <a:rPr lang="da-DK" dirty="0"/>
            </a:br>
            <a:r>
              <a:rPr lang="da-DK" sz="2400" dirty="0"/>
              <a:t>A </a:t>
            </a:r>
            <a:r>
              <a:rPr lang="da-DK" sz="2400" dirty="0" err="1"/>
              <a:t>consortium</a:t>
            </a:r>
            <a:r>
              <a:rPr lang="da-DK" sz="2400" dirty="0"/>
              <a:t> of </a:t>
            </a:r>
            <a:r>
              <a:rPr lang="da-DK" sz="2400" dirty="0" err="1"/>
              <a:t>nine</a:t>
            </a:r>
            <a:r>
              <a:rPr lang="da-DK" sz="2400" dirty="0"/>
              <a:t> </a:t>
            </a:r>
            <a:r>
              <a:rPr lang="da-DK" sz="2400" dirty="0" err="1"/>
              <a:t>companies</a:t>
            </a:r>
            <a:r>
              <a:rPr lang="da-DK" sz="2400" dirty="0"/>
              <a:t> </a:t>
            </a:r>
            <a:r>
              <a:rPr lang="da-DK" sz="2400" dirty="0" err="1"/>
              <a:t>established</a:t>
            </a:r>
            <a:r>
              <a:rPr lang="da-DK" sz="2400" dirty="0"/>
              <a:t> December 2020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B97D6A6-6430-72D4-B57D-334E7BF3639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599" y="1844676"/>
            <a:ext cx="7324437" cy="4537075"/>
          </a:xfrm>
        </p:spPr>
        <p:txBody>
          <a:bodyPr>
            <a:normAutofit fontScale="70000" lnSpcReduction="20000"/>
          </a:bodyPr>
          <a:lstStyle/>
          <a:p>
            <a:r>
              <a:rPr lang="da-DK" dirty="0">
                <a:latin typeface="Aeonik"/>
              </a:rPr>
              <a:t>Waste-to </a:t>
            </a:r>
            <a:r>
              <a:rPr lang="da-DK" dirty="0" err="1">
                <a:latin typeface="Aeonik"/>
              </a:rPr>
              <a:t>energy</a:t>
            </a:r>
            <a:r>
              <a:rPr lang="da-DK" dirty="0">
                <a:latin typeface="Aeonik"/>
              </a:rPr>
              <a:t> </a:t>
            </a:r>
            <a:r>
              <a:rPr lang="da-DK" dirty="0" err="1">
                <a:latin typeface="Aeonik"/>
              </a:rPr>
              <a:t>plants</a:t>
            </a:r>
            <a:endParaRPr lang="da-DK" dirty="0">
              <a:latin typeface="Aeonik"/>
            </a:endParaRPr>
          </a:p>
          <a:p>
            <a:pPr lvl="1"/>
            <a:r>
              <a:rPr lang="da-DK" b="0" i="0" dirty="0">
                <a:effectLst/>
                <a:latin typeface="Aeonik"/>
              </a:rPr>
              <a:t>ARC, ARGO and </a:t>
            </a:r>
            <a:r>
              <a:rPr lang="da-DK" b="0" i="0" dirty="0" err="1">
                <a:effectLst/>
                <a:latin typeface="Aeonik"/>
              </a:rPr>
              <a:t>Vestforbrænding</a:t>
            </a:r>
            <a:endParaRPr lang="da-DK" b="0" i="0" dirty="0">
              <a:effectLst/>
              <a:latin typeface="Aeonik"/>
            </a:endParaRPr>
          </a:p>
          <a:p>
            <a:endParaRPr lang="da-DK" dirty="0">
              <a:latin typeface="Aeonik"/>
            </a:endParaRPr>
          </a:p>
          <a:p>
            <a:r>
              <a:rPr lang="da-DK" dirty="0" err="1">
                <a:latin typeface="Aeonik"/>
              </a:rPr>
              <a:t>Watertreatment</a:t>
            </a:r>
            <a:r>
              <a:rPr lang="da-DK" dirty="0">
                <a:latin typeface="Aeonik"/>
              </a:rPr>
              <a:t> plant</a:t>
            </a:r>
          </a:p>
          <a:p>
            <a:pPr lvl="1"/>
            <a:r>
              <a:rPr lang="da-DK" b="0" i="0" dirty="0">
                <a:effectLst/>
                <a:latin typeface="Aeonik"/>
              </a:rPr>
              <a:t>BIOFOS</a:t>
            </a:r>
          </a:p>
          <a:p>
            <a:endParaRPr lang="da-DK" dirty="0">
              <a:latin typeface="Aeonik"/>
            </a:endParaRPr>
          </a:p>
          <a:p>
            <a:r>
              <a:rPr lang="da-DK" dirty="0" err="1">
                <a:latin typeface="Aeonik"/>
              </a:rPr>
              <a:t>Biomassbased</a:t>
            </a:r>
            <a:r>
              <a:rPr lang="da-DK" dirty="0">
                <a:latin typeface="Aeonik"/>
              </a:rPr>
              <a:t> CHP </a:t>
            </a:r>
            <a:r>
              <a:rPr lang="da-DK" dirty="0" err="1">
                <a:latin typeface="Aeonik"/>
              </a:rPr>
              <a:t>plants</a:t>
            </a:r>
            <a:endParaRPr lang="da-DK" dirty="0">
              <a:latin typeface="Aeonik"/>
            </a:endParaRPr>
          </a:p>
          <a:p>
            <a:pPr lvl="1"/>
            <a:r>
              <a:rPr lang="da-DK" b="0" i="0" dirty="0">
                <a:effectLst/>
                <a:latin typeface="Aeonik"/>
              </a:rPr>
              <a:t>HOFOR (BIO4-plant) and Ørsted (AVV)</a:t>
            </a:r>
          </a:p>
          <a:p>
            <a:endParaRPr lang="da-DK" dirty="0">
              <a:latin typeface="Aeonik"/>
            </a:endParaRPr>
          </a:p>
          <a:p>
            <a:r>
              <a:rPr lang="da-DK" dirty="0">
                <a:latin typeface="Aeonik"/>
              </a:rPr>
              <a:t>DH transmission </a:t>
            </a:r>
            <a:r>
              <a:rPr lang="da-DK" dirty="0" err="1">
                <a:latin typeface="Aeonik"/>
              </a:rPr>
              <a:t>companies</a:t>
            </a:r>
            <a:endParaRPr lang="da-DK" dirty="0">
              <a:latin typeface="Aeonik"/>
            </a:endParaRPr>
          </a:p>
          <a:p>
            <a:pPr lvl="1"/>
            <a:r>
              <a:rPr lang="da-DK" dirty="0">
                <a:latin typeface="Aeonik"/>
              </a:rPr>
              <a:t>CTR and VEKS</a:t>
            </a:r>
          </a:p>
          <a:p>
            <a:endParaRPr lang="da-DK" dirty="0">
              <a:latin typeface="Aeonik"/>
            </a:endParaRPr>
          </a:p>
          <a:p>
            <a:r>
              <a:rPr lang="da-DK" dirty="0">
                <a:latin typeface="Aeonik"/>
              </a:rPr>
              <a:t>Port</a:t>
            </a:r>
          </a:p>
          <a:p>
            <a:pPr lvl="1"/>
            <a:r>
              <a:rPr lang="da-DK" dirty="0">
                <a:latin typeface="Aeonik"/>
              </a:rPr>
              <a:t>CMP (Copenhagen and </a:t>
            </a:r>
            <a:r>
              <a:rPr lang="da-DK" dirty="0" err="1">
                <a:latin typeface="Aeonik"/>
              </a:rPr>
              <a:t>Malmö</a:t>
            </a:r>
            <a:r>
              <a:rPr lang="da-DK" dirty="0">
                <a:latin typeface="Aeonik"/>
              </a:rPr>
              <a:t> Port)</a:t>
            </a:r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FEE1AB9D-0CAA-D92C-E1DA-D6384300B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926" y="1448125"/>
            <a:ext cx="1921164" cy="1439018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B30B6E6C-AA5F-0FD9-EE3D-9A173643D8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0970" y="1060785"/>
            <a:ext cx="2066058" cy="1377372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AD5D5928-8EB9-D6D7-76DE-A035D53ED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2517" y="3737969"/>
            <a:ext cx="2009850" cy="134044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B982A447-40B7-C98B-4F79-4ABB58EBC1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1658" y="2501458"/>
            <a:ext cx="2066058" cy="1376313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E38B2571-8A02-6F06-3EE1-005759DBBB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8419" y="5339042"/>
            <a:ext cx="2883239" cy="1153296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CA711050-A9FD-F1CC-080B-E2444C856A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38094" y="4757152"/>
            <a:ext cx="1556342" cy="1556342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0A6D221A-84B7-D15D-75EB-88CAF608B4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2471" y="4207946"/>
            <a:ext cx="1642346" cy="821173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723F2454-C7BD-5FF1-57D3-FE3D78ACC5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49460" y="3752227"/>
            <a:ext cx="2009850" cy="10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519555"/>
      </p:ext>
    </p:extLst>
  </p:cSld>
  <p:clrMapOvr>
    <a:masterClrMapping/>
  </p:clrMapOvr>
  <p:transition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17FD37-AE43-6735-391A-78CE211FE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What</a:t>
            </a:r>
            <a:r>
              <a:rPr lang="da-DK" dirty="0"/>
              <a:t> is the </a:t>
            </a:r>
            <a:r>
              <a:rPr lang="da-DK" dirty="0" err="1"/>
              <a:t>goal</a:t>
            </a:r>
            <a:r>
              <a:rPr lang="da-DK" dirty="0"/>
              <a:t> for C4?</a:t>
            </a:r>
            <a:br>
              <a:rPr lang="da-DK" dirty="0"/>
            </a:br>
            <a:endParaRPr lang="da-DK" sz="2800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B97D6A6-6430-72D4-B57D-334E7BF3639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599" y="1844676"/>
            <a:ext cx="6400801" cy="45370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0" i="0" dirty="0">
                <a:effectLst/>
              </a:rPr>
              <a:t>To make carbon capture </a:t>
            </a:r>
            <a:r>
              <a:rPr lang="en-US" sz="2400" b="0" i="0" dirty="0">
                <a:solidFill>
                  <a:srgbClr val="0070C0"/>
                </a:solidFill>
                <a:effectLst/>
              </a:rPr>
              <a:t>(CC)</a:t>
            </a:r>
            <a:r>
              <a:rPr lang="en-US" sz="24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2400" b="0" i="0" dirty="0">
                <a:effectLst/>
              </a:rPr>
              <a:t>a crucial element in the </a:t>
            </a:r>
            <a:r>
              <a:rPr lang="en-US" sz="2400" b="0" i="0" dirty="0">
                <a:solidFill>
                  <a:srgbClr val="0070C0"/>
                </a:solidFill>
                <a:effectLst/>
              </a:rPr>
              <a:t>green transition </a:t>
            </a:r>
            <a:r>
              <a:rPr lang="en-US" sz="2400" b="0" i="0" dirty="0">
                <a:effectLst/>
              </a:rPr>
              <a:t>in Denmark.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b="0" i="0" dirty="0">
              <a:effectLst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0" i="0" dirty="0">
                <a:solidFill>
                  <a:srgbClr val="0070C0"/>
                </a:solidFill>
                <a:effectLst/>
              </a:rPr>
              <a:t>CO</a:t>
            </a:r>
            <a:r>
              <a:rPr lang="en-US" sz="2400" b="0" i="0" baseline="-25000" dirty="0">
                <a:solidFill>
                  <a:srgbClr val="0070C0"/>
                </a:solidFill>
                <a:effectLst/>
              </a:rPr>
              <a:t>2</a:t>
            </a:r>
            <a:r>
              <a:rPr lang="en-US" sz="2400" b="0" i="0" dirty="0">
                <a:solidFill>
                  <a:srgbClr val="0070C0"/>
                </a:solidFill>
                <a:effectLst/>
              </a:rPr>
              <a:t> reductions </a:t>
            </a:r>
            <a:r>
              <a:rPr lang="en-US" sz="2400" b="0" i="0" dirty="0">
                <a:effectLst/>
              </a:rPr>
              <a:t>of around </a:t>
            </a:r>
            <a:r>
              <a:rPr lang="en-US" sz="2400" b="0" i="0" dirty="0">
                <a:solidFill>
                  <a:srgbClr val="0070C0"/>
                </a:solidFill>
                <a:effectLst/>
              </a:rPr>
              <a:t>3 million tons/year </a:t>
            </a:r>
            <a:r>
              <a:rPr lang="en-US" sz="2400" b="0" i="0" dirty="0">
                <a:effectLst/>
              </a:rPr>
              <a:t>are possible among the partners of C4.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b="0" i="0" dirty="0">
              <a:effectLst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0" i="0" dirty="0">
                <a:solidFill>
                  <a:srgbClr val="0070C0"/>
                </a:solidFill>
                <a:effectLst/>
              </a:rPr>
              <a:t>3 million tons </a:t>
            </a:r>
            <a:r>
              <a:rPr lang="en-US" sz="2400" b="0" i="0" dirty="0">
                <a:effectLst/>
              </a:rPr>
              <a:t>are approx. </a:t>
            </a:r>
            <a:r>
              <a:rPr lang="en-US" sz="2400" b="0" i="0" dirty="0">
                <a:solidFill>
                  <a:srgbClr val="0070C0"/>
                </a:solidFill>
                <a:effectLst/>
              </a:rPr>
              <a:t>15%</a:t>
            </a:r>
            <a:r>
              <a:rPr lang="en-US" sz="2400" b="0" i="0" dirty="0">
                <a:effectLst/>
              </a:rPr>
              <a:t> of the total </a:t>
            </a:r>
            <a:r>
              <a:rPr lang="en-US" sz="2400" b="0" i="0" dirty="0">
                <a:solidFill>
                  <a:srgbClr val="0070C0"/>
                </a:solidFill>
                <a:effectLst/>
              </a:rPr>
              <a:t>Danish target </a:t>
            </a:r>
            <a:r>
              <a:rPr lang="en-US" sz="2400" b="0" i="0" dirty="0">
                <a:effectLst/>
              </a:rPr>
              <a:t>for reduction of 70% by the year 2030 and could be one of the </a:t>
            </a:r>
            <a:r>
              <a:rPr lang="en-US" sz="2400" b="0" i="0" dirty="0">
                <a:solidFill>
                  <a:srgbClr val="0070C0"/>
                </a:solidFill>
                <a:effectLst/>
              </a:rPr>
              <a:t>largest single contributions </a:t>
            </a:r>
            <a:r>
              <a:rPr lang="en-US" sz="2400" b="0" i="0" dirty="0">
                <a:effectLst/>
              </a:rPr>
              <a:t>to the </a:t>
            </a:r>
            <a:r>
              <a:rPr lang="en-US" sz="2400" b="0" i="0" dirty="0">
                <a:solidFill>
                  <a:srgbClr val="0070C0"/>
                </a:solidFill>
                <a:effectLst/>
              </a:rPr>
              <a:t>green transition </a:t>
            </a:r>
            <a:r>
              <a:rPr lang="en-US" sz="2400" b="0" i="0" dirty="0">
                <a:effectLst/>
              </a:rPr>
              <a:t>in Denmark.</a:t>
            </a:r>
            <a:endParaRPr lang="da-DK" sz="2400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0FD3504-BF0F-3C04-AE7B-75A7F1080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6439" y="2380385"/>
            <a:ext cx="3962656" cy="32824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27C34C7A-8639-83D9-58D2-885ACC12AF08}"/>
              </a:ext>
            </a:extLst>
          </p:cNvPr>
          <p:cNvSpPr txBox="1">
            <a:spLocks/>
          </p:cNvSpPr>
          <p:nvPr/>
        </p:nvSpPr>
        <p:spPr>
          <a:xfrm rot="1337852">
            <a:off x="7855144" y="2181586"/>
            <a:ext cx="4586240" cy="8594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3 million tons/</a:t>
            </a:r>
            <a:r>
              <a:rPr kumimoji="0" lang="da-DK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year</a:t>
            </a:r>
            <a:br>
              <a:rPr kumimoji="0" lang="da-DK" sz="4000" b="0" i="0" u="none" strike="noStrike" kern="1200" cap="none" spc="0" normalizeH="0" baseline="0" noProof="0" dirty="0">
                <a:ln>
                  <a:noFill/>
                </a:ln>
                <a:solidFill>
                  <a:srgbClr val="2683C6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</a:b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rgbClr val="2683C6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34836874"/>
      </p:ext>
    </p:extLst>
  </p:cSld>
  <p:clrMapOvr>
    <a:masterClrMapping/>
  </p:clrMapOvr>
  <p:transition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ladsholder til indhold 12">
            <a:extLst>
              <a:ext uri="{FF2B5EF4-FFF2-40B4-BE49-F238E27FC236}">
                <a16:creationId xmlns:a16="http://schemas.microsoft.com/office/drawing/2014/main" id="{6AE901D5-BCC0-2550-9DC4-D88AD0FFBE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82465"/>
          </a:xfrm>
          <a:prstGeom prst="rect">
            <a:avLst/>
          </a:prstGeom>
        </p:spPr>
      </p:pic>
      <p:sp>
        <p:nvSpPr>
          <p:cNvPr id="14" name="Titel 8">
            <a:extLst>
              <a:ext uri="{FF2B5EF4-FFF2-40B4-BE49-F238E27FC236}">
                <a16:creationId xmlns:a16="http://schemas.microsoft.com/office/drawing/2014/main" id="{B82288F4-8171-5AA1-AA06-3F5DEC40C20A}"/>
              </a:ext>
            </a:extLst>
          </p:cNvPr>
          <p:cNvSpPr txBox="1">
            <a:spLocks/>
          </p:cNvSpPr>
          <p:nvPr/>
        </p:nvSpPr>
        <p:spPr>
          <a:xfrm>
            <a:off x="588386" y="0"/>
            <a:ext cx="8934304" cy="17287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a-DK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83C6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Avedøre</a:t>
            </a:r>
            <a:r>
              <a:rPr kumimoji="0" lang="en-GB" altLang="da-DK" sz="4000" b="0" i="0" u="none" strike="noStrike" kern="1200" cap="none" spc="0" normalizeH="0" baseline="0" noProof="0" dirty="0">
                <a:ln>
                  <a:noFill/>
                </a:ln>
                <a:solidFill>
                  <a:srgbClr val="2683C6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CHP Plant, Copenhagen DK </a:t>
            </a:r>
            <a:br>
              <a:rPr kumimoji="0" lang="en-GB" altLang="da-DK" sz="4000" b="0" i="0" u="none" strike="noStrike" kern="1200" cap="none" spc="0" normalizeH="0" baseline="0" noProof="0" dirty="0">
                <a:ln>
                  <a:noFill/>
                </a:ln>
                <a:solidFill>
                  <a:srgbClr val="2683C6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</a:br>
            <a:r>
              <a:rPr kumimoji="0" lang="en-GB" altLang="da-DK" sz="2800" b="0" i="0" u="none" strike="noStrike" kern="1200" cap="none" spc="0" normalizeH="0" baseline="0" noProof="0" dirty="0">
                <a:ln>
                  <a:noFill/>
                </a:ln>
                <a:solidFill>
                  <a:srgbClr val="2683C6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Unit 1 (1990/2016) and unit 2 (2001/2014)</a:t>
            </a:r>
            <a:br>
              <a:rPr kumimoji="0" lang="en-GB" altLang="da-DK" sz="2800" b="0" i="0" u="none" strike="noStrike" kern="1200" cap="none" spc="0" normalizeH="0" baseline="0" noProof="0" dirty="0">
                <a:ln>
                  <a:noFill/>
                </a:ln>
                <a:solidFill>
                  <a:srgbClr val="2683C6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</a:br>
            <a:endParaRPr kumimoji="0" lang="en-GB" altLang="da-DK" sz="2000" b="0" i="0" u="none" strike="noStrike" kern="1200" cap="none" spc="0" normalizeH="0" baseline="0" noProof="0" dirty="0">
              <a:ln>
                <a:noFill/>
              </a:ln>
              <a:solidFill>
                <a:srgbClr val="2683C6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</p:txBody>
      </p:sp>
      <p:sp>
        <p:nvSpPr>
          <p:cNvPr id="17" name="Titel 8">
            <a:extLst>
              <a:ext uri="{FF2B5EF4-FFF2-40B4-BE49-F238E27FC236}">
                <a16:creationId xmlns:a16="http://schemas.microsoft.com/office/drawing/2014/main" id="{B2432B89-8D1D-6E45-F5BA-C482C5F21D1E}"/>
              </a:ext>
            </a:extLst>
          </p:cNvPr>
          <p:cNvSpPr txBox="1">
            <a:spLocks/>
          </p:cNvSpPr>
          <p:nvPr/>
        </p:nvSpPr>
        <p:spPr>
          <a:xfrm>
            <a:off x="3560693" y="5227852"/>
            <a:ext cx="1916472" cy="6880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a-DK" sz="2800" b="0" i="0" u="none" strike="noStrike" kern="1200" cap="none" spc="0" normalizeH="0" baseline="0" noProof="0" dirty="0">
                <a:ln>
                  <a:noFill/>
                </a:ln>
                <a:solidFill>
                  <a:srgbClr val="2683C6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Straw-unit</a:t>
            </a:r>
          </a:p>
        </p:txBody>
      </p:sp>
      <p:sp>
        <p:nvSpPr>
          <p:cNvPr id="18" name="Titel 8">
            <a:extLst>
              <a:ext uri="{FF2B5EF4-FFF2-40B4-BE49-F238E27FC236}">
                <a16:creationId xmlns:a16="http://schemas.microsoft.com/office/drawing/2014/main" id="{9AA26399-6B5E-DCAE-D80B-6A2686554721}"/>
              </a:ext>
            </a:extLst>
          </p:cNvPr>
          <p:cNvSpPr txBox="1">
            <a:spLocks/>
          </p:cNvSpPr>
          <p:nvPr/>
        </p:nvSpPr>
        <p:spPr>
          <a:xfrm>
            <a:off x="5675819" y="4565073"/>
            <a:ext cx="1231178" cy="794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a-DK" sz="2800" b="0" i="0" u="none" strike="noStrike" kern="1200" cap="none" spc="0" normalizeH="0" baseline="0" noProof="0" dirty="0">
                <a:ln>
                  <a:noFill/>
                </a:ln>
                <a:solidFill>
                  <a:srgbClr val="2683C6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Unit 2</a:t>
            </a:r>
            <a:br>
              <a:rPr kumimoji="0" lang="en-GB" altLang="da-DK" sz="2800" b="0" i="0" u="none" strike="noStrike" kern="1200" cap="none" spc="0" normalizeH="0" baseline="0" noProof="0" dirty="0">
                <a:ln>
                  <a:noFill/>
                </a:ln>
                <a:solidFill>
                  <a:srgbClr val="2683C6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</a:br>
            <a:endParaRPr kumimoji="0" lang="en-GB" altLang="da-DK" sz="2000" b="0" i="0" u="none" strike="noStrike" kern="1200" cap="none" spc="0" normalizeH="0" baseline="0" noProof="0" dirty="0">
              <a:ln>
                <a:noFill/>
              </a:ln>
              <a:solidFill>
                <a:srgbClr val="2683C6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</p:txBody>
      </p:sp>
      <p:sp>
        <p:nvSpPr>
          <p:cNvPr id="19" name="Titel 8">
            <a:extLst>
              <a:ext uri="{FF2B5EF4-FFF2-40B4-BE49-F238E27FC236}">
                <a16:creationId xmlns:a16="http://schemas.microsoft.com/office/drawing/2014/main" id="{B9A193F9-31FC-2E68-5531-A190596156AA}"/>
              </a:ext>
            </a:extLst>
          </p:cNvPr>
          <p:cNvSpPr txBox="1">
            <a:spLocks/>
          </p:cNvSpPr>
          <p:nvPr/>
        </p:nvSpPr>
        <p:spPr>
          <a:xfrm>
            <a:off x="7583242" y="4883729"/>
            <a:ext cx="1425141" cy="6880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a-DK" sz="2800" b="0" i="0" u="none" strike="noStrike" kern="1200" cap="none" spc="0" normalizeH="0" baseline="0" noProof="0" dirty="0">
                <a:ln>
                  <a:noFill/>
                </a:ln>
                <a:solidFill>
                  <a:srgbClr val="2683C6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Unit 1</a:t>
            </a:r>
            <a:endParaRPr kumimoji="0" lang="en-GB" altLang="da-DK" sz="2000" b="0" i="0" u="none" strike="noStrike" kern="1200" cap="none" spc="0" normalizeH="0" baseline="0" noProof="0" dirty="0">
              <a:ln>
                <a:noFill/>
              </a:ln>
              <a:solidFill>
                <a:srgbClr val="2683C6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</p:txBody>
      </p:sp>
      <p:sp>
        <p:nvSpPr>
          <p:cNvPr id="20" name="Titel 8">
            <a:extLst>
              <a:ext uri="{FF2B5EF4-FFF2-40B4-BE49-F238E27FC236}">
                <a16:creationId xmlns:a16="http://schemas.microsoft.com/office/drawing/2014/main" id="{15E4E624-23CF-E5C3-0F65-D54FED3BA28C}"/>
              </a:ext>
            </a:extLst>
          </p:cNvPr>
          <p:cNvSpPr txBox="1">
            <a:spLocks/>
          </p:cNvSpPr>
          <p:nvPr/>
        </p:nvSpPr>
        <p:spPr>
          <a:xfrm>
            <a:off x="2504030" y="4380380"/>
            <a:ext cx="1916472" cy="6880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a-DK" sz="2800" b="0" i="0" u="none" strike="noStrike" kern="1200" cap="none" spc="0" normalizeH="0" baseline="0" noProof="0" dirty="0">
                <a:ln>
                  <a:noFill/>
                </a:ln>
                <a:solidFill>
                  <a:srgbClr val="2683C6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Heat storage</a:t>
            </a:r>
          </a:p>
        </p:txBody>
      </p:sp>
      <p:sp>
        <p:nvSpPr>
          <p:cNvPr id="21" name="Titel 8">
            <a:extLst>
              <a:ext uri="{FF2B5EF4-FFF2-40B4-BE49-F238E27FC236}">
                <a16:creationId xmlns:a16="http://schemas.microsoft.com/office/drawing/2014/main" id="{96D13EEE-8586-DB0A-8347-A4B836DB2A82}"/>
              </a:ext>
            </a:extLst>
          </p:cNvPr>
          <p:cNvSpPr txBox="1">
            <a:spLocks/>
          </p:cNvSpPr>
          <p:nvPr/>
        </p:nvSpPr>
        <p:spPr>
          <a:xfrm>
            <a:off x="9138085" y="4380379"/>
            <a:ext cx="1916472" cy="6880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a-DK" sz="2800" b="0" i="0" u="none" strike="noStrike" kern="1200" cap="none" spc="0" normalizeH="0" baseline="0" noProof="0" dirty="0">
                <a:ln>
                  <a:noFill/>
                </a:ln>
                <a:solidFill>
                  <a:srgbClr val="2683C6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Storage for wood pellets</a:t>
            </a:r>
          </a:p>
        </p:txBody>
      </p:sp>
      <p:pic>
        <p:nvPicPr>
          <p:cNvPr id="22" name="Billede 21">
            <a:extLst>
              <a:ext uri="{FF2B5EF4-FFF2-40B4-BE49-F238E27FC236}">
                <a16:creationId xmlns:a16="http://schemas.microsoft.com/office/drawing/2014/main" id="{4ED828EB-0B25-2C13-5DDE-8F859B4D1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101340">
            <a:off x="3110465" y="3815723"/>
            <a:ext cx="1240763" cy="377985"/>
          </a:xfrm>
          <a:prstGeom prst="rect">
            <a:avLst/>
          </a:prstGeom>
        </p:spPr>
      </p:pic>
      <p:pic>
        <p:nvPicPr>
          <p:cNvPr id="23" name="Billede 22">
            <a:extLst>
              <a:ext uri="{FF2B5EF4-FFF2-40B4-BE49-F238E27FC236}">
                <a16:creationId xmlns:a16="http://schemas.microsoft.com/office/drawing/2014/main" id="{14E725AA-D675-F734-A924-163B041F9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171863">
            <a:off x="4255094" y="4343338"/>
            <a:ext cx="1494931" cy="429386"/>
          </a:xfrm>
          <a:prstGeom prst="rect">
            <a:avLst/>
          </a:prstGeom>
        </p:spPr>
      </p:pic>
      <p:pic>
        <p:nvPicPr>
          <p:cNvPr id="24" name="Billede 23">
            <a:extLst>
              <a:ext uri="{FF2B5EF4-FFF2-40B4-BE49-F238E27FC236}">
                <a16:creationId xmlns:a16="http://schemas.microsoft.com/office/drawing/2014/main" id="{C908610D-AC8B-C724-9D16-9062F27E9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012191">
            <a:off x="5166381" y="3748441"/>
            <a:ext cx="1598189" cy="377985"/>
          </a:xfrm>
          <a:prstGeom prst="rect">
            <a:avLst/>
          </a:prstGeom>
        </p:spPr>
      </p:pic>
      <p:pic>
        <p:nvPicPr>
          <p:cNvPr id="25" name="Billede 24">
            <a:extLst>
              <a:ext uri="{FF2B5EF4-FFF2-40B4-BE49-F238E27FC236}">
                <a16:creationId xmlns:a16="http://schemas.microsoft.com/office/drawing/2014/main" id="{25A94552-D6BB-B2E0-911B-370F6C88C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418213">
            <a:off x="6015925" y="3838565"/>
            <a:ext cx="2317887" cy="377985"/>
          </a:xfrm>
          <a:prstGeom prst="rect">
            <a:avLst/>
          </a:prstGeom>
        </p:spPr>
      </p:pic>
      <p:pic>
        <p:nvPicPr>
          <p:cNvPr id="26" name="Billede 25">
            <a:extLst>
              <a:ext uri="{FF2B5EF4-FFF2-40B4-BE49-F238E27FC236}">
                <a16:creationId xmlns:a16="http://schemas.microsoft.com/office/drawing/2014/main" id="{969CC83E-8B5B-8D40-6639-8E98132E0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628766">
            <a:off x="8172456" y="3555540"/>
            <a:ext cx="1730802" cy="377985"/>
          </a:xfrm>
          <a:prstGeom prst="rect">
            <a:avLst/>
          </a:prstGeom>
        </p:spPr>
      </p:pic>
      <p:sp>
        <p:nvSpPr>
          <p:cNvPr id="27" name="Titel 8">
            <a:extLst>
              <a:ext uri="{FF2B5EF4-FFF2-40B4-BE49-F238E27FC236}">
                <a16:creationId xmlns:a16="http://schemas.microsoft.com/office/drawing/2014/main" id="{AD2F28C5-7DBD-480A-607E-F72DF91823EA}"/>
              </a:ext>
            </a:extLst>
          </p:cNvPr>
          <p:cNvSpPr txBox="1">
            <a:spLocks/>
          </p:cNvSpPr>
          <p:nvPr/>
        </p:nvSpPr>
        <p:spPr bwMode="auto">
          <a:xfrm>
            <a:off x="3031828" y="6207666"/>
            <a:ext cx="685789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8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8000"/>
                </a:solidFill>
                <a:latin typeface="Tahoma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8000"/>
                </a:solidFill>
                <a:latin typeface="Tahoma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8000"/>
                </a:solidFill>
                <a:latin typeface="Tahoma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8000"/>
                </a:solidFill>
                <a:latin typeface="Tahoma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008000"/>
                </a:solidFill>
                <a:latin typeface="Tahoma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008000"/>
                </a:solidFill>
                <a:latin typeface="Tahoma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008000"/>
                </a:solidFill>
                <a:latin typeface="Tahoma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008000"/>
                </a:solidFill>
                <a:latin typeface="Tahoma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a-DK" sz="2400" b="0" i="0" u="none" strike="noStrike" kern="0" cap="none" spc="0" normalizeH="0" baseline="0" noProof="0" dirty="0">
                <a:ln>
                  <a:noFill/>
                </a:ln>
                <a:solidFill>
                  <a:srgbClr val="2683C6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100 % sustainable biomass - </a:t>
            </a:r>
            <a:r>
              <a:rPr kumimoji="0" lang="da-DK" sz="2400" b="0" i="0" u="none" strike="noStrike" kern="0" cap="none" spc="0" normalizeH="0" baseline="0" noProof="0" dirty="0">
                <a:ln>
                  <a:noFill/>
                </a:ln>
                <a:solidFill>
                  <a:srgbClr val="2683C6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856 MJ/s heat </a:t>
            </a:r>
            <a:endParaRPr kumimoji="0" lang="en-GB" altLang="da-DK" sz="2400" b="0" i="0" u="none" strike="noStrike" kern="0" cap="none" spc="0" normalizeH="0" baseline="0" noProof="0" dirty="0">
              <a:ln>
                <a:noFill/>
              </a:ln>
              <a:solidFill>
                <a:srgbClr val="2683C6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223361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AC5BEC-1811-D8EA-9BD4-EA3EA3A2A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365" y="365124"/>
            <a:ext cx="11120580" cy="1325563"/>
          </a:xfrm>
        </p:spPr>
        <p:txBody>
          <a:bodyPr>
            <a:normAutofit/>
          </a:bodyPr>
          <a:lstStyle/>
          <a:p>
            <a:r>
              <a:rPr lang="da-DK" sz="3600" dirty="0"/>
              <a:t>Avedøre CHP Plant – </a:t>
            </a:r>
            <a:r>
              <a:rPr lang="da-DK" sz="3600" dirty="0" err="1"/>
              <a:t>Surplus</a:t>
            </a:r>
            <a:r>
              <a:rPr lang="da-DK" sz="3600" dirty="0"/>
              <a:t> heat from CC and </a:t>
            </a:r>
            <a:r>
              <a:rPr lang="da-DK" sz="3600" dirty="0" err="1"/>
              <a:t>PtX</a:t>
            </a:r>
            <a:endParaRPr lang="da-DK" sz="3600" dirty="0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DDF73C4F-16DA-C894-92E2-6A6AFB40A4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365" y="1690687"/>
            <a:ext cx="11120580" cy="4590039"/>
          </a:xfrm>
        </p:spPr>
      </p:pic>
    </p:spTree>
    <p:extLst>
      <p:ext uri="{BB962C8B-B14F-4D97-AF65-F5344CB8AC3E}">
        <p14:creationId xmlns:p14="http://schemas.microsoft.com/office/powerpoint/2010/main" val="564053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dirty="0"/>
              <a:t>Agenda</a:t>
            </a:r>
            <a:br>
              <a:rPr lang="da-DK" altLang="da-DK" dirty="0"/>
            </a:br>
            <a:endParaRPr lang="da-DK" altLang="da-DK" sz="3200" dirty="0"/>
          </a:p>
        </p:txBody>
      </p:sp>
      <p:pic>
        <p:nvPicPr>
          <p:cNvPr id="10243" name="Bille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891" y="3292517"/>
            <a:ext cx="2652634" cy="176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226128"/>
            <a:ext cx="6691745" cy="515562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altLang="da-DK" sz="2400" b="1" dirty="0">
                <a:solidFill>
                  <a:srgbClr val="008000"/>
                </a:solidFill>
              </a:rPr>
              <a:t>Paris Agreement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GB" altLang="da-DK" sz="2400" dirty="0">
              <a:solidFill>
                <a:srgbClr val="008000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altLang="da-DK" sz="2400" dirty="0">
                <a:solidFill>
                  <a:schemeClr val="bg2"/>
                </a:solidFill>
              </a:rPr>
              <a:t>CO</a:t>
            </a:r>
            <a:r>
              <a:rPr lang="en-GB" altLang="da-DK" sz="2400" baseline="-25000" dirty="0">
                <a:solidFill>
                  <a:schemeClr val="bg2"/>
                </a:solidFill>
              </a:rPr>
              <a:t>2</a:t>
            </a:r>
            <a:r>
              <a:rPr lang="en-GB" altLang="da-DK" sz="2400" dirty="0">
                <a:solidFill>
                  <a:schemeClr val="bg2"/>
                </a:solidFill>
              </a:rPr>
              <a:t>-emission in Serbia and Denmark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GB" altLang="da-DK" sz="2400" dirty="0">
              <a:solidFill>
                <a:schemeClr val="bg2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altLang="da-DK" sz="2400" dirty="0">
                <a:solidFill>
                  <a:schemeClr val="bg2"/>
                </a:solidFill>
              </a:rPr>
              <a:t>VEKS Strategy and CO</a:t>
            </a:r>
            <a:r>
              <a:rPr lang="en-GB" altLang="da-DK" sz="2400" baseline="-25000" dirty="0">
                <a:solidFill>
                  <a:schemeClr val="bg2"/>
                </a:solidFill>
              </a:rPr>
              <a:t>2</a:t>
            </a:r>
            <a:r>
              <a:rPr lang="en-GB" altLang="da-DK" sz="2400" dirty="0">
                <a:solidFill>
                  <a:schemeClr val="bg2"/>
                </a:solidFill>
              </a:rPr>
              <a:t>-emission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GB" altLang="da-DK" sz="2400" dirty="0">
              <a:solidFill>
                <a:schemeClr val="bg2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altLang="da-DK" sz="2400" dirty="0">
                <a:solidFill>
                  <a:schemeClr val="bg2"/>
                </a:solidFill>
              </a:rPr>
              <a:t>Impact points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GB" altLang="da-DK" sz="2000" dirty="0">
                <a:solidFill>
                  <a:schemeClr val="bg2"/>
                </a:solidFill>
              </a:rPr>
              <a:t>Storage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GB" altLang="da-DK" sz="2000" dirty="0">
                <a:solidFill>
                  <a:schemeClr val="bg2"/>
                </a:solidFill>
              </a:rPr>
              <a:t>Data </a:t>
            </a:r>
            <a:r>
              <a:rPr lang="en-GB" altLang="da-DK" sz="2000" dirty="0" err="1">
                <a:solidFill>
                  <a:schemeClr val="bg2"/>
                </a:solidFill>
              </a:rPr>
              <a:t>center</a:t>
            </a:r>
            <a:endParaRPr lang="en-GB" altLang="da-DK" sz="2000" dirty="0">
              <a:solidFill>
                <a:schemeClr val="bg2"/>
              </a:solidFill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GB" altLang="da-DK" sz="2000" dirty="0">
                <a:solidFill>
                  <a:schemeClr val="bg2"/>
                </a:solidFill>
              </a:rPr>
              <a:t>Carbon Capture (CC)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GB" altLang="da-DK" sz="2400" dirty="0">
              <a:solidFill>
                <a:schemeClr val="bg2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altLang="da-DK" sz="2400" dirty="0">
                <a:solidFill>
                  <a:schemeClr val="bg2"/>
                </a:solidFill>
              </a:rPr>
              <a:t>Summary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GB" altLang="da-DK" sz="18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962935"/>
      </p:ext>
    </p:extLst>
  </p:cSld>
  <p:clrMapOvr>
    <a:masterClrMapping/>
  </p:clrMapOvr>
  <p:transition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dirty="0"/>
              <a:t>Agenda</a:t>
            </a:r>
            <a:br>
              <a:rPr lang="da-DK" altLang="da-DK" dirty="0"/>
            </a:br>
            <a:endParaRPr lang="da-DK" altLang="da-DK" sz="3200" dirty="0"/>
          </a:p>
        </p:txBody>
      </p:sp>
      <p:pic>
        <p:nvPicPr>
          <p:cNvPr id="10243" name="Bille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891" y="3292517"/>
            <a:ext cx="2652634" cy="176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226128"/>
            <a:ext cx="6691745" cy="515562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altLang="da-DK" sz="2400" dirty="0">
                <a:solidFill>
                  <a:schemeClr val="bg2"/>
                </a:solidFill>
              </a:rPr>
              <a:t>Paris Agreement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GB" altLang="da-DK" sz="2400" dirty="0">
              <a:solidFill>
                <a:schemeClr val="bg2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altLang="da-DK" sz="2400" dirty="0">
                <a:solidFill>
                  <a:schemeClr val="bg2"/>
                </a:solidFill>
              </a:rPr>
              <a:t>CO</a:t>
            </a:r>
            <a:r>
              <a:rPr lang="en-GB" altLang="da-DK" sz="2400" baseline="-25000" dirty="0">
                <a:solidFill>
                  <a:schemeClr val="bg2"/>
                </a:solidFill>
              </a:rPr>
              <a:t>2</a:t>
            </a:r>
            <a:r>
              <a:rPr lang="en-GB" altLang="da-DK" sz="2400" dirty="0">
                <a:solidFill>
                  <a:schemeClr val="bg2"/>
                </a:solidFill>
              </a:rPr>
              <a:t>-emission in Serbia and Denmark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GB" altLang="da-DK" sz="2400" dirty="0">
              <a:solidFill>
                <a:schemeClr val="bg2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altLang="da-DK" sz="2400" dirty="0">
                <a:solidFill>
                  <a:schemeClr val="bg2"/>
                </a:solidFill>
              </a:rPr>
              <a:t>VEKS Strategy and CO</a:t>
            </a:r>
            <a:r>
              <a:rPr lang="en-GB" altLang="da-DK" sz="2400" baseline="-25000" dirty="0">
                <a:solidFill>
                  <a:schemeClr val="bg2"/>
                </a:solidFill>
              </a:rPr>
              <a:t>2</a:t>
            </a:r>
            <a:r>
              <a:rPr lang="en-GB" altLang="da-DK" sz="2400" dirty="0">
                <a:solidFill>
                  <a:schemeClr val="bg2"/>
                </a:solidFill>
              </a:rPr>
              <a:t>-emission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GB" altLang="da-DK" sz="2400" dirty="0">
              <a:solidFill>
                <a:schemeClr val="bg2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altLang="da-DK" sz="2400" dirty="0">
                <a:solidFill>
                  <a:schemeClr val="bg2"/>
                </a:solidFill>
              </a:rPr>
              <a:t>Impact points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GB" altLang="da-DK" sz="2000" dirty="0">
                <a:solidFill>
                  <a:schemeClr val="bg2"/>
                </a:solidFill>
              </a:rPr>
              <a:t>Storage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GB" altLang="da-DK" sz="2000" dirty="0">
                <a:solidFill>
                  <a:schemeClr val="bg2"/>
                </a:solidFill>
              </a:rPr>
              <a:t>Data </a:t>
            </a:r>
            <a:r>
              <a:rPr lang="en-GB" altLang="da-DK" sz="2000" dirty="0" err="1">
                <a:solidFill>
                  <a:schemeClr val="bg2"/>
                </a:solidFill>
              </a:rPr>
              <a:t>center</a:t>
            </a:r>
            <a:endParaRPr lang="en-GB" altLang="da-DK" sz="2000" dirty="0">
              <a:solidFill>
                <a:schemeClr val="bg2"/>
              </a:solidFill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GB" altLang="da-DK" sz="2000" dirty="0">
                <a:solidFill>
                  <a:schemeClr val="bg2"/>
                </a:solidFill>
              </a:rPr>
              <a:t>Carbon Capture (CC)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GB" altLang="da-DK" sz="2400" dirty="0">
              <a:solidFill>
                <a:srgbClr val="008000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altLang="da-DK" sz="2400" b="1" dirty="0">
                <a:solidFill>
                  <a:srgbClr val="008000"/>
                </a:solidFill>
              </a:rPr>
              <a:t>Summary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GB" altLang="da-DK" sz="18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263025"/>
      </p:ext>
    </p:extLst>
  </p:cSld>
  <p:clrMapOvr>
    <a:masterClrMapping/>
  </p:clrMapOvr>
  <p:transition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2">
            <a:extLst>
              <a:ext uri="{FF2B5EF4-FFF2-40B4-BE49-F238E27FC236}">
                <a16:creationId xmlns:a16="http://schemas.microsoft.com/office/drawing/2014/main" id="{9B51DB30-36BF-49BD-8110-34CC963068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59113" y="344588"/>
            <a:ext cx="2947066" cy="936625"/>
          </a:xfrm>
        </p:spPr>
        <p:txBody>
          <a:bodyPr/>
          <a:lstStyle/>
          <a:p>
            <a:pPr eaLnBrk="1" hangingPunct="1"/>
            <a:r>
              <a:rPr lang="en-GB" altLang="da-DK" dirty="0"/>
              <a:t>Summary</a:t>
            </a:r>
          </a:p>
        </p:txBody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98A1936B-AFEF-4D46-8B43-A698A4342906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892800" y="1783122"/>
            <a:ext cx="5946263" cy="3960813"/>
          </a:xfrm>
        </p:spPr>
        <p:txBody>
          <a:bodyPr>
            <a:normAutofit/>
          </a:bodyPr>
          <a:lstStyle/>
          <a:p>
            <a:pPr eaLnBrk="1" hangingPunct="1"/>
            <a:endParaRPr lang="en-GB" altLang="da-DK" sz="2600" dirty="0"/>
          </a:p>
          <a:p>
            <a:pPr eaLnBrk="1" hangingPunct="1"/>
            <a:endParaRPr lang="en-US" altLang="da-DK" sz="2400" dirty="0"/>
          </a:p>
          <a:p>
            <a:pPr eaLnBrk="1" hangingPunct="1"/>
            <a:endParaRPr lang="en-US" altLang="da-DK" sz="2400" dirty="0"/>
          </a:p>
          <a:p>
            <a:pPr eaLnBrk="1" hangingPunct="1"/>
            <a:r>
              <a:rPr lang="en-US" altLang="da-DK" sz="2400" dirty="0"/>
              <a:t>Both </a:t>
            </a:r>
            <a:r>
              <a:rPr lang="en-US" altLang="da-DK" sz="2400" dirty="0">
                <a:solidFill>
                  <a:srgbClr val="0070C0"/>
                </a:solidFill>
              </a:rPr>
              <a:t>Data Centers</a:t>
            </a:r>
            <a:r>
              <a:rPr lang="en-US" altLang="da-DK" sz="2400" dirty="0"/>
              <a:t>, </a:t>
            </a:r>
            <a:r>
              <a:rPr lang="en-US" altLang="da-DK" sz="2400" dirty="0">
                <a:solidFill>
                  <a:srgbClr val="0070C0"/>
                </a:solidFill>
              </a:rPr>
              <a:t>Carbon Capture </a:t>
            </a:r>
            <a:r>
              <a:rPr lang="en-US" altLang="da-DK" sz="2400" dirty="0"/>
              <a:t>process and the </a:t>
            </a:r>
            <a:r>
              <a:rPr lang="en-US" altLang="da-DK" sz="2400" dirty="0">
                <a:solidFill>
                  <a:srgbClr val="0070C0"/>
                </a:solidFill>
              </a:rPr>
              <a:t>Power-to-X</a:t>
            </a:r>
            <a:r>
              <a:rPr lang="en-US" altLang="da-DK" sz="2400" dirty="0"/>
              <a:t> process generate </a:t>
            </a:r>
            <a:r>
              <a:rPr lang="en-US" altLang="da-DK" sz="2400" dirty="0">
                <a:solidFill>
                  <a:srgbClr val="0070C0"/>
                </a:solidFill>
              </a:rPr>
              <a:t>large </a:t>
            </a:r>
            <a:r>
              <a:rPr lang="en-US" altLang="da-DK" sz="2400" dirty="0"/>
              <a:t>amounts of </a:t>
            </a:r>
            <a:r>
              <a:rPr lang="en-US" altLang="da-DK" sz="2400" dirty="0">
                <a:solidFill>
                  <a:srgbClr val="0070C0"/>
                </a:solidFill>
              </a:rPr>
              <a:t>excess heat</a:t>
            </a:r>
            <a:r>
              <a:rPr lang="en-US" altLang="da-DK" sz="2400" dirty="0"/>
              <a:t>….</a:t>
            </a:r>
          </a:p>
          <a:p>
            <a:pPr eaLnBrk="1" hangingPunct="1"/>
            <a:endParaRPr lang="en-US" altLang="da-DK" sz="2400" dirty="0"/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16E73D97-FA94-80AB-F805-6DBF632FA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236464" cy="6858000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AF6286DF-9CDB-4875-B83B-7C44DDD56F2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872039" y="188913"/>
            <a:ext cx="4968875" cy="1439862"/>
          </a:xfrm>
        </p:spPr>
        <p:txBody>
          <a:bodyPr/>
          <a:lstStyle/>
          <a:p>
            <a:pPr algn="ctr" eaLnBrk="1" hangingPunct="1"/>
            <a:r>
              <a:rPr lang="en-GB" altLang="da-DK"/>
              <a:t>Summary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1034C11E-94E1-44C3-8A55-44048056C39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880101" y="1844676"/>
            <a:ext cx="6016335" cy="4537075"/>
          </a:xfrm>
        </p:spPr>
        <p:txBody>
          <a:bodyPr/>
          <a:lstStyle/>
          <a:p>
            <a:pPr eaLnBrk="1" hangingPunct="1"/>
            <a:endParaRPr lang="en-GB" altLang="da-DK" dirty="0"/>
          </a:p>
          <a:p>
            <a:r>
              <a:rPr lang="en-US" altLang="da-DK" sz="2400" dirty="0">
                <a:solidFill>
                  <a:srgbClr val="0070C0"/>
                </a:solidFill>
              </a:rPr>
              <a:t>Only</a:t>
            </a:r>
            <a:r>
              <a:rPr lang="en-US" altLang="da-DK" sz="2400" dirty="0"/>
              <a:t> a society with a well-functioning </a:t>
            </a:r>
            <a:r>
              <a:rPr lang="en-US" altLang="da-DK" sz="2400" dirty="0">
                <a:solidFill>
                  <a:srgbClr val="0070C0"/>
                </a:solidFill>
              </a:rPr>
              <a:t>district heating </a:t>
            </a:r>
            <a:r>
              <a:rPr lang="en-US" altLang="da-DK" sz="2400" dirty="0"/>
              <a:t>system can make </a:t>
            </a:r>
            <a:r>
              <a:rPr lang="en-US" altLang="da-DK" sz="2400" dirty="0">
                <a:solidFill>
                  <a:srgbClr val="0070C0"/>
                </a:solidFill>
              </a:rPr>
              <a:t>optimal </a:t>
            </a:r>
            <a:r>
              <a:rPr lang="en-US" altLang="da-DK" sz="2400" dirty="0"/>
              <a:t>use of the </a:t>
            </a:r>
            <a:r>
              <a:rPr lang="en-US" altLang="da-DK" sz="2400" dirty="0">
                <a:solidFill>
                  <a:srgbClr val="0070C0"/>
                </a:solidFill>
              </a:rPr>
              <a:t>energy resources </a:t>
            </a:r>
            <a:r>
              <a:rPr lang="en-US" altLang="da-DK" sz="2400" dirty="0"/>
              <a:t>of the future.</a:t>
            </a:r>
            <a:endParaRPr lang="en-GB" altLang="da-DK" sz="2400" dirty="0"/>
          </a:p>
          <a:p>
            <a:pPr eaLnBrk="1" hangingPunct="1"/>
            <a:endParaRPr lang="en-GB" altLang="da-DK" sz="2400" dirty="0">
              <a:solidFill>
                <a:srgbClr val="008000"/>
              </a:solidFill>
            </a:endParaRPr>
          </a:p>
          <a:p>
            <a:pPr eaLnBrk="1" hangingPunct="1"/>
            <a:endParaRPr lang="en-GB" altLang="da-DK" sz="2400" dirty="0">
              <a:solidFill>
                <a:srgbClr val="008000"/>
              </a:solidFill>
            </a:endParaRPr>
          </a:p>
          <a:p>
            <a:pPr eaLnBrk="1" hangingPunct="1"/>
            <a:r>
              <a:rPr lang="en-GB" altLang="da-DK" sz="2400" dirty="0">
                <a:solidFill>
                  <a:srgbClr val="0070C0"/>
                </a:solidFill>
              </a:rPr>
              <a:t>Without DH </a:t>
            </a:r>
            <a:r>
              <a:rPr lang="en-GB" altLang="da-DK" sz="2400" dirty="0">
                <a:solidFill>
                  <a:srgbClr val="008000"/>
                </a:solidFill>
              </a:rPr>
              <a:t>the </a:t>
            </a:r>
            <a:r>
              <a:rPr lang="en-GB" altLang="da-DK" sz="2400" dirty="0">
                <a:solidFill>
                  <a:srgbClr val="0070C0"/>
                </a:solidFill>
              </a:rPr>
              <a:t>resources</a:t>
            </a:r>
            <a:r>
              <a:rPr lang="en-GB" altLang="da-DK" sz="2400" dirty="0">
                <a:solidFill>
                  <a:srgbClr val="008000"/>
                </a:solidFill>
              </a:rPr>
              <a:t> would be </a:t>
            </a:r>
            <a:r>
              <a:rPr lang="en-GB" altLang="da-DK" sz="2400" dirty="0">
                <a:solidFill>
                  <a:srgbClr val="0070C0"/>
                </a:solidFill>
              </a:rPr>
              <a:t>lost</a:t>
            </a:r>
            <a:r>
              <a:rPr lang="en-GB" altLang="da-DK" sz="2400" dirty="0">
                <a:solidFill>
                  <a:srgbClr val="FF0000"/>
                </a:solidFill>
              </a:rPr>
              <a:t> </a:t>
            </a:r>
            <a:r>
              <a:rPr lang="en-GB" altLang="da-DK" sz="2400" dirty="0">
                <a:solidFill>
                  <a:srgbClr val="008000"/>
                </a:solidFill>
              </a:rPr>
              <a:t>for the </a:t>
            </a:r>
            <a:r>
              <a:rPr lang="en-GB" altLang="da-DK" sz="2400" dirty="0">
                <a:solidFill>
                  <a:srgbClr val="0070C0"/>
                </a:solidFill>
              </a:rPr>
              <a:t>society.</a:t>
            </a:r>
          </a:p>
        </p:txBody>
      </p:sp>
      <p:pic>
        <p:nvPicPr>
          <p:cNvPr id="6" name="Billede 5" descr="Et billede, der indeholder himmel, udendørs&#10;&#10;Automatisk genereret beskrivelse">
            <a:extLst>
              <a:ext uri="{FF2B5EF4-FFF2-40B4-BE49-F238E27FC236}">
                <a16:creationId xmlns:a16="http://schemas.microsoft.com/office/drawing/2014/main" id="{76D8E1D2-3354-4830-8216-D6700B7622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Pladsholder til indhold 6"/>
          <p:cNvSpPr>
            <a:spLocks noGrp="1"/>
          </p:cNvSpPr>
          <p:nvPr>
            <p:ph sz="half" idx="2"/>
          </p:nvPr>
        </p:nvSpPr>
        <p:spPr>
          <a:xfrm>
            <a:off x="8362273" y="343748"/>
            <a:ext cx="3529013" cy="4537075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GB" altLang="da-DK" sz="4000" b="1" dirty="0">
              <a:solidFill>
                <a:srgbClr val="008000"/>
              </a:solidFill>
            </a:endParaRPr>
          </a:p>
          <a:p>
            <a:pPr eaLnBrk="1" hangingPunct="1">
              <a:buFontTx/>
              <a:buNone/>
            </a:pPr>
            <a:r>
              <a:rPr lang="en-GB" altLang="da-DK" sz="4800" dirty="0">
                <a:solidFill>
                  <a:srgbClr val="008000"/>
                </a:solidFill>
              </a:rPr>
              <a:t>Thank you</a:t>
            </a:r>
            <a:endParaRPr lang="zh-CN" altLang="en-GB" sz="4800" dirty="0">
              <a:solidFill>
                <a:srgbClr val="008000"/>
              </a:solidFill>
              <a:ea typeface="SimSun" panose="02010600030101010101" pitchFamily="2" charset="-122"/>
            </a:endParaRPr>
          </a:p>
          <a:p>
            <a:pPr eaLnBrk="1" hangingPunct="1">
              <a:buFontTx/>
              <a:buNone/>
            </a:pPr>
            <a:endParaRPr lang="en-GB" altLang="da-DK" dirty="0">
              <a:solidFill>
                <a:srgbClr val="008000"/>
              </a:solidFill>
            </a:endParaRPr>
          </a:p>
          <a:p>
            <a:pPr eaLnBrk="1" hangingPunct="1">
              <a:buFontTx/>
              <a:buNone/>
            </a:pPr>
            <a:r>
              <a:rPr lang="en-GB" altLang="da-DK" dirty="0"/>
              <a:t>Further information:</a:t>
            </a:r>
          </a:p>
          <a:p>
            <a:pPr eaLnBrk="1" hangingPunct="1">
              <a:buFontTx/>
              <a:buNone/>
            </a:pPr>
            <a:r>
              <a:rPr lang="en-GB" altLang="da-DK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www.veks.dk</a:t>
            </a:r>
            <a:endParaRPr lang="en-GB" altLang="da-DK" dirty="0"/>
          </a:p>
          <a:p>
            <a:pPr eaLnBrk="1" hangingPunct="1">
              <a:buFontTx/>
              <a:buNone/>
            </a:pPr>
            <a:r>
              <a:rPr lang="en-GB" altLang="da-DK" dirty="0"/>
              <a:t>lg@veks.dk</a:t>
            </a:r>
          </a:p>
          <a:p>
            <a:endParaRPr lang="en-GB" altLang="da-DK" dirty="0"/>
          </a:p>
        </p:txBody>
      </p:sp>
      <p:pic>
        <p:nvPicPr>
          <p:cNvPr id="2" name="Picture 2" descr="F:\-- lukket --\IT afdelingen\Hanne\Ny identitet\Logopakke_arc\Office_use_RGB\PNG\arc_name_tall_white_RGB.png">
            <a:extLst>
              <a:ext uri="{FF2B5EF4-FFF2-40B4-BE49-F238E27FC236}">
                <a16:creationId xmlns:a16="http://schemas.microsoft.com/office/drawing/2014/main" id="{B33392D5-8302-4B69-8911-39B75E5D7B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78"/>
          <a:stretch/>
        </p:blipFill>
        <p:spPr bwMode="auto">
          <a:xfrm>
            <a:off x="6525088" y="6427933"/>
            <a:ext cx="737860" cy="33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2D71CB2F-6C5B-4CFD-A683-33C0E9BA1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2628" y="4027950"/>
            <a:ext cx="1944793" cy="1944793"/>
          </a:xfrm>
          <a:prstGeom prst="rect">
            <a:avLst/>
          </a:prstGeom>
        </p:spPr>
      </p:pic>
      <p:pic>
        <p:nvPicPr>
          <p:cNvPr id="6" name="Billede 5" descr="Et billede, der indeholder sky, udendørs, træ, græs&#10;&#10;Automatisk genereret beskrivelse">
            <a:extLst>
              <a:ext uri="{FF2B5EF4-FFF2-40B4-BE49-F238E27FC236}">
                <a16:creationId xmlns:a16="http://schemas.microsoft.com/office/drawing/2014/main" id="{8CA38948-E0E6-9249-F3B3-27733BC0036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063346" cy="6858000"/>
          </a:xfrm>
          <a:prstGeom prst="rect">
            <a:avLst/>
          </a:prstGeom>
        </p:spPr>
      </p:pic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DEF05CD9-1B67-746E-670F-FCE5505ACEF9}"/>
              </a:ext>
            </a:extLst>
          </p:cNvPr>
          <p:cNvSpPr txBox="1">
            <a:spLocks/>
          </p:cNvSpPr>
          <p:nvPr/>
        </p:nvSpPr>
        <p:spPr>
          <a:xfrm>
            <a:off x="5000235" y="-178107"/>
            <a:ext cx="3362038" cy="1043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endParaRPr lang="en-GB" altLang="da-DK" sz="4000" b="1" dirty="0">
              <a:solidFill>
                <a:srgbClr val="008000"/>
              </a:solidFill>
            </a:endParaRPr>
          </a:p>
          <a:p>
            <a:pPr>
              <a:buFontTx/>
              <a:buNone/>
            </a:pPr>
            <a:r>
              <a:rPr lang="en-GB" altLang="da-DK" sz="1800" dirty="0">
                <a:solidFill>
                  <a:srgbClr val="008000"/>
                </a:solidFill>
              </a:rPr>
              <a:t>Thermal storage, Iceland</a:t>
            </a:r>
            <a:endParaRPr lang="en-GB" altLang="da-DK" sz="1800" dirty="0"/>
          </a:p>
        </p:txBody>
      </p:sp>
    </p:spTree>
    <p:extLst>
      <p:ext uri="{BB962C8B-B14F-4D97-AF65-F5344CB8AC3E}">
        <p14:creationId xmlns:p14="http://schemas.microsoft.com/office/powerpoint/2010/main" val="3593239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CB184C-8565-F646-0B3B-A937322B9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Paris Agreement</a:t>
            </a:r>
            <a:br>
              <a:rPr lang="en-GB" dirty="0"/>
            </a:br>
            <a:r>
              <a:rPr lang="en-US" sz="2800" dirty="0"/>
              <a:t>A global challenge and a global agreement</a:t>
            </a:r>
            <a:endParaRPr lang="en-GB" sz="280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891013D-E675-9FFD-F152-8DCE055BA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1553"/>
            <a:ext cx="5742062" cy="435133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dirty="0"/>
              <a:t>In </a:t>
            </a:r>
            <a:r>
              <a:rPr lang="en-US" sz="2400" dirty="0">
                <a:solidFill>
                  <a:srgbClr val="0070C0"/>
                </a:solidFill>
              </a:rPr>
              <a:t>2015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0070C0"/>
                </a:solidFill>
              </a:rPr>
              <a:t>196 countries </a:t>
            </a:r>
            <a:r>
              <a:rPr lang="en-US" sz="2400" dirty="0"/>
              <a:t>signed the UN's major climate agreement in Paris.</a:t>
            </a:r>
          </a:p>
          <a:p>
            <a:pPr>
              <a:spcBef>
                <a:spcPts val="0"/>
              </a:spcBef>
            </a:pPr>
            <a:endParaRPr lang="en-US" sz="2400" dirty="0"/>
          </a:p>
          <a:p>
            <a:pPr>
              <a:spcBef>
                <a:spcPts val="0"/>
              </a:spcBef>
            </a:pPr>
            <a:r>
              <a:rPr lang="en-US" sz="2400" dirty="0"/>
              <a:t>Together they set a </a:t>
            </a:r>
            <a:r>
              <a:rPr lang="en-US" sz="2400" dirty="0">
                <a:solidFill>
                  <a:srgbClr val="0070C0"/>
                </a:solidFill>
              </a:rPr>
              <a:t>goal</a:t>
            </a:r>
            <a:r>
              <a:rPr lang="en-US" sz="2400" dirty="0"/>
              <a:t>: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Prevent the global temperature from rising by more than </a:t>
            </a:r>
            <a:r>
              <a:rPr lang="en-US" sz="2000" dirty="0">
                <a:solidFill>
                  <a:srgbClr val="0070C0"/>
                </a:solidFill>
              </a:rPr>
              <a:t>2 degrees C</a:t>
            </a:r>
            <a:r>
              <a:rPr lang="en-US" sz="2000" dirty="0"/>
              <a:t>.</a:t>
            </a:r>
          </a:p>
          <a:p>
            <a:pPr>
              <a:spcBef>
                <a:spcPts val="0"/>
              </a:spcBef>
            </a:pPr>
            <a:endParaRPr lang="en-US" sz="2400" dirty="0"/>
          </a:p>
          <a:p>
            <a:pPr>
              <a:spcBef>
                <a:spcPts val="0"/>
              </a:spcBef>
            </a:pPr>
            <a:r>
              <a:rPr lang="en-US" sz="2400" dirty="0"/>
              <a:t>The </a:t>
            </a:r>
            <a:r>
              <a:rPr lang="en-US" sz="2400" dirty="0">
                <a:solidFill>
                  <a:srgbClr val="0070C0"/>
                </a:solidFill>
              </a:rPr>
              <a:t>countries committed </a:t>
            </a:r>
            <a:r>
              <a:rPr lang="en-US" sz="2400" dirty="0"/>
              <a:t>to </a:t>
            </a:r>
            <a:r>
              <a:rPr lang="en-US" sz="2400" dirty="0">
                <a:solidFill>
                  <a:srgbClr val="0070C0"/>
                </a:solidFill>
              </a:rPr>
              <a:t>share</a:t>
            </a:r>
            <a:r>
              <a:rPr lang="en-US" sz="2400" dirty="0"/>
              <a:t> their national </a:t>
            </a:r>
            <a:r>
              <a:rPr lang="en-US" sz="2400" dirty="0">
                <a:solidFill>
                  <a:srgbClr val="0070C0"/>
                </a:solidFill>
              </a:rPr>
              <a:t>climate action plans </a:t>
            </a:r>
            <a:r>
              <a:rPr lang="en-US" sz="2400" dirty="0"/>
              <a:t>and say how much they want to </a:t>
            </a:r>
            <a:r>
              <a:rPr lang="en-US" sz="2400" dirty="0">
                <a:solidFill>
                  <a:srgbClr val="0070C0"/>
                </a:solidFill>
              </a:rPr>
              <a:t>reduce</a:t>
            </a:r>
            <a:r>
              <a:rPr lang="en-US" sz="2400" dirty="0"/>
              <a:t> their greenhouse gas </a:t>
            </a:r>
            <a:r>
              <a:rPr lang="en-US" sz="2400" dirty="0">
                <a:solidFill>
                  <a:srgbClr val="0070C0"/>
                </a:solidFill>
              </a:rPr>
              <a:t>emissions</a:t>
            </a:r>
            <a:r>
              <a:rPr lang="en-US" sz="2400" dirty="0"/>
              <a:t> - but it is </a:t>
            </a:r>
            <a:r>
              <a:rPr lang="en-US" sz="2400" dirty="0">
                <a:solidFill>
                  <a:srgbClr val="0070C0"/>
                </a:solidFill>
              </a:rPr>
              <a:t>voluntary</a:t>
            </a:r>
            <a:r>
              <a:rPr lang="en-US" sz="2400" dirty="0"/>
              <a:t> whether they actually do it!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BD8B9E40-A195-B9FD-E1C3-5F32F5652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6097" y="2826733"/>
            <a:ext cx="5016381" cy="234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183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CB184C-8565-F646-0B3B-A937322B9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Paris Agreement</a:t>
            </a:r>
            <a:br>
              <a:rPr lang="en-GB" dirty="0"/>
            </a:br>
            <a:r>
              <a:rPr lang="en-US" sz="2800" dirty="0"/>
              <a:t>A global challenge and a global agreement</a:t>
            </a:r>
            <a:endParaRPr lang="en-GB" sz="280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891013D-E675-9FFD-F152-8DCE055BA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79549" cy="435133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dirty="0"/>
              <a:t>The </a:t>
            </a:r>
            <a:r>
              <a:rPr lang="en-US" sz="2400" dirty="0">
                <a:solidFill>
                  <a:srgbClr val="0070C0"/>
                </a:solidFill>
              </a:rPr>
              <a:t>EU </a:t>
            </a:r>
            <a:r>
              <a:rPr lang="en-US" sz="2400" dirty="0"/>
              <a:t>has announced, on behalf of Denmark and the other EU countries, that we will </a:t>
            </a:r>
            <a:r>
              <a:rPr lang="en-US" sz="2400" dirty="0">
                <a:solidFill>
                  <a:srgbClr val="0070C0"/>
                </a:solidFill>
              </a:rPr>
              <a:t>collectively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70C0"/>
                </a:solidFill>
              </a:rPr>
              <a:t>reduce</a:t>
            </a:r>
            <a:r>
              <a:rPr lang="en-US" sz="2400" dirty="0"/>
              <a:t> our emission of greenhouse gases by </a:t>
            </a:r>
            <a:r>
              <a:rPr lang="en-US" sz="2400" dirty="0">
                <a:solidFill>
                  <a:srgbClr val="0070C0"/>
                </a:solidFill>
              </a:rPr>
              <a:t>55%</a:t>
            </a:r>
            <a:r>
              <a:rPr lang="en-US" sz="2400" dirty="0"/>
              <a:t> in 2030 compared to the level in 1990.</a:t>
            </a:r>
          </a:p>
          <a:p>
            <a:pPr>
              <a:spcBef>
                <a:spcPts val="0"/>
              </a:spcBef>
            </a:pPr>
            <a:endParaRPr lang="en-US" sz="2400" dirty="0"/>
          </a:p>
          <a:p>
            <a:pPr>
              <a:spcBef>
                <a:spcPts val="0"/>
              </a:spcBef>
            </a:pPr>
            <a:r>
              <a:rPr lang="en-US" sz="2400" dirty="0"/>
              <a:t>The EU's climate policy is about achieving that goal.</a:t>
            </a:r>
          </a:p>
          <a:p>
            <a:pPr>
              <a:spcBef>
                <a:spcPts val="0"/>
              </a:spcBef>
            </a:pPr>
            <a:endParaRPr lang="en-US" sz="2400" dirty="0"/>
          </a:p>
          <a:p>
            <a:pPr>
              <a:spcBef>
                <a:spcPts val="0"/>
              </a:spcBef>
            </a:pPr>
            <a:r>
              <a:rPr lang="en-US" sz="2400" dirty="0"/>
              <a:t>The </a:t>
            </a:r>
            <a:r>
              <a:rPr lang="en-US" sz="2400" dirty="0">
                <a:solidFill>
                  <a:srgbClr val="0070C0"/>
                </a:solidFill>
              </a:rPr>
              <a:t>EU</a:t>
            </a:r>
            <a:r>
              <a:rPr lang="en-US" sz="2400" dirty="0"/>
              <a:t> was founded as a </a:t>
            </a:r>
            <a:r>
              <a:rPr lang="en-US" sz="2400" dirty="0">
                <a:solidFill>
                  <a:srgbClr val="0070C0"/>
                </a:solidFill>
              </a:rPr>
              <a:t>community</a:t>
            </a:r>
            <a:r>
              <a:rPr lang="en-US" sz="2400" dirty="0"/>
              <a:t> for </a:t>
            </a:r>
            <a:r>
              <a:rPr lang="en-US" sz="2400" dirty="0">
                <a:solidFill>
                  <a:srgbClr val="0070C0"/>
                </a:solidFill>
              </a:rPr>
              <a:t>coal and steel</a:t>
            </a:r>
            <a:r>
              <a:rPr lang="en-US" sz="2400" dirty="0"/>
              <a:t>. Today, it is a </a:t>
            </a:r>
            <a:r>
              <a:rPr lang="en-US" sz="2400" dirty="0">
                <a:solidFill>
                  <a:srgbClr val="0070C0"/>
                </a:solidFill>
              </a:rPr>
              <a:t>main priority </a:t>
            </a:r>
            <a:r>
              <a:rPr lang="en-US" sz="2400" dirty="0"/>
              <a:t>to reduce </a:t>
            </a:r>
            <a:r>
              <a:rPr lang="en-US" sz="2400" dirty="0">
                <a:solidFill>
                  <a:srgbClr val="0070C0"/>
                </a:solidFill>
              </a:rPr>
              <a:t>CO</a:t>
            </a:r>
            <a:r>
              <a:rPr lang="en-US" sz="2400" baseline="-25000" dirty="0">
                <a:solidFill>
                  <a:srgbClr val="0070C0"/>
                </a:solidFill>
              </a:rPr>
              <a:t>2</a:t>
            </a:r>
            <a:r>
              <a:rPr lang="en-US" sz="2400" dirty="0"/>
              <a:t> pollution.</a:t>
            </a:r>
            <a:endParaRPr lang="en-GB" sz="2400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B4E703A4-E8B9-22E0-B906-7F2D67933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93128">
            <a:off x="7786636" y="2896827"/>
            <a:ext cx="3830386" cy="249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444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dirty="0"/>
              <a:t>Agenda</a:t>
            </a:r>
            <a:br>
              <a:rPr lang="da-DK" altLang="da-DK" dirty="0"/>
            </a:br>
            <a:endParaRPr lang="da-DK" altLang="da-DK" sz="3200" dirty="0"/>
          </a:p>
        </p:txBody>
      </p:sp>
      <p:pic>
        <p:nvPicPr>
          <p:cNvPr id="10243" name="Bille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891" y="3292517"/>
            <a:ext cx="2652634" cy="176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226128"/>
            <a:ext cx="6691745" cy="515562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altLang="da-DK" sz="2400" dirty="0">
                <a:solidFill>
                  <a:schemeClr val="bg2"/>
                </a:solidFill>
              </a:rPr>
              <a:t>Paris Agreement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GB" altLang="da-DK" sz="2400" dirty="0">
              <a:solidFill>
                <a:srgbClr val="008000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altLang="da-DK" sz="2400" b="1" dirty="0">
                <a:solidFill>
                  <a:srgbClr val="008000"/>
                </a:solidFill>
              </a:rPr>
              <a:t>CO</a:t>
            </a:r>
            <a:r>
              <a:rPr lang="en-GB" altLang="da-DK" sz="2400" b="1" baseline="-25000" dirty="0">
                <a:solidFill>
                  <a:srgbClr val="008000"/>
                </a:solidFill>
              </a:rPr>
              <a:t>2</a:t>
            </a:r>
            <a:r>
              <a:rPr lang="en-GB" altLang="da-DK" sz="2400" b="1" dirty="0">
                <a:solidFill>
                  <a:srgbClr val="008000"/>
                </a:solidFill>
              </a:rPr>
              <a:t>-emission in Serbia and Denmark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GB" altLang="da-DK" sz="2400" b="1" dirty="0">
              <a:solidFill>
                <a:srgbClr val="008000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altLang="da-DK" sz="2400" dirty="0">
                <a:solidFill>
                  <a:schemeClr val="bg2"/>
                </a:solidFill>
              </a:rPr>
              <a:t>VEKS Strategy and CO</a:t>
            </a:r>
            <a:r>
              <a:rPr lang="en-GB" altLang="da-DK" sz="2400" baseline="-25000" dirty="0">
                <a:solidFill>
                  <a:schemeClr val="bg2"/>
                </a:solidFill>
              </a:rPr>
              <a:t>2</a:t>
            </a:r>
            <a:r>
              <a:rPr lang="en-GB" altLang="da-DK" sz="2400" dirty="0">
                <a:solidFill>
                  <a:schemeClr val="bg2"/>
                </a:solidFill>
              </a:rPr>
              <a:t>-emission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GB" altLang="da-DK" sz="2400" dirty="0">
              <a:solidFill>
                <a:schemeClr val="bg2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altLang="da-DK" sz="2400" dirty="0">
                <a:solidFill>
                  <a:schemeClr val="bg2"/>
                </a:solidFill>
              </a:rPr>
              <a:t>Impact points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GB" altLang="da-DK" sz="2000" dirty="0">
                <a:solidFill>
                  <a:schemeClr val="bg2"/>
                </a:solidFill>
              </a:rPr>
              <a:t>Storage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GB" altLang="da-DK" sz="2000" dirty="0">
                <a:solidFill>
                  <a:schemeClr val="bg2"/>
                </a:solidFill>
              </a:rPr>
              <a:t>Data </a:t>
            </a:r>
            <a:r>
              <a:rPr lang="en-GB" altLang="da-DK" sz="2000" dirty="0" err="1">
                <a:solidFill>
                  <a:schemeClr val="bg2"/>
                </a:solidFill>
              </a:rPr>
              <a:t>center</a:t>
            </a:r>
            <a:endParaRPr lang="en-GB" altLang="da-DK" sz="2000" dirty="0">
              <a:solidFill>
                <a:schemeClr val="bg2"/>
              </a:solidFill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GB" altLang="da-DK" sz="2000" dirty="0">
                <a:solidFill>
                  <a:schemeClr val="bg2"/>
                </a:solidFill>
              </a:rPr>
              <a:t>Carbon Capture (CC)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GB" altLang="da-DK" sz="2400" dirty="0">
              <a:solidFill>
                <a:schemeClr val="bg2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altLang="da-DK" sz="2400" dirty="0">
                <a:solidFill>
                  <a:schemeClr val="bg2"/>
                </a:solidFill>
              </a:rPr>
              <a:t>Summary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GB" altLang="da-DK" sz="18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091322"/>
      </p:ext>
    </p:extLst>
  </p:cSld>
  <p:clrMapOvr>
    <a:masterClrMapping/>
  </p:clrMapOvr>
  <p:transition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72DFD1-9E95-9C50-1B7C-8FDA9D54B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Development in CO</a:t>
            </a:r>
            <a:r>
              <a:rPr lang="en-GB" baseline="-25000" dirty="0"/>
              <a:t>2</a:t>
            </a:r>
            <a:r>
              <a:rPr lang="en-GB" dirty="0"/>
              <a:t> emissions</a:t>
            </a:r>
            <a:br>
              <a:rPr lang="en-GB" dirty="0"/>
            </a:br>
            <a:r>
              <a:rPr lang="en-GB" sz="2800" dirty="0"/>
              <a:t>Serbia and Denmark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2F03D044-20AE-5880-0C90-0F9BE7CD89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762" y="2141537"/>
            <a:ext cx="6174657" cy="4351338"/>
          </a:xfrm>
        </p:spPr>
        <p:txBody>
          <a:bodyPr/>
          <a:lstStyle/>
          <a:p>
            <a:r>
              <a:rPr lang="en-US" dirty="0"/>
              <a:t>Political decision in Denmark: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CO</a:t>
            </a:r>
            <a:r>
              <a:rPr lang="en-US" baseline="-25000" dirty="0">
                <a:solidFill>
                  <a:srgbClr val="0070C0"/>
                </a:solidFill>
              </a:rPr>
              <a:t>2</a:t>
            </a:r>
            <a:r>
              <a:rPr lang="en-US" dirty="0">
                <a:solidFill>
                  <a:srgbClr val="0070C0"/>
                </a:solidFill>
              </a:rPr>
              <a:t>-emission</a:t>
            </a:r>
            <a:r>
              <a:rPr lang="en-US" dirty="0"/>
              <a:t> in 2030 must be </a:t>
            </a:r>
            <a:r>
              <a:rPr lang="en-US" dirty="0">
                <a:solidFill>
                  <a:srgbClr val="0070C0"/>
                </a:solidFill>
              </a:rPr>
              <a:t>reduced</a:t>
            </a:r>
            <a:r>
              <a:rPr lang="en-US" dirty="0"/>
              <a:t> by </a:t>
            </a:r>
            <a:r>
              <a:rPr lang="en-US" dirty="0">
                <a:solidFill>
                  <a:srgbClr val="0070C0"/>
                </a:solidFill>
              </a:rPr>
              <a:t>70%</a:t>
            </a:r>
            <a:r>
              <a:rPr lang="en-US" dirty="0"/>
              <a:t> compared to the 1990-level.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Development 2000-2019</a:t>
            </a:r>
          </a:p>
          <a:p>
            <a:pPr lvl="1"/>
            <a:r>
              <a:rPr lang="en-US" dirty="0"/>
              <a:t>Serbia		</a:t>
            </a:r>
            <a:r>
              <a:rPr lang="en-US" dirty="0">
                <a:solidFill>
                  <a:srgbClr val="FF0000"/>
                </a:solidFill>
              </a:rPr>
              <a:t>Plus 13%</a:t>
            </a:r>
          </a:p>
          <a:p>
            <a:pPr lvl="1"/>
            <a:r>
              <a:rPr lang="en-US" dirty="0"/>
              <a:t>Denmark	</a:t>
            </a:r>
            <a:r>
              <a:rPr lang="en-US" dirty="0">
                <a:solidFill>
                  <a:srgbClr val="0070C0"/>
                </a:solidFill>
              </a:rPr>
              <a:t>Minus 48%</a:t>
            </a:r>
            <a:endParaRPr lang="en-GB" dirty="0">
              <a:solidFill>
                <a:srgbClr val="0070C0"/>
              </a:solidFill>
            </a:endParaRPr>
          </a:p>
        </p:txBody>
      </p:sp>
      <p:graphicFrame>
        <p:nvGraphicFramePr>
          <p:cNvPr id="6" name="Pladsholder til indhold 12">
            <a:extLst>
              <a:ext uri="{FF2B5EF4-FFF2-40B4-BE49-F238E27FC236}">
                <a16:creationId xmlns:a16="http://schemas.microsoft.com/office/drawing/2014/main" id="{DB3C192B-1F17-AB1A-FBED-573AFE9BC99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02685023"/>
              </p:ext>
            </p:extLst>
          </p:nvPr>
        </p:nvGraphicFramePr>
        <p:xfrm>
          <a:off x="7983793" y="1183808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kstfelt 6">
            <a:extLst>
              <a:ext uri="{FF2B5EF4-FFF2-40B4-BE49-F238E27FC236}">
                <a16:creationId xmlns:a16="http://schemas.microsoft.com/office/drawing/2014/main" id="{1DAD8066-73EB-5F63-3982-81009E069665}"/>
              </a:ext>
            </a:extLst>
          </p:cNvPr>
          <p:cNvSpPr txBox="1"/>
          <p:nvPr/>
        </p:nvSpPr>
        <p:spPr>
          <a:xfrm>
            <a:off x="6935669" y="5654285"/>
            <a:ext cx="60974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200" dirty="0">
                <a:hlinkClick r:id="rId3"/>
              </a:rPr>
              <a:t>Source: CO2-udslip per </a:t>
            </a:r>
            <a:r>
              <a:rPr lang="da-DK" sz="1200" dirty="0" err="1">
                <a:hlinkClick r:id="rId3"/>
              </a:rPr>
              <a:t>indb</a:t>
            </a:r>
            <a:r>
              <a:rPr lang="da-DK" sz="1200" dirty="0">
                <a:hlinkClick r:id="rId3"/>
              </a:rPr>
              <a:t>. (globalis.dk)</a:t>
            </a:r>
            <a:endParaRPr lang="en-GB" sz="1200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64A12657-63E3-C58E-CF44-25B03851287E}"/>
              </a:ext>
            </a:extLst>
          </p:cNvPr>
          <p:cNvSpPr txBox="1"/>
          <p:nvPr/>
        </p:nvSpPr>
        <p:spPr>
          <a:xfrm>
            <a:off x="6935669" y="6035467"/>
            <a:ext cx="74784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200" dirty="0">
                <a:hlinkClick r:id="rId4"/>
              </a:rPr>
              <a:t>Source: CO2 emissions (</a:t>
            </a:r>
            <a:r>
              <a:rPr lang="da-DK" sz="1200" dirty="0" err="1">
                <a:hlinkClick r:id="rId4"/>
              </a:rPr>
              <a:t>metric</a:t>
            </a:r>
            <a:r>
              <a:rPr lang="da-DK" sz="1200" dirty="0">
                <a:hlinkClick r:id="rId4"/>
              </a:rPr>
              <a:t> tons per </a:t>
            </a:r>
            <a:r>
              <a:rPr lang="da-DK" sz="1200" dirty="0" err="1">
                <a:hlinkClick r:id="rId4"/>
              </a:rPr>
              <a:t>capita</a:t>
            </a:r>
            <a:r>
              <a:rPr lang="da-DK" sz="1200" dirty="0">
                <a:hlinkClick r:id="rId4"/>
              </a:rPr>
              <a:t>) | Data (worldbank.org)</a:t>
            </a:r>
            <a:endParaRPr lang="en-GB" sz="1200" dirty="0"/>
          </a:p>
        </p:txBody>
      </p:sp>
      <p:cxnSp>
        <p:nvCxnSpPr>
          <p:cNvPr id="10" name="Lige pilforbindelse 9">
            <a:extLst>
              <a:ext uri="{FF2B5EF4-FFF2-40B4-BE49-F238E27FC236}">
                <a16:creationId xmlns:a16="http://schemas.microsoft.com/office/drawing/2014/main" id="{0A884392-59D0-32C6-5940-17511A27C041}"/>
              </a:ext>
            </a:extLst>
          </p:cNvPr>
          <p:cNvCxnSpPr>
            <a:cxnSpLocks/>
          </p:cNvCxnSpPr>
          <p:nvPr/>
        </p:nvCxnSpPr>
        <p:spPr>
          <a:xfrm flipV="1">
            <a:off x="5142271" y="4409570"/>
            <a:ext cx="2266335" cy="536056"/>
          </a:xfrm>
          <a:prstGeom prst="straightConnector1">
            <a:avLst/>
          </a:prstGeom>
          <a:ln w="635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489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dirty="0"/>
              <a:t>Agenda</a:t>
            </a:r>
            <a:br>
              <a:rPr lang="da-DK" altLang="da-DK" dirty="0"/>
            </a:br>
            <a:endParaRPr lang="da-DK" altLang="da-DK" sz="3200" dirty="0"/>
          </a:p>
        </p:txBody>
      </p:sp>
      <p:pic>
        <p:nvPicPr>
          <p:cNvPr id="10243" name="Bille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891" y="3292517"/>
            <a:ext cx="2652634" cy="176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226128"/>
            <a:ext cx="6691745" cy="515562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altLang="da-DK" sz="2400" dirty="0">
                <a:solidFill>
                  <a:schemeClr val="bg2"/>
                </a:solidFill>
              </a:rPr>
              <a:t>Paris Agreement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GB" altLang="da-DK" sz="2400" dirty="0">
              <a:solidFill>
                <a:schemeClr val="bg2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altLang="da-DK" sz="2400" dirty="0">
                <a:solidFill>
                  <a:schemeClr val="bg2"/>
                </a:solidFill>
              </a:rPr>
              <a:t>CO</a:t>
            </a:r>
            <a:r>
              <a:rPr lang="en-GB" altLang="da-DK" sz="2400" baseline="-25000" dirty="0">
                <a:solidFill>
                  <a:schemeClr val="bg2"/>
                </a:solidFill>
              </a:rPr>
              <a:t>2</a:t>
            </a:r>
            <a:r>
              <a:rPr lang="en-GB" altLang="da-DK" sz="2400" dirty="0">
                <a:solidFill>
                  <a:schemeClr val="bg2"/>
                </a:solidFill>
              </a:rPr>
              <a:t>-emission in Serbia and Denmark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GB" altLang="da-DK" sz="2400" dirty="0">
              <a:solidFill>
                <a:srgbClr val="008000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altLang="da-DK" sz="2400" b="1" dirty="0">
                <a:solidFill>
                  <a:srgbClr val="008000"/>
                </a:solidFill>
              </a:rPr>
              <a:t>VEKS Strategy and CO</a:t>
            </a:r>
            <a:r>
              <a:rPr lang="en-GB" altLang="da-DK" sz="2400" b="1" baseline="-25000" dirty="0">
                <a:solidFill>
                  <a:srgbClr val="008000"/>
                </a:solidFill>
              </a:rPr>
              <a:t>2</a:t>
            </a:r>
            <a:r>
              <a:rPr lang="en-GB" altLang="da-DK" sz="2400" b="1" dirty="0">
                <a:solidFill>
                  <a:srgbClr val="008000"/>
                </a:solidFill>
              </a:rPr>
              <a:t>-emission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GB" altLang="da-DK" sz="2400" dirty="0">
              <a:solidFill>
                <a:srgbClr val="008000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altLang="da-DK" sz="2400" dirty="0">
                <a:solidFill>
                  <a:schemeClr val="bg2"/>
                </a:solidFill>
              </a:rPr>
              <a:t>Impact points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GB" altLang="da-DK" sz="2000" dirty="0">
                <a:solidFill>
                  <a:schemeClr val="bg2"/>
                </a:solidFill>
              </a:rPr>
              <a:t>Storage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GB" altLang="da-DK" sz="2000" dirty="0">
                <a:solidFill>
                  <a:schemeClr val="bg2"/>
                </a:solidFill>
              </a:rPr>
              <a:t>Data </a:t>
            </a:r>
            <a:r>
              <a:rPr lang="en-GB" altLang="da-DK" sz="2000" dirty="0" err="1">
                <a:solidFill>
                  <a:schemeClr val="bg2"/>
                </a:solidFill>
              </a:rPr>
              <a:t>center</a:t>
            </a:r>
            <a:endParaRPr lang="en-GB" altLang="da-DK" sz="2000" dirty="0">
              <a:solidFill>
                <a:schemeClr val="bg2"/>
              </a:solidFill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GB" altLang="da-DK" sz="2000" dirty="0">
                <a:solidFill>
                  <a:schemeClr val="bg2"/>
                </a:solidFill>
              </a:rPr>
              <a:t>Carbon Capture (CC)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GB" altLang="da-DK" sz="2400" dirty="0">
              <a:solidFill>
                <a:schemeClr val="bg2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altLang="da-DK" sz="2400" dirty="0">
                <a:solidFill>
                  <a:schemeClr val="bg2"/>
                </a:solidFill>
              </a:rPr>
              <a:t>Summary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GB" altLang="da-DK" sz="18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95389"/>
      </p:ext>
    </p:extLst>
  </p:cSld>
  <p:clrMapOvr>
    <a:masterClrMapping/>
  </p:clrMapOvr>
  <p:transition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0A4D71E9-5A50-4D72-81DB-58BB69D841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95361"/>
          </a:xfrm>
        </p:spPr>
      </p:pic>
    </p:spTree>
    <p:extLst>
      <p:ext uri="{BB962C8B-B14F-4D97-AF65-F5344CB8AC3E}">
        <p14:creationId xmlns:p14="http://schemas.microsoft.com/office/powerpoint/2010/main" val="16529497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6OR5lSl53APJY3PwonfV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ivV7jSwSjyNZMEJV1P_g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ivV7jSwSjyNZMEJV1P_g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ivV7jSwSjyNZMEJV1P_gw"/>
</p:tagLst>
</file>

<file path=ppt/theme/theme1.xml><?xml version="1.0" encoding="utf-8"?>
<a:theme xmlns:a="http://schemas.openxmlformats.org/drawingml/2006/main" name="Skabelon- test PP">
  <a:themeElements>
    <a:clrScheme name="Blå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rugerdefineret 1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abelon- test 1.potx" id="{3BCD958C-6C4B-4A79-B702-786E9A2FC6EF}" vid="{814D6BFF-4B6B-434E-9027-7841DBAA2634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2FED64CCAE9E45A5327713A23FE9AD" ma:contentTypeVersion="" ma:contentTypeDescription="Create a new document." ma:contentTypeScope="" ma:versionID="e291a873e7357cd35727f476d0793f5c">
  <xsd:schema xmlns:xsd="http://www.w3.org/2001/XMLSchema" xmlns:xs="http://www.w3.org/2001/XMLSchema" xmlns:p="http://schemas.microsoft.com/office/2006/metadata/properties" xmlns:ns2="b00f693a-d229-4692-8947-e7c7028602b5" xmlns:ns3="baa76f3a-de4c-4ed9-94a3-21bece57cf18" xmlns:ns4="a98ba0a5-16ed-4b7e-bd40-2c2f8c7118b4" targetNamespace="http://schemas.microsoft.com/office/2006/metadata/properties" ma:root="true" ma:fieldsID="26ca8f9103b975459a44409d1ab8f1fa" ns2:_="" ns3:_="" ns4:_="">
    <xsd:import namespace="b00f693a-d229-4692-8947-e7c7028602b5"/>
    <xsd:import namespace="baa76f3a-de4c-4ed9-94a3-21bece57cf18"/>
    <xsd:import namespace="a98ba0a5-16ed-4b7e-bd40-2c2f8c7118b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0f693a-d229-4692-8947-e7c7028602b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t med detaljer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a6db8463-fa12-4a25-9f52-256a0efd236f}" ma:internalName="TaxCatchAll" ma:showField="CatchAllData" ma:web="b00f693a-d229-4692-8947-e7c7028602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a76f3a-de4c-4ed9-94a3-21bece57cf18" elementFormDefault="qualified">
    <xsd:import namespace="http://schemas.microsoft.com/office/2006/documentManagement/types"/>
    <xsd:import namespace="http://schemas.microsoft.com/office/infopath/2007/PartnerControls"/>
    <xsd:element name="LastSharedByUser" ma:index="10" nillable="true" ma:displayName="Sidst delt efter brug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Sidst delt efter tid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8ba0a5-16ed-4b7e-bd40-2c2f8c7118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Billedmærker" ma:readOnly="false" ma:fieldId="{5cf76f15-5ced-4ddc-b409-7134ff3c332f}" ma:taxonomyMulti="true" ma:sspId="f7229231-3c6d-4648-bd25-6cc8a4879af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98ba0a5-16ed-4b7e-bd40-2c2f8c7118b4">
      <Terms xmlns="http://schemas.microsoft.com/office/infopath/2007/PartnerControls"/>
    </lcf76f155ced4ddcb4097134ff3c332f>
    <TaxCatchAll xmlns="b00f693a-d229-4692-8947-e7c7028602b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B0CF13A-838A-4CB3-A54C-D99CFFD552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0f693a-d229-4692-8947-e7c7028602b5"/>
    <ds:schemaRef ds:uri="baa76f3a-de4c-4ed9-94a3-21bece57cf18"/>
    <ds:schemaRef ds:uri="a98ba0a5-16ed-4b7e-bd40-2c2f8c7118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35562F-32FF-4405-BEDC-C4708BC20A1B}">
  <ds:schemaRefs>
    <ds:schemaRef ds:uri="http://schemas.microsoft.com/office/2006/metadata/properties"/>
    <ds:schemaRef ds:uri="baa76f3a-de4c-4ed9-94a3-21bece57cf18"/>
    <ds:schemaRef ds:uri="a98ba0a5-16ed-4b7e-bd40-2c2f8c7118b4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b00f693a-d229-4692-8947-e7c7028602b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052E8C8-E39C-4020-9D98-424FA2991DC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3151</TotalTime>
  <Words>1245</Words>
  <Application>Microsoft Office PowerPoint</Application>
  <PresentationFormat>Widescreen</PresentationFormat>
  <Paragraphs>271</Paragraphs>
  <Slides>33</Slides>
  <Notes>11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33</vt:i4>
      </vt:variant>
    </vt:vector>
  </HeadingPairs>
  <TitlesOfParts>
    <vt:vector size="41" baseType="lpstr">
      <vt:lpstr>Aeonik</vt:lpstr>
      <vt:lpstr>Arial</vt:lpstr>
      <vt:lpstr>Calibri</vt:lpstr>
      <vt:lpstr>Tahoma</vt:lpstr>
      <vt:lpstr>Verdana</vt:lpstr>
      <vt:lpstr>Wingdings</vt:lpstr>
      <vt:lpstr>Skabelon- test PP</vt:lpstr>
      <vt:lpstr>think-cell Slide</vt:lpstr>
      <vt:lpstr>Serbian Danish District Heating Days Vrnjačka Banja, Serbia – 18 to 20 April 2023   Green transition of the district heating sector – including surplus heat from data centers    </vt:lpstr>
      <vt:lpstr>Agenda </vt:lpstr>
      <vt:lpstr>Agenda </vt:lpstr>
      <vt:lpstr>Paris Agreement A global challenge and a global agreement</vt:lpstr>
      <vt:lpstr>Paris Agreement A global challenge and a global agreement</vt:lpstr>
      <vt:lpstr>Agenda </vt:lpstr>
      <vt:lpstr>Development in CO2 emissions Serbia and Denmark</vt:lpstr>
      <vt:lpstr>Agenda </vt:lpstr>
      <vt:lpstr>PowerPoint-præsentation</vt:lpstr>
      <vt:lpstr>Carbon footprint</vt:lpstr>
      <vt:lpstr>PowerPoint-præsentation</vt:lpstr>
      <vt:lpstr> Impact point</vt:lpstr>
      <vt:lpstr>Thermal storages - Four concepts</vt:lpstr>
      <vt:lpstr>Design concept of the PTES Modelling of the PTES as part of the total heating system</vt:lpstr>
      <vt:lpstr>PTES in Taastrup Construction works started 2020 Went into operation February 2023</vt:lpstr>
      <vt:lpstr>Heatlosses from PTES (60,000 m3) Dronninglund, DK - 2014-2016</vt:lpstr>
      <vt:lpstr>PTES under construction</vt:lpstr>
      <vt:lpstr>PowerPoint-præsentation</vt:lpstr>
      <vt:lpstr>Cover</vt:lpstr>
      <vt:lpstr> Impact point</vt:lpstr>
      <vt:lpstr>PowerPoint-præsentation</vt:lpstr>
      <vt:lpstr>Facts about the Meta/Facebook heat recovery project</vt:lpstr>
      <vt:lpstr>Expansion of Meta and Tietgenbyen heat central (TBV)</vt:lpstr>
      <vt:lpstr>Situation map of heat pumps and data center Tietgenbyen, Odense SØ, DK</vt:lpstr>
      <vt:lpstr> Impact point</vt:lpstr>
      <vt:lpstr>What is C4 (Carbon Capture Cluster Copenhagen)? A consortium of nine companies established December 2020</vt:lpstr>
      <vt:lpstr>What is the goal for C4? </vt:lpstr>
      <vt:lpstr>PowerPoint-præsentation</vt:lpstr>
      <vt:lpstr>Avedøre CHP Plant – Surplus heat from CC and PtX</vt:lpstr>
      <vt:lpstr>Agenda </vt:lpstr>
      <vt:lpstr>Summary</vt:lpstr>
      <vt:lpstr>Summary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ASHRAE District Heating and Cooling Technical session From Vision to Action – Specific focus on Copenhill</dc:title>
  <dc:creator>Lars Gullev</dc:creator>
  <cp:lastModifiedBy>Pia Zimmermann</cp:lastModifiedBy>
  <cp:revision>47</cp:revision>
  <dcterms:created xsi:type="dcterms:W3CDTF">2020-08-28T13:55:03Z</dcterms:created>
  <dcterms:modified xsi:type="dcterms:W3CDTF">2023-04-18T15:03:06Z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0x010100502FED64CCAE9E45A5327713A23FE9AD</vt:lpwstr>
  </property>
</Properties>
</file>